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6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10.xml" ContentType="application/vnd.openxmlformats-officedocument.presentationml.notesSl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11.xml" ContentType="application/vnd.openxmlformats-officedocument.presentationml.notesSlid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notesSlides/notesSlide17.xml" ContentType="application/vnd.openxmlformats-officedocument.presentationml.notesSlide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18.xml" ContentType="application/vnd.openxmlformats-officedocument.presentationml.notesSlide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notesSlides/notesSlide19.xml" ContentType="application/vnd.openxmlformats-officedocument.presentationml.notesSlide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notesSlides/notesSlide20.xml" ContentType="application/vnd.openxmlformats-officedocument.presentationml.notesSlide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notesSlides/notesSlide21.xml" ContentType="application/vnd.openxmlformats-officedocument.presentationml.notesSlide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9"/>
  </p:notesMasterIdLst>
  <p:handoutMasterIdLst>
    <p:handoutMasterId r:id="rId60"/>
  </p:handoutMasterIdLst>
  <p:sldIdLst>
    <p:sldId id="256" r:id="rId2"/>
    <p:sldId id="315" r:id="rId3"/>
    <p:sldId id="290" r:id="rId4"/>
    <p:sldId id="279" r:id="rId5"/>
    <p:sldId id="318" r:id="rId6"/>
    <p:sldId id="267" r:id="rId7"/>
    <p:sldId id="280" r:id="rId8"/>
    <p:sldId id="319" r:id="rId9"/>
    <p:sldId id="291" r:id="rId10"/>
    <p:sldId id="285" r:id="rId11"/>
    <p:sldId id="314" r:id="rId12"/>
    <p:sldId id="286" r:id="rId13"/>
    <p:sldId id="271" r:id="rId14"/>
    <p:sldId id="287" r:id="rId15"/>
    <p:sldId id="293" r:id="rId16"/>
    <p:sldId id="274" r:id="rId17"/>
    <p:sldId id="275" r:id="rId18"/>
    <p:sldId id="289" r:id="rId19"/>
    <p:sldId id="1588" r:id="rId20"/>
    <p:sldId id="288" r:id="rId21"/>
    <p:sldId id="317" r:id="rId22"/>
    <p:sldId id="316" r:id="rId23"/>
    <p:sldId id="296" r:id="rId24"/>
    <p:sldId id="273" r:id="rId25"/>
    <p:sldId id="261" r:id="rId26"/>
    <p:sldId id="292" r:id="rId27"/>
    <p:sldId id="277" r:id="rId28"/>
    <p:sldId id="307" r:id="rId29"/>
    <p:sldId id="297" r:id="rId30"/>
    <p:sldId id="422" r:id="rId31"/>
    <p:sldId id="423" r:id="rId32"/>
    <p:sldId id="432" r:id="rId33"/>
    <p:sldId id="1589" r:id="rId34"/>
    <p:sldId id="427" r:id="rId35"/>
    <p:sldId id="430" r:id="rId36"/>
    <p:sldId id="433" r:id="rId37"/>
    <p:sldId id="303" r:id="rId38"/>
    <p:sldId id="449" r:id="rId39"/>
    <p:sldId id="298" r:id="rId40"/>
    <p:sldId id="299" r:id="rId41"/>
    <p:sldId id="301" r:id="rId42"/>
    <p:sldId id="484" r:id="rId43"/>
    <p:sldId id="311" r:id="rId44"/>
    <p:sldId id="302" r:id="rId45"/>
    <p:sldId id="308" r:id="rId46"/>
    <p:sldId id="309" r:id="rId47"/>
    <p:sldId id="310" r:id="rId48"/>
    <p:sldId id="305" r:id="rId49"/>
    <p:sldId id="455" r:id="rId50"/>
    <p:sldId id="485" r:id="rId51"/>
    <p:sldId id="278" r:id="rId52"/>
    <p:sldId id="486" r:id="rId53"/>
    <p:sldId id="487" r:id="rId54"/>
    <p:sldId id="457" r:id="rId55"/>
    <p:sldId id="458" r:id="rId56"/>
    <p:sldId id="456" r:id="rId57"/>
    <p:sldId id="306" r:id="rId58"/>
  </p:sldIdLst>
  <p:sldSz cx="9144000" cy="6858000" type="screen4x3"/>
  <p:notesSz cx="7010400" cy="92360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C0000"/>
    <a:srgbClr val="FFCC66"/>
    <a:srgbClr val="00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889" autoAdjust="0"/>
    <p:restoredTop sz="88563" autoAdjust="0"/>
  </p:normalViewPr>
  <p:slideViewPr>
    <p:cSldViewPr snapToGrid="0">
      <p:cViewPr varScale="1">
        <p:scale>
          <a:sx n="89" d="100"/>
          <a:sy n="89" d="100"/>
        </p:scale>
        <p:origin x="90" y="2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38405" cy="3840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4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180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 New Roman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180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8C71F05-1A4B-4878-A15D-9D226034E57A}" type="datetimeFigureOut">
              <a:rPr lang="en-US" altLang="en-US"/>
              <a:pPr>
                <a:defRPr/>
              </a:pPr>
              <a:t>4/14/2021</a:t>
            </a:fld>
            <a:endParaRPr lang="en-US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669"/>
            <a:ext cx="3037840" cy="46180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 New Roman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772669"/>
            <a:ext cx="3037840" cy="461804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B8F1450-7A14-4BD0-B1A5-9472E24D670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051651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1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938" y="0"/>
            <a:ext cx="3037840" cy="461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5388" y="692150"/>
            <a:ext cx="4619625" cy="34639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040" y="4387136"/>
            <a:ext cx="5608320" cy="41562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66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72669"/>
            <a:ext cx="3037840" cy="461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66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938" y="8772669"/>
            <a:ext cx="3037840" cy="461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1E9B2E8-66D7-41D5-B6C9-F9FF4D18767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388939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Digital: 0, 1 or False,</a:t>
            </a:r>
            <a:r>
              <a:rPr lang="en-US" baseline="0" dirty="0"/>
              <a:t> True or GND, Vdd</a:t>
            </a:r>
          </a:p>
          <a:p>
            <a:r>
              <a:rPr lang="en-US" baseline="0" dirty="0"/>
              <a:t>Logic: Reasoning</a:t>
            </a:r>
          </a:p>
          <a:p>
            <a:r>
              <a:rPr lang="en-US" baseline="0" dirty="0"/>
              <a:t>Design: Theory + Implementation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1E9B2E8-66D7-41D5-B6C9-F9FF4D18767F}" type="slidenum">
              <a:rPr lang="en-US" altLang="en-US" smtClean="0"/>
              <a:pPr>
                <a:defRPr/>
              </a:pPr>
              <a:t>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235619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/>
              <a:t>Office hours and paper correction </a:t>
            </a:r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28C3EDB6-B33F-45B0-99A0-E1C627DD9EF8}" type="slidenum">
              <a:rPr lang="en-US" altLang="en-US" smtClean="0"/>
              <a:pPr eaLnBrk="1" hangingPunct="1">
                <a:spcBef>
                  <a:spcPct val="0"/>
                </a:spcBef>
              </a:pPr>
              <a:t>4</a:t>
            </a:fld>
            <a:endParaRPr lang="en-US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/>
              <a:t>Joint website</a:t>
            </a:r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F4E960CD-7411-4731-A58D-7887E1CEF4A6}" type="slidenum">
              <a:rPr lang="en-US" altLang="en-US" smtClean="0"/>
              <a:pPr eaLnBrk="1" hangingPunct="1">
                <a:spcBef>
                  <a:spcPct val="0"/>
                </a:spcBef>
              </a:pPr>
              <a:t>7</a:t>
            </a:fld>
            <a:endParaRPr lang="en-US" alt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E79BD8FD-A9B5-437C-863D-7CF97264350C}" type="slidenum">
              <a:rPr lang="en-US" altLang="en-US" smtClean="0"/>
              <a:pPr eaLnBrk="1" hangingPunct="1">
                <a:spcBef>
                  <a:spcPct val="0"/>
                </a:spcBef>
              </a:pPr>
              <a:t>13</a:t>
            </a:fld>
            <a:endParaRPr lang="en-US" altLang="en-US" dirty="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6975" y="693738"/>
            <a:ext cx="4619625" cy="3465512"/>
          </a:xfrm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4720" y="4387136"/>
            <a:ext cx="5140960" cy="41562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>
                <a:latin typeface="Arial" pitchFamily="34" charset="0"/>
              </a:rPr>
              <a:t>The stored program model computers and the invention of the transistor and the integrated circuit generated an exponential growth in computing devices and computers – why?</a:t>
            </a:r>
          </a:p>
          <a:p>
            <a:r>
              <a:rPr lang="en-US" altLang="en-US" dirty="0">
                <a:latin typeface="Arial" pitchFamily="34" charset="0"/>
              </a:rPr>
              <a:t>Von neumann architecture – put both data and instructions on the same electronic medium – memory. The whole machine could be constructed from digital logic/circuits.</a:t>
            </a:r>
          </a:p>
          <a:p>
            <a:r>
              <a:rPr lang="en-US" altLang="en-US" dirty="0">
                <a:latin typeface="Arial" pitchFamily="34" charset="0"/>
              </a:rPr>
              <a:t>Digital logic was in turn constructed using electronic circuits – different discrete components vacuum tubes (switches), capacitors, resistors.</a:t>
            </a:r>
          </a:p>
          <a:p>
            <a:r>
              <a:rPr lang="en-US" altLang="en-US" dirty="0">
                <a:latin typeface="Arial" pitchFamily="34" charset="0"/>
              </a:rPr>
              <a:t>But the way digital circuits were constructed underwent a revolution once the transistor came along. The transistor replaced the vacuum tube (both are switches) – given a control signal they either let current pass through them (logic 1) or stop current (logic 0). Discrete circuits were replaced by integrated circuits (everything made from the same silicon material).</a:t>
            </a:r>
          </a:p>
          <a:p>
            <a:r>
              <a:rPr lang="en-US" altLang="en-US" dirty="0">
                <a:latin typeface="Arial" pitchFamily="34" charset="0"/>
              </a:rPr>
              <a:t>The whole computer shrank. </a:t>
            </a:r>
          </a:p>
        </p:txBody>
      </p:sp>
      <p:sp>
        <p:nvSpPr>
          <p:cNvPr id="28676" name="Date Placeholder 3"/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defTabSz="9540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defTabSz="9540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defTabSz="9540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defTabSz="9540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4559F0A-BC2E-4D88-B9E6-1A19C142D255}" type="datetime1">
              <a:rPr lang="en-US" altLang="en-US" sz="1300" smtClean="0"/>
              <a:pPr>
                <a:spcBef>
                  <a:spcPct val="0"/>
                </a:spcBef>
              </a:pPr>
              <a:t>4/14/2021</a:t>
            </a:fld>
            <a:endParaRPr lang="en-US" altLang="en-US" sz="1300" dirty="0"/>
          </a:p>
        </p:txBody>
      </p:sp>
      <p:sp>
        <p:nvSpPr>
          <p:cNvPr id="28677" name="Slide Number Placeholder 4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defTabSz="9540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defTabSz="9540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defTabSz="9540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defTabSz="9540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</a:pPr>
            <a:fld id="{26B8ABDE-3246-4D92-A31C-DD62A00302EA}" type="slidenum">
              <a:rPr lang="en-US" altLang="en-US" sz="1300" smtClean="0"/>
              <a:pPr>
                <a:spcBef>
                  <a:spcPct val="0"/>
                </a:spcBef>
              </a:pPr>
              <a:t>14</a:t>
            </a:fld>
            <a:endParaRPr lang="en-US" altLang="en-US" sz="1300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2E719362-BFEF-41A4-BAB2-DE44F7533587}" type="slidenum">
              <a:rPr lang="en-US" altLang="en-US" smtClean="0"/>
              <a:pPr eaLnBrk="1" hangingPunct="1">
                <a:spcBef>
                  <a:spcPct val="0"/>
                </a:spcBef>
              </a:pPr>
              <a:t>16</a:t>
            </a:fld>
            <a:endParaRPr lang="en-US" altLang="en-US" dirty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6975" y="693738"/>
            <a:ext cx="4619625" cy="3465512"/>
          </a:xfrm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4720" y="4387136"/>
            <a:ext cx="5140960" cy="41562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E00E84CD-13C1-4E2B-A0B1-7C9EEC7B42D8}" type="slidenum">
              <a:rPr lang="en-US" altLang="en-US" smtClean="0"/>
              <a:pPr eaLnBrk="1" hangingPunct="1">
                <a:spcBef>
                  <a:spcPct val="0"/>
                </a:spcBef>
              </a:pPr>
              <a:t>17</a:t>
            </a:fld>
            <a:endParaRPr lang="en-US" altLang="en-US" dirty="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6975" y="693738"/>
            <a:ext cx="4619625" cy="3465512"/>
          </a:xfrm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4720" y="4387136"/>
            <a:ext cx="5140960" cy="41562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1"/>
            <a:r>
              <a:rPr lang="en-US" sz="1400" dirty="0"/>
              <a:t>Most of you have heard of Moore’s Law.   As Gordon Moore proposed it over 50 years ago, it is a law of Value and Cost SCALING.    Scaling means cost reduction – again, so that what was impossible before, now becomes possible.</a:t>
            </a:r>
          </a:p>
          <a:p>
            <a:pPr latinLnBrk="1"/>
            <a:endParaRPr lang="en-US" sz="1400" dirty="0"/>
          </a:p>
          <a:p>
            <a:pPr latinLnBrk="1"/>
            <a:r>
              <a:rPr lang="en-US" sz="1400" dirty="0"/>
              <a:t>In the industry, we focus on PPAC scaling:  power, performance, area, cost.  A new technology </a:t>
            </a:r>
            <a:r>
              <a:rPr lang="en-US" sz="1400" b="1" dirty="0"/>
              <a:t>should</a:t>
            </a:r>
            <a:r>
              <a:rPr lang="en-US" sz="1400" dirty="0"/>
              <a:t> be superior in all four of these dimensions. </a:t>
            </a:r>
          </a:p>
          <a:p>
            <a:pPr latinLnBrk="1"/>
            <a:endParaRPr lang="en-US" sz="1400" dirty="0"/>
          </a:p>
          <a:p>
            <a:pPr latinLnBrk="1"/>
            <a:r>
              <a:rPr lang="en-US" sz="1400" dirty="0"/>
              <a:t>And Moore’s Law is also about TIME:   It means that the semiconductor world advances at roughly One Percent every Week.   One week is One percent.</a:t>
            </a:r>
          </a:p>
          <a:p>
            <a:pPr latinLnBrk="1"/>
            <a:endParaRPr lang="en-US" sz="1400" dirty="0"/>
          </a:p>
          <a:p>
            <a:pPr latinLnBrk="1"/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1585-E2AC-4897-B719-C200C8CF2F37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50783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91A896ED-7DE1-49A9-990B-86E7B32F9F78}" type="slidenum">
              <a:rPr lang="en-US" altLang="en-US" smtClean="0"/>
              <a:pPr eaLnBrk="1" hangingPunct="1">
                <a:spcBef>
                  <a:spcPct val="0"/>
                </a:spcBef>
              </a:pPr>
              <a:t>20</a:t>
            </a:fld>
            <a:endParaRPr lang="en-US" altLang="en-US" dirty="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6975" y="693738"/>
            <a:ext cx="4619625" cy="3465512"/>
          </a:xfrm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4720" y="4387136"/>
            <a:ext cx="5140960" cy="41562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91A896ED-7DE1-49A9-990B-86E7B32F9F78}" type="slidenum">
              <a:rPr lang="en-US" altLang="en-US" smtClean="0"/>
              <a:pPr eaLnBrk="1" hangingPunct="1">
                <a:spcBef>
                  <a:spcPct val="0"/>
                </a:spcBef>
              </a:pPr>
              <a:t>21</a:t>
            </a:fld>
            <a:endParaRPr lang="en-US" altLang="en-US" dirty="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6975" y="693738"/>
            <a:ext cx="4619625" cy="3465512"/>
          </a:xfrm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4720" y="4387136"/>
            <a:ext cx="5140960" cy="41562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91A896ED-7DE1-49A9-990B-86E7B32F9F78}" type="slidenum">
              <a:rPr lang="en-US" altLang="en-US" smtClean="0"/>
              <a:pPr eaLnBrk="1" hangingPunct="1">
                <a:spcBef>
                  <a:spcPct val="0"/>
                </a:spcBef>
              </a:pPr>
              <a:t>22</a:t>
            </a:fld>
            <a:endParaRPr lang="en-US" altLang="en-US" dirty="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6975" y="693738"/>
            <a:ext cx="4619625" cy="3465512"/>
          </a:xfrm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4720" y="4387136"/>
            <a:ext cx="5140960" cy="41562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itchFamily="34" charset="0"/>
            </a:endParaRPr>
          </a:p>
        </p:txBody>
      </p:sp>
      <p:sp>
        <p:nvSpPr>
          <p:cNvPr id="38914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CEAED8FB-DC53-45DF-8473-7A7088F24880}" type="slidenum">
              <a:rPr lang="en-US" altLang="en-US" smtClean="0"/>
              <a:pPr eaLnBrk="1" hangingPunct="1">
                <a:spcBef>
                  <a:spcPct val="0"/>
                </a:spcBef>
              </a:pPr>
              <a:t>24</a:t>
            </a:fld>
            <a:endParaRPr lang="en-US" altLang="en-US" dirty="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6975" y="693738"/>
            <a:ext cx="4619625" cy="3465512"/>
          </a:xfrm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4720" y="4387136"/>
            <a:ext cx="5140960" cy="41562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Coverage of Midterm 1, Midterm 2, and Final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1E9B2E8-66D7-41D5-B6C9-F9FF4D18767F}" type="slidenum">
              <a:rPr lang="en-US" altLang="en-US" smtClean="0"/>
              <a:pPr>
                <a:defRPr/>
              </a:pPr>
              <a:t>27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331027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586562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5388" y="693738"/>
            <a:ext cx="4619625" cy="3463925"/>
          </a:xfrm>
          <a:ln/>
        </p:spPr>
      </p:sp>
      <p:sp>
        <p:nvSpPr>
          <p:cNvPr id="54274" name="Rectangle 3"/>
          <p:cNvSpPr>
            <a:spLocks noGrp="1"/>
          </p:cNvSpPr>
          <p:nvPr>
            <p:ph type="body" idx="1"/>
          </p:nvPr>
        </p:nvSpPr>
        <p:spPr>
          <a:xfrm>
            <a:off x="934720" y="4387136"/>
            <a:ext cx="5140960" cy="41562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5388" y="693738"/>
            <a:ext cx="4619625" cy="3463925"/>
          </a:xfrm>
          <a:ln/>
        </p:spPr>
      </p:sp>
      <p:sp>
        <p:nvSpPr>
          <p:cNvPr id="50178" name="Rectangle 3"/>
          <p:cNvSpPr>
            <a:spLocks noGrp="1"/>
          </p:cNvSpPr>
          <p:nvPr>
            <p:ph type="body" idx="1"/>
          </p:nvPr>
        </p:nvSpPr>
        <p:spPr>
          <a:xfrm>
            <a:off x="934720" y="4387136"/>
            <a:ext cx="5140960" cy="41562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5388" y="693738"/>
            <a:ext cx="4619625" cy="3463925"/>
          </a:xfrm>
          <a:ln/>
        </p:spPr>
      </p:sp>
      <p:sp>
        <p:nvSpPr>
          <p:cNvPr id="52226" name="Rectangle 3"/>
          <p:cNvSpPr>
            <a:spLocks noGrp="1"/>
          </p:cNvSpPr>
          <p:nvPr>
            <p:ph type="body" idx="1"/>
          </p:nvPr>
        </p:nvSpPr>
        <p:spPr>
          <a:xfrm>
            <a:off x="934720" y="4387136"/>
            <a:ext cx="5140960" cy="41562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5388" y="693738"/>
            <a:ext cx="4619625" cy="3463925"/>
          </a:xfrm>
          <a:ln/>
        </p:spPr>
      </p:sp>
      <p:sp>
        <p:nvSpPr>
          <p:cNvPr id="52226" name="Rectangle 3"/>
          <p:cNvSpPr>
            <a:spLocks noGrp="1"/>
          </p:cNvSpPr>
          <p:nvPr>
            <p:ph type="body" idx="1"/>
          </p:nvPr>
        </p:nvSpPr>
        <p:spPr>
          <a:xfrm>
            <a:off x="934720" y="4387136"/>
            <a:ext cx="5140960" cy="41562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5388" y="693738"/>
            <a:ext cx="4619625" cy="3463925"/>
          </a:xfrm>
          <a:ln/>
        </p:spPr>
      </p:sp>
      <p:sp>
        <p:nvSpPr>
          <p:cNvPr id="52226" name="Rectangle 3"/>
          <p:cNvSpPr>
            <a:spLocks noGrp="1"/>
          </p:cNvSpPr>
          <p:nvPr>
            <p:ph type="body" idx="1"/>
          </p:nvPr>
        </p:nvSpPr>
        <p:spPr>
          <a:xfrm>
            <a:off x="934720" y="4387136"/>
            <a:ext cx="5140960" cy="41562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5388" y="693738"/>
            <a:ext cx="4619625" cy="3463925"/>
          </a:xfrm>
          <a:ln/>
        </p:spPr>
      </p:sp>
      <p:sp>
        <p:nvSpPr>
          <p:cNvPr id="52226" name="Rectangle 3"/>
          <p:cNvSpPr>
            <a:spLocks noGrp="1"/>
          </p:cNvSpPr>
          <p:nvPr>
            <p:ph type="body" idx="1"/>
          </p:nvPr>
        </p:nvSpPr>
        <p:spPr>
          <a:xfrm>
            <a:off x="934720" y="4387136"/>
            <a:ext cx="5140960" cy="41562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230338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Logic is the same, but timing may be different.   </a:t>
            </a:r>
          </a:p>
          <a:p>
            <a:r>
              <a:rPr lang="en-US" dirty="0"/>
              <a:t>Which one would be choose of (AB)C or A(BC) if A arrives later than B and C signals.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249910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Draw / Count </a:t>
            </a:r>
          </a:p>
          <a:p>
            <a:r>
              <a:rPr lang="en-US" dirty="0"/>
              <a:t># literals, # operators</a:t>
            </a:r>
          </a:p>
          <a:p>
            <a:r>
              <a:rPr lang="en-US" dirty="0"/>
              <a:t># pins.</a:t>
            </a:r>
          </a:p>
          <a:p>
            <a:endParaRPr lang="en-US" dirty="0"/>
          </a:p>
          <a:p>
            <a:r>
              <a:rPr lang="en-US" dirty="0"/>
              <a:t>Show #pins = # literals + #gates * 2– 1.</a:t>
            </a:r>
          </a:p>
          <a:p>
            <a:r>
              <a:rPr lang="en-US" dirty="0"/>
              <a:t>Each literal has 1 pin,  each gate has 1 pin – out connected to 1 pin in (except for primary output) so times 2 pins.</a:t>
            </a:r>
          </a:p>
          <a:p>
            <a:r>
              <a:rPr lang="en-US" dirty="0"/>
              <a:t>Except output which has only one pin.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911522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596145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Show how to count # nets</a:t>
            </a:r>
          </a:p>
          <a:p>
            <a:r>
              <a:rPr lang="en-US" dirty="0"/>
              <a:t>Show eq for pins</a:t>
            </a:r>
          </a:p>
          <a:p>
            <a:endParaRPr lang="en-US" dirty="0"/>
          </a:p>
          <a:p>
            <a:r>
              <a:rPr lang="en-US" dirty="0"/>
              <a:t># of literals + 2*# of gates -1    (each gate has an output + one input except for output gate)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953593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Draw circuit.</a:t>
            </a:r>
          </a:p>
          <a:p>
            <a:r>
              <a:rPr lang="en-US" dirty="0"/>
              <a:t>Count # literals =  6</a:t>
            </a:r>
          </a:p>
          <a:p>
            <a:r>
              <a:rPr lang="en-US" dirty="0"/>
              <a:t>Count # variables  = 3</a:t>
            </a:r>
          </a:p>
          <a:p>
            <a:r>
              <a:rPr lang="en-US" dirty="0"/>
              <a:t>Count # gates =  4 gates</a:t>
            </a:r>
          </a:p>
          <a:p>
            <a:r>
              <a:rPr lang="en-US" dirty="0"/>
              <a:t>Count # pins = 13 pins</a:t>
            </a:r>
          </a:p>
          <a:p>
            <a:r>
              <a:rPr lang="en-US" dirty="0"/>
              <a:t>Count # nets = 10</a:t>
            </a:r>
          </a:p>
          <a:p>
            <a:r>
              <a:rPr lang="en-US" dirty="0"/>
              <a:t>Count # operators (gates) = 4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90567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# nets = # variables  + # operators  - for example, replace e with d’  - reduced # of variables, but # of nets is the same.</a:t>
            </a:r>
          </a:p>
          <a:p>
            <a:r>
              <a:rPr lang="en-US" dirty="0"/>
              <a:t># nets = # literals + # operators</a:t>
            </a:r>
          </a:p>
          <a:p>
            <a:r>
              <a:rPr lang="en-US" dirty="0"/>
              <a:t>Discuss D and why it is true :</a:t>
            </a:r>
          </a:p>
          <a:p>
            <a:r>
              <a:rPr lang="en-US" dirty="0"/>
              <a:t>Every gate has an output which goes to an input (2 pins) except the last gate</a:t>
            </a:r>
          </a:p>
          <a:p>
            <a:r>
              <a:rPr lang="en-US" dirty="0"/>
              <a:t>All primary inputs (literals) to to a pin.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1515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F98EF6-C89D-401C-9B84-01CC28798D2D}" type="datetime1">
              <a:rPr lang="en-US" altLang="en-US"/>
              <a:pPr>
                <a:defRPr/>
              </a:pPr>
              <a:t>4/14/2021</a:t>
            </a:fld>
            <a:endParaRPr lang="en-US" alt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51A6D5-A20C-47E2-A6BC-7F16AECA010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41221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E535C7-8347-4DD5-BB67-673617989B77}" type="datetime1">
              <a:rPr lang="en-US" altLang="en-US"/>
              <a:pPr>
                <a:defRPr/>
              </a:pPr>
              <a:t>4/14/2021</a:t>
            </a:fld>
            <a:endParaRPr lang="en-US" alt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55285D-FDED-4D1C-9172-4C1F0E7BBD1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283141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04546D-4051-4B8A-8C84-3F1B97B86615}" type="datetime1">
              <a:rPr lang="en-US" altLang="en-US"/>
              <a:pPr>
                <a:defRPr/>
              </a:pPr>
              <a:t>4/14/2021</a:t>
            </a:fld>
            <a:endParaRPr lang="en-US" alt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DA74EE-6C09-4041-870E-0DA4509266F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29353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D39F0B-F8D7-46CC-B73E-9941B9C07457}" type="datetime1">
              <a:rPr lang="en-US" altLang="en-US"/>
              <a:pPr>
                <a:defRPr/>
              </a:pPr>
              <a:t>4/14/2021</a:t>
            </a:fld>
            <a:endParaRPr lang="en-US" alt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07F322-A5D5-4ADB-8239-9FC80B98211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801404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E25F87-6A27-4FD0-964D-646C01CD2E7D}" type="datetime1">
              <a:rPr lang="en-US" altLang="en-US"/>
              <a:pPr>
                <a:defRPr/>
              </a:pPr>
              <a:t>4/14/2021</a:t>
            </a:fld>
            <a:endParaRPr lang="en-US" alt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F7E935-C3EA-42BA-A8F2-D2FFFB15A7B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789677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4D0B35-447D-4B4F-B808-1D6F65454283}" type="datetime1">
              <a:rPr lang="en-US" altLang="en-US"/>
              <a:pPr>
                <a:defRPr/>
              </a:pPr>
              <a:t>4/14/2021</a:t>
            </a:fld>
            <a:endParaRPr lang="en-US" alt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D0C167-47FD-4D78-BDB6-2541F62DB24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009380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7FC06E-5D2F-462A-B8FB-546F3CA50E89}" type="datetime1">
              <a:rPr lang="en-US" altLang="en-US"/>
              <a:pPr>
                <a:defRPr/>
              </a:pPr>
              <a:t>4/14/2021</a:t>
            </a:fld>
            <a:endParaRPr lang="en-US" alt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4FCD8E-29D8-493C-B91A-F2A5F8CBAE2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146669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1146E8-F33D-487D-A332-E2283A914226}" type="datetime1">
              <a:rPr lang="en-US" altLang="en-US"/>
              <a:pPr>
                <a:defRPr/>
              </a:pPr>
              <a:t>4/14/2021</a:t>
            </a:fld>
            <a:endParaRPr lang="en-US" alt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43842E-A94F-40E6-BC62-D1E0F52F534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35211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11A2FA-BAE2-4516-A45F-DAB490778E39}" type="datetime1">
              <a:rPr lang="en-US" altLang="en-US"/>
              <a:pPr>
                <a:defRPr/>
              </a:pPr>
              <a:t>4/14/2021</a:t>
            </a:fld>
            <a:endParaRPr lang="en-US" alt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89EB87-BBC1-4300-A98B-A988BC956F3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54484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8ACC85-390B-47E0-800B-709733113770}" type="datetime1">
              <a:rPr lang="en-US" altLang="en-US"/>
              <a:pPr>
                <a:defRPr/>
              </a:pPr>
              <a:t>4/14/2021</a:t>
            </a:fld>
            <a:endParaRPr lang="en-US" alt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8453D3-5E2C-41BE-B6A7-9E0F643146A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247514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963098-EB45-4823-AC61-1379CC24AE76}" type="datetime1">
              <a:rPr lang="en-US" altLang="en-US"/>
              <a:pPr>
                <a:defRPr/>
              </a:pPr>
              <a:t>4/14/2021</a:t>
            </a:fld>
            <a:endParaRPr lang="en-US" alt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61BB49-B069-4CA2-B543-E3F4C0F8DA2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532509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6B573A-3FA4-43FA-9543-BE0EA47E0082}" type="datetime1">
              <a:rPr lang="en-US" altLang="en-US"/>
              <a:pPr>
                <a:defRPr/>
              </a:pPr>
              <a:t>4/14/2021</a:t>
            </a:fld>
            <a:endParaRPr lang="en-US" alt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EE8DFB-AA48-413E-8502-A21B91B6C86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494030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29467C-D500-4080-8195-F35C13790FE3}" type="datetime1">
              <a:rPr lang="en-US" altLang="en-US"/>
              <a:pPr>
                <a:defRPr/>
              </a:pPr>
              <a:t>4/14/2021</a:t>
            </a:fld>
            <a:endParaRPr lang="en-US" alt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1EE76A-703D-4EDA-8B00-673F60B97F5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356334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5EF3F9-99E9-4215-A455-1F8ACF2C3C78}" type="datetime1">
              <a:rPr lang="en-US" altLang="en-US"/>
              <a:pPr>
                <a:defRPr/>
              </a:pPr>
              <a:t>4/14/2021</a:t>
            </a:fld>
            <a:endParaRPr lang="en-US" alt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0D6FBD-162C-4E39-8D0E-839A2FD0DDB6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703714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77724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114800"/>
            <a:ext cx="77724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5A2FE4-FF14-49E1-B841-696C83FB7E3F}" type="datetime1">
              <a:rPr lang="en-US" altLang="en-US"/>
              <a:pPr>
                <a:defRPr/>
              </a:pPr>
              <a:t>4/14/2021</a:t>
            </a:fld>
            <a:endParaRPr lang="en-US" alt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B0303E-2D61-4B82-978B-CAD01240FB3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426712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" y="101600"/>
            <a:ext cx="7772400" cy="889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19200"/>
            <a:ext cx="3810000" cy="4953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219200"/>
            <a:ext cx="3810000" cy="2400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771900"/>
            <a:ext cx="3810000" cy="2400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1778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60960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1-&lt;</a:t>
            </a:r>
            <a:fld id="{2FCDB8AD-632C-489B-ABAF-06885A356EBF}" type="slidenum">
              <a:rPr lang="en-US" altLang="en-US"/>
              <a:pPr/>
              <a:t>‹#›</a:t>
            </a:fld>
            <a:r>
              <a:rPr lang="en-US" altLang="en-US" dirty="0"/>
              <a:t>&gt;</a:t>
            </a:r>
          </a:p>
          <a:p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4067790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>
            <a:lvl1pPr>
              <a:defRPr sz="2250"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57" name="Shape 5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anchor="t"/>
          <a:lstStyle>
            <a:lvl1pPr>
              <a:spcBef>
                <a:spcPts val="900"/>
              </a:spcBef>
              <a:defRPr>
                <a:latin typeface="+mn-lt"/>
              </a:defRPr>
            </a:lvl1pPr>
            <a:lvl2pPr>
              <a:spcBef>
                <a:spcPts val="900"/>
              </a:spcBef>
              <a:defRPr sz="1500">
                <a:latin typeface="+mn-lt"/>
              </a:defRPr>
            </a:lvl2pPr>
            <a:lvl3pPr>
              <a:spcBef>
                <a:spcPts val="900"/>
              </a:spcBef>
              <a:defRPr sz="1500">
                <a:latin typeface="+mn-lt"/>
              </a:defRPr>
            </a:lvl3pPr>
            <a:lvl4pPr>
              <a:spcBef>
                <a:spcPts val="900"/>
              </a:spcBef>
              <a:defRPr sz="1500">
                <a:latin typeface="+mn-lt"/>
              </a:defRPr>
            </a:lvl4pPr>
            <a:lvl5pPr>
              <a:spcBef>
                <a:spcPts val="900"/>
              </a:spcBef>
              <a:defRPr sz="1500"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pic>
        <p:nvPicPr>
          <p:cNvPr id="58" name="imag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09" y="96123"/>
            <a:ext cx="976977" cy="255658"/>
          </a:xfrm>
          <a:prstGeom prst="rect">
            <a:avLst/>
          </a:prstGeom>
          <a:ln w="12700">
            <a:miter lim="400000"/>
          </a:ln>
        </p:spPr>
      </p:pic>
      <p:sp>
        <p:nvSpPr>
          <p:cNvPr id="59" name="Shape 5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88831024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3419" y="2218241"/>
            <a:ext cx="7772400" cy="385661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E7A968-8833-4A23-BF80-57E3A2496B45}" type="datetime1">
              <a:rPr lang="en-US"/>
              <a:pPr>
                <a:defRPr/>
              </a:pPr>
              <a:t>4/14/2021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4473138" y="6540500"/>
            <a:ext cx="192962" cy="235962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A72599-CB58-401A-B7A8-3C9314113D3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2666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3419" y="2218241"/>
            <a:ext cx="7772400" cy="385661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E7A968-8833-4A23-BF80-57E3A2496B45}" type="datetime1">
              <a:rPr lang="en-US"/>
              <a:pPr>
                <a:defRPr/>
              </a:pPr>
              <a:t>4/14/2021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4473138" y="6540500"/>
            <a:ext cx="192962" cy="235962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A72599-CB58-401A-B7A8-3C9314113D3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879633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3419" y="2218241"/>
            <a:ext cx="7772400" cy="385661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E7A968-8833-4A23-BF80-57E3A2496B45}" type="datetime1">
              <a:rPr lang="en-US"/>
              <a:pPr>
                <a:defRPr/>
              </a:pPr>
              <a:t>4/14/2021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4473138" y="6540500"/>
            <a:ext cx="192962" cy="235962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A72599-CB58-401A-B7A8-3C9314113D3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84243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fld id="{B611920C-7A34-45C8-9AE1-6884C912915F}" type="datetime1">
              <a:rPr lang="en-US" altLang="en-US"/>
              <a:pPr>
                <a:defRPr/>
              </a:pPr>
              <a:t>4/14/2021</a:t>
            </a:fld>
            <a:endParaRPr lang="en-US" alt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070C8A8D-81AE-4F39-AADC-C63E4B0AE3D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itchFamily="34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3.xml"/><Relationship Id="rId7" Type="http://schemas.openxmlformats.org/officeDocument/2006/relationships/notesSlide" Target="../notesSlides/notesSlide4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5.xml"/><Relationship Id="rId10" Type="http://schemas.openxmlformats.org/officeDocument/2006/relationships/image" Target="../media/image6.jpeg"/><Relationship Id="rId4" Type="http://schemas.openxmlformats.org/officeDocument/2006/relationships/tags" Target="../tags/tag4.xml"/><Relationship Id="rId9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7" Type="http://schemas.openxmlformats.org/officeDocument/2006/relationships/image" Target="../media/image15.pn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tags" Target="../tags/tag12.xml"/><Relationship Id="rId7" Type="http://schemas.openxmlformats.org/officeDocument/2006/relationships/image" Target="../media/image16.png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4" Type="http://schemas.openxmlformats.org/officeDocument/2006/relationships/notesSlide" Target="../notesSlides/notesSlide1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4" Type="http://schemas.openxmlformats.org/officeDocument/2006/relationships/notesSlide" Target="../notesSlides/notesSlide1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4" Type="http://schemas.openxmlformats.org/officeDocument/2006/relationships/notesSlide" Target="../notesSlides/notesSlide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3" Type="http://schemas.openxmlformats.org/officeDocument/2006/relationships/tags" Target="../tags/tag22.xml"/><Relationship Id="rId7" Type="http://schemas.openxmlformats.org/officeDocument/2006/relationships/oleObject" Target="../embeddings/oleObject2.bin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notesSlide" Target="../notesSlides/notesSlide14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2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tif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tif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4" Type="http://schemas.openxmlformats.org/officeDocument/2006/relationships/notesSlide" Target="../notesSlides/notesSlide1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png"/><Relationship Id="rId2" Type="http://schemas.openxmlformats.org/officeDocument/2006/relationships/image" Target="../media/image220.png"/><Relationship Id="rId1" Type="http://schemas.openxmlformats.org/officeDocument/2006/relationships/slideLayout" Target="../slideLayouts/slideLayout1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4" Type="http://schemas.openxmlformats.org/officeDocument/2006/relationships/notesSlide" Target="../notesSlides/notesSlide18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4" Type="http://schemas.openxmlformats.org/officeDocument/2006/relationships/notesSlide" Target="../notesSlides/notesSlide19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4" Type="http://schemas.openxmlformats.org/officeDocument/2006/relationships/notesSlide" Target="../notesSlides/notesSlide20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4" Type="http://schemas.openxmlformats.org/officeDocument/2006/relationships/notesSlide" Target="../notesSlides/notesSlide2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4" Type="http://schemas.openxmlformats.org/officeDocument/2006/relationships/notesSlide" Target="../notesSlides/notesSlide2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8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9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0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tiff"/><Relationship Id="rId1" Type="http://schemas.openxmlformats.org/officeDocument/2006/relationships/slideLayout" Target="../slideLayouts/slideLayout1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D5CDF9D-E3BC-4FD6-8588-84620CA4BCE8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</a:t>
            </a:fld>
            <a:endParaRPr lang="en-US" altLang="en-US" sz="1400" dirty="0"/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87338" y="1371600"/>
            <a:ext cx="8856662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Lecture 1: </a:t>
            </a:r>
            <a:br>
              <a:rPr lang="en-US" altLang="en-US" dirty="0"/>
            </a:br>
            <a:r>
              <a:rPr lang="en-US" altLang="en-US" dirty="0"/>
              <a:t>Introduction to Digital Logic Design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04800" y="3260660"/>
            <a:ext cx="8839200" cy="3073400"/>
          </a:xfrm>
        </p:spPr>
        <p:txBody>
          <a:bodyPr/>
          <a:lstStyle/>
          <a:p>
            <a:pPr eaLnBrk="1" hangingPunct="1"/>
            <a:r>
              <a:rPr lang="en-US" altLang="en-US" sz="2400" dirty="0">
                <a:latin typeface="Lucida Sans Unicode" pitchFamily="34" charset="0"/>
                <a:ea typeface="SimSun" pitchFamily="2" charset="-122"/>
              </a:rPr>
              <a:t>CSE 140: Components and Design Techniques for Digital Systems</a:t>
            </a:r>
          </a:p>
          <a:p>
            <a:pPr eaLnBrk="1" hangingPunct="1"/>
            <a:r>
              <a:rPr lang="en-US" altLang="en-US" sz="2400" dirty="0">
                <a:latin typeface="Lucida Sans Unicode" pitchFamily="34" charset="0"/>
                <a:ea typeface="SimSun" pitchFamily="2" charset="-122"/>
              </a:rPr>
              <a:t>Spring 2021</a:t>
            </a:r>
          </a:p>
          <a:p>
            <a:pPr eaLnBrk="1" hangingPunct="1"/>
            <a:r>
              <a:rPr lang="en-US" altLang="en-US" sz="2400" dirty="0">
                <a:latin typeface="Lucida Sans Unicode" pitchFamily="34" charset="0"/>
                <a:ea typeface="SimSun" pitchFamily="2" charset="-122"/>
              </a:rPr>
              <a:t>CK Cheng</a:t>
            </a:r>
          </a:p>
          <a:p>
            <a:pPr eaLnBrk="1" hangingPunct="1"/>
            <a:r>
              <a:rPr lang="en-US" altLang="en-US" sz="2400" dirty="0">
                <a:latin typeface="Lucida Sans Unicode" pitchFamily="34" charset="0"/>
                <a:ea typeface="SimSun" pitchFamily="2" charset="-122"/>
              </a:rPr>
              <a:t>Dept. of Computer Science and Engineering</a:t>
            </a:r>
          </a:p>
          <a:p>
            <a:pPr eaLnBrk="1" hangingPunct="1"/>
            <a:r>
              <a:rPr lang="en-US" altLang="en-US" sz="2400" dirty="0">
                <a:latin typeface="Lucida Sans Unicode" pitchFamily="34" charset="0"/>
                <a:ea typeface="SimSun" pitchFamily="2" charset="-122"/>
              </a:rPr>
              <a:t>University of California, San Diego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705394"/>
          </a:xfrm>
        </p:spPr>
        <p:txBody>
          <a:bodyPr/>
          <a:lstStyle/>
          <a:p>
            <a:r>
              <a:rPr lang="en-US" dirty="0"/>
              <a:t>Outlines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744583"/>
            <a:ext cx="7772400" cy="5351417"/>
          </a:xfrm>
        </p:spPr>
        <p:txBody>
          <a:bodyPr/>
          <a:lstStyle/>
          <a:p>
            <a:r>
              <a:rPr lang="en-US" dirty="0"/>
              <a:t>Staff</a:t>
            </a:r>
          </a:p>
          <a:p>
            <a:pPr lvl="1"/>
            <a:r>
              <a:rPr lang="en-US" dirty="0"/>
              <a:t>Instructor, TAs, Tutors</a:t>
            </a:r>
          </a:p>
          <a:p>
            <a:r>
              <a:rPr lang="en-US" dirty="0"/>
              <a:t>Logistics</a:t>
            </a:r>
          </a:p>
          <a:p>
            <a:pPr lvl="1"/>
            <a:r>
              <a:rPr lang="en-US" dirty="0"/>
              <a:t>Websites, Textbooks, Grading Policy</a:t>
            </a:r>
          </a:p>
          <a:p>
            <a:r>
              <a:rPr lang="en-US" dirty="0"/>
              <a:t>Motivation</a:t>
            </a:r>
          </a:p>
          <a:p>
            <a:pPr lvl="1"/>
            <a:r>
              <a:rPr lang="en-US" dirty="0"/>
              <a:t>Moore’s Law, Deep Learning, Quantum Computing</a:t>
            </a:r>
          </a:p>
          <a:p>
            <a:r>
              <a:rPr lang="en-US" dirty="0"/>
              <a:t>Scope</a:t>
            </a:r>
          </a:p>
          <a:p>
            <a:pPr lvl="1"/>
            <a:r>
              <a:rPr lang="en-US" dirty="0"/>
              <a:t>Position among CSE courses</a:t>
            </a:r>
          </a:p>
          <a:p>
            <a:pPr lvl="1"/>
            <a:r>
              <a:rPr lang="en-US" dirty="0"/>
              <a:t>Coverage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55285D-FDED-4D1C-9172-4C1F0E7BBD13}" type="slidenum">
              <a:rPr lang="en-US" altLang="en-US" smtClean="0"/>
              <a:pPr>
                <a:defRPr/>
              </a:pPr>
              <a:t>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530280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42590" y="0"/>
            <a:ext cx="7772400" cy="731520"/>
          </a:xfrm>
        </p:spPr>
        <p:txBody>
          <a:bodyPr/>
          <a:lstStyle/>
          <a:p>
            <a:r>
              <a:rPr lang="en-US" altLang="en-US" dirty="0">
                <a:ea typeface="SimSun" pitchFamily="2" charset="-122"/>
              </a:rPr>
              <a:t>Staff: the Instructor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0552" y="815926"/>
            <a:ext cx="7950200" cy="5011526"/>
          </a:xfrm>
        </p:spPr>
        <p:txBody>
          <a:bodyPr/>
          <a:lstStyle/>
          <a:p>
            <a:r>
              <a:rPr lang="en-US" altLang="en-US" sz="2800" dirty="0">
                <a:ea typeface="SimSun" pitchFamily="2" charset="-122"/>
              </a:rPr>
              <a:t>Instructor: CK Cheng</a:t>
            </a:r>
          </a:p>
          <a:p>
            <a:r>
              <a:rPr lang="en-US" altLang="en-US" sz="2800" dirty="0">
                <a:ea typeface="SimSun" pitchFamily="2" charset="-122"/>
              </a:rPr>
              <a:t>Education:  Ph.D. in EECS UC Berkeley</a:t>
            </a:r>
          </a:p>
          <a:p>
            <a:r>
              <a:rPr lang="en-US" altLang="en-US" sz="2800" dirty="0">
                <a:ea typeface="SimSun" pitchFamily="2" charset="-122"/>
              </a:rPr>
              <a:t>Industrial Experiences: Engineer of AMD, Mentor Graphics, Bellcore; Consultant for technology companies</a:t>
            </a:r>
          </a:p>
          <a:p>
            <a:r>
              <a:rPr lang="en-US" altLang="en-US" sz="2800" dirty="0">
                <a:ea typeface="SimSun" pitchFamily="2" charset="-122"/>
              </a:rPr>
              <a:t>Email: ckcheng+140@ucsd.edu</a:t>
            </a:r>
          </a:p>
          <a:p>
            <a:r>
              <a:rPr lang="en-US" altLang="en-US" sz="2800" dirty="0">
                <a:ea typeface="SimSun" pitchFamily="2" charset="-122"/>
              </a:rPr>
              <a:t>Office: Room 2130 CSE Building</a:t>
            </a:r>
          </a:p>
          <a:p>
            <a:r>
              <a:rPr lang="en-US" altLang="en-US" sz="2800" dirty="0">
                <a:ea typeface="SimSun" pitchFamily="2" charset="-122"/>
              </a:rPr>
              <a:t>Office hours</a:t>
            </a:r>
          </a:p>
          <a:p>
            <a:pPr lvl="1"/>
            <a:r>
              <a:rPr lang="en-US" altLang="en-US" sz="2400" dirty="0">
                <a:solidFill>
                  <a:srgbClr val="C00000"/>
                </a:solidFill>
                <a:ea typeface="SimSun" pitchFamily="2" charset="-122"/>
              </a:rPr>
              <a:t>3:00-4:00PM Monday; 2:00-3:00PM Wednesday</a:t>
            </a:r>
          </a:p>
          <a:p>
            <a:r>
              <a:rPr lang="en-US" altLang="en-US" sz="2800" dirty="0">
                <a:ea typeface="SimSun" pitchFamily="2" charset="-122"/>
              </a:rPr>
              <a:t>Websites</a:t>
            </a:r>
          </a:p>
          <a:p>
            <a:pPr lvl="1"/>
            <a:r>
              <a:rPr lang="en-US" altLang="en-US" sz="2400" dirty="0">
                <a:ea typeface="SimSun" pitchFamily="2" charset="-122"/>
              </a:rPr>
              <a:t>http://cseweb.ucsd.edu/~kuan</a:t>
            </a:r>
          </a:p>
          <a:p>
            <a:pPr lvl="1"/>
            <a:r>
              <a:rPr lang="en-US" altLang="en-US" sz="2400" dirty="0">
                <a:ea typeface="SimSun" pitchFamily="2" charset="-122"/>
              </a:rPr>
              <a:t>http://cseweb.ucsd.edu/classes/sp21/cse140-a</a:t>
            </a:r>
          </a:p>
          <a:p>
            <a:pPr marL="0" indent="0">
              <a:buNone/>
            </a:pPr>
            <a:endParaRPr lang="en-US" altLang="en-US" dirty="0">
              <a:ea typeface="SimSun" pitchFamily="2" charset="-122"/>
            </a:endParaRPr>
          </a:p>
          <a:p>
            <a:pPr lvl="1"/>
            <a:endParaRPr lang="en-US" altLang="en-US" dirty="0">
              <a:ea typeface="SimSun" pitchFamily="2" charset="-122"/>
            </a:endParaRPr>
          </a:p>
        </p:txBody>
      </p:sp>
      <p:sp>
        <p:nvSpPr>
          <p:cNvPr id="3076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1A22A39-8F2B-4B26-9EA1-9900644F2E24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400" dirty="0"/>
          </a:p>
        </p:txBody>
      </p:sp>
    </p:spTree>
  </p:cSld>
  <p:clrMapOvr>
    <a:masterClrMapping/>
  </p:clrMapOvr>
  <p:transition spd="slow" advTm="5944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549274" y="0"/>
            <a:ext cx="8214897" cy="731520"/>
          </a:xfrm>
        </p:spPr>
        <p:txBody>
          <a:bodyPr/>
          <a:lstStyle/>
          <a:p>
            <a:r>
              <a:rPr lang="en-US" altLang="en-US" dirty="0">
                <a:ea typeface="SimSun" pitchFamily="2" charset="-122"/>
              </a:rPr>
              <a:t>Staff: TAs and Tutors</a:t>
            </a:r>
          </a:p>
        </p:txBody>
      </p:sp>
      <p:sp>
        <p:nvSpPr>
          <p:cNvPr id="296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90965" y="855405"/>
            <a:ext cx="8214897" cy="4884995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US" sz="2000" dirty="0">
                <a:ea typeface="ＭＳ Ｐゴシック" charset="0"/>
                <a:cs typeface="+mn-cs"/>
              </a:rPr>
              <a:t>TAs</a:t>
            </a:r>
          </a:p>
          <a:p>
            <a:pPr>
              <a:defRPr/>
            </a:pPr>
            <a:r>
              <a:rPr lang="en-US" sz="2000" dirty="0">
                <a:ea typeface="ＭＳ Ｐゴシック" charset="0"/>
                <a:cs typeface="+mn-cs"/>
              </a:rPr>
              <a:t>Abraham, Elizabeth, email:eabraham@ucsd.edu</a:t>
            </a:r>
          </a:p>
          <a:p>
            <a:pPr>
              <a:defRPr/>
            </a:pPr>
            <a:r>
              <a:rPr lang="en-US" sz="2000" dirty="0">
                <a:ea typeface="ＭＳ Ｐゴシック" charset="0"/>
                <a:cs typeface="+mn-cs"/>
              </a:rPr>
              <a:t>Holtz, Chester, email:chholtz@ucsd.edu</a:t>
            </a:r>
          </a:p>
          <a:p>
            <a:pPr>
              <a:defRPr/>
            </a:pPr>
            <a:r>
              <a:rPr lang="en-US" sz="2000" dirty="0">
                <a:ea typeface="ＭＳ Ｐゴシック" charset="0"/>
                <a:cs typeface="+mn-cs"/>
              </a:rPr>
              <a:t>Hsu, Po-Ya, email:p8hsu@ucsd.edu</a:t>
            </a:r>
          </a:p>
          <a:p>
            <a:pPr>
              <a:defRPr/>
            </a:pPr>
            <a:r>
              <a:rPr lang="en-US" sz="2000" dirty="0">
                <a:ea typeface="ＭＳ Ｐゴシック" charset="0"/>
                <a:cs typeface="+mn-cs"/>
              </a:rPr>
              <a:t>Ravindrakumar, Vaishakh, email:varavind@ucsd.edu</a:t>
            </a:r>
          </a:p>
          <a:p>
            <a:pPr>
              <a:defRPr/>
            </a:pPr>
            <a:r>
              <a:rPr lang="en-US" sz="2000" dirty="0">
                <a:ea typeface="ＭＳ Ｐゴシック" charset="0"/>
                <a:cs typeface="+mn-cs"/>
              </a:rPr>
              <a:t>Wu, (Connie) Yen-Yi, email:yew001@ucsd.edu</a:t>
            </a:r>
          </a:p>
          <a:p>
            <a:pPr marL="0" indent="0">
              <a:buNone/>
              <a:defRPr/>
            </a:pPr>
            <a:r>
              <a:rPr lang="en-US" sz="2000" dirty="0">
                <a:ea typeface="ＭＳ Ｐゴシック" charset="0"/>
                <a:cs typeface="+mn-cs"/>
              </a:rPr>
              <a:t>Tutor(s)</a:t>
            </a:r>
          </a:p>
          <a:p>
            <a:pPr>
              <a:defRPr/>
            </a:pPr>
            <a:r>
              <a:rPr lang="en-US" sz="2000" dirty="0">
                <a:ea typeface="ＭＳ Ｐゴシック" charset="0"/>
                <a:cs typeface="+mn-cs"/>
              </a:rPr>
              <a:t>Jang, (Tim) Wonsuk, email:w1jang@ucsd.edu</a:t>
            </a:r>
          </a:p>
          <a:p>
            <a:pPr>
              <a:defRPr/>
            </a:pPr>
            <a:r>
              <a:rPr lang="en-US" sz="2000" dirty="0">
                <a:ea typeface="ＭＳ Ｐゴシック" charset="0"/>
                <a:cs typeface="+mn-cs"/>
              </a:rPr>
              <a:t>Serrano, Evan, email:e1serran@ucsd.edu</a:t>
            </a:r>
          </a:p>
          <a:p>
            <a:pPr marL="0" indent="0">
              <a:buNone/>
              <a:defRPr/>
            </a:pPr>
            <a:r>
              <a:rPr lang="en-US" sz="2000" dirty="0">
                <a:ea typeface="宋体" charset="0"/>
                <a:cs typeface="宋体" charset="0"/>
              </a:rPr>
              <a:t>Office hours will be posted on the course website (piazza)</a:t>
            </a:r>
          </a:p>
        </p:txBody>
      </p:sp>
      <p:sp>
        <p:nvSpPr>
          <p:cNvPr id="4100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219CF39-915C-4FA8-84D9-B29705C153CA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400" dirty="0"/>
          </a:p>
        </p:txBody>
      </p:sp>
    </p:spTree>
  </p:cSld>
  <p:clrMapOvr>
    <a:masterClrMapping/>
  </p:clrMapOvr>
  <p:transition spd="slow" advTm="5944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627017"/>
          </a:xfrm>
        </p:spPr>
        <p:txBody>
          <a:bodyPr/>
          <a:lstStyle/>
          <a:p>
            <a:r>
              <a:rPr lang="en-US" dirty="0"/>
              <a:t>Logistics: Class Schedule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3549" y="892885"/>
            <a:ext cx="7772400" cy="5638544"/>
          </a:xfrm>
        </p:spPr>
        <p:txBody>
          <a:bodyPr/>
          <a:lstStyle/>
          <a:p>
            <a:r>
              <a:rPr lang="en-US" dirty="0"/>
              <a:t>Lecture: TR 12:30-1:50PM</a:t>
            </a:r>
          </a:p>
          <a:p>
            <a:r>
              <a:rPr lang="en-US" dirty="0"/>
              <a:t>Discussion: F 3-350PM</a:t>
            </a:r>
          </a:p>
          <a:p>
            <a:r>
              <a:rPr lang="en-US" dirty="0"/>
              <a:t>5-6 Homework Assignments, 3 Exams</a:t>
            </a:r>
          </a:p>
          <a:p>
            <a:r>
              <a:rPr lang="en-US" dirty="0"/>
              <a:t>The Third Exam: Due time M 230PM, 6/7/2021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605451" y="6302829"/>
            <a:ext cx="1905000" cy="457200"/>
          </a:xfrm>
        </p:spPr>
        <p:txBody>
          <a:bodyPr/>
          <a:lstStyle/>
          <a:p>
            <a:pPr>
              <a:defRPr/>
            </a:pPr>
            <a:fld id="{0655285D-FDED-4D1C-9172-4C1F0E7BBD13}" type="slidenum">
              <a:rPr lang="en-US" altLang="en-US" smtClean="0"/>
              <a:pPr>
                <a:defRPr/>
              </a:pPr>
              <a:t>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116193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BC5AFAA-A4B3-4764-B3A5-F55783DE11D9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400" dirty="0"/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665163" y="0"/>
            <a:ext cx="7772400" cy="717452"/>
          </a:xfrm>
        </p:spPr>
        <p:txBody>
          <a:bodyPr/>
          <a:lstStyle/>
          <a:p>
            <a:pPr eaLnBrk="1" hangingPunct="1"/>
            <a:r>
              <a:rPr lang="en-US" altLang="en-US" dirty="0"/>
              <a:t>Logistics: Textbooks</a:t>
            </a:r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38138" y="689317"/>
            <a:ext cx="8602662" cy="5694022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sz="2400" dirty="0">
                <a:solidFill>
                  <a:srgbClr val="000000"/>
                </a:solidFill>
              </a:rPr>
              <a:t>Reserved at library</a:t>
            </a:r>
          </a:p>
          <a:p>
            <a:pPr eaLnBrk="1" hangingPunct="1"/>
            <a:r>
              <a:rPr lang="en-US" altLang="en-US" sz="2400" dirty="0">
                <a:solidFill>
                  <a:srgbClr val="000000"/>
                </a:solidFill>
              </a:rPr>
              <a:t>Digital Design and Computer Architecture by David Money Harris and Sarah L. Harris, Morgan Kaufmann (Reading Activities) </a:t>
            </a:r>
          </a:p>
          <a:p>
            <a:pPr eaLnBrk="1" hangingPunct="1"/>
            <a:r>
              <a:rPr lang="en-US" altLang="en-US" sz="2400" dirty="0"/>
              <a:t>Digital Systems and Hardware/Firmware Algorithms, Milos D. Ercegovac and Tomas Lang (System Designs, pdf file will be released)</a:t>
            </a:r>
          </a:p>
          <a:p>
            <a:pPr eaLnBrk="1" hangingPunct="1"/>
            <a:endParaRPr lang="en-US" alt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52463" y="0"/>
            <a:ext cx="7772400" cy="653143"/>
          </a:xfrm>
        </p:spPr>
        <p:txBody>
          <a:bodyPr/>
          <a:lstStyle/>
          <a:p>
            <a:r>
              <a:rPr lang="en-US" altLang="en-US" dirty="0">
                <a:ea typeface="SimSun" pitchFamily="2" charset="-122"/>
              </a:rPr>
              <a:t>Logistics: Sites for the Class</a:t>
            </a:r>
          </a:p>
        </p:txBody>
      </p:sp>
      <p:sp>
        <p:nvSpPr>
          <p:cNvPr id="296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4000" y="809898"/>
            <a:ext cx="8755063" cy="5303566"/>
          </a:xfrm>
        </p:spPr>
        <p:txBody>
          <a:bodyPr/>
          <a:lstStyle/>
          <a:p>
            <a:pPr>
              <a:defRPr/>
            </a:pPr>
            <a:r>
              <a:rPr lang="en-US" sz="2400" dirty="0">
                <a:solidFill>
                  <a:srgbClr val="800000"/>
                </a:solidFill>
                <a:ea typeface="ＭＳ Ｐゴシック" charset="0"/>
                <a:cs typeface="+mn-cs"/>
              </a:rPr>
              <a:t>Class website </a:t>
            </a:r>
          </a:p>
          <a:p>
            <a:pPr lvl="1">
              <a:defRPr/>
            </a:pPr>
            <a:r>
              <a:rPr lang="en-US" sz="2400" dirty="0">
                <a:ea typeface="ＭＳ Ｐゴシック" charset="0"/>
              </a:rPr>
              <a:t>http://cseweb.ucsd.edu/classes/sp21/cse140-a/index.html</a:t>
            </a:r>
            <a:endParaRPr lang="en-US" sz="2400" dirty="0">
              <a:solidFill>
                <a:srgbClr val="800000"/>
              </a:solidFill>
              <a:ea typeface="ＭＳ Ｐゴシック" charset="0"/>
              <a:cs typeface="+mn-cs"/>
            </a:endParaRPr>
          </a:p>
          <a:p>
            <a:pPr lvl="1">
              <a:defRPr/>
            </a:pPr>
            <a:r>
              <a:rPr lang="en-US" sz="2400" dirty="0">
                <a:solidFill>
                  <a:srgbClr val="800000"/>
                </a:solidFill>
                <a:ea typeface="ＭＳ Ｐゴシック" charset="0"/>
                <a:cs typeface="+mn-cs"/>
              </a:rPr>
              <a:t>Index: Staff Contacts and Office Hrs</a:t>
            </a:r>
          </a:p>
          <a:p>
            <a:pPr lvl="1">
              <a:defRPr/>
            </a:pPr>
            <a:r>
              <a:rPr lang="en-US" sz="2400" dirty="0">
                <a:solidFill>
                  <a:srgbClr val="800000"/>
                </a:solidFill>
                <a:ea typeface="ＭＳ Ｐゴシック" charset="0"/>
                <a:cs typeface="+mn-cs"/>
              </a:rPr>
              <a:t>Syllabus </a:t>
            </a:r>
          </a:p>
          <a:p>
            <a:pPr lvl="2">
              <a:defRPr/>
            </a:pPr>
            <a:r>
              <a:rPr lang="en-US" dirty="0">
                <a:solidFill>
                  <a:srgbClr val="800000"/>
                </a:solidFill>
                <a:ea typeface="ＭＳ Ｐゴシック" charset="0"/>
                <a:cs typeface="+mn-cs"/>
              </a:rPr>
              <a:t>Grading policy </a:t>
            </a:r>
          </a:p>
          <a:p>
            <a:pPr lvl="2">
              <a:defRPr/>
            </a:pPr>
            <a:r>
              <a:rPr lang="en-US" dirty="0">
                <a:solidFill>
                  <a:srgbClr val="800000"/>
                </a:solidFill>
                <a:ea typeface="ＭＳ Ｐゴシック" charset="0"/>
                <a:cs typeface="+mn-cs"/>
              </a:rPr>
              <a:t>Class notes </a:t>
            </a:r>
          </a:p>
          <a:p>
            <a:pPr lvl="2">
              <a:defRPr/>
            </a:pPr>
            <a:r>
              <a:rPr lang="en-US" dirty="0">
                <a:solidFill>
                  <a:srgbClr val="800000"/>
                </a:solidFill>
                <a:ea typeface="ＭＳ Ｐゴシック" charset="0"/>
                <a:cs typeface="+mn-cs"/>
              </a:rPr>
              <a:t>Assignment: Homework and Reading Activities</a:t>
            </a:r>
          </a:p>
          <a:p>
            <a:pPr lvl="2">
              <a:defRPr/>
            </a:pPr>
            <a:r>
              <a:rPr lang="en-US" dirty="0">
                <a:solidFill>
                  <a:srgbClr val="800000"/>
                </a:solidFill>
                <a:ea typeface="ＭＳ Ｐゴシック" charset="0"/>
                <a:cs typeface="+mn-cs"/>
              </a:rPr>
              <a:t>Exercises: Solutions and Rubrics</a:t>
            </a:r>
          </a:p>
          <a:p>
            <a:pPr>
              <a:defRPr/>
            </a:pPr>
            <a:r>
              <a:rPr lang="en-US" sz="2400" dirty="0">
                <a:solidFill>
                  <a:srgbClr val="800000"/>
                </a:solidFill>
                <a:ea typeface="ＭＳ Ｐゴシック" charset="0"/>
                <a:cs typeface="+mn-cs"/>
              </a:rPr>
              <a:t>Forum (Piazza): Online Discussion *make sure you have access</a:t>
            </a:r>
          </a:p>
          <a:p>
            <a:pPr>
              <a:defRPr/>
            </a:pPr>
            <a:r>
              <a:rPr lang="en-US" sz="2400" dirty="0">
                <a:solidFill>
                  <a:srgbClr val="800000"/>
                </a:solidFill>
                <a:ea typeface="ＭＳ Ｐゴシック" charset="0"/>
                <a:cs typeface="+mn-cs"/>
              </a:rPr>
              <a:t>Score keepers: Gradescope, Canvas</a:t>
            </a:r>
            <a:r>
              <a:rPr lang="en-US" sz="2400" dirty="0">
                <a:ea typeface="ＭＳ Ｐゴシック" charset="0"/>
                <a:cs typeface="+mn-cs"/>
              </a:rPr>
              <a:t> </a:t>
            </a:r>
            <a:endParaRPr lang="en-US" dirty="0">
              <a:ea typeface="宋体" charset="0"/>
              <a:cs typeface="宋体" charset="0"/>
            </a:endParaRPr>
          </a:p>
        </p:txBody>
      </p:sp>
      <p:sp>
        <p:nvSpPr>
          <p:cNvPr id="5124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26DF0006-F26C-4673-8B8B-3AA845A30E05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400" dirty="0"/>
          </a:p>
        </p:txBody>
      </p:sp>
    </p:spTree>
  </p:cSld>
  <p:clrMapOvr>
    <a:masterClrMapping/>
  </p:clrMapOvr>
  <p:transition spd="slow" advTm="5944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363255" y="1"/>
            <a:ext cx="8392438" cy="998805"/>
          </a:xfrm>
        </p:spPr>
        <p:txBody>
          <a:bodyPr/>
          <a:lstStyle/>
          <a:p>
            <a:r>
              <a:rPr lang="en-US" altLang="en-US" sz="3600" dirty="0">
                <a:latin typeface="Times" charset="0"/>
                <a:ea typeface="SimSun" pitchFamily="2" charset="-122"/>
              </a:rPr>
              <a:t>Logistic: Class Expectation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547208" y="1026942"/>
            <a:ext cx="8411923" cy="5449013"/>
          </a:xfrm>
        </p:spPr>
        <p:txBody>
          <a:bodyPr/>
          <a:lstStyle/>
          <a:p>
            <a:r>
              <a:rPr lang="en-US" altLang="en-US" sz="2800" dirty="0">
                <a:ea typeface="SimSun" pitchFamily="2" charset="-122"/>
              </a:rPr>
              <a:t>Level 1: Concepts and Methods (Lecture and slides)</a:t>
            </a:r>
          </a:p>
          <a:p>
            <a:pPr lvl="1"/>
            <a:r>
              <a:rPr lang="en-US" altLang="en-US" dirty="0">
                <a:ea typeface="SimSun" pitchFamily="2" charset="-122"/>
              </a:rPr>
              <a:t>Class attendance of video record</a:t>
            </a:r>
          </a:p>
          <a:p>
            <a:r>
              <a:rPr lang="en-US" altLang="en-US" sz="2800" dirty="0">
                <a:ea typeface="SimSun" pitchFamily="2" charset="-122"/>
              </a:rPr>
              <a:t>Level 2: Hands on Practices (Exercises)</a:t>
            </a:r>
          </a:p>
          <a:p>
            <a:pPr lvl="1"/>
            <a:r>
              <a:rPr lang="en-US" altLang="en-US" dirty="0">
                <a:ea typeface="SimSun" pitchFamily="2" charset="-122"/>
              </a:rPr>
              <a:t>Homework</a:t>
            </a:r>
          </a:p>
          <a:p>
            <a:r>
              <a:rPr lang="en-US" altLang="en-US" sz="2800" dirty="0">
                <a:ea typeface="SimSun" pitchFamily="2" charset="-122"/>
              </a:rPr>
              <a:t>Level 3: Command of Materials (Samples of exams)</a:t>
            </a:r>
          </a:p>
          <a:p>
            <a:pPr lvl="1"/>
            <a:r>
              <a:rPr lang="en-US" altLang="en-US" dirty="0">
                <a:ea typeface="SimSun" pitchFamily="2" charset="-122"/>
              </a:rPr>
              <a:t>Exams: Type 1</a:t>
            </a:r>
          </a:p>
          <a:p>
            <a:r>
              <a:rPr lang="en-US" altLang="en-US" sz="2800" dirty="0">
                <a:ea typeface="SimSun" pitchFamily="2" charset="-122"/>
              </a:rPr>
              <a:t>Level 4: Extension and Exploration (Content beyond the textbook)</a:t>
            </a:r>
          </a:p>
          <a:p>
            <a:pPr lvl="1"/>
            <a:r>
              <a:rPr lang="en-US" altLang="en-US" sz="2400" dirty="0">
                <a:ea typeface="SimSun" pitchFamily="2" charset="-122"/>
              </a:rPr>
              <a:t>Exams: Type 2</a:t>
            </a:r>
          </a:p>
          <a:p>
            <a:pPr lvl="1">
              <a:buFontTx/>
              <a:buNone/>
            </a:pPr>
            <a:endParaRPr lang="en-US" altLang="en-US" dirty="0">
              <a:ea typeface="SimSun" pitchFamily="2" charset="-122"/>
            </a:endParaRPr>
          </a:p>
          <a:p>
            <a:endParaRPr lang="en-US" altLang="en-US" dirty="0">
              <a:ea typeface="SimSun" pitchFamily="2" charset="-122"/>
            </a:endParaRPr>
          </a:p>
          <a:p>
            <a:pPr>
              <a:buFont typeface="Wingdings" pitchFamily="2" charset="2"/>
              <a:buNone/>
            </a:pPr>
            <a:endParaRPr lang="en-US" altLang="en-US" dirty="0">
              <a:ea typeface="SimSun" pitchFamily="2" charset="-122"/>
            </a:endParaRPr>
          </a:p>
        </p:txBody>
      </p:sp>
      <p:sp>
        <p:nvSpPr>
          <p:cNvPr id="9220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0418A45C-C413-4474-9372-5E2308F9A725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400" dirty="0"/>
          </a:p>
        </p:txBody>
      </p:sp>
    </p:spTree>
    <p:extLst>
      <p:ext uri="{BB962C8B-B14F-4D97-AF65-F5344CB8AC3E}">
        <p14:creationId xmlns:p14="http://schemas.microsoft.com/office/powerpoint/2010/main" val="4395386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0BBD425F-F186-46ED-93AE-F8BD05D10341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3555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433388" y="846667"/>
                <a:ext cx="8493125" cy="5446183"/>
              </a:xfrm>
            </p:spPr>
            <p:txBody>
              <a:bodyPr/>
              <a:lstStyle/>
              <a:p>
                <a:pPr eaLnBrk="1" hangingPunct="1">
                  <a:buFontTx/>
                  <a:buNone/>
                  <a:defRPr/>
                </a:pPr>
                <a:r>
                  <a:rPr lang="en-US" sz="2400" dirty="0">
                    <a:ea typeface="ＭＳ Ｐゴシック" charset="0"/>
                  </a:rPr>
                  <a:t>Total pts distribution:</a:t>
                </a:r>
              </a:p>
              <a:p>
                <a:pPr eaLnBrk="1" hangingPunct="1">
                  <a:defRPr/>
                </a:pPr>
                <a:r>
                  <a:rPr lang="en-US" sz="2400" dirty="0">
                    <a:ea typeface="ＭＳ Ｐゴシック" charset="0"/>
                  </a:rPr>
                  <a:t>Homework: 35pts (grade based on a subset of problems) </a:t>
                </a:r>
              </a:p>
              <a:p>
                <a:pPr eaLnBrk="1" hangingPunct="1">
                  <a:defRPr/>
                </a:pPr>
                <a:r>
                  <a:rPr lang="en-US" sz="2400" dirty="0">
                    <a:ea typeface="ＭＳ Ｐゴシック" charset="0"/>
                  </a:rPr>
                  <a:t>Exams: 32.5pts for the each of the best </a:t>
                </a:r>
                <a:r>
                  <a:rPr lang="en-US" sz="2400">
                    <a:ea typeface="ＭＳ Ｐゴシック" charset="0"/>
                  </a:rPr>
                  <a:t>two out </a:t>
                </a:r>
                <a:r>
                  <a:rPr lang="en-US" sz="2400" dirty="0">
                    <a:ea typeface="ＭＳ Ｐゴシック" charset="0"/>
                  </a:rPr>
                  <a:t>of 3 exams</a:t>
                </a:r>
              </a:p>
              <a:p>
                <a:pPr lvl="1" eaLnBrk="1" hangingPunct="1">
                  <a:defRPr/>
                </a:pPr>
                <a:r>
                  <a:rPr lang="en-US" sz="2000" dirty="0">
                    <a:ea typeface="ＭＳ Ｐゴシック" charset="0"/>
                  </a:rPr>
                  <a:t>Exam 1: Week 4</a:t>
                </a:r>
              </a:p>
              <a:p>
                <a:pPr lvl="1" eaLnBrk="1" hangingPunct="1">
                  <a:defRPr/>
                </a:pPr>
                <a:r>
                  <a:rPr lang="en-US" sz="2000" dirty="0">
                    <a:ea typeface="ＭＳ Ｐゴシック" charset="0"/>
                  </a:rPr>
                  <a:t>Exam 2: Week 7 </a:t>
                </a:r>
                <a:endParaRPr lang="en-US" sz="2000" dirty="0">
                  <a:solidFill>
                    <a:srgbClr val="C00000"/>
                  </a:solidFill>
                  <a:ea typeface="ＭＳ Ｐゴシック" charset="0"/>
                </a:endParaRPr>
              </a:p>
              <a:p>
                <a:pPr lvl="1" eaLnBrk="1" hangingPunct="1">
                  <a:defRPr/>
                </a:pPr>
                <a:r>
                  <a:rPr lang="en-US" sz="2000" dirty="0">
                    <a:ea typeface="ＭＳ Ｐゴシック" charset="0"/>
                  </a:rPr>
                  <a:t>Exam 3: (due 230PM, Monday 6/7/2021)  </a:t>
                </a:r>
              </a:p>
              <a:p>
                <a:pPr eaLnBrk="1" hangingPunct="1">
                  <a:defRPr/>
                </a:pPr>
                <a:r>
                  <a:rPr lang="en-US" sz="2400" dirty="0">
                    <a:ea typeface="ＭＳ Ｐゴシック" charset="0"/>
                  </a:rPr>
                  <a:t>Grading: The better choice of the following two categories</a:t>
                </a:r>
              </a:p>
              <a:p>
                <a:pPr lvl="1" eaLnBrk="1" hangingPunct="1">
                  <a:defRPr/>
                </a:pPr>
                <a:r>
                  <a:rPr lang="en-US" sz="2400" dirty="0">
                    <a:ea typeface="ＭＳ Ｐゴシック" charset="0"/>
                  </a:rPr>
                  <a:t>Exact score (100pts)</a:t>
                </a:r>
                <a:endParaRPr lang="en-US" sz="2000" dirty="0">
                  <a:ea typeface="ＭＳ Ｐゴシック" charset="0"/>
                </a:endParaRPr>
              </a:p>
              <a:p>
                <a:pPr lvl="2" eaLnBrk="1" hangingPunct="1">
                  <a:defRPr/>
                </a:pPr>
                <a:r>
                  <a:rPr lang="en-US" sz="2000" dirty="0">
                    <a:ea typeface="ＭＳ Ｐゴシック" charset="0"/>
                  </a:rPr>
                  <a:t>A&gt;93, A- &gt;90, B+&gt;87, B&gt;83, B-&gt;80, C+&gt;77, C&gt;73</a:t>
                </a:r>
              </a:p>
              <a:p>
                <a:pPr lvl="2" eaLnBrk="1" hangingPunct="1">
                  <a:defRPr/>
                </a:pPr>
                <a:r>
                  <a:rPr lang="en-US" sz="2000" dirty="0">
                    <a:ea typeface="ＭＳ Ｐゴシック" charset="0"/>
                  </a:rPr>
                  <a:t>C- &gt;50.</a:t>
                </a:r>
              </a:p>
              <a:p>
                <a:pPr lvl="1" eaLnBrk="1" hangingPunct="1">
                  <a:defRPr/>
                </a:pPr>
                <a:r>
                  <a:rPr lang="en-US" sz="2400" dirty="0">
                    <a:ea typeface="ＭＳ Ｐゴシック" charset="0"/>
                  </a:rPr>
                  <a:t>The curve (100% of class)</a:t>
                </a:r>
              </a:p>
              <a:p>
                <a:pPr lvl="2" eaLnBrk="1" hangingPunct="1">
                  <a:defRPr/>
                </a:pPr>
                <a:r>
                  <a:rPr lang="en-US" sz="2000" dirty="0">
                    <a:ea typeface="ＭＳ Ｐゴシック" charset="0"/>
                  </a:rPr>
                  <a:t>A+ top x% (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  <a:ea typeface="ＭＳ Ｐゴシック" charset="0"/>
                      </a:rPr>
                      <m:t>𝑥</m:t>
                    </m:r>
                  </m:oMath>
                </a14:m>
                <a:r>
                  <a:rPr lang="en-US" sz="2000" dirty="0">
                    <a:ea typeface="ＭＳ Ｐゴシック" charset="0"/>
                  </a:rPr>
                  <a:t>&lt; 5)</a:t>
                </a:r>
              </a:p>
              <a:p>
                <a:pPr lvl="2" eaLnBrk="1" hangingPunct="1">
                  <a:defRPr/>
                </a:pPr>
                <a:r>
                  <a:rPr lang="en-US" sz="2000" dirty="0">
                    <a:ea typeface="ＭＳ Ｐゴシック" charset="0"/>
                  </a:rPr>
                  <a:t>(A,A-) top 33±</a:t>
                </a:r>
                <a:r>
                  <a:rPr lang="el-GR" sz="2000" dirty="0">
                    <a:ea typeface="ＭＳ Ｐゴシック" charset="0"/>
                  </a:rPr>
                  <a:t>ε</a:t>
                </a:r>
                <a:r>
                  <a:rPr lang="en-US" sz="2000" dirty="0">
                    <a:ea typeface="ＭＳ Ｐゴシック" charset="0"/>
                  </a:rPr>
                  <a:t>%; (B+,B,B-) top 66±2</a:t>
                </a:r>
                <a:r>
                  <a:rPr lang="el-GR" sz="2000" dirty="0">
                    <a:ea typeface="ＭＳ Ｐゴシック" charset="0"/>
                  </a:rPr>
                  <a:t>ε</a:t>
                </a:r>
                <a:r>
                  <a:rPr lang="en-US" sz="2000" dirty="0">
                    <a:ea typeface="ＭＳ Ｐゴシック" charset="0"/>
                  </a:rPr>
                  <a:t>%</a:t>
                </a:r>
                <a:r>
                  <a:rPr lang="en-US" sz="2400" dirty="0">
                    <a:ea typeface="ＭＳ Ｐゴシック" charset="0"/>
                  </a:rPr>
                  <a:t> </a:t>
                </a:r>
              </a:p>
              <a:p>
                <a:pPr marL="0" indent="0" eaLnBrk="1" hangingPunct="1">
                  <a:buFontTx/>
                  <a:buNone/>
                  <a:defRPr/>
                </a:pPr>
                <a:r>
                  <a:rPr lang="en-US" sz="2400" dirty="0">
                    <a:ea typeface="ＭＳ Ｐゴシック" charset="0"/>
                  </a:rPr>
                  <a:t> </a:t>
                </a:r>
              </a:p>
            </p:txBody>
          </p:sp>
        </mc:Choice>
        <mc:Fallback>
          <p:sp>
            <p:nvSpPr>
              <p:cNvPr id="23555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433388" y="846667"/>
                <a:ext cx="8493125" cy="5446183"/>
              </a:xfrm>
              <a:blipFill>
                <a:blip r:embed="rId2"/>
                <a:stretch>
                  <a:fillRect l="-1077" t="-8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96" name="Title 1"/>
          <p:cNvSpPr>
            <a:spLocks noGrp="1"/>
          </p:cNvSpPr>
          <p:nvPr>
            <p:ph type="title"/>
          </p:nvPr>
        </p:nvSpPr>
        <p:spPr>
          <a:xfrm>
            <a:off x="549804" y="0"/>
            <a:ext cx="7772400" cy="829733"/>
          </a:xfrm>
        </p:spPr>
        <p:txBody>
          <a:bodyPr/>
          <a:lstStyle/>
          <a:p>
            <a:r>
              <a:rPr lang="en-US" altLang="en-US" dirty="0">
                <a:ea typeface="SimSun" pitchFamily="2" charset="-122"/>
              </a:rPr>
              <a:t>Logistics: Grading</a:t>
            </a:r>
          </a:p>
        </p:txBody>
      </p:sp>
      <p:graphicFrame>
        <p:nvGraphicFramePr>
          <p:cNvPr id="8197" name="Object 2"/>
          <p:cNvGraphicFramePr>
            <a:graphicFrameLocks noChangeAspect="1"/>
          </p:cNvGraphicFramePr>
          <p:nvPr/>
        </p:nvGraphicFramePr>
        <p:xfrm>
          <a:off x="6057900" y="3175000"/>
          <a:ext cx="114300" cy="16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14300" imgH="165100" progId="Equation.DSMT4">
                  <p:embed/>
                </p:oleObj>
              </mc:Choice>
              <mc:Fallback>
                <p:oleObj name="Equation" r:id="rId3" imgW="114300" imgH="165100" progId="Equation.DSMT4">
                  <p:embed/>
                  <p:pic>
                    <p:nvPicPr>
                      <p:cNvPr id="8197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57900" y="3175000"/>
                        <a:ext cx="114300" cy="165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363255" y="2"/>
            <a:ext cx="8392438" cy="780286"/>
          </a:xfrm>
        </p:spPr>
        <p:txBody>
          <a:bodyPr/>
          <a:lstStyle/>
          <a:p>
            <a:r>
              <a:rPr lang="en-US" altLang="en-US" sz="3600" dirty="0">
                <a:latin typeface="Times" charset="0"/>
                <a:ea typeface="SimSun" pitchFamily="2" charset="-122"/>
              </a:rPr>
              <a:t>Logistic: grading components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338202" y="1109472"/>
            <a:ext cx="8411923" cy="5366485"/>
          </a:xfrm>
        </p:spPr>
        <p:txBody>
          <a:bodyPr/>
          <a:lstStyle/>
          <a:p>
            <a:pPr marL="342900" lvl="1" indent="-342900">
              <a:buFontTx/>
              <a:buChar char="•"/>
            </a:pPr>
            <a:r>
              <a:rPr lang="en-US" altLang="en-US" sz="2400" dirty="0">
                <a:ea typeface="SimSun" pitchFamily="2" charset="-122"/>
              </a:rPr>
              <a:t>Homework: </a:t>
            </a:r>
          </a:p>
          <a:p>
            <a:pPr marL="742950" lvl="2" indent="-342900"/>
            <a:r>
              <a:rPr lang="en-US" altLang="en-US" dirty="0">
                <a:ea typeface="SimSun" pitchFamily="2" charset="-122"/>
              </a:rPr>
              <a:t>Due Monday night on gradescope</a:t>
            </a:r>
          </a:p>
          <a:p>
            <a:pPr marL="742950" lvl="2" indent="-342900"/>
            <a:r>
              <a:rPr lang="en-US" altLang="en-US" dirty="0">
                <a:ea typeface="SimSun" pitchFamily="2" charset="-122"/>
              </a:rPr>
              <a:t>Group discussion is encouraged. However, we are required to write individually </a:t>
            </a:r>
          </a:p>
          <a:p>
            <a:pPr lvl="1"/>
            <a:r>
              <a:rPr lang="en-US" altLang="en-US" sz="2400" dirty="0">
                <a:ea typeface="SimSun" pitchFamily="2" charset="-122"/>
              </a:rPr>
              <a:t>Discount </a:t>
            </a:r>
            <a:r>
              <a:rPr lang="en-US" sz="2400" dirty="0"/>
              <a:t>10% loss of credit for each day after the deadline but no credit </a:t>
            </a:r>
            <a:r>
              <a:rPr lang="en-US" sz="2400" dirty="0">
                <a:solidFill>
                  <a:srgbClr val="C00000"/>
                </a:solidFill>
              </a:rPr>
              <a:t>after the solution is posted</a:t>
            </a:r>
            <a:r>
              <a:rPr lang="en-US" sz="2400" dirty="0"/>
              <a:t>.</a:t>
            </a:r>
          </a:p>
          <a:p>
            <a:pPr lvl="1"/>
            <a:r>
              <a:rPr lang="en-US" sz="2400" dirty="0"/>
              <a:t>Some parts will be graded by completion only</a:t>
            </a:r>
          </a:p>
          <a:p>
            <a:pPr lvl="1"/>
            <a:r>
              <a:rPr lang="en-US" sz="2400" dirty="0">
                <a:solidFill>
                  <a:srgbClr val="C00000"/>
                </a:solidFill>
              </a:rPr>
              <a:t>Standard: Posted solutions and rubrics</a:t>
            </a:r>
          </a:p>
          <a:p>
            <a:pPr lvl="1"/>
            <a:endParaRPr lang="en-US" altLang="en-US" sz="2400" dirty="0">
              <a:solidFill>
                <a:srgbClr val="C00000"/>
              </a:solidFill>
              <a:ea typeface="SimSun" pitchFamily="2" charset="-122"/>
            </a:endParaRPr>
          </a:p>
          <a:p>
            <a:pPr marL="0" indent="0">
              <a:buNone/>
            </a:pPr>
            <a:endParaRPr lang="en-US" altLang="en-US" dirty="0">
              <a:ea typeface="SimSun" pitchFamily="2" charset="-122"/>
            </a:endParaRPr>
          </a:p>
          <a:p>
            <a:pPr lvl="1"/>
            <a:endParaRPr lang="en-US" altLang="en-US" dirty="0">
              <a:ea typeface="SimSun" pitchFamily="2" charset="-122"/>
            </a:endParaRPr>
          </a:p>
          <a:p>
            <a:pPr lvl="1">
              <a:buFontTx/>
              <a:buNone/>
            </a:pPr>
            <a:endParaRPr lang="en-US" altLang="en-US" dirty="0">
              <a:ea typeface="SimSun" pitchFamily="2" charset="-122"/>
            </a:endParaRPr>
          </a:p>
          <a:p>
            <a:pPr lvl="1">
              <a:buFontTx/>
              <a:buNone/>
            </a:pPr>
            <a:endParaRPr lang="en-US" altLang="en-US" dirty="0">
              <a:ea typeface="SimSun" pitchFamily="2" charset="-122"/>
            </a:endParaRPr>
          </a:p>
          <a:p>
            <a:endParaRPr lang="en-US" altLang="en-US" dirty="0">
              <a:ea typeface="SimSun" pitchFamily="2" charset="-122"/>
            </a:endParaRPr>
          </a:p>
          <a:p>
            <a:pPr>
              <a:buFont typeface="Wingdings" pitchFamily="2" charset="2"/>
              <a:buNone/>
            </a:pPr>
            <a:endParaRPr lang="en-US" altLang="en-US" dirty="0">
              <a:ea typeface="SimSun" pitchFamily="2" charset="-122"/>
            </a:endParaRPr>
          </a:p>
        </p:txBody>
      </p:sp>
      <p:sp>
        <p:nvSpPr>
          <p:cNvPr id="9220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0418A45C-C413-4474-9372-5E2308F9A725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363255" y="2"/>
            <a:ext cx="8392438" cy="645458"/>
          </a:xfrm>
        </p:spPr>
        <p:txBody>
          <a:bodyPr/>
          <a:lstStyle/>
          <a:p>
            <a:r>
              <a:rPr lang="en-US" altLang="en-US" sz="3600" dirty="0">
                <a:latin typeface="Times" charset="0"/>
                <a:ea typeface="SimSun" pitchFamily="2" charset="-122"/>
              </a:rPr>
              <a:t>Logistic: 3 Exams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338202" y="645460"/>
            <a:ext cx="8411923" cy="5830495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2400" dirty="0">
                <a:ea typeface="SimSun" pitchFamily="2" charset="-122"/>
              </a:rPr>
              <a:t>Exams: Asynchronous exam taken within 48 hours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sz="2400" dirty="0">
                <a:ea typeface="SimSun" pitchFamily="2" charset="-122"/>
              </a:rPr>
              <a:t>Open book, notes, free to check websites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sz="2400" dirty="0">
                <a:ea typeface="SimSun" pitchFamily="2" charset="-122"/>
              </a:rPr>
              <a:t>Solution and grading policy will be posted after the exam.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sz="2400" dirty="0">
                <a:ea typeface="SimSun" pitchFamily="2" charset="-122"/>
              </a:rPr>
              <a:t>Exams are not cumulative but requires a good command of the previous exam content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sz="2400" dirty="0">
                <a:ea typeface="SimSun" pitchFamily="2" charset="-122"/>
              </a:rPr>
              <a:t>Two timeframe options for the class to decide</a:t>
            </a:r>
          </a:p>
          <a:p>
            <a:pPr marL="1428750" lvl="2" indent="-514350">
              <a:buFont typeface="+mj-lt"/>
              <a:buAutoNum type="romanUcPeriod"/>
            </a:pPr>
            <a:r>
              <a:rPr lang="en-US" altLang="en-US" dirty="0">
                <a:ea typeface="SimSun" pitchFamily="2" charset="-122"/>
              </a:rPr>
              <a:t>80 minutes time frame: Finish the exam in 80 minutes after you start the exam.</a:t>
            </a:r>
          </a:p>
          <a:p>
            <a:pPr marL="1428750" lvl="2" indent="-514350">
              <a:buFont typeface="+mj-lt"/>
              <a:buAutoNum type="romanUcPeriod"/>
            </a:pPr>
            <a:r>
              <a:rPr lang="en-US" altLang="en-US" dirty="0">
                <a:ea typeface="SimSun" pitchFamily="2" charset="-122"/>
              </a:rPr>
              <a:t>48 hours time frame: Deliver the result in 48 hours after the exam is posted.</a:t>
            </a:r>
          </a:p>
          <a:p>
            <a:pPr marL="857250" lvl="1" indent="-342900">
              <a:buFont typeface="Arial" panose="020B0604020202020204" pitchFamily="34" charset="0"/>
              <a:buChar char="•"/>
            </a:pPr>
            <a:r>
              <a:rPr lang="en-US" altLang="en-US" sz="2400" dirty="0">
                <a:ea typeface="SimSun" pitchFamily="2" charset="-122"/>
              </a:rPr>
              <a:t>Exam schedule</a:t>
            </a:r>
          </a:p>
          <a:p>
            <a:pPr marL="1428750" lvl="2" indent="-514350">
              <a:buFont typeface="+mj-lt"/>
              <a:buAutoNum type="romanUcPeriod"/>
            </a:pPr>
            <a:r>
              <a:rPr lang="en-US" altLang="en-US" dirty="0">
                <a:ea typeface="SimSun" pitchFamily="2" charset="-122"/>
              </a:rPr>
              <a:t>Weekends</a:t>
            </a:r>
          </a:p>
          <a:p>
            <a:pPr marL="1428750" lvl="2" indent="-514350">
              <a:buFont typeface="+mj-lt"/>
              <a:buAutoNum type="romanUcPeriod"/>
            </a:pPr>
            <a:r>
              <a:rPr lang="en-US" altLang="en-US" dirty="0">
                <a:ea typeface="SimSun" pitchFamily="2" charset="-122"/>
              </a:rPr>
              <a:t>Weekdays</a:t>
            </a:r>
          </a:p>
          <a:p>
            <a:pPr lvl="1">
              <a:buFontTx/>
              <a:buNone/>
            </a:pPr>
            <a:endParaRPr lang="en-US" altLang="en-US" dirty="0">
              <a:ea typeface="SimSun" pitchFamily="2" charset="-122"/>
            </a:endParaRPr>
          </a:p>
          <a:p>
            <a:endParaRPr lang="en-US" altLang="en-US" dirty="0">
              <a:ea typeface="SimSun" pitchFamily="2" charset="-122"/>
            </a:endParaRPr>
          </a:p>
          <a:p>
            <a:pPr>
              <a:buFont typeface="Wingdings" pitchFamily="2" charset="2"/>
              <a:buNone/>
            </a:pPr>
            <a:endParaRPr lang="en-US" altLang="en-US" dirty="0">
              <a:ea typeface="SimSun" pitchFamily="2" charset="-122"/>
            </a:endParaRPr>
          </a:p>
        </p:txBody>
      </p:sp>
      <p:sp>
        <p:nvSpPr>
          <p:cNvPr id="9220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0418A45C-C413-4474-9372-5E2308F9A725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11</a:t>
            </a:fld>
            <a:endParaRPr lang="en-US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1025279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1401763" y="214313"/>
            <a:ext cx="6323012" cy="600075"/>
          </a:xfrm>
        </p:spPr>
        <p:txBody>
          <a:bodyPr wrap="none" lIns="63500" tIns="25400" rIns="63500" bIns="25400" anchor="t">
            <a:spAutoFit/>
          </a:bodyPr>
          <a:lstStyle/>
          <a:p>
            <a:r>
              <a:rPr lang="en-US" altLang="en-US" dirty="0">
                <a:latin typeface="Lucida Sans Unicode" pitchFamily="34" charset="0"/>
                <a:ea typeface="SimSun" pitchFamily="2" charset="-122"/>
              </a:rPr>
              <a:t>Course Problems…Cheating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458913"/>
            <a:ext cx="8519160" cy="4409412"/>
          </a:xfrm>
        </p:spPr>
        <p:txBody>
          <a:bodyPr wrap="square" lIns="63500" tIns="25400" rIns="63500" bIns="25400">
            <a:spAutoFit/>
          </a:bodyPr>
          <a:lstStyle/>
          <a:p>
            <a:pPr marL="203200" indent="-203200"/>
            <a:r>
              <a:rPr lang="en-US" altLang="en-US" sz="2400" dirty="0">
                <a:ea typeface="SimSun" pitchFamily="2" charset="-122"/>
              </a:rPr>
              <a:t>What is cheating?</a:t>
            </a:r>
          </a:p>
          <a:p>
            <a:pPr marL="685800" lvl="1" indent="-190500"/>
            <a:r>
              <a:rPr lang="en-US" altLang="en-US" sz="2400" u="sng" dirty="0">
                <a:ea typeface="SimSun" pitchFamily="2" charset="-122"/>
              </a:rPr>
              <a:t>Studying</a:t>
            </a:r>
            <a:r>
              <a:rPr lang="en-US" altLang="en-US" sz="2400" dirty="0">
                <a:ea typeface="SimSun" pitchFamily="2" charset="-122"/>
              </a:rPr>
              <a:t> together in groups is </a:t>
            </a:r>
            <a:r>
              <a:rPr lang="en-US" altLang="en-US" sz="2400" u="sng" dirty="0">
                <a:ea typeface="SimSun" pitchFamily="2" charset="-122"/>
              </a:rPr>
              <a:t>not cheating but encouraged</a:t>
            </a:r>
          </a:p>
          <a:p>
            <a:pPr marL="685800" lvl="1" indent="-190500"/>
            <a:r>
              <a:rPr lang="en-US" altLang="en-US" sz="2400" dirty="0">
                <a:ea typeface="SimSun" pitchFamily="2" charset="-122"/>
              </a:rPr>
              <a:t>Turned-in work must be </a:t>
            </a:r>
            <a:r>
              <a:rPr lang="en-US" altLang="en-US" sz="2400" i="1" dirty="0">
                <a:ea typeface="SimSun" pitchFamily="2" charset="-122"/>
              </a:rPr>
              <a:t>completely</a:t>
            </a:r>
            <a:r>
              <a:rPr lang="en-US" altLang="en-US" sz="2400" dirty="0">
                <a:ea typeface="SimSun" pitchFamily="2" charset="-122"/>
              </a:rPr>
              <a:t> your own.</a:t>
            </a:r>
          </a:p>
          <a:p>
            <a:pPr marL="685800" lvl="1" indent="-190500"/>
            <a:r>
              <a:rPr lang="en-US" altLang="en-US" sz="2400" dirty="0">
                <a:ea typeface="SimSun" pitchFamily="2" charset="-122"/>
              </a:rPr>
              <a:t>Copying someone else’s solution on a HW or Exam is cheating </a:t>
            </a:r>
            <a:endParaRPr lang="en-US" altLang="ja-JP" sz="2400" dirty="0">
              <a:ea typeface="SimSun" pitchFamily="2" charset="-122"/>
            </a:endParaRPr>
          </a:p>
          <a:p>
            <a:pPr marL="685800" lvl="1" indent="-190500"/>
            <a:r>
              <a:rPr lang="en-US" altLang="en-US" sz="2400" dirty="0">
                <a:ea typeface="SimSun" pitchFamily="2" charset="-122"/>
              </a:rPr>
              <a:t>Both “giver” and “receiver” are equally culpable</a:t>
            </a:r>
          </a:p>
          <a:p>
            <a:pPr marL="685800" lvl="1" indent="-190500">
              <a:buFont typeface="Wingdings" pitchFamily="2" charset="2"/>
              <a:buNone/>
            </a:pPr>
            <a:endParaRPr lang="en-US" altLang="en-US" sz="2400" dirty="0">
              <a:ea typeface="SimSun" pitchFamily="2" charset="-122"/>
            </a:endParaRPr>
          </a:p>
          <a:p>
            <a:pPr marL="203200" indent="-203200">
              <a:lnSpc>
                <a:spcPct val="85000"/>
              </a:lnSpc>
            </a:pPr>
            <a:r>
              <a:rPr lang="en-US" altLang="en-US" sz="2400" dirty="0">
                <a:solidFill>
                  <a:srgbClr val="C00000"/>
                </a:solidFill>
                <a:ea typeface="SimSun" pitchFamily="2" charset="-122"/>
              </a:rPr>
              <a:t>We will be better off  to work on the problem alone during the exam.</a:t>
            </a:r>
          </a:p>
          <a:p>
            <a:pPr marL="203200" indent="-203200">
              <a:lnSpc>
                <a:spcPct val="85000"/>
              </a:lnSpc>
            </a:pPr>
            <a:r>
              <a:rPr lang="en-US" altLang="en-US" sz="2400" dirty="0">
                <a:solidFill>
                  <a:srgbClr val="C00000"/>
                </a:solidFill>
                <a:ea typeface="SimSun" pitchFamily="2" charset="-122"/>
              </a:rPr>
              <a:t>We have to address the issue once the cheating is reported by someone (e.g. TA, Tutor, Student, etc.).</a:t>
            </a:r>
          </a:p>
        </p:txBody>
      </p:sp>
      <p:sp>
        <p:nvSpPr>
          <p:cNvPr id="10244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0E7D45B-2670-43E8-8BEB-47B56AD94262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1400" dirty="0"/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147FC7B-5F42-4FCA-BCDB-F30D979BECE5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1400" dirty="0"/>
          </a:p>
        </p:txBody>
      </p:sp>
      <p:pic>
        <p:nvPicPr>
          <p:cNvPr id="11267" name="Picture 6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429000"/>
            <a:ext cx="2055813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5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4038600"/>
            <a:ext cx="2720975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2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375" y="3419475"/>
            <a:ext cx="3248025" cy="260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0" name="Rectangle 3"/>
          <p:cNvSpPr>
            <a:spLocks noGrp="1" noChangeArrowheads="1"/>
          </p:cNvSpPr>
          <p:nvPr>
            <p:ph type="title"/>
            <p:custDataLst>
              <p:tags r:id="rId4"/>
            </p:custDataLst>
          </p:nvPr>
        </p:nvSpPr>
        <p:spPr>
          <a:xfrm>
            <a:off x="685800" y="0"/>
            <a:ext cx="7772400" cy="685800"/>
          </a:xfrm>
        </p:spPr>
        <p:txBody>
          <a:bodyPr/>
          <a:lstStyle/>
          <a:p>
            <a:pPr eaLnBrk="1" hangingPunct="1"/>
            <a:r>
              <a:rPr lang="en-US" altLang="en-US" sz="4000" dirty="0"/>
              <a:t>Motivation</a:t>
            </a:r>
            <a:endParaRPr lang="en-GB" altLang="en-US" sz="4000" dirty="0"/>
          </a:p>
        </p:txBody>
      </p:sp>
      <p:sp>
        <p:nvSpPr>
          <p:cNvPr id="11271" name="Rectangle 4"/>
          <p:cNvSpPr>
            <a:spLocks noGrp="1" noChangeArrowheads="1"/>
          </p:cNvSpPr>
          <p:nvPr>
            <p:ph type="body" idx="1"/>
            <p:custDataLst>
              <p:tags r:id="rId5"/>
            </p:custDataLst>
          </p:nvPr>
        </p:nvSpPr>
        <p:spPr>
          <a:xfrm>
            <a:off x="451104" y="762000"/>
            <a:ext cx="8278368" cy="2438400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Microelectronic technologies have revolutionized our world: cell phones, internet, rapid advances in medicine, etc.</a:t>
            </a:r>
          </a:p>
          <a:p>
            <a:pPr eaLnBrk="1" hangingPunct="1"/>
            <a:r>
              <a:rPr lang="en-US" altLang="en-US" sz="2800" dirty="0"/>
              <a:t>The semiconductor industry has grown from $21 billions in 1985, $335 billions in 2015,  to $478 billions in 2018.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685800" y="-508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SimSun" pitchFamily="2" charset="-122"/>
              </a:rPr>
              <a:t>The Digital Revolution</a:t>
            </a:r>
          </a:p>
        </p:txBody>
      </p:sp>
      <p:cxnSp>
        <p:nvCxnSpPr>
          <p:cNvPr id="12291" name="Straight Connector 5"/>
          <p:cNvCxnSpPr>
            <a:cxnSpLocks noChangeShapeType="1"/>
          </p:cNvCxnSpPr>
          <p:nvPr/>
        </p:nvCxnSpPr>
        <p:spPr bwMode="auto">
          <a:xfrm>
            <a:off x="0" y="5857875"/>
            <a:ext cx="9144000" cy="15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292" name="Straight Connector 7"/>
          <p:cNvCxnSpPr>
            <a:cxnSpLocks noChangeShapeType="1"/>
          </p:cNvCxnSpPr>
          <p:nvPr/>
        </p:nvCxnSpPr>
        <p:spPr bwMode="auto">
          <a:xfrm rot="5400000">
            <a:off x="1353344" y="5904706"/>
            <a:ext cx="381000" cy="15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293" name="TextBox 8"/>
          <p:cNvSpPr txBox="1">
            <a:spLocks noChangeArrowheads="1"/>
          </p:cNvSpPr>
          <p:nvPr/>
        </p:nvSpPr>
        <p:spPr bwMode="auto">
          <a:xfrm>
            <a:off x="1087438" y="6086475"/>
            <a:ext cx="9699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Tahoma" pitchFamily="34" charset="0"/>
                <a:ea typeface="SimSun" pitchFamily="2" charset="-122"/>
              </a:rPr>
              <a:t>WWII</a:t>
            </a:r>
          </a:p>
        </p:txBody>
      </p:sp>
      <p:sp>
        <p:nvSpPr>
          <p:cNvPr id="12294" name="TextBox 19"/>
          <p:cNvSpPr txBox="1">
            <a:spLocks noChangeArrowheads="1"/>
          </p:cNvSpPr>
          <p:nvPr/>
        </p:nvSpPr>
        <p:spPr bwMode="auto">
          <a:xfrm>
            <a:off x="200025" y="922338"/>
            <a:ext cx="89439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Tahoma" pitchFamily="34" charset="0"/>
                <a:ea typeface="SimSun" pitchFamily="2" charset="-122"/>
              </a:rPr>
              <a:t>Integrated Circuit:  Many digital operations on the same material</a:t>
            </a:r>
          </a:p>
        </p:txBody>
      </p:sp>
      <p:sp>
        <p:nvSpPr>
          <p:cNvPr id="12295" name="TextBox 34"/>
          <p:cNvSpPr txBox="1">
            <a:spLocks noChangeArrowheads="1"/>
          </p:cNvSpPr>
          <p:nvPr/>
        </p:nvSpPr>
        <p:spPr bwMode="auto">
          <a:xfrm>
            <a:off x="1143000" y="5302250"/>
            <a:ext cx="8318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0000"/>
                </a:solidFill>
                <a:latin typeface="Tahoma" pitchFamily="34" charset="0"/>
                <a:ea typeface="SimSun" pitchFamily="2" charset="-122"/>
              </a:rPr>
              <a:t>ENIAC</a:t>
            </a:r>
          </a:p>
        </p:txBody>
      </p:sp>
      <p:grpSp>
        <p:nvGrpSpPr>
          <p:cNvPr id="3" name="Group 43"/>
          <p:cNvGrpSpPr>
            <a:grpSpLocks/>
          </p:cNvGrpSpPr>
          <p:nvPr/>
        </p:nvGrpSpPr>
        <p:grpSpPr bwMode="auto">
          <a:xfrm>
            <a:off x="6781800" y="5349875"/>
            <a:ext cx="1439863" cy="1208088"/>
            <a:chOff x="6781800" y="5349118"/>
            <a:chExt cx="1439141" cy="1208547"/>
          </a:xfrm>
        </p:grpSpPr>
        <p:cxnSp>
          <p:nvCxnSpPr>
            <p:cNvPr id="12311" name="Straight Connector 32"/>
            <p:cNvCxnSpPr>
              <a:cxnSpLocks noChangeShapeType="1"/>
            </p:cNvCxnSpPr>
            <p:nvPr/>
          </p:nvCxnSpPr>
          <p:spPr bwMode="auto">
            <a:xfrm rot="5400000">
              <a:off x="7330315" y="5889588"/>
              <a:ext cx="381000" cy="15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312" name="TextBox 33"/>
            <p:cNvSpPr txBox="1">
              <a:spLocks noChangeArrowheads="1"/>
            </p:cNvSpPr>
            <p:nvPr/>
          </p:nvSpPr>
          <p:spPr bwMode="auto">
            <a:xfrm>
              <a:off x="6781800" y="5349118"/>
              <a:ext cx="143914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solidFill>
                    <a:srgbClr val="000000"/>
                  </a:solidFill>
                  <a:latin typeface="Tahoma" pitchFamily="34" charset="0"/>
                  <a:ea typeface="SimSun" pitchFamily="2" charset="-122"/>
                </a:rPr>
                <a:t>Moore</a:t>
              </a:r>
              <a:r>
                <a:rPr lang="ja-JP" altLang="en-US" sz="1800">
                  <a:solidFill>
                    <a:srgbClr val="000000"/>
                  </a:solidFill>
                  <a:latin typeface="Tahoma" pitchFamily="34" charset="0"/>
                  <a:ea typeface="SimSun" pitchFamily="2" charset="-122"/>
                </a:rPr>
                <a:t>’</a:t>
              </a:r>
              <a:r>
                <a:rPr lang="en-US" altLang="ja-JP" sz="1800" dirty="0">
                  <a:solidFill>
                    <a:srgbClr val="000000"/>
                  </a:solidFill>
                  <a:latin typeface="Tahoma" pitchFamily="34" charset="0"/>
                  <a:ea typeface="SimSun" pitchFamily="2" charset="-122"/>
                </a:rPr>
                <a:t>s Law</a:t>
              </a:r>
              <a:endParaRPr lang="en-US" altLang="en-US" sz="1800" dirty="0">
                <a:solidFill>
                  <a:srgbClr val="000000"/>
                </a:solidFill>
                <a:latin typeface="Tahoma" pitchFamily="34" charset="0"/>
                <a:ea typeface="SimSun" pitchFamily="2" charset="-122"/>
              </a:endParaRPr>
            </a:p>
          </p:txBody>
        </p:sp>
        <p:sp>
          <p:nvSpPr>
            <p:cNvPr id="12313" name="TextBox 35"/>
            <p:cNvSpPr txBox="1">
              <a:spLocks noChangeArrowheads="1"/>
            </p:cNvSpPr>
            <p:nvPr/>
          </p:nvSpPr>
          <p:spPr bwMode="auto">
            <a:xfrm>
              <a:off x="7101720" y="6096000"/>
              <a:ext cx="85672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000000"/>
                  </a:solidFill>
                  <a:latin typeface="Tahoma" pitchFamily="34" charset="0"/>
                  <a:ea typeface="SimSun" pitchFamily="2" charset="-122"/>
                </a:rPr>
                <a:t>1965</a:t>
              </a:r>
            </a:p>
          </p:txBody>
        </p:sp>
      </p:grpSp>
      <p:pic>
        <p:nvPicPr>
          <p:cNvPr id="12297" name="Picture 4" descr="mau0-1a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200" y="2971800"/>
            <a:ext cx="3048000" cy="2395538"/>
          </a:xfrm>
        </p:spPr>
      </p:pic>
      <p:pic>
        <p:nvPicPr>
          <p:cNvPr id="40" name="Content Placeholder 39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97563" y="3413125"/>
            <a:ext cx="3170237" cy="1981200"/>
          </a:xfrm>
        </p:spPr>
      </p:pic>
      <p:grpSp>
        <p:nvGrpSpPr>
          <p:cNvPr id="4" name="Group 41"/>
          <p:cNvGrpSpPr>
            <a:grpSpLocks/>
          </p:cNvGrpSpPr>
          <p:nvPr/>
        </p:nvGrpSpPr>
        <p:grpSpPr bwMode="auto">
          <a:xfrm>
            <a:off x="3190875" y="1925638"/>
            <a:ext cx="2540000" cy="4632325"/>
            <a:chOff x="3190120" y="1924954"/>
            <a:chExt cx="2540000" cy="4632711"/>
          </a:xfrm>
        </p:grpSpPr>
        <p:cxnSp>
          <p:nvCxnSpPr>
            <p:cNvPr id="12306" name="Straight Connector 26"/>
            <p:cNvCxnSpPr>
              <a:cxnSpLocks noChangeShapeType="1"/>
            </p:cNvCxnSpPr>
            <p:nvPr/>
          </p:nvCxnSpPr>
          <p:spPr bwMode="auto">
            <a:xfrm rot="5400000">
              <a:off x="4344993" y="5904706"/>
              <a:ext cx="381000" cy="15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307" name="TextBox 27"/>
            <p:cNvSpPr txBox="1">
              <a:spLocks noChangeArrowheads="1"/>
            </p:cNvSpPr>
            <p:nvPr/>
          </p:nvSpPr>
          <p:spPr bwMode="auto">
            <a:xfrm>
              <a:off x="4104934" y="6096000"/>
              <a:ext cx="85672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000000"/>
                  </a:solidFill>
                  <a:latin typeface="Tahoma" pitchFamily="34" charset="0"/>
                  <a:ea typeface="SimSun" pitchFamily="2" charset="-122"/>
                </a:rPr>
                <a:t>1949</a:t>
              </a:r>
            </a:p>
          </p:txBody>
        </p:sp>
        <p:pic>
          <p:nvPicPr>
            <p:cNvPr id="12308" name="Picture 4" descr="internet2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90120" y="1924954"/>
              <a:ext cx="2540000" cy="185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309" name="Picture 6" descr="505_firsic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00400" y="3886200"/>
              <a:ext cx="2514600" cy="1495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310" name="TextBox 40"/>
            <p:cNvSpPr txBox="1">
              <a:spLocks noChangeArrowheads="1"/>
            </p:cNvSpPr>
            <p:nvPr/>
          </p:nvSpPr>
          <p:spPr bwMode="auto">
            <a:xfrm>
              <a:off x="3551160" y="5334000"/>
              <a:ext cx="196720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solidFill>
                    <a:srgbClr val="000000"/>
                  </a:solidFill>
                  <a:latin typeface="Tahoma" pitchFamily="34" charset="0"/>
                  <a:ea typeface="SimSun" pitchFamily="2" charset="-122"/>
                </a:rPr>
                <a:t>Integrated Circuit</a:t>
              </a:r>
            </a:p>
          </p:txBody>
        </p:sp>
      </p:grpSp>
      <p:sp>
        <p:nvSpPr>
          <p:cNvPr id="43" name="TextBox 42"/>
          <p:cNvSpPr txBox="1">
            <a:spLocks noChangeArrowheads="1"/>
          </p:cNvSpPr>
          <p:nvPr/>
        </p:nvSpPr>
        <p:spPr bwMode="auto">
          <a:xfrm>
            <a:off x="5900738" y="2209800"/>
            <a:ext cx="3395662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rgbClr val="000000"/>
                </a:solidFill>
                <a:latin typeface="Tahoma" pitchFamily="34" charset="0"/>
                <a:ea typeface="SimSun" pitchFamily="2" charset="-122"/>
              </a:rPr>
              <a:t>Exponential Growth of Computation</a:t>
            </a:r>
          </a:p>
        </p:txBody>
      </p:sp>
      <p:pic>
        <p:nvPicPr>
          <p:cNvPr id="12301" name="Picture 1" descr="small_vac-tube2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75" y="1828800"/>
            <a:ext cx="1784350" cy="1020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302" name="TextBox 4"/>
          <p:cNvSpPr txBox="1">
            <a:spLocks noChangeArrowheads="1"/>
          </p:cNvSpPr>
          <p:nvPr/>
        </p:nvSpPr>
        <p:spPr bwMode="auto">
          <a:xfrm>
            <a:off x="533400" y="1600200"/>
            <a:ext cx="18811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Garamond" pitchFamily="18" charset="0"/>
              </a:rPr>
              <a:t>Vacuum tubes</a:t>
            </a:r>
          </a:p>
        </p:txBody>
      </p:sp>
      <p:sp>
        <p:nvSpPr>
          <p:cNvPr id="12303" name="Rectangle 1"/>
          <p:cNvSpPr>
            <a:spLocks noChangeArrowheads="1"/>
          </p:cNvSpPr>
          <p:nvPr/>
        </p:nvSpPr>
        <p:spPr bwMode="auto">
          <a:xfrm>
            <a:off x="3352800" y="4905375"/>
            <a:ext cx="20669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en-US" sz="1800" dirty="0">
                <a:solidFill>
                  <a:schemeClr val="bg1"/>
                </a:solidFill>
              </a:rPr>
              <a:t>(1.6 x 11.1 mm)</a:t>
            </a:r>
            <a:endParaRPr lang="en-US" altLang="en-US" sz="1800" dirty="0">
              <a:solidFill>
                <a:schemeClr val="bg1"/>
              </a:solidFill>
            </a:endParaRPr>
          </a:p>
        </p:txBody>
      </p:sp>
      <p:sp>
        <p:nvSpPr>
          <p:cNvPr id="12304" name="TextBox 34"/>
          <p:cNvSpPr txBox="1">
            <a:spLocks noChangeArrowheads="1"/>
          </p:cNvSpPr>
          <p:nvPr/>
        </p:nvSpPr>
        <p:spPr bwMode="auto">
          <a:xfrm>
            <a:off x="1989138" y="5878513"/>
            <a:ext cx="177641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0000"/>
                </a:solidFill>
                <a:latin typeface="Tahoma" pitchFamily="34" charset="0"/>
                <a:ea typeface="SimSun" pitchFamily="2" charset="-122"/>
              </a:rPr>
              <a:t>Stored Program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0000"/>
                </a:solidFill>
                <a:latin typeface="Tahoma" pitchFamily="34" charset="0"/>
                <a:ea typeface="SimSun" pitchFamily="2" charset="-122"/>
              </a:rPr>
              <a:t>Model</a:t>
            </a:r>
          </a:p>
        </p:txBody>
      </p:sp>
      <p:sp>
        <p:nvSpPr>
          <p:cNvPr id="12305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64A1E49-BBDF-4DFD-967D-52BC8A4DCE07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400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le 1"/>
          <p:cNvSpPr>
            <a:spLocks noGrp="1"/>
          </p:cNvSpPr>
          <p:nvPr>
            <p:ph type="title"/>
          </p:nvPr>
        </p:nvSpPr>
        <p:spPr>
          <a:xfrm>
            <a:off x="685800" y="-220663"/>
            <a:ext cx="7772400" cy="1143001"/>
          </a:xfrm>
        </p:spPr>
        <p:txBody>
          <a:bodyPr/>
          <a:lstStyle/>
          <a:p>
            <a:r>
              <a:rPr lang="en-US" altLang="en-US" dirty="0"/>
              <a:t>Building complex circuits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fld id="{F2ADCF0C-8455-4A04-ADC2-B314713CAB4E}" type="slidenum">
              <a:rPr lang="en-US" altLang="en-US" sz="1400"/>
              <a:pPr eaLnBrk="1" hangingPunct="1"/>
              <a:t>15</a:t>
            </a:fld>
            <a:endParaRPr lang="en-US" altLang="en-US" sz="1400" dirty="0"/>
          </a:p>
        </p:txBody>
      </p:sp>
      <p:pic>
        <p:nvPicPr>
          <p:cNvPr id="34819" name="Picture 6" descr="index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263" y="703263"/>
            <a:ext cx="5367337" cy="271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0" name="Picture 7" descr="bc635-transistor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4521200"/>
            <a:ext cx="1895475" cy="189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1" name="Picture 8" descr="log44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8938" y="3695700"/>
            <a:ext cx="3311525" cy="316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2" name="TextBox 9"/>
          <p:cNvSpPr txBox="1">
            <a:spLocks noChangeArrowheads="1"/>
          </p:cNvSpPr>
          <p:nvPr/>
        </p:nvSpPr>
        <p:spPr bwMode="auto">
          <a:xfrm>
            <a:off x="693738" y="4335463"/>
            <a:ext cx="11128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800" dirty="0"/>
              <a:t>Transistor</a:t>
            </a:r>
          </a:p>
        </p:txBody>
      </p:sp>
    </p:spTree>
    <p:extLst>
      <p:ext uri="{BB962C8B-B14F-4D97-AF65-F5344CB8AC3E}">
        <p14:creationId xmlns:p14="http://schemas.microsoft.com/office/powerpoint/2010/main" val="21638958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3B2B477-9426-40F6-B09E-DDB4C0D8E53B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1400" dirty="0"/>
          </a:p>
        </p:txBody>
      </p:sp>
      <p:sp>
        <p:nvSpPr>
          <p:cNvPr id="13315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</p:txBody>
      </p:sp>
      <p:sp>
        <p:nvSpPr>
          <p:cNvPr id="13316" name="Rectangle 3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685800" y="457200"/>
            <a:ext cx="7772400" cy="838200"/>
          </a:xfrm>
        </p:spPr>
        <p:txBody>
          <a:bodyPr/>
          <a:lstStyle/>
          <a:p>
            <a:pPr eaLnBrk="1" hangingPunct="1"/>
            <a:r>
              <a:rPr lang="en-US" altLang="en-US" dirty="0"/>
              <a:t>Robert Noyce, 1927 - 1990</a:t>
            </a:r>
          </a:p>
        </p:txBody>
      </p:sp>
      <p:sp>
        <p:nvSpPr>
          <p:cNvPr id="13317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77800" y="1541463"/>
            <a:ext cx="57150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/>
              <a:t>Nicknamed </a:t>
            </a:r>
            <a:r>
              <a:rPr lang="ja-JP" altLang="en-US"/>
              <a:t>“</a:t>
            </a:r>
            <a:r>
              <a:rPr lang="en-US" altLang="ja-JP" dirty="0"/>
              <a:t>Mayor of Silicon Valley</a:t>
            </a:r>
            <a:r>
              <a:rPr lang="ja-JP" altLang="en-US"/>
              <a:t>”</a:t>
            </a:r>
            <a:endParaRPr lang="en-US" altLang="ja-JP" dirty="0"/>
          </a:p>
          <a:p>
            <a:pPr eaLnBrk="1" hangingPunct="1"/>
            <a:r>
              <a:rPr lang="en-US" altLang="en-US" dirty="0"/>
              <a:t>Cofounded Fairchild Semiconductor in 1957</a:t>
            </a:r>
          </a:p>
          <a:p>
            <a:pPr eaLnBrk="1" hangingPunct="1"/>
            <a:r>
              <a:rPr lang="en-US" altLang="en-US" dirty="0"/>
              <a:t>Cofounded Intel in 1968</a:t>
            </a:r>
          </a:p>
          <a:p>
            <a:pPr eaLnBrk="1" hangingPunct="1"/>
            <a:r>
              <a:rPr lang="en-US" altLang="en-US" dirty="0"/>
              <a:t>Co-invented the integrated circuit</a:t>
            </a:r>
          </a:p>
        </p:txBody>
      </p:sp>
      <p:pic>
        <p:nvPicPr>
          <p:cNvPr id="13318" name="Picture 5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5038" y="1447800"/>
            <a:ext cx="2519362" cy="375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2E36E412-2FF4-4BC3-9F19-7283CBC46ECC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1400" dirty="0"/>
          </a:p>
        </p:txBody>
      </p:sp>
      <p:sp>
        <p:nvSpPr>
          <p:cNvPr id="14339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</p:txBody>
      </p:sp>
      <p:sp>
        <p:nvSpPr>
          <p:cNvPr id="14340" name="Rectangle 3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685800" y="228600"/>
            <a:ext cx="7772400" cy="838200"/>
          </a:xfrm>
        </p:spPr>
        <p:txBody>
          <a:bodyPr/>
          <a:lstStyle/>
          <a:p>
            <a:pPr eaLnBrk="1" hangingPunct="1"/>
            <a:r>
              <a:rPr lang="en-US" altLang="en-US" dirty="0"/>
              <a:t>Gordon Moore</a:t>
            </a:r>
          </a:p>
        </p:txBody>
      </p:sp>
      <p:sp>
        <p:nvSpPr>
          <p:cNvPr id="14341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85800" y="1643063"/>
            <a:ext cx="3962400" cy="4757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800" dirty="0"/>
              <a:t>Cofounded Intel in 1968 with Robert Noyce. </a:t>
            </a:r>
          </a:p>
          <a:p>
            <a:pPr eaLnBrk="1" hangingPunct="1"/>
            <a:r>
              <a:rPr lang="en-US" altLang="en-US" sz="2800" b="1" dirty="0">
                <a:solidFill>
                  <a:schemeClr val="accent2"/>
                </a:solidFill>
              </a:rPr>
              <a:t>Moore</a:t>
            </a:r>
            <a:r>
              <a:rPr lang="ja-JP" altLang="en-US" sz="2800" b="1">
                <a:solidFill>
                  <a:schemeClr val="accent2"/>
                </a:solidFill>
              </a:rPr>
              <a:t>’</a:t>
            </a:r>
            <a:r>
              <a:rPr lang="en-US" altLang="ja-JP" sz="2800" b="1" dirty="0">
                <a:solidFill>
                  <a:schemeClr val="accent2"/>
                </a:solidFill>
              </a:rPr>
              <a:t>s Law: </a:t>
            </a:r>
            <a:r>
              <a:rPr lang="en-US" altLang="ja-JP" sz="2800" dirty="0"/>
              <a:t>the number of transistors on a computer chip doubles every 1.5 years (observed in 1965)</a:t>
            </a:r>
            <a:endParaRPr lang="en-US" altLang="en-US" sz="2800" dirty="0"/>
          </a:p>
        </p:txBody>
      </p:sp>
      <p:pic>
        <p:nvPicPr>
          <p:cNvPr id="14342" name="Picture 5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1676400"/>
            <a:ext cx="3016250" cy="429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4"/>
          <p:cNvSpPr>
            <a:spLocks noGrp="1" noChangeArrowheads="1"/>
          </p:cNvSpPr>
          <p:nvPr>
            <p:ph type="title"/>
          </p:nvPr>
        </p:nvSpPr>
        <p:spPr>
          <a:xfrm>
            <a:off x="802481" y="17462"/>
            <a:ext cx="7353300" cy="762000"/>
          </a:xfrm>
        </p:spPr>
        <p:txBody>
          <a:bodyPr lIns="90487" tIns="44450" rIns="90487" bIns="44450"/>
          <a:lstStyle/>
          <a:p>
            <a:pPr>
              <a:lnSpc>
                <a:spcPct val="107000"/>
              </a:lnSpc>
            </a:pPr>
            <a:r>
              <a:rPr lang="en-US" altLang="en-US" sz="3200" dirty="0">
                <a:latin typeface="Lucida Sans Unicode" pitchFamily="34" charset="0"/>
                <a:ea typeface="SimSun" pitchFamily="2" charset="-122"/>
              </a:rPr>
              <a:t>Technology Trends: Moore’s Law</a:t>
            </a:r>
          </a:p>
        </p:txBody>
      </p:sp>
      <p:pic>
        <p:nvPicPr>
          <p:cNvPr id="15363" name="Picture 29" descr="moo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72" t="3607" r="4218" b="6010"/>
          <a:stretch>
            <a:fillRect/>
          </a:stretch>
        </p:blipFill>
        <p:spPr bwMode="auto">
          <a:xfrm>
            <a:off x="686593" y="619041"/>
            <a:ext cx="7469188" cy="4807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Rectangle 3"/>
          <p:cNvSpPr txBox="1">
            <a:spLocks noChangeArrowheads="1"/>
          </p:cNvSpPr>
          <p:nvPr/>
        </p:nvSpPr>
        <p:spPr bwMode="auto">
          <a:xfrm>
            <a:off x="158496" y="5426243"/>
            <a:ext cx="8799767" cy="1279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r>
              <a:rPr lang="en-US" altLang="en-US" sz="2400" dirty="0">
                <a:latin typeface="Garamond" pitchFamily="18" charset="0"/>
              </a:rPr>
              <a:t>Since 1975, transistor counts have doubled every two years.</a:t>
            </a:r>
          </a:p>
          <a:p>
            <a:r>
              <a:rPr lang="en-US" altLang="en-US" sz="2400" dirty="0">
                <a:solidFill>
                  <a:srgbClr val="C00000"/>
                </a:solidFill>
                <a:latin typeface="Garamond" pitchFamily="18" charset="0"/>
              </a:rPr>
              <a:t>Moore’s law: wider applications: larger market: higher revenue: more R&amp;D</a:t>
            </a:r>
          </a:p>
        </p:txBody>
      </p:sp>
      <p:sp>
        <p:nvSpPr>
          <p:cNvPr id="15365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0E1A2811-311E-4436-96D9-CDDED33AF420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18</a:t>
            </a:fld>
            <a:endParaRPr lang="en-US" altLang="en-US" sz="1400" dirty="0"/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1"/>
            <a:ext cx="9067800" cy="675620"/>
          </a:xfrm>
        </p:spPr>
        <p:txBody>
          <a:bodyPr>
            <a:noAutofit/>
          </a:bodyPr>
          <a:lstStyle/>
          <a:p>
            <a:r>
              <a:rPr lang="en-US" sz="2800" cap="none" dirty="0"/>
              <a:t>Introduction: Moore in1965 </a:t>
            </a:r>
            <a:br>
              <a:rPr lang="en-US" sz="2400" b="0" cap="none" dirty="0"/>
            </a:br>
            <a:r>
              <a:rPr lang="en-US" sz="1600" b="0" cap="none" dirty="0"/>
              <a:t>The complexity for minimum component costs has increased at a rate of roughly a factor of two/yr.</a:t>
            </a:r>
            <a:endParaRPr lang="en-US" sz="2400" b="0" cap="none" dirty="0"/>
          </a:p>
        </p:txBody>
      </p:sp>
      <p:pic>
        <p:nvPicPr>
          <p:cNvPr id="5" name="Picture 4" descr="Chart, scatter chart&#10;&#10;Description automatically generated">
            <a:extLst>
              <a:ext uri="{FF2B5EF4-FFF2-40B4-BE49-F238E27FC236}">
                <a16:creationId xmlns:a16="http://schemas.microsoft.com/office/drawing/2014/main" id="{89407990-18F5-42ED-A2B4-7C8AF2E0C2D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202" y="752247"/>
            <a:ext cx="8453022" cy="610575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76845D4-5F73-4434-A815-FBFAEC858E1A}"/>
              </a:ext>
            </a:extLst>
          </p:cNvPr>
          <p:cNvSpPr txBox="1"/>
          <p:nvPr/>
        </p:nvSpPr>
        <p:spPr>
          <a:xfrm flipH="1">
            <a:off x="4281543" y="5647765"/>
            <a:ext cx="466881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Cheng’s talk: http://cseweb.ucsd.edu/~kuan/talk20/KTC2020_CK_201014.pdf</a:t>
            </a:r>
          </a:p>
        </p:txBody>
      </p:sp>
    </p:spTree>
    <p:extLst>
      <p:ext uri="{BB962C8B-B14F-4D97-AF65-F5344CB8AC3E}">
        <p14:creationId xmlns:p14="http://schemas.microsoft.com/office/powerpoint/2010/main" val="30253117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7DA566A-707F-4F53-BC36-A49BA5D98EDE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20</a:t>
            </a:fld>
            <a:endParaRPr lang="en-US" altLang="en-US" sz="1400" dirty="0"/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659674" y="0"/>
            <a:ext cx="7772400" cy="914400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C00000"/>
                </a:solidFill>
              </a:rPr>
              <a:t>New Technologies</a:t>
            </a:r>
            <a:endParaRPr lang="en-GB" altLang="en-US" dirty="0">
              <a:solidFill>
                <a:srgbClr val="C00000"/>
              </a:solidFill>
            </a:endParaRPr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574766" y="1018903"/>
            <a:ext cx="7883434" cy="5077097"/>
          </a:xfrm>
        </p:spPr>
        <p:txBody>
          <a:bodyPr/>
          <a:lstStyle/>
          <a:p>
            <a:pPr eaLnBrk="1" hangingPunct="1"/>
            <a:r>
              <a:rPr lang="en-US" altLang="en-US" dirty="0"/>
              <a:t>New materials and fabrication for devices</a:t>
            </a:r>
          </a:p>
          <a:p>
            <a:pPr lvl="1" eaLnBrk="1" hangingPunct="1"/>
            <a:r>
              <a:rPr lang="en-US" altLang="en-US" dirty="0"/>
              <a:t>Low power devices </a:t>
            </a:r>
          </a:p>
          <a:p>
            <a:pPr lvl="1" eaLnBrk="1" hangingPunct="1"/>
            <a:r>
              <a:rPr lang="en-US" altLang="en-US" dirty="0"/>
              <a:t>Three dimensional integrated circuits</a:t>
            </a:r>
          </a:p>
          <a:p>
            <a:pPr lvl="1" eaLnBrk="1" hangingPunct="1"/>
            <a:r>
              <a:rPr lang="en-US" altLang="en-US" dirty="0"/>
              <a:t>Graphene</a:t>
            </a:r>
          </a:p>
          <a:p>
            <a:pPr eaLnBrk="1" hangingPunct="1"/>
            <a:r>
              <a:rPr lang="en-US" altLang="en-US" dirty="0"/>
              <a:t>New architecture</a:t>
            </a:r>
          </a:p>
          <a:p>
            <a:pPr lvl="1" eaLnBrk="1" hangingPunct="1"/>
            <a:r>
              <a:rPr lang="en-US" altLang="en-US" dirty="0"/>
              <a:t>Machine learning, deep learning</a:t>
            </a:r>
          </a:p>
          <a:p>
            <a:pPr eaLnBrk="1" hangingPunct="1"/>
            <a:r>
              <a:rPr lang="en-US" altLang="en-US" dirty="0"/>
              <a:t>Quantum computing</a:t>
            </a:r>
          </a:p>
          <a:p>
            <a:pPr marL="0" indent="0" eaLnBrk="1" hangingPunct="1">
              <a:buNone/>
            </a:pPr>
            <a:r>
              <a:rPr lang="en-US" altLang="en-US" dirty="0">
                <a:solidFill>
                  <a:srgbClr val="C00000"/>
                </a:solidFill>
              </a:rPr>
              <a:t>Understand the principles to explore the future</a:t>
            </a:r>
          </a:p>
          <a:p>
            <a:pPr lvl="1" eaLnBrk="1" hangingPunct="1">
              <a:buFontTx/>
              <a:buNone/>
            </a:pPr>
            <a:endParaRPr lang="en-US" altLang="en-US" dirty="0"/>
          </a:p>
          <a:p>
            <a:pPr lvl="1" eaLnBrk="1" hangingPunct="1"/>
            <a:endParaRPr lang="en-US" altLang="en-US" dirty="0"/>
          </a:p>
          <a:p>
            <a:pPr eaLnBrk="1" hangingPunct="1">
              <a:buFontTx/>
              <a:buNone/>
            </a:pPr>
            <a:endParaRPr lang="en-US" alt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7DA566A-707F-4F53-BC36-A49BA5D98EDE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21</a:t>
            </a:fld>
            <a:endParaRPr lang="en-US" altLang="en-US" sz="1400" dirty="0"/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659674" y="0"/>
            <a:ext cx="7772400" cy="914400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C00000"/>
                </a:solidFill>
              </a:rPr>
              <a:t>Artificial Intelligence</a:t>
            </a:r>
            <a:endParaRPr lang="en-GB" altLang="en-US" dirty="0">
              <a:solidFill>
                <a:srgbClr val="C00000"/>
              </a:solidFill>
            </a:endParaRPr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33137" y="1018903"/>
            <a:ext cx="8554452" cy="5077097"/>
          </a:xfrm>
        </p:spPr>
        <p:txBody>
          <a:bodyPr/>
          <a:lstStyle/>
          <a:p>
            <a:pPr eaLnBrk="1" hangingPunct="1"/>
            <a:r>
              <a:rPr lang="en-US" altLang="en-US" dirty="0"/>
              <a:t>Logic and Reasoning</a:t>
            </a:r>
          </a:p>
          <a:p>
            <a:pPr eaLnBrk="1" hangingPunct="1"/>
            <a:r>
              <a:rPr lang="en-US" altLang="en-US" dirty="0"/>
              <a:t>Boolean Satisfiability (SAT)</a:t>
            </a:r>
          </a:p>
          <a:p>
            <a:pPr lvl="1" eaLnBrk="1" hangingPunct="1"/>
            <a:r>
              <a:rPr lang="en-US" altLang="en-US" dirty="0"/>
              <a:t>Product of sum clauses</a:t>
            </a:r>
          </a:p>
          <a:p>
            <a:pPr lvl="1" eaLnBrk="1" hangingPunct="1"/>
            <a:r>
              <a:rPr lang="en-US" altLang="en-US" dirty="0"/>
              <a:t>Diagnosis</a:t>
            </a:r>
          </a:p>
          <a:p>
            <a:pPr eaLnBrk="1" hangingPunct="1"/>
            <a:r>
              <a:rPr lang="en-US" altLang="en-US" dirty="0"/>
              <a:t>States and Sequences</a:t>
            </a:r>
          </a:p>
          <a:p>
            <a:pPr lvl="1" eaLnBrk="1" hangingPunct="1"/>
            <a:r>
              <a:rPr lang="en-US" altLang="en-US" dirty="0"/>
              <a:t>Sequential Machines</a:t>
            </a:r>
          </a:p>
          <a:p>
            <a:pPr lvl="1" eaLnBrk="1" hangingPunct="1"/>
            <a:r>
              <a:rPr lang="en-US" altLang="en-US" dirty="0"/>
              <a:t>Reachability</a:t>
            </a:r>
          </a:p>
          <a:p>
            <a:pPr lvl="1" eaLnBrk="1" hangingPunct="1"/>
            <a:r>
              <a:rPr lang="en-US" altLang="en-US" dirty="0"/>
              <a:t>Controllability</a:t>
            </a:r>
          </a:p>
          <a:p>
            <a:pPr marL="0" indent="0" eaLnBrk="1" hangingPunct="1">
              <a:buNone/>
            </a:pPr>
            <a:r>
              <a:rPr lang="en-US" altLang="en-US" dirty="0">
                <a:solidFill>
                  <a:srgbClr val="C00000"/>
                </a:solidFill>
              </a:rPr>
              <a:t>One example of the applications and opportunities</a:t>
            </a:r>
          </a:p>
          <a:p>
            <a:pPr lvl="1" eaLnBrk="1" hangingPunct="1"/>
            <a:endParaRPr lang="en-US" altLang="en-US" dirty="0"/>
          </a:p>
          <a:p>
            <a:pPr eaLnBrk="1" hangingPunct="1">
              <a:buFontTx/>
              <a:buNone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925609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7DA566A-707F-4F53-BC36-A49BA5D98EDE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22</a:t>
            </a:fld>
            <a:endParaRPr lang="en-US" altLang="en-US" sz="1400" dirty="0"/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659675" y="0"/>
            <a:ext cx="7772400" cy="901337"/>
          </a:xfrm>
        </p:spPr>
        <p:txBody>
          <a:bodyPr/>
          <a:lstStyle/>
          <a:p>
            <a:pPr eaLnBrk="1" hangingPunct="1"/>
            <a:r>
              <a:rPr lang="en-US" altLang="en-US" dirty="0"/>
              <a:t>Scope</a:t>
            </a:r>
            <a:endParaRPr lang="en-GB" altLang="en-US" dirty="0"/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09555" y="965156"/>
            <a:ext cx="8018462" cy="4386262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dirty="0"/>
              <a:t>The purpose of this course is that we:</a:t>
            </a:r>
          </a:p>
          <a:p>
            <a:pPr eaLnBrk="1" hangingPunct="1"/>
            <a:r>
              <a:rPr lang="en-US" altLang="en-US" dirty="0"/>
              <a:t>Learn the principles of digital design</a:t>
            </a:r>
          </a:p>
          <a:p>
            <a:pPr eaLnBrk="1" hangingPunct="1"/>
            <a:r>
              <a:rPr lang="en-US" altLang="en-US" dirty="0"/>
              <a:t>Learn to systematically debug increasingly complex designs </a:t>
            </a:r>
          </a:p>
          <a:p>
            <a:pPr eaLnBrk="1" hangingPunct="1"/>
            <a:r>
              <a:rPr lang="en-US" altLang="en-US" dirty="0"/>
              <a:t>Design and build digital systems</a:t>
            </a:r>
          </a:p>
          <a:p>
            <a:pPr eaLnBrk="1" hangingPunct="1"/>
            <a:r>
              <a:rPr lang="en-US" altLang="en-US" dirty="0"/>
              <a:t>Learn what’s under the hood of an electronic component</a:t>
            </a:r>
          </a:p>
          <a:p>
            <a:pPr eaLnBrk="1" hangingPunct="1"/>
            <a:r>
              <a:rPr lang="en-US" altLang="en-US" dirty="0"/>
              <a:t>Prepare for the future technology revolution</a:t>
            </a:r>
          </a:p>
          <a:p>
            <a:pPr lvl="1" eaLnBrk="1" hangingPunct="1">
              <a:buFontTx/>
              <a:buNone/>
            </a:pPr>
            <a:endParaRPr lang="en-US" altLang="en-US" dirty="0"/>
          </a:p>
          <a:p>
            <a:pPr lvl="1" eaLnBrk="1" hangingPunct="1"/>
            <a:endParaRPr lang="en-US" altLang="en-US" dirty="0"/>
          </a:p>
          <a:p>
            <a:pPr eaLnBrk="1" hangingPunct="1">
              <a:buFontTx/>
              <a:buNone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384145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1027"/>
          <p:cNvSpPr>
            <a:spLocks noGrp="1" noChangeArrowheads="1"/>
          </p:cNvSpPr>
          <p:nvPr>
            <p:ph type="title"/>
          </p:nvPr>
        </p:nvSpPr>
        <p:spPr>
          <a:xfrm>
            <a:off x="604567" y="185995"/>
            <a:ext cx="7934865" cy="728405"/>
          </a:xfrm>
        </p:spPr>
        <p:txBody>
          <a:bodyPr wrap="none" lIns="63500" tIns="25400" rIns="63500" bIns="25400" anchor="t">
            <a:spAutoFit/>
          </a:bodyPr>
          <a:lstStyle/>
          <a:p>
            <a:r>
              <a:rPr lang="en-US" altLang="en-US" dirty="0">
                <a:latin typeface="Lucida Sans Unicode" pitchFamily="34" charset="0"/>
                <a:ea typeface="SimSun" pitchFamily="2" charset="-122"/>
              </a:rPr>
              <a:t>Position among CSE Courses</a:t>
            </a:r>
          </a:p>
        </p:txBody>
      </p:sp>
      <p:sp>
        <p:nvSpPr>
          <p:cNvPr id="37890" name="Rectangle 1049"/>
          <p:cNvSpPr>
            <a:spLocks noGrp="1" noChangeArrowheads="1"/>
          </p:cNvSpPr>
          <p:nvPr>
            <p:ph type="body" idx="1"/>
          </p:nvPr>
        </p:nvSpPr>
        <p:spPr>
          <a:xfrm>
            <a:off x="304800" y="5029200"/>
            <a:ext cx="9296400" cy="482600"/>
          </a:xfrm>
        </p:spPr>
        <p:txBody>
          <a:bodyPr lIns="63500" tIns="25400" rIns="63500" bIns="25400">
            <a:spAutoFit/>
          </a:bodyPr>
          <a:lstStyle/>
          <a:p>
            <a:r>
              <a:rPr lang="en-US" altLang="en-US" sz="2800" dirty="0">
                <a:ea typeface="SimSun" pitchFamily="2" charset="-122"/>
              </a:rPr>
              <a:t>Big idea: Coordination of many </a:t>
            </a:r>
            <a:r>
              <a:rPr lang="en-US" altLang="en-US" sz="2800" i="1" dirty="0">
                <a:solidFill>
                  <a:schemeClr val="folHlink"/>
                </a:solidFill>
                <a:ea typeface="SimSun" pitchFamily="2" charset="-122"/>
              </a:rPr>
              <a:t>levels of abstraction</a:t>
            </a:r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3657170"/>
            <a:ext cx="8305800" cy="610031"/>
            <a:chOff x="96" y="1525"/>
            <a:chExt cx="5232" cy="585"/>
          </a:xfrm>
        </p:grpSpPr>
        <p:sp>
          <p:nvSpPr>
            <p:cNvPr id="79" name="Oval 3" descr="5%"/>
            <p:cNvSpPr>
              <a:spLocks noChangeArrowheads="1"/>
            </p:cNvSpPr>
            <p:nvPr/>
          </p:nvSpPr>
          <p:spPr bwMode="auto">
            <a:xfrm>
              <a:off x="96" y="1525"/>
              <a:ext cx="5232" cy="585"/>
            </a:xfrm>
            <a:prstGeom prst="ellipse">
              <a:avLst/>
            </a:prstGeom>
            <a:pattFill prst="pct5">
              <a:fgClr>
                <a:srgbClr val="00DFCA"/>
              </a:fgClr>
              <a:bgClr>
                <a:srgbClr val="FFFFFF"/>
              </a:bgClr>
            </a:pattFill>
            <a:ln w="28575">
              <a:solidFill>
                <a:srgbClr val="00DFCA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sysClr val="windowText" lastClr="000000"/>
                </a:solidFill>
                <a:latin typeface="Times New Roman" charset="0"/>
                <a:ea typeface="+mn-ea"/>
              </a:endParaRPr>
            </a:p>
          </p:txBody>
        </p:sp>
        <p:sp>
          <p:nvSpPr>
            <p:cNvPr id="37932" name="Text Box 4"/>
            <p:cNvSpPr txBox="1">
              <a:spLocks noChangeArrowheads="1"/>
            </p:cNvSpPr>
            <p:nvPr/>
          </p:nvSpPr>
          <p:spPr bwMode="auto">
            <a:xfrm>
              <a:off x="3936" y="1549"/>
              <a:ext cx="1016" cy="5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3200" b="1" dirty="0">
                  <a:solidFill>
                    <a:srgbClr val="063DE8"/>
                  </a:solidFill>
                  <a:latin typeface="Garamond" pitchFamily="18" charset="0"/>
                  <a:ea typeface="SimSun" pitchFamily="2" charset="-122"/>
                </a:rPr>
                <a:t>CSE 140</a:t>
              </a:r>
              <a:endParaRPr lang="en-US" altLang="en-US" sz="3200" dirty="0">
                <a:solidFill>
                  <a:srgbClr val="000000"/>
                </a:solidFill>
                <a:latin typeface="Garamond" pitchFamily="18" charset="0"/>
                <a:ea typeface="SimSun" pitchFamily="2" charset="-122"/>
              </a:endParaRPr>
            </a:p>
          </p:txBody>
        </p:sp>
      </p:grpSp>
      <p:sp>
        <p:nvSpPr>
          <p:cNvPr id="81" name="Rectangle 7"/>
          <p:cNvSpPr>
            <a:spLocks noChangeArrowheads="1"/>
          </p:cNvSpPr>
          <p:nvPr/>
        </p:nvSpPr>
        <p:spPr bwMode="auto">
          <a:xfrm>
            <a:off x="4572000" y="2971800"/>
            <a:ext cx="1282700" cy="330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63500" tIns="25400" rIns="63500" bIns="25400">
            <a:spAutoFit/>
          </a:bodyPr>
          <a:lstStyle/>
          <a:p>
            <a:pPr fontAlgn="auto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kern="0" dirty="0">
                <a:solidFill>
                  <a:srgbClr val="000000"/>
                </a:solidFill>
                <a:latin typeface="Times New Roman" charset="0"/>
                <a:ea typeface="+mn-ea"/>
              </a:rPr>
              <a:t>I/O system</a:t>
            </a:r>
          </a:p>
        </p:txBody>
      </p:sp>
      <p:sp>
        <p:nvSpPr>
          <p:cNvPr id="82" name="Rectangle 8"/>
          <p:cNvSpPr>
            <a:spLocks noChangeArrowheads="1"/>
          </p:cNvSpPr>
          <p:nvPr/>
        </p:nvSpPr>
        <p:spPr bwMode="auto">
          <a:xfrm>
            <a:off x="2908300" y="4394200"/>
            <a:ext cx="25400" cy="279400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Times New Roman" charset="0"/>
              <a:ea typeface="+mn-ea"/>
            </a:endParaRPr>
          </a:p>
        </p:txBody>
      </p:sp>
      <p:sp>
        <p:nvSpPr>
          <p:cNvPr id="83" name="Rectangle 9"/>
          <p:cNvSpPr>
            <a:spLocks noChangeArrowheads="1"/>
          </p:cNvSpPr>
          <p:nvPr/>
        </p:nvSpPr>
        <p:spPr bwMode="auto">
          <a:xfrm>
            <a:off x="2362200" y="2971800"/>
            <a:ext cx="1244600" cy="330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63500" tIns="25400" rIns="63500" bIns="25400">
            <a:spAutoFit/>
          </a:bodyPr>
          <a:lstStyle/>
          <a:p>
            <a:pPr fontAlgn="auto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kern="0" dirty="0">
                <a:solidFill>
                  <a:srgbClr val="000000"/>
                </a:solidFill>
                <a:latin typeface="Times New Roman" charset="0"/>
                <a:ea typeface="+mn-ea"/>
              </a:rPr>
              <a:t>Processor</a:t>
            </a:r>
          </a:p>
        </p:txBody>
      </p:sp>
      <p:sp>
        <p:nvSpPr>
          <p:cNvPr id="84" name="Rectangle 10"/>
          <p:cNvSpPr>
            <a:spLocks noChangeArrowheads="1"/>
          </p:cNvSpPr>
          <p:nvPr/>
        </p:nvSpPr>
        <p:spPr bwMode="auto">
          <a:xfrm>
            <a:off x="2286000" y="2965450"/>
            <a:ext cx="3810000" cy="38100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Times New Roman" charset="0"/>
              <a:ea typeface="+mn-ea"/>
            </a:endParaRPr>
          </a:p>
        </p:txBody>
      </p:sp>
      <p:sp>
        <p:nvSpPr>
          <p:cNvPr id="85" name="Line 11"/>
          <p:cNvSpPr>
            <a:spLocks noChangeShapeType="1"/>
          </p:cNvSpPr>
          <p:nvPr/>
        </p:nvSpPr>
        <p:spPr bwMode="auto">
          <a:xfrm>
            <a:off x="4572000" y="2971800"/>
            <a:ext cx="0" cy="4064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Times New Roman" charset="0"/>
              <a:ea typeface="+mn-ea"/>
            </a:endParaRPr>
          </a:p>
        </p:txBody>
      </p:sp>
      <p:sp>
        <p:nvSpPr>
          <p:cNvPr id="86" name="Rectangle 12"/>
          <p:cNvSpPr>
            <a:spLocks noChangeArrowheads="1"/>
          </p:cNvSpPr>
          <p:nvPr/>
        </p:nvSpPr>
        <p:spPr bwMode="auto">
          <a:xfrm>
            <a:off x="2743200" y="2057400"/>
            <a:ext cx="1117600" cy="330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63500" tIns="25400" rIns="63500" bIns="25400">
            <a:spAutoFit/>
          </a:bodyPr>
          <a:lstStyle/>
          <a:p>
            <a:pPr fontAlgn="auto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kern="0" dirty="0">
                <a:solidFill>
                  <a:srgbClr val="000000"/>
                </a:solidFill>
                <a:latin typeface="Times New Roman" charset="0"/>
                <a:ea typeface="+mn-ea"/>
              </a:rPr>
              <a:t>Compiler</a:t>
            </a:r>
          </a:p>
        </p:txBody>
      </p:sp>
      <p:sp>
        <p:nvSpPr>
          <p:cNvPr id="87" name="Rectangle 13"/>
          <p:cNvSpPr>
            <a:spLocks noChangeArrowheads="1"/>
          </p:cNvSpPr>
          <p:nvPr/>
        </p:nvSpPr>
        <p:spPr bwMode="auto">
          <a:xfrm>
            <a:off x="2743200" y="2438400"/>
            <a:ext cx="1295400" cy="33020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Times New Roman" charset="0"/>
              <a:ea typeface="+mn-ea"/>
            </a:endParaRPr>
          </a:p>
        </p:txBody>
      </p:sp>
      <p:sp>
        <p:nvSpPr>
          <p:cNvPr id="88" name="Rectangle 14"/>
          <p:cNvSpPr>
            <a:spLocks noChangeArrowheads="1"/>
          </p:cNvSpPr>
          <p:nvPr/>
        </p:nvSpPr>
        <p:spPr bwMode="auto">
          <a:xfrm>
            <a:off x="4267200" y="1752600"/>
            <a:ext cx="1206500" cy="330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63500" tIns="25400" rIns="63500" bIns="25400">
            <a:spAutoFit/>
          </a:bodyPr>
          <a:lstStyle/>
          <a:p>
            <a:pPr fontAlgn="auto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kern="0" dirty="0">
                <a:solidFill>
                  <a:srgbClr val="000000"/>
                </a:solidFill>
                <a:latin typeface="Times New Roman" charset="0"/>
                <a:ea typeface="+mn-ea"/>
              </a:rPr>
              <a:t>Operating</a:t>
            </a:r>
          </a:p>
        </p:txBody>
      </p:sp>
      <p:sp>
        <p:nvSpPr>
          <p:cNvPr id="89" name="Rectangle 15"/>
          <p:cNvSpPr>
            <a:spLocks noChangeArrowheads="1"/>
          </p:cNvSpPr>
          <p:nvPr/>
        </p:nvSpPr>
        <p:spPr bwMode="auto">
          <a:xfrm>
            <a:off x="4279900" y="2057400"/>
            <a:ext cx="1270000" cy="609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63500" tIns="25400" rIns="63500" bIns="25400">
            <a:spAutoFit/>
          </a:bodyPr>
          <a:lstStyle/>
          <a:p>
            <a:pPr fontAlgn="auto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kern="0" dirty="0">
                <a:solidFill>
                  <a:srgbClr val="000000"/>
                </a:solidFill>
                <a:latin typeface="Times New Roman" charset="0"/>
                <a:ea typeface="+mn-ea"/>
              </a:rPr>
              <a:t>System</a:t>
            </a:r>
          </a:p>
          <a:p>
            <a:pPr fontAlgn="auto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kern="0" dirty="0">
                <a:solidFill>
                  <a:srgbClr val="000000"/>
                </a:solidFill>
                <a:latin typeface="Times New Roman" charset="0"/>
                <a:ea typeface="+mn-ea"/>
              </a:rPr>
              <a:t>(Mac OSX)</a:t>
            </a:r>
          </a:p>
        </p:txBody>
      </p:sp>
      <p:sp>
        <p:nvSpPr>
          <p:cNvPr id="90" name="Line 16"/>
          <p:cNvSpPr>
            <a:spLocks noChangeShapeType="1"/>
          </p:cNvSpPr>
          <p:nvPr/>
        </p:nvSpPr>
        <p:spPr bwMode="auto">
          <a:xfrm flipV="1">
            <a:off x="3505200" y="1752600"/>
            <a:ext cx="0" cy="3048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Times New Roman" charset="0"/>
              <a:ea typeface="+mn-ea"/>
            </a:endParaRPr>
          </a:p>
        </p:txBody>
      </p:sp>
      <p:sp>
        <p:nvSpPr>
          <p:cNvPr id="91" name="Line 17"/>
          <p:cNvSpPr>
            <a:spLocks noChangeShapeType="1"/>
          </p:cNvSpPr>
          <p:nvPr/>
        </p:nvSpPr>
        <p:spPr bwMode="auto">
          <a:xfrm>
            <a:off x="3511550" y="1752600"/>
            <a:ext cx="220345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Times New Roman" charset="0"/>
              <a:ea typeface="+mn-ea"/>
            </a:endParaRPr>
          </a:p>
        </p:txBody>
      </p:sp>
      <p:sp>
        <p:nvSpPr>
          <p:cNvPr id="92" name="Line 18"/>
          <p:cNvSpPr>
            <a:spLocks noChangeShapeType="1"/>
          </p:cNvSpPr>
          <p:nvPr/>
        </p:nvSpPr>
        <p:spPr bwMode="auto">
          <a:xfrm>
            <a:off x="5715000" y="1752600"/>
            <a:ext cx="0" cy="10541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Times New Roman" charset="0"/>
              <a:ea typeface="+mn-ea"/>
            </a:endParaRPr>
          </a:p>
        </p:txBody>
      </p:sp>
      <p:sp>
        <p:nvSpPr>
          <p:cNvPr id="93" name="Rectangle 19"/>
          <p:cNvSpPr>
            <a:spLocks noChangeArrowheads="1"/>
          </p:cNvSpPr>
          <p:nvPr/>
        </p:nvSpPr>
        <p:spPr bwMode="auto">
          <a:xfrm>
            <a:off x="2667000" y="1397000"/>
            <a:ext cx="2870200" cy="330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63500" tIns="25400" rIns="63500" bIns="25400">
            <a:spAutoFit/>
          </a:bodyPr>
          <a:lstStyle/>
          <a:p>
            <a:pPr fontAlgn="auto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kern="0" dirty="0">
                <a:solidFill>
                  <a:srgbClr val="000000"/>
                </a:solidFill>
                <a:latin typeface="Times New Roman" charset="0"/>
                <a:ea typeface="+mn-ea"/>
              </a:rPr>
              <a:t>Application (ex: browser)</a:t>
            </a:r>
          </a:p>
        </p:txBody>
      </p:sp>
      <p:sp>
        <p:nvSpPr>
          <p:cNvPr id="94" name="Line 20"/>
          <p:cNvSpPr>
            <a:spLocks noChangeShapeType="1"/>
          </p:cNvSpPr>
          <p:nvPr/>
        </p:nvSpPr>
        <p:spPr bwMode="auto">
          <a:xfrm flipV="1">
            <a:off x="2438400" y="1295400"/>
            <a:ext cx="0" cy="14478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Times New Roman" charset="0"/>
              <a:ea typeface="+mn-ea"/>
            </a:endParaRPr>
          </a:p>
        </p:txBody>
      </p:sp>
      <p:sp>
        <p:nvSpPr>
          <p:cNvPr id="95" name="Line 21"/>
          <p:cNvSpPr>
            <a:spLocks noChangeShapeType="1"/>
          </p:cNvSpPr>
          <p:nvPr/>
        </p:nvSpPr>
        <p:spPr bwMode="auto">
          <a:xfrm>
            <a:off x="5562600" y="1301750"/>
            <a:ext cx="0" cy="4445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Times New Roman" charset="0"/>
              <a:ea typeface="+mn-ea"/>
            </a:endParaRPr>
          </a:p>
        </p:txBody>
      </p:sp>
      <p:sp>
        <p:nvSpPr>
          <p:cNvPr id="96" name="Rectangle 22"/>
          <p:cNvSpPr>
            <a:spLocks noChangeArrowheads="1"/>
          </p:cNvSpPr>
          <p:nvPr/>
        </p:nvSpPr>
        <p:spPr bwMode="auto">
          <a:xfrm>
            <a:off x="3187700" y="3873500"/>
            <a:ext cx="1651000" cy="330200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  <a:effectLst/>
        </p:spPr>
        <p:txBody>
          <a:bodyPr wrap="none" lIns="63500" tIns="25400" rIns="63500" bIns="25400">
            <a:spAutoFit/>
          </a:bodyPr>
          <a:lstStyle/>
          <a:p>
            <a:pPr fontAlgn="auto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kern="0" dirty="0">
                <a:solidFill>
                  <a:srgbClr val="000000"/>
                </a:solidFill>
                <a:latin typeface="Times New Roman" charset="0"/>
                <a:ea typeface="+mn-ea"/>
              </a:rPr>
              <a:t>Digital Design</a:t>
            </a:r>
          </a:p>
        </p:txBody>
      </p:sp>
      <p:sp>
        <p:nvSpPr>
          <p:cNvPr id="97" name="Rectangle 23"/>
          <p:cNvSpPr>
            <a:spLocks noChangeArrowheads="1"/>
          </p:cNvSpPr>
          <p:nvPr/>
        </p:nvSpPr>
        <p:spPr bwMode="auto">
          <a:xfrm>
            <a:off x="2724150" y="3841750"/>
            <a:ext cx="2654300" cy="34290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Times New Roman" charset="0"/>
              <a:ea typeface="+mn-ea"/>
            </a:endParaRPr>
          </a:p>
        </p:txBody>
      </p:sp>
      <p:sp>
        <p:nvSpPr>
          <p:cNvPr id="98" name="Rectangle 24"/>
          <p:cNvSpPr>
            <a:spLocks noChangeArrowheads="1"/>
          </p:cNvSpPr>
          <p:nvPr/>
        </p:nvSpPr>
        <p:spPr bwMode="auto">
          <a:xfrm>
            <a:off x="3124200" y="4165600"/>
            <a:ext cx="1676400" cy="330200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  <a:effectLst/>
        </p:spPr>
        <p:txBody>
          <a:bodyPr wrap="none" lIns="63500" tIns="25400" rIns="63500" bIns="25400">
            <a:spAutoFit/>
          </a:bodyPr>
          <a:lstStyle/>
          <a:p>
            <a:pPr fontAlgn="auto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kern="0" dirty="0">
                <a:solidFill>
                  <a:srgbClr val="000000"/>
                </a:solidFill>
                <a:latin typeface="Times New Roman" charset="0"/>
                <a:ea typeface="+mn-ea"/>
              </a:rPr>
              <a:t>Circuit Design</a:t>
            </a:r>
          </a:p>
        </p:txBody>
      </p:sp>
      <p:sp>
        <p:nvSpPr>
          <p:cNvPr id="99" name="Rectangle 25"/>
          <p:cNvSpPr>
            <a:spLocks noChangeArrowheads="1"/>
          </p:cNvSpPr>
          <p:nvPr/>
        </p:nvSpPr>
        <p:spPr bwMode="auto">
          <a:xfrm>
            <a:off x="2895600" y="4191000"/>
            <a:ext cx="2247900" cy="30480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Times New Roman" charset="0"/>
              <a:ea typeface="+mn-ea"/>
            </a:endParaRPr>
          </a:p>
        </p:txBody>
      </p:sp>
      <p:sp>
        <p:nvSpPr>
          <p:cNvPr id="100" name="Rectangle 26" descr="50%"/>
          <p:cNvSpPr>
            <a:spLocks noChangeArrowheads="1"/>
          </p:cNvSpPr>
          <p:nvPr/>
        </p:nvSpPr>
        <p:spPr bwMode="auto">
          <a:xfrm>
            <a:off x="838200" y="2743200"/>
            <a:ext cx="5372100" cy="192088"/>
          </a:xfrm>
          <a:prstGeom prst="rect">
            <a:avLst/>
          </a:prstGeom>
          <a:pattFill prst="pct50">
            <a:fgClr>
              <a:srgbClr val="FC0128"/>
            </a:fgClr>
            <a:bgClr>
              <a:srgbClr val="FFFFFF"/>
            </a:bgClr>
          </a:pattFill>
          <a:ln w="127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Times New Roman" charset="0"/>
              <a:ea typeface="+mn-ea"/>
            </a:endParaRPr>
          </a:p>
        </p:txBody>
      </p:sp>
      <p:sp>
        <p:nvSpPr>
          <p:cNvPr id="101" name="Rectangle 27"/>
          <p:cNvSpPr>
            <a:spLocks noChangeArrowheads="1"/>
          </p:cNvSpPr>
          <p:nvPr/>
        </p:nvSpPr>
        <p:spPr bwMode="auto">
          <a:xfrm>
            <a:off x="6172200" y="2743200"/>
            <a:ext cx="1727200" cy="5175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63500" tIns="25400" rIns="63500" bIns="25400">
            <a:spAutoFit/>
          </a:bodyPr>
          <a:lstStyle/>
          <a:p>
            <a:pPr fontAlgn="auto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kern="0" dirty="0">
                <a:solidFill>
                  <a:srgbClr val="000000"/>
                </a:solidFill>
                <a:latin typeface="Times New Roman" charset="0"/>
                <a:ea typeface="+mn-ea"/>
              </a:rPr>
              <a:t>Instruction Set</a:t>
            </a:r>
          </a:p>
          <a:p>
            <a:pPr fontAlgn="auto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kern="0" dirty="0">
                <a:solidFill>
                  <a:srgbClr val="000000"/>
                </a:solidFill>
                <a:latin typeface="Times New Roman" charset="0"/>
                <a:ea typeface="+mn-ea"/>
              </a:rPr>
              <a:t> Architecture</a:t>
            </a:r>
          </a:p>
        </p:txBody>
      </p:sp>
      <p:sp>
        <p:nvSpPr>
          <p:cNvPr id="102" name="Line 28"/>
          <p:cNvSpPr>
            <a:spLocks noChangeShapeType="1"/>
          </p:cNvSpPr>
          <p:nvPr/>
        </p:nvSpPr>
        <p:spPr bwMode="auto">
          <a:xfrm>
            <a:off x="2444750" y="1295400"/>
            <a:ext cx="311785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Times New Roman" charset="0"/>
              <a:ea typeface="+mn-ea"/>
            </a:endParaRPr>
          </a:p>
        </p:txBody>
      </p:sp>
      <p:sp>
        <p:nvSpPr>
          <p:cNvPr id="103" name="Rectangle 29"/>
          <p:cNvSpPr>
            <a:spLocks noChangeArrowheads="1"/>
          </p:cNvSpPr>
          <p:nvPr/>
        </p:nvSpPr>
        <p:spPr bwMode="auto">
          <a:xfrm>
            <a:off x="2881313" y="3406775"/>
            <a:ext cx="2327275" cy="3635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7" tIns="44450" rIns="90487" bIns="4445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kern="0" dirty="0">
                <a:solidFill>
                  <a:srgbClr val="000000"/>
                </a:solidFill>
                <a:latin typeface="Times New Roman" charset="0"/>
                <a:ea typeface="+mn-ea"/>
              </a:rPr>
              <a:t>Datapath &amp; Control </a:t>
            </a:r>
          </a:p>
        </p:txBody>
      </p:sp>
      <p:sp>
        <p:nvSpPr>
          <p:cNvPr id="104" name="Rectangle 30"/>
          <p:cNvSpPr>
            <a:spLocks noChangeArrowheads="1"/>
          </p:cNvSpPr>
          <p:nvPr/>
        </p:nvSpPr>
        <p:spPr bwMode="auto">
          <a:xfrm>
            <a:off x="2597150" y="3359150"/>
            <a:ext cx="2882900" cy="44450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Times New Roman" charset="0"/>
              <a:ea typeface="+mn-ea"/>
            </a:endParaRPr>
          </a:p>
        </p:txBody>
      </p:sp>
      <p:sp>
        <p:nvSpPr>
          <p:cNvPr id="37916" name="Rectangle 31"/>
          <p:cNvSpPr>
            <a:spLocks noChangeArrowheads="1"/>
          </p:cNvSpPr>
          <p:nvPr/>
        </p:nvSpPr>
        <p:spPr bwMode="auto">
          <a:xfrm>
            <a:off x="3276600" y="4467225"/>
            <a:ext cx="129540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600" b="1" dirty="0">
                <a:solidFill>
                  <a:srgbClr val="000000"/>
                </a:solidFill>
                <a:ea typeface="SimSun" pitchFamily="2" charset="-122"/>
              </a:rPr>
              <a:t>Transistors</a:t>
            </a:r>
          </a:p>
        </p:txBody>
      </p:sp>
      <p:sp>
        <p:nvSpPr>
          <p:cNvPr id="106" name="Rectangle 32"/>
          <p:cNvSpPr>
            <a:spLocks noChangeArrowheads="1"/>
          </p:cNvSpPr>
          <p:nvPr/>
        </p:nvSpPr>
        <p:spPr bwMode="auto">
          <a:xfrm>
            <a:off x="2978150" y="4502150"/>
            <a:ext cx="2044700" cy="29845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Times New Roman" charset="0"/>
              <a:ea typeface="+mn-ea"/>
            </a:endParaRPr>
          </a:p>
        </p:txBody>
      </p:sp>
      <p:sp>
        <p:nvSpPr>
          <p:cNvPr id="107" name="Line 33"/>
          <p:cNvSpPr>
            <a:spLocks noChangeShapeType="1"/>
          </p:cNvSpPr>
          <p:nvPr/>
        </p:nvSpPr>
        <p:spPr bwMode="auto">
          <a:xfrm>
            <a:off x="3581400" y="2971800"/>
            <a:ext cx="0" cy="4064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Times New Roman" charset="0"/>
              <a:ea typeface="+mn-ea"/>
            </a:endParaRPr>
          </a:p>
        </p:txBody>
      </p:sp>
      <p:sp>
        <p:nvSpPr>
          <p:cNvPr id="108" name="Rectangle 34"/>
          <p:cNvSpPr>
            <a:spLocks noChangeArrowheads="1"/>
          </p:cNvSpPr>
          <p:nvPr/>
        </p:nvSpPr>
        <p:spPr bwMode="auto">
          <a:xfrm>
            <a:off x="3568700" y="2971800"/>
            <a:ext cx="1003300" cy="330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63500" tIns="25400" rIns="63500" bIns="25400">
            <a:spAutoFit/>
          </a:bodyPr>
          <a:lstStyle/>
          <a:p>
            <a:pPr fontAlgn="auto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kern="0" dirty="0">
                <a:solidFill>
                  <a:srgbClr val="000000"/>
                </a:solidFill>
                <a:latin typeface="Times New Roman" charset="0"/>
                <a:ea typeface="+mn-ea"/>
              </a:rPr>
              <a:t>Memory</a:t>
            </a:r>
          </a:p>
        </p:txBody>
      </p:sp>
      <p:sp>
        <p:nvSpPr>
          <p:cNvPr id="109" name="Text Box 35"/>
          <p:cNvSpPr txBox="1">
            <a:spLocks noChangeArrowheads="1"/>
          </p:cNvSpPr>
          <p:nvPr/>
        </p:nvSpPr>
        <p:spPr bwMode="auto">
          <a:xfrm>
            <a:off x="762000" y="2895600"/>
            <a:ext cx="1579278" cy="40011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kern="0" dirty="0">
                <a:solidFill>
                  <a:sysClr val="windowText" lastClr="000000"/>
                </a:solidFill>
                <a:latin typeface="Times New Roman" charset="0"/>
                <a:ea typeface="+mn-ea"/>
              </a:rPr>
              <a:t>Architecture</a:t>
            </a:r>
          </a:p>
        </p:txBody>
      </p:sp>
      <p:sp>
        <p:nvSpPr>
          <p:cNvPr id="110" name="Text Box 36"/>
          <p:cNvSpPr txBox="1">
            <a:spLocks noChangeArrowheads="1"/>
          </p:cNvSpPr>
          <p:nvPr/>
        </p:nvSpPr>
        <p:spPr bwMode="auto">
          <a:xfrm>
            <a:off x="762000" y="2362200"/>
            <a:ext cx="1257300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kern="0" dirty="0">
                <a:solidFill>
                  <a:sysClr val="windowText" lastClr="000000"/>
                </a:solidFill>
                <a:latin typeface="Times New Roman" charset="0"/>
                <a:ea typeface="+mn-ea"/>
              </a:rPr>
              <a:t>Software</a:t>
            </a:r>
          </a:p>
        </p:txBody>
      </p:sp>
      <p:sp>
        <p:nvSpPr>
          <p:cNvPr id="111" name="Line 37"/>
          <p:cNvSpPr>
            <a:spLocks noChangeShapeType="1"/>
          </p:cNvSpPr>
          <p:nvPr/>
        </p:nvSpPr>
        <p:spPr bwMode="auto">
          <a:xfrm flipV="1">
            <a:off x="2133600" y="1752600"/>
            <a:ext cx="0" cy="9906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Times New Roman" charset="0"/>
              <a:ea typeface="+mn-ea"/>
            </a:endParaRPr>
          </a:p>
        </p:txBody>
      </p:sp>
      <p:sp>
        <p:nvSpPr>
          <p:cNvPr id="112" name="Line 38"/>
          <p:cNvSpPr>
            <a:spLocks noChangeShapeType="1"/>
          </p:cNvSpPr>
          <p:nvPr/>
        </p:nvSpPr>
        <p:spPr bwMode="auto">
          <a:xfrm>
            <a:off x="2133600" y="2946400"/>
            <a:ext cx="0" cy="10668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Times New Roman" charset="0"/>
              <a:ea typeface="+mn-ea"/>
            </a:endParaRPr>
          </a:p>
        </p:txBody>
      </p:sp>
      <p:sp>
        <p:nvSpPr>
          <p:cNvPr id="113" name="Rectangle 39"/>
          <p:cNvSpPr>
            <a:spLocks noChangeArrowheads="1"/>
          </p:cNvSpPr>
          <p:nvPr/>
        </p:nvSpPr>
        <p:spPr bwMode="auto">
          <a:xfrm>
            <a:off x="2755900" y="2057400"/>
            <a:ext cx="1143000" cy="33020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Times New Roman" charset="0"/>
              <a:ea typeface="+mn-ea"/>
            </a:endParaRPr>
          </a:p>
        </p:txBody>
      </p:sp>
      <p:sp>
        <p:nvSpPr>
          <p:cNvPr id="114" name="Rectangle 40"/>
          <p:cNvSpPr>
            <a:spLocks noChangeArrowheads="1"/>
          </p:cNvSpPr>
          <p:nvPr/>
        </p:nvSpPr>
        <p:spPr bwMode="auto">
          <a:xfrm>
            <a:off x="2743200" y="2438400"/>
            <a:ext cx="1371600" cy="330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63500" tIns="25400" rIns="63500" bIns="25400">
            <a:spAutoFit/>
          </a:bodyPr>
          <a:lstStyle/>
          <a:p>
            <a:pPr fontAlgn="auto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kern="0" dirty="0">
                <a:solidFill>
                  <a:srgbClr val="000000"/>
                </a:solidFill>
                <a:latin typeface="Times New Roman" charset="0"/>
                <a:ea typeface="+mn-ea"/>
              </a:rPr>
              <a:t>Assembler</a:t>
            </a:r>
          </a:p>
        </p:txBody>
      </p:sp>
      <p:sp>
        <p:nvSpPr>
          <p:cNvPr id="37926" name="Text Box 15"/>
          <p:cNvSpPr txBox="1">
            <a:spLocks noChangeArrowheads="1"/>
          </p:cNvSpPr>
          <p:nvPr/>
        </p:nvSpPr>
        <p:spPr bwMode="auto">
          <a:xfrm>
            <a:off x="8145463" y="6583363"/>
            <a:ext cx="9985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r>
              <a:rPr lang="en-US" altLang="en-US" sz="1200" dirty="0">
                <a:solidFill>
                  <a:schemeClr val="bg2"/>
                </a:solidFill>
                <a:latin typeface="Garamond" pitchFamily="18" charset="0"/>
                <a:ea typeface="SimSun" pitchFamily="2" charset="-122"/>
                <a:sym typeface="Symbol" pitchFamily="18" charset="2"/>
              </a:rPr>
              <a:t>Dan Garcia</a:t>
            </a:r>
          </a:p>
        </p:txBody>
      </p:sp>
      <p:sp>
        <p:nvSpPr>
          <p:cNvPr id="37927" name="Text Box 4"/>
          <p:cNvSpPr txBox="1">
            <a:spLocks noChangeArrowheads="1"/>
          </p:cNvSpPr>
          <p:nvPr/>
        </p:nvSpPr>
        <p:spPr bwMode="auto">
          <a:xfrm>
            <a:off x="3432175" y="1676400"/>
            <a:ext cx="9874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800" b="1" dirty="0">
                <a:solidFill>
                  <a:srgbClr val="063DE8"/>
                </a:solidFill>
                <a:latin typeface="Garamond" pitchFamily="18" charset="0"/>
                <a:ea typeface="SimSun" pitchFamily="2" charset="-122"/>
              </a:rPr>
              <a:t>CSE 120</a:t>
            </a:r>
            <a:endParaRPr lang="en-US" altLang="en-US" sz="1800" dirty="0">
              <a:solidFill>
                <a:srgbClr val="000000"/>
              </a:solidFill>
              <a:latin typeface="Garamond" pitchFamily="18" charset="0"/>
              <a:ea typeface="SimSun" pitchFamily="2" charset="-122"/>
            </a:endParaRPr>
          </a:p>
        </p:txBody>
      </p:sp>
      <p:sp>
        <p:nvSpPr>
          <p:cNvPr id="37928" name="Text Box 4"/>
          <p:cNvSpPr txBox="1">
            <a:spLocks noChangeArrowheads="1"/>
          </p:cNvSpPr>
          <p:nvPr/>
        </p:nvSpPr>
        <p:spPr bwMode="auto">
          <a:xfrm>
            <a:off x="760413" y="3222625"/>
            <a:ext cx="97174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800" b="1" dirty="0">
                <a:solidFill>
                  <a:srgbClr val="063DE8"/>
                </a:solidFill>
                <a:latin typeface="Garamond" pitchFamily="18" charset="0"/>
                <a:ea typeface="SimSun" pitchFamily="2" charset="-122"/>
              </a:rPr>
              <a:t>CSE 141</a:t>
            </a:r>
            <a:endParaRPr lang="en-US" altLang="en-US" sz="1800" dirty="0">
              <a:solidFill>
                <a:srgbClr val="000000"/>
              </a:solidFill>
              <a:latin typeface="Garamond" pitchFamily="18" charset="0"/>
              <a:ea typeface="SimSun" pitchFamily="2" charset="-122"/>
            </a:endParaRPr>
          </a:p>
        </p:txBody>
      </p:sp>
      <p:sp>
        <p:nvSpPr>
          <p:cNvPr id="37929" name="Text Box 4"/>
          <p:cNvSpPr txBox="1">
            <a:spLocks noChangeArrowheads="1"/>
          </p:cNvSpPr>
          <p:nvPr/>
        </p:nvSpPr>
        <p:spPr bwMode="auto">
          <a:xfrm>
            <a:off x="2597150" y="1752600"/>
            <a:ext cx="9715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800" b="1" dirty="0">
                <a:solidFill>
                  <a:srgbClr val="063DE8"/>
                </a:solidFill>
                <a:latin typeface="Garamond" pitchFamily="18" charset="0"/>
                <a:ea typeface="SimSun" pitchFamily="2" charset="-122"/>
              </a:rPr>
              <a:t>CSE 131</a:t>
            </a:r>
            <a:endParaRPr lang="en-US" altLang="en-US" sz="1800" dirty="0">
              <a:solidFill>
                <a:srgbClr val="000000"/>
              </a:solidFill>
              <a:latin typeface="Garamond" pitchFamily="18" charset="0"/>
              <a:ea typeface="SimSun" pitchFamily="2" charset="-122"/>
            </a:endParaRPr>
          </a:p>
        </p:txBody>
      </p:sp>
      <p:sp>
        <p:nvSpPr>
          <p:cNvPr id="37930" name="Text Box 4"/>
          <p:cNvSpPr txBox="1">
            <a:spLocks noChangeArrowheads="1"/>
          </p:cNvSpPr>
          <p:nvPr/>
        </p:nvSpPr>
        <p:spPr bwMode="auto">
          <a:xfrm>
            <a:off x="2657475" y="914400"/>
            <a:ext cx="20669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800" b="1" dirty="0">
                <a:solidFill>
                  <a:srgbClr val="063DE8"/>
                </a:solidFill>
                <a:latin typeface="Garamond" pitchFamily="18" charset="0"/>
                <a:ea typeface="SimSun" pitchFamily="2" charset="-122"/>
              </a:rPr>
              <a:t>Algos: CSE 100, 101</a:t>
            </a:r>
            <a:endParaRPr lang="en-US" altLang="en-US" sz="1800" dirty="0">
              <a:solidFill>
                <a:srgbClr val="000000"/>
              </a:solidFill>
              <a:latin typeface="Garamond" pitchFamily="18" charset="0"/>
              <a:ea typeface="SimSun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802760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366000" y="62484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0DF31C2-3F9A-4FCA-AA19-A653FB2015FE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24</a:t>
            </a:fld>
            <a:endParaRPr lang="en-US" altLang="en-US" sz="1400" dirty="0"/>
          </a:p>
        </p:txBody>
      </p:sp>
      <p:sp>
        <p:nvSpPr>
          <p:cNvPr id="16387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</p:txBody>
      </p:sp>
      <p:sp>
        <p:nvSpPr>
          <p:cNvPr id="16388" name="Rectangle 3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381000" y="76200"/>
            <a:ext cx="8458200" cy="762000"/>
          </a:xfrm>
        </p:spPr>
        <p:txBody>
          <a:bodyPr/>
          <a:lstStyle/>
          <a:p>
            <a:pPr eaLnBrk="1" hangingPunct="1"/>
            <a:r>
              <a:rPr lang="en-US" altLang="en-US" dirty="0"/>
              <a:t>Principle of Abstraction</a:t>
            </a:r>
          </a:p>
        </p:txBody>
      </p:sp>
      <p:sp>
        <p:nvSpPr>
          <p:cNvPr id="16389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69863" y="5199063"/>
            <a:ext cx="5316537" cy="1658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2800" dirty="0"/>
              <a:t>Abstraction: Hiding details when they are not </a:t>
            </a:r>
            <a:r>
              <a:rPr lang="en-US" altLang="ja-JP" sz="2800" dirty="0"/>
              <a:t>important</a:t>
            </a:r>
            <a:endParaRPr lang="en-US" altLang="en-US" sz="2800" dirty="0"/>
          </a:p>
        </p:txBody>
      </p:sp>
      <p:graphicFrame>
        <p:nvGraphicFramePr>
          <p:cNvPr id="16390" name="Object 5"/>
          <p:cNvGraphicFramePr>
            <a:graphicFrameLocks noGrp="1" noChangeAspect="1"/>
          </p:cNvGraphicFramePr>
          <p:nvPr>
            <p:ph idx="1"/>
            <p:custDataLst>
              <p:tags r:id="rId4"/>
            </p:custDataLst>
          </p:nvPr>
        </p:nvGraphicFramePr>
        <p:xfrm>
          <a:off x="4757738" y="958850"/>
          <a:ext cx="4048125" cy="5899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7" imgW="2372250" imgH="4162886" progId="Visio.Drawing.11">
                  <p:embed/>
                </p:oleObj>
              </mc:Choice>
              <mc:Fallback>
                <p:oleObj name="Visio" r:id="rId7" imgW="2372250" imgH="4162886" progId="Visio.Drawing.11">
                  <p:embed/>
                  <p:pic>
                    <p:nvPicPr>
                      <p:cNvPr id="1639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57738" y="958850"/>
                        <a:ext cx="4048125" cy="5899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91" name="TextBox 1"/>
          <p:cNvSpPr txBox="1">
            <a:spLocks noChangeArrowheads="1"/>
          </p:cNvSpPr>
          <p:nvPr/>
        </p:nvSpPr>
        <p:spPr bwMode="auto">
          <a:xfrm>
            <a:off x="3184525" y="2133600"/>
            <a:ext cx="12922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/>
              <a:t>CSE 30</a:t>
            </a:r>
          </a:p>
        </p:txBody>
      </p:sp>
      <p:sp>
        <p:nvSpPr>
          <p:cNvPr id="3" name="Left Brace 2"/>
          <p:cNvSpPr>
            <a:spLocks/>
          </p:cNvSpPr>
          <p:nvPr/>
        </p:nvSpPr>
        <p:spPr bwMode="auto">
          <a:xfrm>
            <a:off x="4656138" y="2065338"/>
            <a:ext cx="508000" cy="525462"/>
          </a:xfrm>
          <a:prstGeom prst="leftBrace">
            <a:avLst>
              <a:gd name="adj1" fmla="val 8332"/>
              <a:gd name="adj2" fmla="val 50000"/>
            </a:avLst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9" name="Left Brace 8"/>
          <p:cNvSpPr>
            <a:spLocks/>
          </p:cNvSpPr>
          <p:nvPr/>
        </p:nvSpPr>
        <p:spPr bwMode="auto">
          <a:xfrm>
            <a:off x="4452938" y="2692400"/>
            <a:ext cx="508000" cy="881063"/>
          </a:xfrm>
          <a:prstGeom prst="leftBrace">
            <a:avLst>
              <a:gd name="adj1" fmla="val 8335"/>
              <a:gd name="adj2" fmla="val 50000"/>
            </a:avLst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6394" name="TextBox 9"/>
          <p:cNvSpPr txBox="1">
            <a:spLocks noChangeArrowheads="1"/>
          </p:cNvSpPr>
          <p:nvPr/>
        </p:nvSpPr>
        <p:spPr bwMode="auto">
          <a:xfrm>
            <a:off x="2963863" y="2776538"/>
            <a:ext cx="14716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/>
              <a:t>CSE 141</a:t>
            </a:r>
          </a:p>
        </p:txBody>
      </p:sp>
      <p:sp>
        <p:nvSpPr>
          <p:cNvPr id="11" name="Left Brace 10"/>
          <p:cNvSpPr>
            <a:spLocks/>
          </p:cNvSpPr>
          <p:nvPr/>
        </p:nvSpPr>
        <p:spPr bwMode="auto">
          <a:xfrm>
            <a:off x="4503738" y="3319463"/>
            <a:ext cx="542925" cy="1557337"/>
          </a:xfrm>
          <a:prstGeom prst="leftBrace">
            <a:avLst>
              <a:gd name="adj1" fmla="val 8326"/>
              <a:gd name="adj2" fmla="val 50000"/>
            </a:avLst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6396" name="TextBox 11"/>
          <p:cNvSpPr txBox="1">
            <a:spLocks noChangeArrowheads="1"/>
          </p:cNvSpPr>
          <p:nvPr/>
        </p:nvSpPr>
        <p:spPr bwMode="auto">
          <a:xfrm>
            <a:off x="2794000" y="3776663"/>
            <a:ext cx="147161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/>
              <a:t>CSE 140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080000" y="2014538"/>
            <a:ext cx="474663" cy="3352800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0A553B3-10FB-4CD3-901F-CE574A406B8B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25</a:t>
            </a:fld>
            <a:endParaRPr lang="en-US" altLang="en-US" sz="1400" dirty="0"/>
          </a:p>
        </p:txBody>
      </p:sp>
      <p:grpSp>
        <p:nvGrpSpPr>
          <p:cNvPr id="20483" name="Group 45"/>
          <p:cNvGrpSpPr>
            <a:grpSpLocks/>
          </p:cNvGrpSpPr>
          <p:nvPr/>
        </p:nvGrpSpPr>
        <p:grpSpPr bwMode="auto">
          <a:xfrm>
            <a:off x="5005388" y="1220788"/>
            <a:ext cx="3632200" cy="1917700"/>
            <a:chOff x="264" y="792"/>
            <a:chExt cx="2288" cy="1208"/>
          </a:xfrm>
        </p:grpSpPr>
        <p:sp>
          <p:nvSpPr>
            <p:cNvPr id="20511" name="Rectangle 46"/>
            <p:cNvSpPr>
              <a:spLocks noChangeArrowheads="1"/>
            </p:cNvSpPr>
            <p:nvPr/>
          </p:nvSpPr>
          <p:spPr bwMode="auto">
            <a:xfrm>
              <a:off x="1008" y="920"/>
              <a:ext cx="624" cy="1008"/>
            </a:xfrm>
            <a:prstGeom prst="rect">
              <a:avLst/>
            </a:prstGeom>
            <a:solidFill>
              <a:srgbClr val="00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20512" name="Line 47"/>
            <p:cNvSpPr>
              <a:spLocks noChangeShapeType="1"/>
            </p:cNvSpPr>
            <p:nvPr/>
          </p:nvSpPr>
          <p:spPr bwMode="auto">
            <a:xfrm>
              <a:off x="1632" y="1400"/>
              <a:ext cx="28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13" name="Text Box 48"/>
            <p:cNvSpPr txBox="1">
              <a:spLocks noChangeArrowheads="1"/>
            </p:cNvSpPr>
            <p:nvPr/>
          </p:nvSpPr>
          <p:spPr bwMode="auto">
            <a:xfrm>
              <a:off x="1984" y="1264"/>
              <a:ext cx="568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f</a:t>
              </a:r>
              <a:r>
                <a:rPr lang="en-US" altLang="en-US" sz="2400" baseline="-25000" dirty="0"/>
                <a:t>i</a:t>
              </a:r>
              <a:r>
                <a:rPr lang="en-US" altLang="en-US" sz="2400" dirty="0"/>
                <a:t>(x,s)</a:t>
              </a:r>
            </a:p>
          </p:txBody>
        </p:sp>
        <p:sp>
          <p:nvSpPr>
            <p:cNvPr id="20514" name="Line 49"/>
            <p:cNvSpPr>
              <a:spLocks noChangeShapeType="1"/>
            </p:cNvSpPr>
            <p:nvPr/>
          </p:nvSpPr>
          <p:spPr bwMode="auto">
            <a:xfrm>
              <a:off x="624" y="1088"/>
              <a:ext cx="3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15" name="Text Box 50"/>
            <p:cNvSpPr txBox="1">
              <a:spLocks noChangeArrowheads="1"/>
            </p:cNvSpPr>
            <p:nvPr/>
          </p:nvSpPr>
          <p:spPr bwMode="auto">
            <a:xfrm>
              <a:off x="264" y="792"/>
              <a:ext cx="276" cy="1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x</a:t>
              </a:r>
              <a:r>
                <a:rPr lang="en-US" altLang="en-US" sz="2400" baseline="-25000" dirty="0"/>
                <a:t>1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.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.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.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x</a:t>
              </a:r>
              <a:r>
                <a:rPr lang="en-US" altLang="en-US" sz="2400" baseline="-25000" dirty="0"/>
                <a:t>n</a:t>
              </a:r>
            </a:p>
          </p:txBody>
        </p:sp>
        <p:sp>
          <p:nvSpPr>
            <p:cNvPr id="20516" name="Line 51"/>
            <p:cNvSpPr>
              <a:spLocks noChangeShapeType="1"/>
            </p:cNvSpPr>
            <p:nvPr/>
          </p:nvSpPr>
          <p:spPr bwMode="auto">
            <a:xfrm>
              <a:off x="624" y="1768"/>
              <a:ext cx="3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17" name="Line 52"/>
            <p:cNvSpPr>
              <a:spLocks noChangeShapeType="1"/>
            </p:cNvSpPr>
            <p:nvPr/>
          </p:nvSpPr>
          <p:spPr bwMode="auto">
            <a:xfrm>
              <a:off x="1720" y="1336"/>
              <a:ext cx="96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20484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647700" y="482600"/>
            <a:ext cx="7810500" cy="457200"/>
          </a:xfrm>
        </p:spPr>
        <p:txBody>
          <a:bodyPr/>
          <a:lstStyle/>
          <a:p>
            <a:pPr eaLnBrk="1" hangingPunct="1"/>
            <a:r>
              <a:rPr lang="en-US" altLang="en-US" sz="3200" dirty="0"/>
              <a:t>Combinational Logic vs Sequential Network</a:t>
            </a:r>
          </a:p>
        </p:txBody>
      </p:sp>
      <p:sp>
        <p:nvSpPr>
          <p:cNvPr id="20485" name="Text Box 7"/>
          <p:cNvSpPr txBox="1">
            <a:spLocks noChangeArrowheads="1"/>
          </p:cNvSpPr>
          <p:nvPr/>
        </p:nvSpPr>
        <p:spPr bwMode="auto">
          <a:xfrm>
            <a:off x="533400" y="4022725"/>
            <a:ext cx="3733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/>
              <a:t>Combinational logic:</a:t>
            </a:r>
          </a:p>
        </p:txBody>
      </p:sp>
      <p:sp>
        <p:nvSpPr>
          <p:cNvPr id="20486" name="Text Box 17"/>
          <p:cNvSpPr txBox="1">
            <a:spLocks noChangeArrowheads="1"/>
          </p:cNvSpPr>
          <p:nvPr/>
        </p:nvSpPr>
        <p:spPr bwMode="auto">
          <a:xfrm>
            <a:off x="685800" y="4556125"/>
            <a:ext cx="2438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 dirty="0"/>
              <a:t>y</a:t>
            </a:r>
            <a:r>
              <a:rPr lang="en-US" altLang="en-US" sz="2000" baseline="-25000" dirty="0"/>
              <a:t>i</a:t>
            </a:r>
            <a:r>
              <a:rPr lang="en-US" altLang="en-US" sz="2000" dirty="0"/>
              <a:t> = f</a:t>
            </a:r>
            <a:r>
              <a:rPr lang="en-US" altLang="en-US" sz="2000" baseline="-25000" dirty="0"/>
              <a:t>i</a:t>
            </a:r>
            <a:r>
              <a:rPr lang="en-US" altLang="en-US" sz="2000" dirty="0"/>
              <a:t>(x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,..,x</a:t>
            </a:r>
            <a:r>
              <a:rPr lang="en-US" altLang="en-US" sz="2000" baseline="-25000" dirty="0"/>
              <a:t>n</a:t>
            </a:r>
            <a:r>
              <a:rPr lang="en-US" altLang="en-US" sz="2000" dirty="0"/>
              <a:t>)</a:t>
            </a:r>
          </a:p>
        </p:txBody>
      </p:sp>
      <p:sp>
        <p:nvSpPr>
          <p:cNvPr id="20487" name="Rectangle 24"/>
          <p:cNvSpPr>
            <a:spLocks noChangeArrowheads="1"/>
          </p:cNvSpPr>
          <p:nvPr/>
        </p:nvSpPr>
        <p:spPr bwMode="auto">
          <a:xfrm>
            <a:off x="6553200" y="1781175"/>
            <a:ext cx="266700" cy="914400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20488" name="Line 25"/>
          <p:cNvSpPr>
            <a:spLocks noChangeShapeType="1"/>
          </p:cNvSpPr>
          <p:nvPr/>
        </p:nvSpPr>
        <p:spPr bwMode="auto">
          <a:xfrm flipV="1">
            <a:off x="6692900" y="2695575"/>
            <a:ext cx="0" cy="609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489" name="Text Box 26"/>
          <p:cNvSpPr txBox="1">
            <a:spLocks noChangeArrowheads="1"/>
          </p:cNvSpPr>
          <p:nvPr/>
        </p:nvSpPr>
        <p:spPr bwMode="auto">
          <a:xfrm>
            <a:off x="6308725" y="3305175"/>
            <a:ext cx="793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CLK</a:t>
            </a:r>
          </a:p>
        </p:txBody>
      </p:sp>
      <p:sp>
        <p:nvSpPr>
          <p:cNvPr id="20490" name="Text Box 27"/>
          <p:cNvSpPr txBox="1">
            <a:spLocks noChangeArrowheads="1"/>
          </p:cNvSpPr>
          <p:nvPr/>
        </p:nvSpPr>
        <p:spPr bwMode="auto">
          <a:xfrm>
            <a:off x="4038600" y="3721100"/>
            <a:ext cx="36449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Sequential Networks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1. Memory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2. Time Steps (Clock)</a:t>
            </a:r>
          </a:p>
        </p:txBody>
      </p:sp>
      <p:sp>
        <p:nvSpPr>
          <p:cNvPr id="20491" name="Text Box 28"/>
          <p:cNvSpPr txBox="1">
            <a:spLocks noChangeArrowheads="1"/>
          </p:cNvSpPr>
          <p:nvPr/>
        </p:nvSpPr>
        <p:spPr bwMode="auto">
          <a:xfrm>
            <a:off x="4152900" y="4953000"/>
            <a:ext cx="4267200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 dirty="0"/>
              <a:t>y</a:t>
            </a:r>
            <a:r>
              <a:rPr lang="en-US" altLang="en-US" sz="2000" baseline="-25000" dirty="0"/>
              <a:t>i</a:t>
            </a:r>
            <a:r>
              <a:rPr lang="en-US" altLang="en-US" sz="2000" baseline="30000" dirty="0"/>
              <a:t>t </a:t>
            </a:r>
            <a:r>
              <a:rPr lang="en-US" altLang="en-US" sz="2000" dirty="0"/>
              <a:t>= f</a:t>
            </a:r>
            <a:r>
              <a:rPr lang="en-US" altLang="en-US" sz="2000" baseline="-25000" dirty="0"/>
              <a:t>i </a:t>
            </a:r>
            <a:r>
              <a:rPr lang="en-US" altLang="en-US" sz="2000" dirty="0"/>
              <a:t>(x</a:t>
            </a:r>
            <a:r>
              <a:rPr lang="en-US" altLang="en-US" sz="2000" baseline="-25000" dirty="0"/>
              <a:t>1</a:t>
            </a:r>
            <a:r>
              <a:rPr lang="en-US" altLang="en-US" sz="2000" baseline="30000" dirty="0"/>
              <a:t>t</a:t>
            </a:r>
            <a:r>
              <a:rPr lang="en-US" altLang="en-US" sz="2000" dirty="0"/>
              <a:t>,…,x</a:t>
            </a:r>
            <a:r>
              <a:rPr lang="en-US" altLang="en-US" sz="2000" baseline="-25000" dirty="0"/>
              <a:t>n</a:t>
            </a:r>
            <a:r>
              <a:rPr lang="en-US" altLang="en-US" sz="2000" baseline="30000" dirty="0"/>
              <a:t>t</a:t>
            </a:r>
            <a:r>
              <a:rPr lang="en-US" altLang="en-US" sz="2000" dirty="0"/>
              <a:t>, s</a:t>
            </a:r>
            <a:r>
              <a:rPr lang="en-US" altLang="en-US" sz="2000" baseline="-25000" dirty="0"/>
              <a:t>1</a:t>
            </a:r>
            <a:r>
              <a:rPr lang="en-US" altLang="en-US" sz="2000" baseline="30000" dirty="0"/>
              <a:t>t</a:t>
            </a:r>
            <a:r>
              <a:rPr lang="en-US" altLang="en-US" sz="2000" dirty="0"/>
              <a:t>, …,s</a:t>
            </a:r>
            <a:r>
              <a:rPr lang="en-US" altLang="en-US" sz="2000" baseline="-25000" dirty="0"/>
              <a:t>m</a:t>
            </a:r>
            <a:r>
              <a:rPr lang="en-US" altLang="en-US" sz="2000" baseline="30000" dirty="0"/>
              <a:t>t</a:t>
            </a:r>
            <a:r>
              <a:rPr lang="en-US" altLang="en-US" sz="2000" dirty="0"/>
              <a:t>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 dirty="0"/>
              <a:t>s</a:t>
            </a:r>
            <a:r>
              <a:rPr lang="en-US" altLang="en-US" sz="2000" baseline="-25000" dirty="0"/>
              <a:t>i</a:t>
            </a:r>
            <a:r>
              <a:rPr lang="en-US" altLang="en-US" sz="2000" baseline="30000" dirty="0"/>
              <a:t>t+1</a:t>
            </a:r>
            <a:r>
              <a:rPr lang="en-US" altLang="en-US" sz="2000" dirty="0"/>
              <a:t> = g</a:t>
            </a:r>
            <a:r>
              <a:rPr lang="en-US" altLang="en-US" sz="2000" baseline="-25000" dirty="0"/>
              <a:t>i</a:t>
            </a:r>
            <a:r>
              <a:rPr lang="en-US" altLang="en-US" sz="2000" dirty="0"/>
              <a:t>(x</a:t>
            </a:r>
            <a:r>
              <a:rPr lang="en-US" altLang="en-US" sz="2000" baseline="-25000" dirty="0"/>
              <a:t>1</a:t>
            </a:r>
            <a:r>
              <a:rPr lang="en-US" altLang="en-US" sz="2000" baseline="30000" dirty="0"/>
              <a:t>t</a:t>
            </a:r>
            <a:r>
              <a:rPr lang="en-US" altLang="en-US" sz="2000" dirty="0"/>
              <a:t>,…,x</a:t>
            </a:r>
            <a:r>
              <a:rPr lang="en-US" altLang="en-US" sz="2000" baseline="-25000" dirty="0"/>
              <a:t>n</a:t>
            </a:r>
            <a:r>
              <a:rPr lang="en-US" altLang="en-US" sz="2000" baseline="30000" dirty="0"/>
              <a:t>t</a:t>
            </a:r>
            <a:r>
              <a:rPr lang="en-US" altLang="en-US" sz="2000" dirty="0"/>
              <a:t>, s</a:t>
            </a:r>
            <a:r>
              <a:rPr lang="en-US" altLang="en-US" sz="2000" baseline="-25000" dirty="0"/>
              <a:t>1</a:t>
            </a:r>
            <a:r>
              <a:rPr lang="en-US" altLang="en-US" sz="2000" baseline="30000" dirty="0"/>
              <a:t>t</a:t>
            </a:r>
            <a:r>
              <a:rPr lang="en-US" altLang="en-US" sz="2000" dirty="0"/>
              <a:t>,…,s</a:t>
            </a:r>
            <a:r>
              <a:rPr lang="en-US" altLang="en-US" sz="2000" baseline="-25000" dirty="0"/>
              <a:t>m</a:t>
            </a:r>
            <a:r>
              <a:rPr lang="en-US" altLang="en-US" sz="2000" baseline="30000" dirty="0"/>
              <a:t>t</a:t>
            </a:r>
            <a:r>
              <a:rPr lang="en-US" altLang="en-US" sz="2000" dirty="0"/>
              <a:t>)</a:t>
            </a:r>
          </a:p>
        </p:txBody>
      </p:sp>
      <p:grpSp>
        <p:nvGrpSpPr>
          <p:cNvPr id="20492" name="Group 34"/>
          <p:cNvGrpSpPr>
            <a:grpSpLocks/>
          </p:cNvGrpSpPr>
          <p:nvPr/>
        </p:nvGrpSpPr>
        <p:grpSpPr bwMode="auto">
          <a:xfrm>
            <a:off x="419100" y="1257300"/>
            <a:ext cx="3429000" cy="1917700"/>
            <a:chOff x="264" y="792"/>
            <a:chExt cx="2160" cy="1208"/>
          </a:xfrm>
        </p:grpSpPr>
        <p:sp>
          <p:nvSpPr>
            <p:cNvPr id="20503" name="Rectangle 10"/>
            <p:cNvSpPr>
              <a:spLocks noChangeArrowheads="1"/>
            </p:cNvSpPr>
            <p:nvPr/>
          </p:nvSpPr>
          <p:spPr bwMode="auto">
            <a:xfrm>
              <a:off x="1008" y="920"/>
              <a:ext cx="624" cy="1008"/>
            </a:xfrm>
            <a:prstGeom prst="rect">
              <a:avLst/>
            </a:prstGeom>
            <a:solidFill>
              <a:srgbClr val="00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20504" name="Line 11"/>
            <p:cNvSpPr>
              <a:spLocks noChangeShapeType="1"/>
            </p:cNvSpPr>
            <p:nvPr/>
          </p:nvSpPr>
          <p:spPr bwMode="auto">
            <a:xfrm>
              <a:off x="1632" y="1400"/>
              <a:ext cx="28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05" name="Text Box 12"/>
            <p:cNvSpPr txBox="1">
              <a:spLocks noChangeArrowheads="1"/>
            </p:cNvSpPr>
            <p:nvPr/>
          </p:nvSpPr>
          <p:spPr bwMode="auto">
            <a:xfrm>
              <a:off x="1984" y="1264"/>
              <a:ext cx="44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f</a:t>
              </a:r>
              <a:r>
                <a:rPr lang="en-US" altLang="en-US" sz="2400" baseline="-25000" dirty="0"/>
                <a:t>i</a:t>
              </a:r>
              <a:r>
                <a:rPr lang="en-US" altLang="en-US" sz="2400" dirty="0"/>
                <a:t>(x)</a:t>
              </a:r>
            </a:p>
          </p:txBody>
        </p:sp>
        <p:sp>
          <p:nvSpPr>
            <p:cNvPr id="20506" name="Line 13"/>
            <p:cNvSpPr>
              <a:spLocks noChangeShapeType="1"/>
            </p:cNvSpPr>
            <p:nvPr/>
          </p:nvSpPr>
          <p:spPr bwMode="auto">
            <a:xfrm>
              <a:off x="624" y="1088"/>
              <a:ext cx="3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07" name="Text Box 14"/>
            <p:cNvSpPr txBox="1">
              <a:spLocks noChangeArrowheads="1"/>
            </p:cNvSpPr>
            <p:nvPr/>
          </p:nvSpPr>
          <p:spPr bwMode="auto">
            <a:xfrm>
              <a:off x="264" y="792"/>
              <a:ext cx="276" cy="1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x</a:t>
              </a:r>
              <a:r>
                <a:rPr lang="en-US" altLang="en-US" sz="2400" baseline="-25000" dirty="0"/>
                <a:t>1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.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.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.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x</a:t>
              </a:r>
              <a:r>
                <a:rPr lang="en-US" altLang="en-US" sz="2400" baseline="-25000" dirty="0"/>
                <a:t>n</a:t>
              </a:r>
            </a:p>
          </p:txBody>
        </p:sp>
        <p:sp>
          <p:nvSpPr>
            <p:cNvPr id="20508" name="Line 15"/>
            <p:cNvSpPr>
              <a:spLocks noChangeShapeType="1"/>
            </p:cNvSpPr>
            <p:nvPr/>
          </p:nvSpPr>
          <p:spPr bwMode="auto">
            <a:xfrm>
              <a:off x="624" y="1768"/>
              <a:ext cx="3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09" name="Line 16"/>
            <p:cNvSpPr>
              <a:spLocks noChangeShapeType="1"/>
            </p:cNvSpPr>
            <p:nvPr/>
          </p:nvSpPr>
          <p:spPr bwMode="auto">
            <a:xfrm>
              <a:off x="1720" y="1336"/>
              <a:ext cx="96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10" name="Text Box 30"/>
            <p:cNvSpPr txBox="1">
              <a:spLocks noChangeArrowheads="1"/>
            </p:cNvSpPr>
            <p:nvPr/>
          </p:nvSpPr>
          <p:spPr bwMode="auto">
            <a:xfrm>
              <a:off x="1984" y="1264"/>
              <a:ext cx="44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f</a:t>
              </a:r>
              <a:r>
                <a:rPr lang="en-US" altLang="en-US" sz="2400" baseline="-25000" dirty="0"/>
                <a:t>i</a:t>
              </a:r>
              <a:r>
                <a:rPr lang="en-US" altLang="en-US" sz="2400" dirty="0"/>
                <a:t>(x)</a:t>
              </a:r>
            </a:p>
          </p:txBody>
        </p:sp>
      </p:grpSp>
      <p:grpSp>
        <p:nvGrpSpPr>
          <p:cNvPr id="20493" name="Group 35"/>
          <p:cNvGrpSpPr>
            <a:grpSpLocks/>
          </p:cNvGrpSpPr>
          <p:nvPr/>
        </p:nvGrpSpPr>
        <p:grpSpPr bwMode="auto">
          <a:xfrm>
            <a:off x="419100" y="1257300"/>
            <a:ext cx="3429000" cy="1917700"/>
            <a:chOff x="264" y="792"/>
            <a:chExt cx="2160" cy="1208"/>
          </a:xfrm>
        </p:grpSpPr>
        <p:sp>
          <p:nvSpPr>
            <p:cNvPr id="20495" name="Rectangle 36"/>
            <p:cNvSpPr>
              <a:spLocks noChangeArrowheads="1"/>
            </p:cNvSpPr>
            <p:nvPr/>
          </p:nvSpPr>
          <p:spPr bwMode="auto">
            <a:xfrm>
              <a:off x="1008" y="920"/>
              <a:ext cx="624" cy="1008"/>
            </a:xfrm>
            <a:prstGeom prst="rect">
              <a:avLst/>
            </a:prstGeom>
            <a:solidFill>
              <a:srgbClr val="00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20496" name="Line 37"/>
            <p:cNvSpPr>
              <a:spLocks noChangeShapeType="1"/>
            </p:cNvSpPr>
            <p:nvPr/>
          </p:nvSpPr>
          <p:spPr bwMode="auto">
            <a:xfrm>
              <a:off x="1632" y="1400"/>
              <a:ext cx="28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497" name="Text Box 38"/>
            <p:cNvSpPr txBox="1">
              <a:spLocks noChangeArrowheads="1"/>
            </p:cNvSpPr>
            <p:nvPr/>
          </p:nvSpPr>
          <p:spPr bwMode="auto">
            <a:xfrm>
              <a:off x="1984" y="1264"/>
              <a:ext cx="44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f</a:t>
              </a:r>
              <a:r>
                <a:rPr lang="en-US" altLang="en-US" sz="2400" baseline="-25000" dirty="0"/>
                <a:t>i</a:t>
              </a:r>
              <a:r>
                <a:rPr lang="en-US" altLang="en-US" sz="2400" dirty="0"/>
                <a:t>(x)</a:t>
              </a:r>
            </a:p>
          </p:txBody>
        </p:sp>
        <p:sp>
          <p:nvSpPr>
            <p:cNvPr id="20498" name="Line 39"/>
            <p:cNvSpPr>
              <a:spLocks noChangeShapeType="1"/>
            </p:cNvSpPr>
            <p:nvPr/>
          </p:nvSpPr>
          <p:spPr bwMode="auto">
            <a:xfrm>
              <a:off x="624" y="1088"/>
              <a:ext cx="3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499" name="Text Box 40"/>
            <p:cNvSpPr txBox="1">
              <a:spLocks noChangeArrowheads="1"/>
            </p:cNvSpPr>
            <p:nvPr/>
          </p:nvSpPr>
          <p:spPr bwMode="auto">
            <a:xfrm>
              <a:off x="264" y="792"/>
              <a:ext cx="276" cy="1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x</a:t>
              </a:r>
              <a:r>
                <a:rPr lang="en-US" altLang="en-US" sz="2400" baseline="-25000" dirty="0"/>
                <a:t>1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.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.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.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x</a:t>
              </a:r>
              <a:r>
                <a:rPr lang="en-US" altLang="en-US" sz="2400" baseline="-25000" dirty="0"/>
                <a:t>n</a:t>
              </a:r>
            </a:p>
          </p:txBody>
        </p:sp>
        <p:sp>
          <p:nvSpPr>
            <p:cNvPr id="20500" name="Line 41"/>
            <p:cNvSpPr>
              <a:spLocks noChangeShapeType="1"/>
            </p:cNvSpPr>
            <p:nvPr/>
          </p:nvSpPr>
          <p:spPr bwMode="auto">
            <a:xfrm>
              <a:off x="624" y="1768"/>
              <a:ext cx="3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01" name="Line 42"/>
            <p:cNvSpPr>
              <a:spLocks noChangeShapeType="1"/>
            </p:cNvSpPr>
            <p:nvPr/>
          </p:nvSpPr>
          <p:spPr bwMode="auto">
            <a:xfrm>
              <a:off x="1720" y="1336"/>
              <a:ext cx="96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02" name="Text Box 43"/>
            <p:cNvSpPr txBox="1">
              <a:spLocks noChangeArrowheads="1"/>
            </p:cNvSpPr>
            <p:nvPr/>
          </p:nvSpPr>
          <p:spPr bwMode="auto">
            <a:xfrm>
              <a:off x="1984" y="1264"/>
              <a:ext cx="44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f</a:t>
              </a:r>
              <a:r>
                <a:rPr lang="en-US" altLang="en-US" sz="2400" baseline="-25000" dirty="0"/>
                <a:t>i</a:t>
              </a:r>
              <a:r>
                <a:rPr lang="en-US" altLang="en-US" sz="2400" dirty="0"/>
                <a:t>(x)</a:t>
              </a:r>
            </a:p>
          </p:txBody>
        </p:sp>
      </p:grpSp>
      <p:sp>
        <p:nvSpPr>
          <p:cNvPr id="20494" name="Text Box 55"/>
          <p:cNvSpPr txBox="1">
            <a:spLocks noChangeArrowheads="1"/>
          </p:cNvSpPr>
          <p:nvPr/>
        </p:nvSpPr>
        <p:spPr bwMode="auto">
          <a:xfrm>
            <a:off x="6537325" y="2009775"/>
            <a:ext cx="360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s</a:t>
            </a:r>
            <a:r>
              <a:rPr lang="en-US" altLang="en-US" sz="2400" baseline="-25000" dirty="0"/>
              <a:t>i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4376EE65-3EDE-4AD0-9C75-F143D3615C66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26</a:t>
            </a:fld>
            <a:endParaRPr lang="en-US" altLang="en-US" sz="1400" dirty="0"/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1" y="165100"/>
            <a:ext cx="7267574" cy="622300"/>
          </a:xfrm>
        </p:spPr>
        <p:txBody>
          <a:bodyPr/>
          <a:lstStyle/>
          <a:p>
            <a:pPr eaLnBrk="1" hangingPunct="1"/>
            <a:r>
              <a:rPr lang="en-US" altLang="en-US" sz="3600" dirty="0"/>
              <a:t>Scope: Overall Picture of CS140</a:t>
            </a:r>
          </a:p>
        </p:txBody>
      </p:sp>
      <p:grpSp>
        <p:nvGrpSpPr>
          <p:cNvPr id="19460" name="Group 35"/>
          <p:cNvGrpSpPr>
            <a:grpSpLocks/>
          </p:cNvGrpSpPr>
          <p:nvPr/>
        </p:nvGrpSpPr>
        <p:grpSpPr bwMode="auto">
          <a:xfrm>
            <a:off x="5470525" y="1752600"/>
            <a:ext cx="3038475" cy="3352800"/>
            <a:chOff x="3414" y="1104"/>
            <a:chExt cx="1914" cy="2112"/>
          </a:xfrm>
        </p:grpSpPr>
        <p:sp>
          <p:nvSpPr>
            <p:cNvPr id="19486" name="Oval 24"/>
            <p:cNvSpPr>
              <a:spLocks noChangeArrowheads="1"/>
            </p:cNvSpPr>
            <p:nvPr/>
          </p:nvSpPr>
          <p:spPr bwMode="auto">
            <a:xfrm>
              <a:off x="4128" y="1104"/>
              <a:ext cx="1200" cy="2112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9487" name="Text Box 25"/>
            <p:cNvSpPr txBox="1">
              <a:spLocks noChangeArrowheads="1"/>
            </p:cNvSpPr>
            <p:nvPr/>
          </p:nvSpPr>
          <p:spPr bwMode="auto">
            <a:xfrm>
              <a:off x="4292" y="1803"/>
              <a:ext cx="926" cy="5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Sequential machine</a:t>
              </a:r>
            </a:p>
          </p:txBody>
        </p:sp>
        <p:sp>
          <p:nvSpPr>
            <p:cNvPr id="19488" name="Line 27"/>
            <p:cNvSpPr>
              <a:spLocks noChangeShapeType="1"/>
            </p:cNvSpPr>
            <p:nvPr/>
          </p:nvSpPr>
          <p:spPr bwMode="auto">
            <a:xfrm>
              <a:off x="3888" y="1536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89" name="Line 28"/>
            <p:cNvSpPr>
              <a:spLocks noChangeShapeType="1"/>
            </p:cNvSpPr>
            <p:nvPr/>
          </p:nvSpPr>
          <p:spPr bwMode="auto">
            <a:xfrm flipH="1">
              <a:off x="3884" y="2832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90" name="Text Box 29"/>
            <p:cNvSpPr txBox="1">
              <a:spLocks noChangeArrowheads="1"/>
            </p:cNvSpPr>
            <p:nvPr/>
          </p:nvSpPr>
          <p:spPr bwMode="auto">
            <a:xfrm>
              <a:off x="3414" y="1210"/>
              <a:ext cx="95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C00000"/>
                  </a:solidFill>
                </a:rPr>
                <a:t>Conditions</a:t>
              </a:r>
            </a:p>
          </p:txBody>
        </p:sp>
        <p:sp>
          <p:nvSpPr>
            <p:cNvPr id="19491" name="Text Box 30"/>
            <p:cNvSpPr txBox="1">
              <a:spLocks noChangeArrowheads="1"/>
            </p:cNvSpPr>
            <p:nvPr/>
          </p:nvSpPr>
          <p:spPr bwMode="auto">
            <a:xfrm>
              <a:off x="3590" y="2810"/>
              <a:ext cx="70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C00000"/>
                  </a:solidFill>
                </a:rPr>
                <a:t>Control</a:t>
              </a:r>
            </a:p>
          </p:txBody>
        </p:sp>
      </p:grpSp>
      <p:grpSp>
        <p:nvGrpSpPr>
          <p:cNvPr id="19461" name="Group 37"/>
          <p:cNvGrpSpPr>
            <a:grpSpLocks/>
          </p:cNvGrpSpPr>
          <p:nvPr/>
        </p:nvGrpSpPr>
        <p:grpSpPr bwMode="auto">
          <a:xfrm>
            <a:off x="327025" y="1206500"/>
            <a:ext cx="5143500" cy="5070475"/>
            <a:chOff x="40" y="728"/>
            <a:chExt cx="3240" cy="3194"/>
          </a:xfrm>
        </p:grpSpPr>
        <p:pic>
          <p:nvPicPr>
            <p:cNvPr id="19466" name="Picture 7" descr="cpu copy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6" y="1072"/>
              <a:ext cx="2504" cy="2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467" name="Line 8"/>
            <p:cNvSpPr>
              <a:spLocks noChangeShapeType="1"/>
            </p:cNvSpPr>
            <p:nvPr/>
          </p:nvSpPr>
          <p:spPr bwMode="auto">
            <a:xfrm>
              <a:off x="1400" y="1988"/>
              <a:ext cx="0" cy="3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68" name="Line 10"/>
            <p:cNvSpPr>
              <a:spLocks noChangeShapeType="1"/>
            </p:cNvSpPr>
            <p:nvPr/>
          </p:nvSpPr>
          <p:spPr bwMode="auto">
            <a:xfrm>
              <a:off x="2456" y="1920"/>
              <a:ext cx="0" cy="38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69" name="Line 11"/>
            <p:cNvSpPr>
              <a:spLocks noChangeShapeType="1"/>
            </p:cNvSpPr>
            <p:nvPr/>
          </p:nvSpPr>
          <p:spPr bwMode="auto">
            <a:xfrm>
              <a:off x="1976" y="2828"/>
              <a:ext cx="0" cy="25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70" name="Line 12"/>
            <p:cNvSpPr>
              <a:spLocks noChangeShapeType="1"/>
            </p:cNvSpPr>
            <p:nvPr/>
          </p:nvSpPr>
          <p:spPr bwMode="auto">
            <a:xfrm>
              <a:off x="2360" y="984"/>
              <a:ext cx="0" cy="62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71" name="Line 13"/>
            <p:cNvSpPr>
              <a:spLocks noChangeShapeType="1"/>
            </p:cNvSpPr>
            <p:nvPr/>
          </p:nvSpPr>
          <p:spPr bwMode="auto">
            <a:xfrm>
              <a:off x="2696" y="1320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72" name="Line 14"/>
            <p:cNvSpPr>
              <a:spLocks noChangeShapeType="1"/>
            </p:cNvSpPr>
            <p:nvPr/>
          </p:nvSpPr>
          <p:spPr bwMode="auto">
            <a:xfrm>
              <a:off x="2696" y="1316"/>
              <a:ext cx="4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73" name="Line 15"/>
            <p:cNvSpPr>
              <a:spLocks noChangeShapeType="1"/>
            </p:cNvSpPr>
            <p:nvPr/>
          </p:nvSpPr>
          <p:spPr bwMode="auto">
            <a:xfrm>
              <a:off x="3124" y="1316"/>
              <a:ext cx="4" cy="22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74" name="Line 16"/>
            <p:cNvSpPr>
              <a:spLocks noChangeShapeType="1"/>
            </p:cNvSpPr>
            <p:nvPr/>
          </p:nvSpPr>
          <p:spPr bwMode="auto">
            <a:xfrm flipH="1">
              <a:off x="2168" y="3560"/>
              <a:ext cx="96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75" name="Line 17"/>
            <p:cNvSpPr>
              <a:spLocks noChangeShapeType="1"/>
            </p:cNvSpPr>
            <p:nvPr/>
          </p:nvSpPr>
          <p:spPr bwMode="auto">
            <a:xfrm flipV="1">
              <a:off x="2168" y="3300"/>
              <a:ext cx="0" cy="2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76" name="Line 18"/>
            <p:cNvSpPr>
              <a:spLocks noChangeShapeType="1"/>
            </p:cNvSpPr>
            <p:nvPr/>
          </p:nvSpPr>
          <p:spPr bwMode="auto">
            <a:xfrm>
              <a:off x="1784" y="3300"/>
              <a:ext cx="0" cy="38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77" name="Line 19"/>
            <p:cNvSpPr>
              <a:spLocks noChangeShapeType="1"/>
            </p:cNvSpPr>
            <p:nvPr/>
          </p:nvSpPr>
          <p:spPr bwMode="auto">
            <a:xfrm>
              <a:off x="2024" y="1736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78" name="Text Box 20"/>
            <p:cNvSpPr txBox="1">
              <a:spLocks noChangeArrowheads="1"/>
            </p:cNvSpPr>
            <p:nvPr/>
          </p:nvSpPr>
          <p:spPr bwMode="auto">
            <a:xfrm>
              <a:off x="2512" y="1872"/>
              <a:ext cx="50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dirty="0"/>
                <a:t>Mux</a:t>
              </a:r>
            </a:p>
          </p:txBody>
        </p:sp>
        <p:sp>
          <p:nvSpPr>
            <p:cNvPr id="19479" name="Text Box 21"/>
            <p:cNvSpPr txBox="1">
              <a:spLocks noChangeArrowheads="1"/>
            </p:cNvSpPr>
            <p:nvPr/>
          </p:nvSpPr>
          <p:spPr bwMode="auto">
            <a:xfrm>
              <a:off x="872" y="1112"/>
              <a:ext cx="116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dirty="0"/>
                <a:t>Memory File</a:t>
              </a:r>
            </a:p>
          </p:txBody>
        </p:sp>
        <p:sp>
          <p:nvSpPr>
            <p:cNvPr id="19480" name="Text Box 22"/>
            <p:cNvSpPr txBox="1">
              <a:spLocks noChangeArrowheads="1"/>
            </p:cNvSpPr>
            <p:nvPr/>
          </p:nvSpPr>
          <p:spPr bwMode="auto">
            <a:xfrm>
              <a:off x="968" y="2544"/>
              <a:ext cx="56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dirty="0"/>
                <a:t>ALU</a:t>
              </a:r>
            </a:p>
          </p:txBody>
        </p:sp>
        <p:sp>
          <p:nvSpPr>
            <p:cNvPr id="19481" name="Text Box 23"/>
            <p:cNvSpPr txBox="1">
              <a:spLocks noChangeArrowheads="1"/>
            </p:cNvSpPr>
            <p:nvPr/>
          </p:nvSpPr>
          <p:spPr bwMode="auto">
            <a:xfrm>
              <a:off x="864" y="2936"/>
              <a:ext cx="840" cy="5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dirty="0"/>
                <a:t>Memory Register</a:t>
              </a:r>
            </a:p>
          </p:txBody>
        </p:sp>
        <p:sp>
          <p:nvSpPr>
            <p:cNvPr id="19482" name="Text Box 26"/>
            <p:cNvSpPr txBox="1">
              <a:spLocks noChangeArrowheads="1"/>
            </p:cNvSpPr>
            <p:nvPr/>
          </p:nvSpPr>
          <p:spPr bwMode="auto">
            <a:xfrm>
              <a:off x="1390" y="3634"/>
              <a:ext cx="95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C00000"/>
                  </a:solidFill>
                </a:rPr>
                <a:t>Conditions</a:t>
              </a:r>
            </a:p>
          </p:txBody>
        </p:sp>
        <p:sp>
          <p:nvSpPr>
            <p:cNvPr id="19483" name="Line 31"/>
            <p:cNvSpPr>
              <a:spLocks noChangeShapeType="1"/>
            </p:cNvSpPr>
            <p:nvPr/>
          </p:nvSpPr>
          <p:spPr bwMode="auto">
            <a:xfrm>
              <a:off x="716" y="1736"/>
              <a:ext cx="3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84" name="Text Box 33"/>
            <p:cNvSpPr txBox="1">
              <a:spLocks noChangeArrowheads="1"/>
            </p:cNvSpPr>
            <p:nvPr/>
          </p:nvSpPr>
          <p:spPr bwMode="auto">
            <a:xfrm>
              <a:off x="2120" y="728"/>
              <a:ext cx="72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dirty="0"/>
                <a:t>Input</a:t>
              </a:r>
            </a:p>
          </p:txBody>
        </p:sp>
        <p:sp>
          <p:nvSpPr>
            <p:cNvPr id="19485" name="Text Box 34"/>
            <p:cNvSpPr txBox="1">
              <a:spLocks noChangeArrowheads="1"/>
            </p:cNvSpPr>
            <p:nvPr/>
          </p:nvSpPr>
          <p:spPr bwMode="auto">
            <a:xfrm>
              <a:off x="40" y="1576"/>
              <a:ext cx="67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C00000"/>
                  </a:solidFill>
                </a:rPr>
                <a:t>Pointer</a:t>
              </a:r>
            </a:p>
          </p:txBody>
        </p:sp>
      </p:grpSp>
      <p:sp>
        <p:nvSpPr>
          <p:cNvPr id="19462" name="Text Box 38"/>
          <p:cNvSpPr txBox="1">
            <a:spLocks noChangeArrowheads="1"/>
          </p:cNvSpPr>
          <p:nvPr/>
        </p:nvSpPr>
        <p:spPr bwMode="auto">
          <a:xfrm>
            <a:off x="5588843" y="5267325"/>
            <a:ext cx="35337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CLK: Synchronizing Clock</a:t>
            </a:r>
          </a:p>
        </p:txBody>
      </p:sp>
      <p:sp>
        <p:nvSpPr>
          <p:cNvPr id="19463" name="TextBox 1"/>
          <p:cNvSpPr txBox="1">
            <a:spLocks noChangeArrowheads="1"/>
          </p:cNvSpPr>
          <p:nvPr/>
        </p:nvSpPr>
        <p:spPr bwMode="auto">
          <a:xfrm>
            <a:off x="168275" y="1139825"/>
            <a:ext cx="34607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chemeClr val="accent2"/>
                </a:solidFill>
              </a:rPr>
              <a:t>Data Path Subsystem</a:t>
            </a:r>
          </a:p>
        </p:txBody>
      </p:sp>
      <p:sp>
        <p:nvSpPr>
          <p:cNvPr id="19464" name="TextBox 1"/>
          <p:cNvSpPr txBox="1">
            <a:spLocks noChangeArrowheads="1"/>
          </p:cNvSpPr>
          <p:nvPr/>
        </p:nvSpPr>
        <p:spPr bwMode="auto">
          <a:xfrm>
            <a:off x="3057525" y="2789238"/>
            <a:ext cx="7493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C00000"/>
                </a:solidFill>
              </a:rPr>
              <a:t>Select</a:t>
            </a:r>
          </a:p>
        </p:txBody>
      </p:sp>
      <p:sp>
        <p:nvSpPr>
          <p:cNvPr id="35" name="TextBox 1"/>
          <p:cNvSpPr txBox="1">
            <a:spLocks noChangeArrowheads="1"/>
          </p:cNvSpPr>
          <p:nvPr/>
        </p:nvSpPr>
        <p:spPr bwMode="auto">
          <a:xfrm>
            <a:off x="5643563" y="1135063"/>
            <a:ext cx="31035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en-US" altLang="en-US" sz="2800" b="1" dirty="0">
                <a:solidFill>
                  <a:schemeClr val="accent6">
                    <a:lumMod val="75000"/>
                  </a:schemeClr>
                </a:solidFill>
                <a:ea typeface="+mn-ea"/>
              </a:rPr>
              <a:t>Control Subsystem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50967" y="6276975"/>
            <a:ext cx="80007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BSV: Design specification and modular design methodology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C10CABD-5497-4FBB-8F7D-3B0A31D055B2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27</a:t>
            </a:fld>
            <a:endParaRPr lang="en-US" altLang="en-US" sz="1400" dirty="0"/>
          </a:p>
        </p:txBody>
      </p:sp>
      <p:sp>
        <p:nvSpPr>
          <p:cNvPr id="21507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60400"/>
          </a:xfrm>
        </p:spPr>
        <p:txBody>
          <a:bodyPr/>
          <a:lstStyle/>
          <a:p>
            <a:pPr eaLnBrk="1" hangingPunct="1"/>
            <a:r>
              <a:rPr lang="en-US" altLang="en-US" sz="4000" dirty="0"/>
              <a:t>Scope</a:t>
            </a:r>
          </a:p>
        </p:txBody>
      </p:sp>
      <p:graphicFrame>
        <p:nvGraphicFramePr>
          <p:cNvPr id="38953" name="Group 41"/>
          <p:cNvGraphicFramePr>
            <a:graphicFrameLocks noGrp="1"/>
          </p:cNvGraphicFramePr>
          <p:nvPr>
            <p:ph type="tbl" idx="1"/>
          </p:nvPr>
        </p:nvGraphicFramePr>
        <p:xfrm>
          <a:off x="685800" y="1270000"/>
          <a:ext cx="7772400" cy="5203824"/>
        </p:xfrm>
        <a:graphic>
          <a:graphicData uri="http://schemas.openxmlformats.org/drawingml/2006/table">
            <a:tbl>
              <a:tblPr/>
              <a:tblGrid>
                <a:gridCol w="259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6044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Subjects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Building Blocks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Theory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28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Combinational Logic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AND, OR, NOT, XOR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Boolean Algebra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28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Sequential Network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AND, OR, NOT, FF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Finite State Machine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5705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Standard Modules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Operators,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Interconnects, Memory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Arithmetics, Universal Logic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28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System Design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Data Paths, Control Paths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Methodologies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6"/>
          <p:cNvSpPr>
            <a:spLocks noGrp="1" noChangeArrowheads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fld id="{A7BC6D29-0725-4810-8A7B-ABDC0CAE5E5F}" type="slidenum">
              <a:rPr lang="en-US" altLang="en-US" sz="1400"/>
              <a:pPr eaLnBrk="1" hangingPunct="1"/>
              <a:t>28</a:t>
            </a:fld>
            <a:endParaRPr lang="en-US" altLang="en-US" sz="1400" dirty="0"/>
          </a:p>
        </p:txBody>
      </p:sp>
      <p:sp>
        <p:nvSpPr>
          <p:cNvPr id="440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87338" y="1371600"/>
            <a:ext cx="8856662" cy="1143000"/>
          </a:xfrm>
        </p:spPr>
        <p:txBody>
          <a:bodyPr/>
          <a:lstStyle/>
          <a:p>
            <a:pPr eaLnBrk="1" hangingPunct="1"/>
            <a:br>
              <a:rPr lang="en-US" altLang="en-US" dirty="0"/>
            </a:br>
            <a:r>
              <a:rPr lang="en-US" altLang="en-US" dirty="0"/>
              <a:t>Combinational Logic</a:t>
            </a:r>
            <a:br>
              <a:rPr lang="en-US" altLang="en-US" dirty="0"/>
            </a:br>
            <a:r>
              <a:rPr lang="en-US" altLang="en-US" dirty="0"/>
              <a:t>Basics</a:t>
            </a:r>
          </a:p>
        </p:txBody>
      </p:sp>
      <p:sp>
        <p:nvSpPr>
          <p:cNvPr id="44035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088704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itle 1"/>
          <p:cNvSpPr>
            <a:spLocks noGrp="1"/>
          </p:cNvSpPr>
          <p:nvPr>
            <p:ph type="title"/>
          </p:nvPr>
        </p:nvSpPr>
        <p:spPr>
          <a:xfrm>
            <a:off x="635000" y="0"/>
            <a:ext cx="7772400" cy="1143000"/>
          </a:xfrm>
        </p:spPr>
        <p:txBody>
          <a:bodyPr/>
          <a:lstStyle/>
          <a:p>
            <a:r>
              <a:rPr lang="en-US" altLang="en-US" sz="4000" dirty="0"/>
              <a:t>What is a combinational circuit?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fld id="{8FACACDA-5276-4970-A23B-E64E80FE1369}" type="slidenum">
              <a:rPr lang="en-US" altLang="en-US" sz="1400"/>
              <a:pPr eaLnBrk="1" hangingPunct="1"/>
              <a:t>29</a:t>
            </a:fld>
            <a:endParaRPr lang="en-US" altLang="en-US" sz="1400" dirty="0"/>
          </a:p>
        </p:txBody>
      </p:sp>
      <p:sp>
        <p:nvSpPr>
          <p:cNvPr id="45059" name="TextBox 1"/>
          <p:cNvSpPr txBox="1">
            <a:spLocks noChangeArrowheads="1"/>
          </p:cNvSpPr>
          <p:nvPr/>
        </p:nvSpPr>
        <p:spPr bwMode="auto">
          <a:xfrm>
            <a:off x="633260" y="1345852"/>
            <a:ext cx="8042586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 typeface="Arial" pitchFamily="34" charset="0"/>
              <a:buChar char="•"/>
            </a:pPr>
            <a:r>
              <a:rPr lang="en-US" altLang="en-US" sz="2800" dirty="0"/>
              <a:t>No memory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en-US" altLang="en-US" sz="2800" dirty="0"/>
              <a:t>Realizes one or more functions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en-US" altLang="en-US" sz="2800" dirty="0"/>
              <a:t>Inputs and outputs can only have two discrete values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en-US" altLang="en-US" dirty="0"/>
              <a:t>Physical domain (usually, voltages) (Ground 0V, Vdd 1V)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en-US" altLang="en-US" dirty="0"/>
              <a:t>Mathematical domain : Boolean variables (True, False)</a:t>
            </a:r>
          </a:p>
          <a:p>
            <a:pPr marL="457200" lvl="1" indent="0" eaLnBrk="1" hangingPunct="1"/>
            <a:endParaRPr lang="en-US" altLang="en-US" dirty="0"/>
          </a:p>
          <a:p>
            <a:pPr lvl="1" eaLnBrk="1" hangingPunct="1">
              <a:buFont typeface="Arial" pitchFamily="34" charset="0"/>
              <a:buChar char="•"/>
            </a:pPr>
            <a:endParaRPr lang="en-US" altLang="en-US" dirty="0"/>
          </a:p>
        </p:txBody>
      </p:sp>
      <p:sp>
        <p:nvSpPr>
          <p:cNvPr id="45061" name="Rectangle 4"/>
          <p:cNvSpPr>
            <a:spLocks noChangeArrowheads="1"/>
          </p:cNvSpPr>
          <p:nvPr/>
        </p:nvSpPr>
        <p:spPr bwMode="auto">
          <a:xfrm>
            <a:off x="858728" y="3828375"/>
            <a:ext cx="7146925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800100" indent="-3429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800" dirty="0"/>
              <a:t>Differentiate between different representations: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en-US" altLang="en-US" sz="2800" dirty="0">
                <a:solidFill>
                  <a:srgbClr val="C00000"/>
                </a:solidFill>
              </a:rPr>
              <a:t>physical circuit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en-US" altLang="en-US" sz="2800" dirty="0">
                <a:solidFill>
                  <a:srgbClr val="C00000"/>
                </a:solidFill>
              </a:rPr>
              <a:t>schematic diagram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en-US" altLang="en-US" sz="2800" dirty="0">
                <a:solidFill>
                  <a:srgbClr val="C00000"/>
                </a:solidFill>
              </a:rPr>
              <a:t>mathematical expressions</a:t>
            </a:r>
          </a:p>
        </p:txBody>
      </p:sp>
    </p:spTree>
    <p:extLst>
      <p:ext uri="{BB962C8B-B14F-4D97-AF65-F5344CB8AC3E}">
        <p14:creationId xmlns:p14="http://schemas.microsoft.com/office/powerpoint/2010/main" val="30362181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324E46-40C0-0D46-96C5-7843FAB5F7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413" y="33337"/>
            <a:ext cx="7772400" cy="1143000"/>
          </a:xfrm>
        </p:spPr>
        <p:txBody>
          <a:bodyPr/>
          <a:lstStyle/>
          <a:p>
            <a:r>
              <a:rPr lang="en-US" sz="3200" dirty="0"/>
              <a:t>Binary Digital Logic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AF2B7D-CF4C-4442-983F-5C5AE3E029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413" y="2071687"/>
            <a:ext cx="7877175" cy="3281363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Simplest representation is “1” and “0” (base-2).</a:t>
            </a:r>
          </a:p>
          <a:p>
            <a:r>
              <a:rPr lang="en-US" dirty="0"/>
              <a:t>Choose a physical quantity to represent “1” and “0”</a:t>
            </a:r>
          </a:p>
          <a:p>
            <a:pPr lvl="1"/>
            <a:r>
              <a:rPr lang="en-US" dirty="0"/>
              <a:t>Usually voltage, but not always (e.g. current, resistance, magnetic  polarization, quantum spin, …)</a:t>
            </a:r>
          </a:p>
          <a:p>
            <a:r>
              <a:rPr lang="en-US" dirty="0"/>
              <a:t>Use a transistor to make the switch (operating as a digital instead of analog device) </a:t>
            </a:r>
          </a:p>
          <a:p>
            <a:pPr lvl="1"/>
            <a:r>
              <a:rPr lang="en-US" dirty="0"/>
              <a:t>Two states – on / off</a:t>
            </a:r>
          </a:p>
          <a:p>
            <a:pPr lvl="1"/>
            <a:r>
              <a:rPr lang="en-US" dirty="0"/>
              <a:t>Signals can be high voltage (“1”) or low voltage (“0”)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C17BD9-2EB0-534A-BCAA-6972C478FB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8D9577-CEC1-AD4C-854C-5F70A5F55164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13034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B9A426-46CE-0549-BC30-ECBFCA1900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025" y="66574"/>
            <a:ext cx="7877175" cy="857250"/>
          </a:xfrm>
        </p:spPr>
        <p:txBody>
          <a:bodyPr/>
          <a:lstStyle/>
          <a:p>
            <a:r>
              <a:rPr lang="en-US" dirty="0"/>
              <a:t>Basic CMOS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A5F109-6942-5340-81B6-6EE9F40531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1785" y="2902557"/>
            <a:ext cx="5779029" cy="3037040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en-US" dirty="0"/>
              <a:t>Complementary Metal Oxide Semiconductor</a:t>
            </a:r>
          </a:p>
          <a:p>
            <a:pPr>
              <a:lnSpc>
                <a:spcPct val="120000"/>
              </a:lnSpc>
            </a:pPr>
            <a:r>
              <a:rPr lang="en-US" dirty="0"/>
              <a:t>Invented in the 1960’s, but took over in the 80’s</a:t>
            </a:r>
          </a:p>
          <a:p>
            <a:pPr>
              <a:lnSpc>
                <a:spcPct val="120000"/>
              </a:lnSpc>
            </a:pPr>
            <a:r>
              <a:rPr lang="en-US" dirty="0"/>
              <a:t>“on” means low resistance, ”off” means high resistance</a:t>
            </a:r>
          </a:p>
          <a:p>
            <a:pPr>
              <a:lnSpc>
                <a:spcPct val="120000"/>
              </a:lnSpc>
            </a:pPr>
            <a:r>
              <a:rPr lang="en-US" dirty="0"/>
              <a:t>Logic “1” and Logic “0” values are arbitrary</a:t>
            </a:r>
          </a:p>
          <a:p>
            <a:pPr marL="238125" lvl="1" indent="0">
              <a:lnSpc>
                <a:spcPct val="120000"/>
              </a:lnSpc>
              <a:buNone/>
            </a:pPr>
            <a:r>
              <a:rPr lang="en-US" sz="3400" dirty="0"/>
              <a:t>e.g. logic “1” == 1.0 V, logic “0” == 0.0 V  </a:t>
            </a:r>
          </a:p>
          <a:p>
            <a:pPr lvl="1">
              <a:lnSpc>
                <a:spcPct val="120000"/>
              </a:lnSpc>
            </a:pPr>
            <a:endParaRPr lang="en-US" dirty="0"/>
          </a:p>
          <a:p>
            <a:pPr marL="238125" lvl="1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EE50BE-85E6-D145-9478-4F3FCB991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8D9577-CEC1-AD4C-854C-5F70A5F55164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5F70AAA-83C5-EC48-A248-620AF92E8C91}"/>
              </a:ext>
            </a:extLst>
          </p:cNvPr>
          <p:cNvGrpSpPr/>
          <p:nvPr/>
        </p:nvGrpSpPr>
        <p:grpSpPr>
          <a:xfrm>
            <a:off x="1533013" y="1980172"/>
            <a:ext cx="603053" cy="667941"/>
            <a:chOff x="2278059" y="5853112"/>
            <a:chExt cx="1608141" cy="1781176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2AE6FAD7-B7B5-5F47-AB2E-988DD65B0830}"/>
                </a:ext>
              </a:extLst>
            </p:cNvPr>
            <p:cNvCxnSpPr/>
            <p:nvPr/>
          </p:nvCxnSpPr>
          <p:spPr>
            <a:xfrm>
              <a:off x="3352800" y="6375400"/>
              <a:ext cx="0" cy="73660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85744BB4-0E67-1943-8059-7048E3848610}"/>
                </a:ext>
              </a:extLst>
            </p:cNvPr>
            <p:cNvCxnSpPr>
              <a:cxnSpLocks/>
            </p:cNvCxnSpPr>
            <p:nvPr/>
          </p:nvCxnSpPr>
          <p:spPr>
            <a:xfrm>
              <a:off x="3352800" y="6375400"/>
              <a:ext cx="533400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D38AB440-B37D-2344-B7B8-A6D4B571DD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52800" y="7112000"/>
              <a:ext cx="533400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AF596BF3-021F-2848-981A-5A4EAF7864E2}"/>
                </a:ext>
              </a:extLst>
            </p:cNvPr>
            <p:cNvCxnSpPr>
              <a:cxnSpLocks/>
            </p:cNvCxnSpPr>
            <p:nvPr/>
          </p:nvCxnSpPr>
          <p:spPr>
            <a:xfrm>
              <a:off x="3867150" y="7112000"/>
              <a:ext cx="0" cy="522288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24E97E6B-2F81-A243-8DC4-A3270213F12D}"/>
                </a:ext>
              </a:extLst>
            </p:cNvPr>
            <p:cNvCxnSpPr>
              <a:cxnSpLocks/>
            </p:cNvCxnSpPr>
            <p:nvPr/>
          </p:nvCxnSpPr>
          <p:spPr>
            <a:xfrm>
              <a:off x="3886200" y="5853112"/>
              <a:ext cx="0" cy="522288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DD19A897-C552-4442-83AD-0D200A138A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278059" y="6743699"/>
              <a:ext cx="885520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9A6E6FF6-7F2D-714D-A390-38F3F5A61DBE}"/>
              </a:ext>
            </a:extLst>
          </p:cNvPr>
          <p:cNvGrpSpPr/>
          <p:nvPr/>
        </p:nvGrpSpPr>
        <p:grpSpPr>
          <a:xfrm>
            <a:off x="2638842" y="1996546"/>
            <a:ext cx="624994" cy="667941"/>
            <a:chOff x="4467449" y="5866828"/>
            <a:chExt cx="1666651" cy="1781176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3644EAC9-43AE-104B-A1A0-06E7C91C927E}"/>
                </a:ext>
              </a:extLst>
            </p:cNvPr>
            <p:cNvGrpSpPr/>
            <p:nvPr/>
          </p:nvGrpSpPr>
          <p:grpSpPr>
            <a:xfrm>
              <a:off x="4467449" y="5866828"/>
              <a:ext cx="1666651" cy="1781176"/>
              <a:chOff x="2219549" y="5853112"/>
              <a:chExt cx="1666651" cy="1781176"/>
            </a:xfrm>
          </p:grpSpPr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E4492ADE-F2D2-E842-A77E-02094D021EDC}"/>
                  </a:ext>
                </a:extLst>
              </p:cNvPr>
              <p:cNvCxnSpPr/>
              <p:nvPr/>
            </p:nvCxnSpPr>
            <p:spPr>
              <a:xfrm>
                <a:off x="3352800" y="6375400"/>
                <a:ext cx="0" cy="736600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12ED4021-A9F1-1743-847E-3C2F6F9F6DA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52800" y="6375400"/>
                <a:ext cx="533400" cy="0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4CD5FE62-08A4-5D4A-BE5E-682E41F2217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352800" y="7112000"/>
                <a:ext cx="533400" cy="0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C1392FFD-CB01-BA48-B8C2-E987BC51C79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867150" y="7112000"/>
                <a:ext cx="0" cy="522288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CE9B85D7-92A0-754E-8C4D-EE8741DC339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886200" y="5853112"/>
                <a:ext cx="0" cy="522288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A78AFF58-2535-AA41-B24B-D1B973BC104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219549" y="6764365"/>
                <a:ext cx="676275" cy="0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</p:grp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4B422E8A-2FFE-6A46-8249-00ADF8AFC5E8}"/>
                </a:ext>
              </a:extLst>
            </p:cNvPr>
            <p:cNvSpPr/>
            <p:nvPr/>
          </p:nvSpPr>
          <p:spPr>
            <a:xfrm>
              <a:off x="5115908" y="6665324"/>
              <a:ext cx="240707" cy="225512"/>
            </a:xfrm>
            <a:prstGeom prst="ellipse">
              <a:avLst/>
            </a:prstGeom>
            <a:noFill/>
            <a:ln w="12700" cap="flat">
              <a:solidFill>
                <a:srgbClr val="000000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spAutoFit/>
            </a:bodyPr>
            <a:lstStyle/>
            <a:p>
              <a:pPr algn="ctr" defTabSz="309563" fontAlgn="auto" hangingPunct="0">
                <a:spcBef>
                  <a:spcPts val="0"/>
                </a:spcBef>
                <a:spcAft>
                  <a:spcPts val="0"/>
                </a:spcAft>
              </a:pPr>
              <a:endParaRPr lang="en-US" sz="1200" dirty="0">
                <a:solidFill>
                  <a:srgbClr val="FFFFFF"/>
                </a:solidFill>
                <a:latin typeface="+mn-lt"/>
                <a:ea typeface="+mn-ea"/>
                <a:sym typeface="Helvetica Light"/>
              </a:endParaRP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F7E57299-4040-7447-8266-7673BBEB3197}"/>
              </a:ext>
            </a:extLst>
          </p:cNvPr>
          <p:cNvSpPr txBox="1"/>
          <p:nvPr/>
        </p:nvSpPr>
        <p:spPr>
          <a:xfrm>
            <a:off x="1650576" y="1632346"/>
            <a:ext cx="730969" cy="3270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875" dirty="0">
                <a:solidFill>
                  <a:srgbClr val="000000"/>
                </a:solidFill>
                <a:latin typeface="+mn-lt"/>
                <a:ea typeface="+mn-ea"/>
                <a:sym typeface="Helvetica Light"/>
              </a:rPr>
              <a:t>NMOS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E0D0D7A-F7D0-0B4B-833F-6C5511786432}"/>
              </a:ext>
            </a:extLst>
          </p:cNvPr>
          <p:cNvSpPr txBox="1"/>
          <p:nvPr/>
        </p:nvSpPr>
        <p:spPr>
          <a:xfrm>
            <a:off x="2781160" y="1640183"/>
            <a:ext cx="690895" cy="3270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875" dirty="0">
                <a:solidFill>
                  <a:srgbClr val="000000"/>
                </a:solidFill>
                <a:latin typeface="+mn-lt"/>
                <a:ea typeface="+mn-ea"/>
                <a:sym typeface="Helvetica Light"/>
              </a:rPr>
              <a:t>PMOS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9DD7F5DA-FA98-EF4D-B4D5-3A6330B28B30}"/>
              </a:ext>
            </a:extLst>
          </p:cNvPr>
          <p:cNvCxnSpPr/>
          <p:nvPr/>
        </p:nvCxnSpPr>
        <p:spPr>
          <a:xfrm>
            <a:off x="2328946" y="1999058"/>
            <a:ext cx="0" cy="667941"/>
          </a:xfrm>
          <a:prstGeom prst="straightConnector1">
            <a:avLst/>
          </a:prstGeom>
          <a:noFill/>
          <a:ln w="76200" cap="flat">
            <a:solidFill>
              <a:srgbClr val="000000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6F5A8223-98E6-C643-AF1E-05AB1A915522}"/>
              </a:ext>
            </a:extLst>
          </p:cNvPr>
          <p:cNvCxnSpPr/>
          <p:nvPr/>
        </p:nvCxnSpPr>
        <p:spPr>
          <a:xfrm>
            <a:off x="3446106" y="1993117"/>
            <a:ext cx="0" cy="667941"/>
          </a:xfrm>
          <a:prstGeom prst="straightConnector1">
            <a:avLst/>
          </a:prstGeom>
          <a:noFill/>
          <a:ln w="76200" cap="flat">
            <a:solidFill>
              <a:srgbClr val="000000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D889D701-2A66-EE41-BEEF-F7EBD02CBE1A}"/>
              </a:ext>
            </a:extLst>
          </p:cNvPr>
          <p:cNvSpPr txBox="1"/>
          <p:nvPr/>
        </p:nvSpPr>
        <p:spPr>
          <a:xfrm>
            <a:off x="593973" y="1647261"/>
            <a:ext cx="800100" cy="10541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650" dirty="0"/>
              <a:t>”on” when gate is high </a:t>
            </a:r>
            <a:endParaRPr lang="en-US" sz="1650" dirty="0">
              <a:solidFill>
                <a:srgbClr val="000000"/>
              </a:solidFill>
              <a:latin typeface="+mn-lt"/>
              <a:ea typeface="+mn-ea"/>
              <a:sym typeface="Helvetica Light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C1B4B2F-937D-F14D-A5E4-0023EF7C3BA9}"/>
              </a:ext>
            </a:extLst>
          </p:cNvPr>
          <p:cNvSpPr txBox="1"/>
          <p:nvPr/>
        </p:nvSpPr>
        <p:spPr>
          <a:xfrm>
            <a:off x="3820895" y="1647261"/>
            <a:ext cx="800100" cy="10541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650" dirty="0"/>
              <a:t>”on” when gate is low </a:t>
            </a:r>
            <a:endParaRPr lang="en-US" sz="1650" dirty="0">
              <a:solidFill>
                <a:srgbClr val="000000"/>
              </a:solidFill>
              <a:latin typeface="+mn-lt"/>
              <a:ea typeface="+mn-ea"/>
              <a:sym typeface="Helvetica Light"/>
            </a:endParaRPr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BA1CAFB7-EFF6-564A-AF61-87CE0B7872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9323" y="990021"/>
            <a:ext cx="4118709" cy="1711375"/>
          </a:xfrm>
          <a:prstGeom prst="rect">
            <a:avLst/>
          </a:prstGeom>
        </p:spPr>
      </p:pic>
      <p:sp>
        <p:nvSpPr>
          <p:cNvPr id="54" name="Rectangle 53">
            <a:extLst>
              <a:ext uri="{FF2B5EF4-FFF2-40B4-BE49-F238E27FC236}">
                <a16:creationId xmlns:a16="http://schemas.microsoft.com/office/drawing/2014/main" id="{980D164F-A17F-EA48-B1A8-D9CC74351BA9}"/>
              </a:ext>
            </a:extLst>
          </p:cNvPr>
          <p:cNvSpPr/>
          <p:nvPr/>
        </p:nvSpPr>
        <p:spPr>
          <a:xfrm>
            <a:off x="4847821" y="2625903"/>
            <a:ext cx="4572000" cy="20774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750" dirty="0"/>
              <a:t>https://en.wikipedia.org/wiki/CMOS#/media/File:Cmos_impurity_profile.PNG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FE372841-8FD7-2B4A-8DB9-AF43D3B00D67}"/>
              </a:ext>
            </a:extLst>
          </p:cNvPr>
          <p:cNvSpPr txBox="1"/>
          <p:nvPr/>
        </p:nvSpPr>
        <p:spPr>
          <a:xfrm>
            <a:off x="1901431" y="1929459"/>
            <a:ext cx="96181" cy="1769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900" dirty="0">
                <a:solidFill>
                  <a:srgbClr val="000000"/>
                </a:solidFill>
                <a:latin typeface="+mn-lt"/>
                <a:ea typeface="+mn-ea"/>
                <a:sym typeface="Helvetica Light"/>
              </a:rPr>
              <a:t>d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D7C9F5A-75D5-F941-AACC-502FABAA3398}"/>
              </a:ext>
            </a:extLst>
          </p:cNvPr>
          <p:cNvSpPr txBox="1"/>
          <p:nvPr/>
        </p:nvSpPr>
        <p:spPr>
          <a:xfrm>
            <a:off x="3126410" y="2551772"/>
            <a:ext cx="96181" cy="1769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900" dirty="0">
                <a:solidFill>
                  <a:srgbClr val="000000"/>
                </a:solidFill>
                <a:latin typeface="+mn-lt"/>
                <a:ea typeface="+mn-ea"/>
                <a:sym typeface="Helvetica Light"/>
              </a:rPr>
              <a:t>d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D6D19E88-B2D1-EA42-8AF3-C0C1146BFD46}"/>
              </a:ext>
            </a:extLst>
          </p:cNvPr>
          <p:cNvSpPr txBox="1"/>
          <p:nvPr/>
        </p:nvSpPr>
        <p:spPr>
          <a:xfrm>
            <a:off x="3138543" y="1935886"/>
            <a:ext cx="83357" cy="1769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900" dirty="0">
                <a:solidFill>
                  <a:srgbClr val="000000"/>
                </a:solidFill>
                <a:latin typeface="+mn-lt"/>
                <a:ea typeface="+mn-ea"/>
                <a:sym typeface="Helvetica Light"/>
              </a:rPr>
              <a:t>s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8B618712-777F-494D-A87B-C2D1526B994E}"/>
              </a:ext>
            </a:extLst>
          </p:cNvPr>
          <p:cNvSpPr txBox="1"/>
          <p:nvPr/>
        </p:nvSpPr>
        <p:spPr>
          <a:xfrm>
            <a:off x="1916408" y="2559627"/>
            <a:ext cx="83357" cy="1769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900" dirty="0">
                <a:solidFill>
                  <a:srgbClr val="000000"/>
                </a:solidFill>
                <a:latin typeface="+mn-lt"/>
                <a:ea typeface="+mn-ea"/>
                <a:sym typeface="Helvetica Light"/>
              </a:rPr>
              <a:t>s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70D08976-FBAA-DF42-800B-3531C0EA8BEF}"/>
              </a:ext>
            </a:extLst>
          </p:cNvPr>
          <p:cNvSpPr txBox="1"/>
          <p:nvPr/>
        </p:nvSpPr>
        <p:spPr>
          <a:xfrm>
            <a:off x="2717553" y="2154151"/>
            <a:ext cx="96181" cy="1769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900" dirty="0">
                <a:solidFill>
                  <a:srgbClr val="000000"/>
                </a:solidFill>
                <a:latin typeface="+mn-lt"/>
                <a:ea typeface="+mn-ea"/>
                <a:sym typeface="Helvetica Light"/>
              </a:rPr>
              <a:t>g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2DB91038-85D1-8D42-A296-302273DCAC60}"/>
              </a:ext>
            </a:extLst>
          </p:cNvPr>
          <p:cNvSpPr txBox="1"/>
          <p:nvPr/>
        </p:nvSpPr>
        <p:spPr>
          <a:xfrm>
            <a:off x="1611724" y="2145613"/>
            <a:ext cx="96181" cy="1769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900" dirty="0">
                <a:solidFill>
                  <a:srgbClr val="000000"/>
                </a:solidFill>
                <a:latin typeface="+mn-lt"/>
                <a:ea typeface="+mn-ea"/>
                <a:sym typeface="Helvetica Light"/>
              </a:rPr>
              <a:t>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906E585-C566-9A44-A78F-624957CC5842}"/>
              </a:ext>
            </a:extLst>
          </p:cNvPr>
          <p:cNvSpPr txBox="1"/>
          <p:nvPr/>
        </p:nvSpPr>
        <p:spPr>
          <a:xfrm>
            <a:off x="6747601" y="2899849"/>
            <a:ext cx="1157369" cy="22313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srgbClr val="000000"/>
                </a:solidFill>
                <a:latin typeface="+mn-lt"/>
                <a:ea typeface="+mn-ea"/>
                <a:sym typeface="Helvetica Light"/>
              </a:rPr>
              <a:t>Planar technology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F0EE081-2DDA-3B44-BD7F-BC38B412A2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1308" y="3287840"/>
            <a:ext cx="2610395" cy="1700047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11C9A6DE-DB3A-0342-813C-A92B22EB7E3A}"/>
              </a:ext>
            </a:extLst>
          </p:cNvPr>
          <p:cNvSpPr txBox="1"/>
          <p:nvPr/>
        </p:nvSpPr>
        <p:spPr>
          <a:xfrm>
            <a:off x="7505700" y="5002536"/>
            <a:ext cx="1281248" cy="22313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200" dirty="0"/>
              <a:t>FINFET </a:t>
            </a:r>
            <a:r>
              <a:rPr lang="en-US" sz="1200" dirty="0">
                <a:solidFill>
                  <a:srgbClr val="000000"/>
                </a:solidFill>
                <a:latin typeface="+mn-lt"/>
                <a:ea typeface="+mn-ea"/>
                <a:sym typeface="Helvetica Light"/>
              </a:rPr>
              <a:t>technology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CDB180D-F47A-D143-96DE-CA55847D40A4}"/>
              </a:ext>
            </a:extLst>
          </p:cNvPr>
          <p:cNvSpPr/>
          <p:nvPr/>
        </p:nvSpPr>
        <p:spPr>
          <a:xfrm>
            <a:off x="6309004" y="5306271"/>
            <a:ext cx="2834996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50" dirty="0"/>
              <a:t>By Irene Ringworm, CC BY-SA 3.0, https://commons.wikimedia.org/w/index.php?curid=3833512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9573A44B-75E0-4B09-8CB1-C307149FA271}"/>
              </a:ext>
            </a:extLst>
          </p:cNvPr>
          <p:cNvCxnSpPr/>
          <p:nvPr/>
        </p:nvCxnSpPr>
        <p:spPr>
          <a:xfrm>
            <a:off x="1855079" y="2176030"/>
            <a:ext cx="0" cy="276225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DC934B9D-DA89-4488-A070-180D3726159B}"/>
              </a:ext>
            </a:extLst>
          </p:cNvPr>
          <p:cNvCxnSpPr/>
          <p:nvPr/>
        </p:nvCxnSpPr>
        <p:spPr>
          <a:xfrm>
            <a:off x="2992852" y="2200152"/>
            <a:ext cx="0" cy="276225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349879555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E1CCE-675C-3D43-8229-CB0C3469F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877824"/>
          </a:xfrm>
        </p:spPr>
        <p:txBody>
          <a:bodyPr/>
          <a:lstStyle/>
          <a:p>
            <a:r>
              <a:rPr lang="en-US" dirty="0"/>
              <a:t>Transistors as Switches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C35F37-00A0-E143-A9ED-72883467A6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6A1EBA-3F4E-844F-9F08-1A322EA65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8D9577-CEC1-AD4C-854C-5F70A5F55164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610175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E1CCE-675C-3D43-8229-CB0C3469F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877824"/>
          </a:xfrm>
        </p:spPr>
        <p:txBody>
          <a:bodyPr/>
          <a:lstStyle/>
          <a:p>
            <a:r>
              <a:rPr lang="en-US" dirty="0"/>
              <a:t>Transistors as Switches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C35F37-00A0-E143-A9ED-72883467A6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6A1EBA-3F4E-844F-9F08-1A322EA65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8D9577-CEC1-AD4C-854C-5F70A5F55164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795648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04977-11A8-3746-8038-F68ED6571C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571" y="14961"/>
            <a:ext cx="7877175" cy="960781"/>
          </a:xfrm>
        </p:spPr>
        <p:txBody>
          <a:bodyPr/>
          <a:lstStyle/>
          <a:p>
            <a:r>
              <a:rPr lang="en-US" sz="3600" dirty="0"/>
              <a:t>The most basic CMOS gate - inverter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8BE33F-3614-A249-ADFE-344FC3D39C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750" y="1567531"/>
            <a:ext cx="8639175" cy="1327194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When “inp” is “1”, then the nmos is on and the pmos is off – output will be ?</a:t>
            </a:r>
          </a:p>
          <a:p>
            <a:r>
              <a:rPr lang="en-US" dirty="0"/>
              <a:t>When “inp” is “0”, then the nmos is off and the pmos is on – output will be 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D32FF1-E9CF-2646-8860-7C9A41605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8D9577-CEC1-AD4C-854C-5F70A5F55164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0475104-6C80-2E44-8189-9CBF1C164215}"/>
              </a:ext>
            </a:extLst>
          </p:cNvPr>
          <p:cNvGrpSpPr/>
          <p:nvPr/>
        </p:nvGrpSpPr>
        <p:grpSpPr>
          <a:xfrm>
            <a:off x="1340644" y="3086971"/>
            <a:ext cx="497019" cy="657561"/>
            <a:chOff x="4820918" y="5894508"/>
            <a:chExt cx="1325384" cy="175349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DC86B86C-2C4D-CC44-92F2-52C4B578582B}"/>
                </a:ext>
              </a:extLst>
            </p:cNvPr>
            <p:cNvGrpSpPr/>
            <p:nvPr/>
          </p:nvGrpSpPr>
          <p:grpSpPr>
            <a:xfrm>
              <a:off x="4820918" y="5894508"/>
              <a:ext cx="1325384" cy="1753496"/>
              <a:chOff x="2573018" y="5880792"/>
              <a:chExt cx="1325384" cy="1753496"/>
            </a:xfrm>
          </p:grpSpPr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2F84A08E-E1B8-4B47-AF35-3B216D25B3D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71354" y="6353083"/>
                <a:ext cx="0" cy="758917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AC881021-2060-9649-9970-EDA0905177C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52800" y="6375400"/>
                <a:ext cx="533400" cy="0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9008B3C1-3B80-C04C-95AE-E4E2DDF2126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365002" y="7112000"/>
                <a:ext cx="533400" cy="0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E3C16603-F03A-4641-A849-FA7090DFF73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867150" y="7112000"/>
                <a:ext cx="0" cy="522288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BCCF018E-EBCB-D24C-86A6-5256BFF6F78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866389" y="5880792"/>
                <a:ext cx="0" cy="522288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8145B095-DF60-514B-BC8F-C9C3FB10874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573018" y="6738963"/>
                <a:ext cx="468245" cy="0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</p:grp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C0CBED90-CCA6-AE4E-B12B-843B06D4626E}"/>
                </a:ext>
              </a:extLst>
            </p:cNvPr>
            <p:cNvSpPr/>
            <p:nvPr/>
          </p:nvSpPr>
          <p:spPr>
            <a:xfrm>
              <a:off x="5289161" y="6631361"/>
              <a:ext cx="156403" cy="223429"/>
            </a:xfrm>
            <a:prstGeom prst="ellipse">
              <a:avLst/>
            </a:prstGeom>
            <a:noFill/>
            <a:ln w="12700" cap="flat">
              <a:solidFill>
                <a:srgbClr val="000000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spAutoFit/>
            </a:bodyPr>
            <a:lstStyle/>
            <a:p>
              <a:pPr algn="ctr" defTabSz="309563" fontAlgn="auto" hangingPunct="0">
                <a:spcBef>
                  <a:spcPts val="0"/>
                </a:spcBef>
                <a:spcAft>
                  <a:spcPts val="0"/>
                </a:spcAft>
              </a:pPr>
              <a:endParaRPr lang="en-US" sz="1200" dirty="0">
                <a:solidFill>
                  <a:srgbClr val="FFFFFF"/>
                </a:solidFill>
                <a:latin typeface="+mn-lt"/>
                <a:ea typeface="+mn-ea"/>
                <a:sym typeface="Helvetica Light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BC439F7-09F0-624F-B513-49A1E263B98E}"/>
              </a:ext>
            </a:extLst>
          </p:cNvPr>
          <p:cNvGrpSpPr/>
          <p:nvPr/>
        </p:nvGrpSpPr>
        <p:grpSpPr>
          <a:xfrm>
            <a:off x="1358334" y="3742647"/>
            <a:ext cx="474753" cy="657904"/>
            <a:chOff x="2602262" y="5853112"/>
            <a:chExt cx="1300733" cy="1781176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659795E9-075B-554E-A421-DA880E0E39E0}"/>
                </a:ext>
              </a:extLst>
            </p:cNvPr>
            <p:cNvCxnSpPr/>
            <p:nvPr/>
          </p:nvCxnSpPr>
          <p:spPr>
            <a:xfrm>
              <a:off x="3418043" y="6375400"/>
              <a:ext cx="0" cy="736599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CBCC304D-890D-FC46-A146-71865FF6F070}"/>
                </a:ext>
              </a:extLst>
            </p:cNvPr>
            <p:cNvCxnSpPr>
              <a:cxnSpLocks/>
            </p:cNvCxnSpPr>
            <p:nvPr/>
          </p:nvCxnSpPr>
          <p:spPr>
            <a:xfrm>
              <a:off x="3369595" y="6375400"/>
              <a:ext cx="533400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BE20529E-CD9D-7742-B8D8-E85F556A8E5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69595" y="7112000"/>
              <a:ext cx="533400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C939042D-CE94-9C4F-AAA4-1CF135BA4A4B}"/>
                </a:ext>
              </a:extLst>
            </p:cNvPr>
            <p:cNvCxnSpPr>
              <a:cxnSpLocks/>
            </p:cNvCxnSpPr>
            <p:nvPr/>
          </p:nvCxnSpPr>
          <p:spPr>
            <a:xfrm>
              <a:off x="3867150" y="7112000"/>
              <a:ext cx="0" cy="522288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C481943D-4C97-5F49-9225-3D5262F8C672}"/>
                </a:ext>
              </a:extLst>
            </p:cNvPr>
            <p:cNvCxnSpPr>
              <a:cxnSpLocks/>
            </p:cNvCxnSpPr>
            <p:nvPr/>
          </p:nvCxnSpPr>
          <p:spPr>
            <a:xfrm>
              <a:off x="3886200" y="5853112"/>
              <a:ext cx="0" cy="522288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921E8692-E5AD-6C4F-AC77-DF6C4157F33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602262" y="6743700"/>
              <a:ext cx="617013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9E44567-F49F-7B44-878D-657C5FE07139}"/>
              </a:ext>
            </a:extLst>
          </p:cNvPr>
          <p:cNvCxnSpPr>
            <a:cxnSpLocks/>
          </p:cNvCxnSpPr>
          <p:nvPr/>
        </p:nvCxnSpPr>
        <p:spPr>
          <a:xfrm>
            <a:off x="1358334" y="3405184"/>
            <a:ext cx="0" cy="666415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763F5352-A037-234B-A17A-23876A8D0CB7}"/>
              </a:ext>
            </a:extLst>
          </p:cNvPr>
          <p:cNvCxnSpPr>
            <a:cxnSpLocks/>
          </p:cNvCxnSpPr>
          <p:nvPr/>
        </p:nvCxnSpPr>
        <p:spPr>
          <a:xfrm flipH="1" flipV="1">
            <a:off x="733425" y="3760782"/>
            <a:ext cx="624910" cy="12726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100FBD6F-DBE4-334A-828C-BD5CBF2D4B6E}"/>
              </a:ext>
            </a:extLst>
          </p:cNvPr>
          <p:cNvSpPr txBox="1"/>
          <p:nvPr/>
        </p:nvSpPr>
        <p:spPr>
          <a:xfrm>
            <a:off x="412304" y="3480573"/>
            <a:ext cx="346249" cy="3270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875" dirty="0">
                <a:solidFill>
                  <a:srgbClr val="000000"/>
                </a:solidFill>
                <a:latin typeface="+mn-lt"/>
                <a:ea typeface="+mn-ea"/>
                <a:sym typeface="Helvetica Light"/>
              </a:rPr>
              <a:t>inp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B569BA1E-B6DA-294B-8835-428D6402DBDE}"/>
              </a:ext>
            </a:extLst>
          </p:cNvPr>
          <p:cNvCxnSpPr/>
          <p:nvPr/>
        </p:nvCxnSpPr>
        <p:spPr>
          <a:xfrm flipH="1" flipV="1">
            <a:off x="1817724" y="3748650"/>
            <a:ext cx="765763" cy="12132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2F2BC106-80DC-8941-A2FB-20FA7A368FB3}"/>
              </a:ext>
            </a:extLst>
          </p:cNvPr>
          <p:cNvSpPr txBox="1"/>
          <p:nvPr/>
        </p:nvSpPr>
        <p:spPr>
          <a:xfrm>
            <a:off x="2329379" y="3449206"/>
            <a:ext cx="333426" cy="3270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out</a:t>
            </a:r>
            <a:endParaRPr lang="en-US" sz="1875" dirty="0">
              <a:solidFill>
                <a:srgbClr val="000000"/>
              </a:solidFill>
              <a:latin typeface="+mn-lt"/>
              <a:ea typeface="+mn-ea"/>
              <a:sym typeface="Helvetica Light"/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AEEFA5B-3869-2942-8CE5-C93185C252E4}"/>
              </a:ext>
            </a:extLst>
          </p:cNvPr>
          <p:cNvCxnSpPr/>
          <p:nvPr/>
        </p:nvCxnSpPr>
        <p:spPr>
          <a:xfrm>
            <a:off x="1718605" y="3091245"/>
            <a:ext cx="188714" cy="0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1" name="Triangle 30">
            <a:extLst>
              <a:ext uri="{FF2B5EF4-FFF2-40B4-BE49-F238E27FC236}">
                <a16:creationId xmlns:a16="http://schemas.microsoft.com/office/drawing/2014/main" id="{69756FD1-60E9-C140-B175-5252E2BC4B41}"/>
              </a:ext>
            </a:extLst>
          </p:cNvPr>
          <p:cNvSpPr/>
          <p:nvPr/>
        </p:nvSpPr>
        <p:spPr>
          <a:xfrm rot="10800000">
            <a:off x="1718605" y="4264077"/>
            <a:ext cx="198239" cy="443255"/>
          </a:xfrm>
          <a:prstGeom prst="triangle">
            <a:avLst/>
          </a:prstGeom>
          <a:blipFill rotWithShape="1">
            <a:blip r:embed="rId2"/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endParaRPr lang="en-US" sz="1200" dirty="0">
              <a:solidFill>
                <a:srgbClr val="FFFFFF"/>
              </a:solidFill>
              <a:latin typeface="+mn-lt"/>
              <a:ea typeface="+mn-ea"/>
              <a:sym typeface="Helvetica Light"/>
            </a:endParaRP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E461C418-A8B7-1A4F-AFFD-FEE8D63024B9}"/>
              </a:ext>
            </a:extLst>
          </p:cNvPr>
          <p:cNvSpPr txBox="1">
            <a:spLocks/>
          </p:cNvSpPr>
          <p:nvPr/>
        </p:nvSpPr>
        <p:spPr>
          <a:xfrm>
            <a:off x="3159887" y="3047596"/>
            <a:ext cx="1671069" cy="4833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19050" tIns="19050" rIns="19050" bIns="19050" anchor="t">
            <a:normAutofit/>
          </a:bodyPr>
          <a:lstStyle>
            <a:lvl1pPr marL="635000" marR="0" indent="-635000" algn="l" defTabSz="8255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1270000" marR="0" indent="-635000" algn="l" defTabSz="8255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1905000" marR="0" indent="-635000" algn="l" defTabSz="8255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2540000" marR="0" indent="-635000" algn="l" defTabSz="8255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3175000" marR="0" indent="-635000" algn="l" defTabSz="8255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3810000" marR="0" indent="-635000" algn="l" defTabSz="825500" rtl="0" eaLnBrk="1" latinLnBrk="0" hangingPunct="1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4445000" marR="0" indent="-635000" algn="l" defTabSz="825500" rtl="0" eaLnBrk="1" latinLnBrk="0" hangingPunct="1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5080000" marR="0" indent="-635000" algn="l" defTabSz="825500" rtl="0" eaLnBrk="1" latinLnBrk="0" hangingPunct="1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5715000" marR="0" indent="-635000" algn="l" defTabSz="825500" rtl="0" eaLnBrk="1" latinLnBrk="0" hangingPunct="1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marL="0" indent="0">
              <a:buNone/>
            </a:pPr>
            <a:r>
              <a:rPr lang="en-US" sz="1950" dirty="0"/>
              <a:t>Schematic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B1EDD7EB-8C4F-E14A-B3C9-9195D4D1BAF3}"/>
              </a:ext>
            </a:extLst>
          </p:cNvPr>
          <p:cNvGrpSpPr/>
          <p:nvPr/>
        </p:nvGrpSpPr>
        <p:grpSpPr>
          <a:xfrm>
            <a:off x="3434829" y="3648968"/>
            <a:ext cx="1264724" cy="639018"/>
            <a:chOff x="9803219" y="8077010"/>
            <a:chExt cx="3372598" cy="1704048"/>
          </a:xfrm>
        </p:grpSpPr>
        <p:sp>
          <p:nvSpPr>
            <p:cNvPr id="33" name="Triangle 32">
              <a:extLst>
                <a:ext uri="{FF2B5EF4-FFF2-40B4-BE49-F238E27FC236}">
                  <a16:creationId xmlns:a16="http://schemas.microsoft.com/office/drawing/2014/main" id="{A8676DFA-DDC5-1444-8688-4BF4FDF05246}"/>
                </a:ext>
              </a:extLst>
            </p:cNvPr>
            <p:cNvSpPr/>
            <p:nvPr/>
          </p:nvSpPr>
          <p:spPr>
            <a:xfrm rot="5400000">
              <a:off x="10446107" y="8338027"/>
              <a:ext cx="1704048" cy="1182014"/>
            </a:xfrm>
            <a:prstGeom prst="triangle">
              <a:avLst/>
            </a:prstGeom>
            <a:blipFill rotWithShape="1">
              <a:blip r:embed="rId2"/>
              <a:srcRect/>
              <a:tile tx="0" ty="0" sx="100000" sy="100000" flip="none" algn="tl"/>
            </a:blip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spAutoFit/>
            </a:bodyPr>
            <a:lstStyle/>
            <a:p>
              <a:pPr algn="ctr" defTabSz="309563" fontAlgn="auto" hangingPunct="0">
                <a:spcBef>
                  <a:spcPts val="0"/>
                </a:spcBef>
                <a:spcAft>
                  <a:spcPts val="0"/>
                </a:spcAft>
              </a:pPr>
              <a:endParaRPr lang="en-US" sz="1200" dirty="0">
                <a:solidFill>
                  <a:srgbClr val="FFFFFF"/>
                </a:solidFill>
                <a:latin typeface="+mn-lt"/>
                <a:ea typeface="+mn-ea"/>
                <a:sym typeface="Helvetica Light"/>
              </a:endParaRPr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5BC32AA7-2FF4-3647-BC9B-6FC6090A127A}"/>
                </a:ext>
              </a:extLst>
            </p:cNvPr>
            <p:cNvSpPr/>
            <p:nvPr/>
          </p:nvSpPr>
          <p:spPr>
            <a:xfrm>
              <a:off x="11928369" y="8510669"/>
              <a:ext cx="382773" cy="836731"/>
            </a:xfrm>
            <a:prstGeom prst="ellipse">
              <a:avLst/>
            </a:prstGeom>
            <a:blipFill rotWithShape="1">
              <a:blip r:embed="rId2"/>
              <a:srcRect/>
              <a:tile tx="0" ty="0" sx="100000" sy="100000" flip="none" algn="tl"/>
            </a:blip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spAutoFit/>
            </a:bodyPr>
            <a:lstStyle/>
            <a:p>
              <a:pPr algn="ctr" defTabSz="309563" fontAlgn="auto" hangingPunct="0">
                <a:spcBef>
                  <a:spcPts val="0"/>
                </a:spcBef>
                <a:spcAft>
                  <a:spcPts val="0"/>
                </a:spcAft>
              </a:pPr>
              <a:endParaRPr lang="en-US" sz="1200" dirty="0">
                <a:solidFill>
                  <a:srgbClr val="FFFFFF"/>
                </a:solidFill>
                <a:latin typeface="+mn-lt"/>
                <a:ea typeface="+mn-ea"/>
                <a:sym typeface="Helvetica Light"/>
              </a:endParaRPr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52274985-6F2E-AB44-B5EE-C526E37785B1}"/>
                </a:ext>
              </a:extLst>
            </p:cNvPr>
            <p:cNvCxnSpPr>
              <a:cxnSpLocks/>
              <a:endCxn id="33" idx="3"/>
            </p:cNvCxnSpPr>
            <p:nvPr/>
          </p:nvCxnSpPr>
          <p:spPr>
            <a:xfrm>
              <a:off x="9803219" y="8929034"/>
              <a:ext cx="903907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4A72A683-EC19-CC48-AFFB-B71DC1979D50}"/>
                </a:ext>
              </a:extLst>
            </p:cNvPr>
            <p:cNvCxnSpPr>
              <a:cxnSpLocks/>
            </p:cNvCxnSpPr>
            <p:nvPr/>
          </p:nvCxnSpPr>
          <p:spPr>
            <a:xfrm>
              <a:off x="12311141" y="8955682"/>
              <a:ext cx="864676" cy="2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aphicFrame>
        <p:nvGraphicFramePr>
          <p:cNvPr id="40" name="Table 39">
            <a:extLst>
              <a:ext uri="{FF2B5EF4-FFF2-40B4-BE49-F238E27FC236}">
                <a16:creationId xmlns:a16="http://schemas.microsoft.com/office/drawing/2014/main" id="{D1EDE972-439E-0D44-98FA-32BBE7E78B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0849099"/>
              </p:ext>
            </p:extLst>
          </p:nvPr>
        </p:nvGraphicFramePr>
        <p:xfrm>
          <a:off x="5418917" y="3289294"/>
          <a:ext cx="1611340" cy="141803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05670">
                  <a:extLst>
                    <a:ext uri="{9D8B030D-6E8A-4147-A177-3AD203B41FA5}">
                      <a16:colId xmlns:a16="http://schemas.microsoft.com/office/drawing/2014/main" val="423913599"/>
                    </a:ext>
                  </a:extLst>
                </a:gridCol>
                <a:gridCol w="805670">
                  <a:extLst>
                    <a:ext uri="{9D8B030D-6E8A-4147-A177-3AD203B41FA5}">
                      <a16:colId xmlns:a16="http://schemas.microsoft.com/office/drawing/2014/main" val="2811934012"/>
                    </a:ext>
                  </a:extLst>
                </a:gridCol>
              </a:tblGrid>
              <a:tr h="472679">
                <a:tc>
                  <a:txBody>
                    <a:bodyPr/>
                    <a:lstStyle/>
                    <a:p>
                      <a:pPr algn="ctr"/>
                      <a:r>
                        <a:rPr lang="en-US" sz="2400" b="1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in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out</a:t>
                      </a:r>
                    </a:p>
                  </a:txBody>
                  <a:tcPr marL="34290" marR="34290" marT="17145" marB="17145" anchor="ctr"/>
                </a:tc>
                <a:extLst>
                  <a:ext uri="{0D108BD9-81ED-4DB2-BD59-A6C34878D82A}">
                    <a16:rowId xmlns:a16="http://schemas.microsoft.com/office/drawing/2014/main" val="2071114296"/>
                  </a:ext>
                </a:extLst>
              </a:tr>
              <a:tr h="472679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 marL="34290" marR="34290" marT="17145" marB="17145" anchor="ctr"/>
                </a:tc>
                <a:extLst>
                  <a:ext uri="{0D108BD9-81ED-4DB2-BD59-A6C34878D82A}">
                    <a16:rowId xmlns:a16="http://schemas.microsoft.com/office/drawing/2014/main" val="2555072618"/>
                  </a:ext>
                </a:extLst>
              </a:tr>
              <a:tr h="472679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</a:p>
                  </a:txBody>
                  <a:tcPr marL="34290" marR="34290" marT="17145" marB="17145" anchor="ctr"/>
                </a:tc>
                <a:extLst>
                  <a:ext uri="{0D108BD9-81ED-4DB2-BD59-A6C34878D82A}">
                    <a16:rowId xmlns:a16="http://schemas.microsoft.com/office/drawing/2014/main" val="2819696851"/>
                  </a:ext>
                </a:extLst>
              </a:tr>
            </a:tbl>
          </a:graphicData>
        </a:graphic>
      </p:graphicFrame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1DBCDD15-A024-9544-9B4B-0CF0F54222B2}"/>
              </a:ext>
            </a:extLst>
          </p:cNvPr>
          <p:cNvSpPr txBox="1">
            <a:spLocks/>
          </p:cNvSpPr>
          <p:nvPr/>
        </p:nvSpPr>
        <p:spPr>
          <a:xfrm>
            <a:off x="5433849" y="2787514"/>
            <a:ext cx="1671069" cy="4833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19050" tIns="19050" rIns="19050" bIns="19050" anchor="t">
            <a:normAutofit/>
          </a:bodyPr>
          <a:lstStyle>
            <a:lvl1pPr marL="635000" marR="0" indent="-635000" algn="l" defTabSz="8255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1270000" marR="0" indent="-635000" algn="l" defTabSz="8255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1905000" marR="0" indent="-635000" algn="l" defTabSz="8255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2540000" marR="0" indent="-635000" algn="l" defTabSz="8255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3175000" marR="0" indent="-635000" algn="l" defTabSz="8255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3810000" marR="0" indent="-635000" algn="l" defTabSz="825500" rtl="0" eaLnBrk="1" latinLnBrk="0" hangingPunct="1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4445000" marR="0" indent="-635000" algn="l" defTabSz="825500" rtl="0" eaLnBrk="1" latinLnBrk="0" hangingPunct="1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5080000" marR="0" indent="-635000" algn="l" defTabSz="825500" rtl="0" eaLnBrk="1" latinLnBrk="0" hangingPunct="1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5715000" marR="0" indent="-635000" algn="l" defTabSz="825500" rtl="0" eaLnBrk="1" latinLnBrk="0" hangingPunct="1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marL="0" indent="0">
              <a:buNone/>
            </a:pPr>
            <a:r>
              <a:rPr lang="en-US" sz="1950" dirty="0"/>
              <a:t>Truth Table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25A108C-4307-0E47-9C0B-3747F312CBD2}"/>
              </a:ext>
            </a:extLst>
          </p:cNvPr>
          <p:cNvSpPr txBox="1"/>
          <p:nvPr/>
        </p:nvSpPr>
        <p:spPr>
          <a:xfrm>
            <a:off x="3215719" y="3682986"/>
            <a:ext cx="346249" cy="3270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875" dirty="0">
                <a:solidFill>
                  <a:srgbClr val="000000"/>
                </a:solidFill>
                <a:latin typeface="+mn-lt"/>
                <a:ea typeface="+mn-ea"/>
                <a:sym typeface="Helvetica Light"/>
              </a:rPr>
              <a:t>inp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A55B4F5-2058-4047-92BA-943369F1105A}"/>
              </a:ext>
            </a:extLst>
          </p:cNvPr>
          <p:cNvSpPr txBox="1"/>
          <p:nvPr/>
        </p:nvSpPr>
        <p:spPr>
          <a:xfrm>
            <a:off x="4485327" y="3668335"/>
            <a:ext cx="346249" cy="3270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875" dirty="0">
                <a:solidFill>
                  <a:srgbClr val="000000"/>
                </a:solidFill>
                <a:latin typeface="+mn-lt"/>
                <a:ea typeface="+mn-ea"/>
                <a:sym typeface="Helvetica Light"/>
              </a:rPr>
              <a:t>out</a:t>
            </a: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9EB6979D-ED60-3545-B1D9-F393353A9B9D}"/>
              </a:ext>
            </a:extLst>
          </p:cNvPr>
          <p:cNvSpPr txBox="1">
            <a:spLocks/>
          </p:cNvSpPr>
          <p:nvPr/>
        </p:nvSpPr>
        <p:spPr>
          <a:xfrm>
            <a:off x="7489443" y="3093435"/>
            <a:ext cx="1316198" cy="4833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19050" tIns="19050" rIns="19050" bIns="19050" anchor="t">
            <a:normAutofit/>
          </a:bodyPr>
          <a:lstStyle>
            <a:lvl1pPr marL="635000" marR="0" indent="-635000" algn="l" defTabSz="8255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1270000" marR="0" indent="-635000" algn="l" defTabSz="8255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1905000" marR="0" indent="-635000" algn="l" defTabSz="8255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2540000" marR="0" indent="-635000" algn="l" defTabSz="8255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3175000" marR="0" indent="-635000" algn="l" defTabSz="8255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3810000" marR="0" indent="-635000" algn="l" defTabSz="825500" rtl="0" eaLnBrk="1" latinLnBrk="0" hangingPunct="1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4445000" marR="0" indent="-635000" algn="l" defTabSz="825500" rtl="0" eaLnBrk="1" latinLnBrk="0" hangingPunct="1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5080000" marR="0" indent="-635000" algn="l" defTabSz="825500" rtl="0" eaLnBrk="1" latinLnBrk="0" hangingPunct="1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5715000" marR="0" indent="-635000" algn="l" defTabSz="825500" rtl="0" eaLnBrk="1" latinLnBrk="0" hangingPunct="1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marL="0" indent="0">
              <a:buNone/>
            </a:pPr>
            <a:r>
              <a:rPr lang="en-US" sz="1950" dirty="0"/>
              <a:t>Equation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0602C40-D3E8-F64C-9DF1-EC467025D238}"/>
              </a:ext>
            </a:extLst>
          </p:cNvPr>
          <p:cNvSpPr txBox="1"/>
          <p:nvPr/>
        </p:nvSpPr>
        <p:spPr>
          <a:xfrm>
            <a:off x="7486532" y="3701940"/>
            <a:ext cx="872035" cy="3270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875" dirty="0">
                <a:solidFill>
                  <a:srgbClr val="000000"/>
                </a:solidFill>
                <a:latin typeface="+mn-lt"/>
                <a:ea typeface="+mn-ea"/>
                <a:sym typeface="Helvetica Light"/>
              </a:rPr>
              <a:t>out = in’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BF392EE-0ADC-054E-8C5B-A96BA2A49F1B}"/>
              </a:ext>
            </a:extLst>
          </p:cNvPr>
          <p:cNvSpPr txBox="1"/>
          <p:nvPr/>
        </p:nvSpPr>
        <p:spPr>
          <a:xfrm>
            <a:off x="7553041" y="4118474"/>
            <a:ext cx="730969" cy="3270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875" dirty="0">
                <a:solidFill>
                  <a:srgbClr val="000000"/>
                </a:solidFill>
                <a:latin typeface="+mn-lt"/>
                <a:ea typeface="+mn-ea"/>
                <a:sym typeface="Helvetica Light"/>
              </a:rPr>
              <a:t>out =in</a:t>
            </a: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1F864E15-8B53-964D-AD8C-F9D0838DBA2E}"/>
              </a:ext>
            </a:extLst>
          </p:cNvPr>
          <p:cNvCxnSpPr/>
          <p:nvPr/>
        </p:nvCxnSpPr>
        <p:spPr>
          <a:xfrm flipH="1">
            <a:off x="8078588" y="4176545"/>
            <a:ext cx="232172" cy="0"/>
          </a:xfrm>
          <a:prstGeom prst="line">
            <a:avLst/>
          </a:prstGeom>
          <a:noFill/>
          <a:ln w="381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87B47723-9D6A-4CF8-B5CF-430B8CDFB910}"/>
              </a:ext>
            </a:extLst>
          </p:cNvPr>
          <p:cNvCxnSpPr>
            <a:cxnSpLocks/>
          </p:cNvCxnSpPr>
          <p:nvPr/>
        </p:nvCxnSpPr>
        <p:spPr>
          <a:xfrm>
            <a:off x="1583537" y="3267901"/>
            <a:ext cx="0" cy="284594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99123582-099E-4917-8227-8DCFCBBCE6F4}"/>
              </a:ext>
            </a:extLst>
          </p:cNvPr>
          <p:cNvCxnSpPr/>
          <p:nvPr/>
        </p:nvCxnSpPr>
        <p:spPr>
          <a:xfrm>
            <a:off x="1585527" y="3940298"/>
            <a:ext cx="0" cy="272074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29368327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6759B4-C211-2A44-83C9-6DCCF3FAAB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025" y="62482"/>
            <a:ext cx="7877175" cy="857250"/>
          </a:xfrm>
        </p:spPr>
        <p:txBody>
          <a:bodyPr/>
          <a:lstStyle/>
          <a:p>
            <a:r>
              <a:rPr lang="en-US" dirty="0"/>
              <a:t>Basic Gates – (N)AND gate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F94DD2-DC1D-3D44-9E5C-512594FD1B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5195" y="1584840"/>
            <a:ext cx="3189114" cy="452216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/>
              <a:t>AND     Y = A &amp; B  Y = AB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F4D4E4-F381-6042-B080-DFB91E478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8D9577-CEC1-AD4C-854C-5F70A5F55164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1E911744-5FD4-1942-B1C2-4F8B9942EB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0234892"/>
              </p:ext>
            </p:extLst>
          </p:nvPr>
        </p:nvGraphicFramePr>
        <p:xfrm>
          <a:off x="455195" y="2037056"/>
          <a:ext cx="1168308" cy="16954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89436">
                  <a:extLst>
                    <a:ext uri="{9D8B030D-6E8A-4147-A177-3AD203B41FA5}">
                      <a16:colId xmlns:a16="http://schemas.microsoft.com/office/drawing/2014/main" val="2811934012"/>
                    </a:ext>
                  </a:extLst>
                </a:gridCol>
                <a:gridCol w="389436">
                  <a:extLst>
                    <a:ext uri="{9D8B030D-6E8A-4147-A177-3AD203B41FA5}">
                      <a16:colId xmlns:a16="http://schemas.microsoft.com/office/drawing/2014/main" val="1796720528"/>
                    </a:ext>
                  </a:extLst>
                </a:gridCol>
                <a:gridCol w="389436">
                  <a:extLst>
                    <a:ext uri="{9D8B030D-6E8A-4147-A177-3AD203B41FA5}">
                      <a16:colId xmlns:a16="http://schemas.microsoft.com/office/drawing/2014/main" val="4149336195"/>
                    </a:ext>
                  </a:extLst>
                </a:gridCol>
              </a:tblGrid>
              <a:tr h="259028">
                <a:tc>
                  <a:txBody>
                    <a:bodyPr/>
                    <a:lstStyle/>
                    <a:p>
                      <a:pPr algn="ctr"/>
                      <a:r>
                        <a:rPr lang="en-US" sz="2000" b="1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A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B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Y</a:t>
                      </a:r>
                    </a:p>
                  </a:txBody>
                  <a:tcPr marL="34290" marR="34290" marT="17145" marB="17145" anchor="ctr"/>
                </a:tc>
                <a:extLst>
                  <a:ext uri="{0D108BD9-81ED-4DB2-BD59-A6C34878D82A}">
                    <a16:rowId xmlns:a16="http://schemas.microsoft.com/office/drawing/2014/main" val="2071114296"/>
                  </a:ext>
                </a:extLst>
              </a:tr>
              <a:tr h="25902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 marL="34290" marR="34290" marT="17145" marB="17145" anchor="ctr"/>
                </a:tc>
                <a:extLst>
                  <a:ext uri="{0D108BD9-81ED-4DB2-BD59-A6C34878D82A}">
                    <a16:rowId xmlns:a16="http://schemas.microsoft.com/office/drawing/2014/main" val="2555072618"/>
                  </a:ext>
                </a:extLst>
              </a:tr>
              <a:tr h="25902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 marL="34290" marR="34290" marT="17145" marB="17145" anchor="ctr"/>
                </a:tc>
                <a:extLst>
                  <a:ext uri="{0D108BD9-81ED-4DB2-BD59-A6C34878D82A}">
                    <a16:rowId xmlns:a16="http://schemas.microsoft.com/office/drawing/2014/main" val="2819696851"/>
                  </a:ext>
                </a:extLst>
              </a:tr>
              <a:tr h="25902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 marL="34290" marR="34290" marT="17145" marB="17145" anchor="ctr"/>
                </a:tc>
                <a:extLst>
                  <a:ext uri="{0D108BD9-81ED-4DB2-BD59-A6C34878D82A}">
                    <a16:rowId xmlns:a16="http://schemas.microsoft.com/office/drawing/2014/main" val="1392823724"/>
                  </a:ext>
                </a:extLst>
              </a:tr>
              <a:tr h="25902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</a:t>
                      </a:r>
                    </a:p>
                  </a:txBody>
                  <a:tcPr marL="34290" marR="34290" marT="17145" marB="17145" anchor="ctr"/>
                </a:tc>
                <a:extLst>
                  <a:ext uri="{0D108BD9-81ED-4DB2-BD59-A6C34878D82A}">
                    <a16:rowId xmlns:a16="http://schemas.microsoft.com/office/drawing/2014/main" val="3253710147"/>
                  </a:ext>
                </a:extLst>
              </a:tr>
            </a:tbl>
          </a:graphicData>
        </a:graphic>
      </p:graphicFrame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C7E15AB-C3E4-1640-B1EB-3331AD04D5AD}"/>
              </a:ext>
            </a:extLst>
          </p:cNvPr>
          <p:cNvSpPr txBox="1">
            <a:spLocks/>
          </p:cNvSpPr>
          <p:nvPr/>
        </p:nvSpPr>
        <p:spPr>
          <a:xfrm>
            <a:off x="513104" y="3804284"/>
            <a:ext cx="3332723" cy="452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19050" tIns="19050" rIns="19050" bIns="19050" anchor="t">
            <a:normAutofit fontScale="92500"/>
          </a:bodyPr>
          <a:lstStyle>
            <a:lvl1pPr marL="635000" marR="0" indent="-635000" algn="l" defTabSz="8255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1270000" marR="0" indent="-635000" algn="l" defTabSz="8255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1905000" marR="0" indent="-635000" algn="l" defTabSz="8255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2540000" marR="0" indent="-635000" algn="l" defTabSz="8255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3175000" marR="0" indent="-635000" algn="l" defTabSz="8255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3810000" marR="0" indent="-635000" algn="l" defTabSz="825500" rtl="0" eaLnBrk="1" latinLnBrk="0" hangingPunct="1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4445000" marR="0" indent="-635000" algn="l" defTabSz="825500" rtl="0" eaLnBrk="1" latinLnBrk="0" hangingPunct="1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5080000" marR="0" indent="-635000" algn="l" defTabSz="825500" rtl="0" eaLnBrk="1" latinLnBrk="0" hangingPunct="1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5715000" marR="0" indent="-635000" algn="l" defTabSz="825500" rtl="0" eaLnBrk="1" latinLnBrk="0" hangingPunct="1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marL="0" indent="0">
              <a:buNone/>
            </a:pPr>
            <a:r>
              <a:rPr lang="en-US" sz="1950" dirty="0"/>
              <a:t>NAND     Y = (A &amp; B)’   Y = (AB)’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ADBA9B7F-0D80-8E46-9B16-5B3026F38C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940208"/>
              </p:ext>
            </p:extLst>
          </p:nvPr>
        </p:nvGraphicFramePr>
        <p:xfrm>
          <a:off x="431244" y="4364891"/>
          <a:ext cx="1202484" cy="16954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0911">
                  <a:extLst>
                    <a:ext uri="{9D8B030D-6E8A-4147-A177-3AD203B41FA5}">
                      <a16:colId xmlns:a16="http://schemas.microsoft.com/office/drawing/2014/main" val="2811934012"/>
                    </a:ext>
                  </a:extLst>
                </a:gridCol>
                <a:gridCol w="400911">
                  <a:extLst>
                    <a:ext uri="{9D8B030D-6E8A-4147-A177-3AD203B41FA5}">
                      <a16:colId xmlns:a16="http://schemas.microsoft.com/office/drawing/2014/main" val="1796720528"/>
                    </a:ext>
                  </a:extLst>
                </a:gridCol>
                <a:gridCol w="400662">
                  <a:extLst>
                    <a:ext uri="{9D8B030D-6E8A-4147-A177-3AD203B41FA5}">
                      <a16:colId xmlns:a16="http://schemas.microsoft.com/office/drawing/2014/main" val="767525247"/>
                    </a:ext>
                  </a:extLst>
                </a:gridCol>
              </a:tblGrid>
              <a:tr h="291616">
                <a:tc>
                  <a:txBody>
                    <a:bodyPr/>
                    <a:lstStyle/>
                    <a:p>
                      <a:pPr algn="ctr"/>
                      <a:r>
                        <a:rPr lang="en-US" sz="2000" b="1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A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B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Y</a:t>
                      </a:r>
                    </a:p>
                  </a:txBody>
                  <a:tcPr marL="34290" marR="34290" marT="17145" marB="17145" anchor="ctr"/>
                </a:tc>
                <a:extLst>
                  <a:ext uri="{0D108BD9-81ED-4DB2-BD59-A6C34878D82A}">
                    <a16:rowId xmlns:a16="http://schemas.microsoft.com/office/drawing/2014/main" val="2071114296"/>
                  </a:ext>
                </a:extLst>
              </a:tr>
              <a:tr h="291616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</a:t>
                      </a:r>
                    </a:p>
                  </a:txBody>
                  <a:tcPr marL="34290" marR="34290" marT="17145" marB="17145" anchor="ctr"/>
                </a:tc>
                <a:extLst>
                  <a:ext uri="{0D108BD9-81ED-4DB2-BD59-A6C34878D82A}">
                    <a16:rowId xmlns:a16="http://schemas.microsoft.com/office/drawing/2014/main" val="2555072618"/>
                  </a:ext>
                </a:extLst>
              </a:tr>
              <a:tr h="291616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</a:t>
                      </a:r>
                    </a:p>
                  </a:txBody>
                  <a:tcPr marL="34290" marR="34290" marT="17145" marB="17145" anchor="ctr"/>
                </a:tc>
                <a:extLst>
                  <a:ext uri="{0D108BD9-81ED-4DB2-BD59-A6C34878D82A}">
                    <a16:rowId xmlns:a16="http://schemas.microsoft.com/office/drawing/2014/main" val="2819696851"/>
                  </a:ext>
                </a:extLst>
              </a:tr>
              <a:tr h="291616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</a:t>
                      </a:r>
                    </a:p>
                  </a:txBody>
                  <a:tcPr marL="34290" marR="34290" marT="17145" marB="17145" anchor="ctr"/>
                </a:tc>
                <a:extLst>
                  <a:ext uri="{0D108BD9-81ED-4DB2-BD59-A6C34878D82A}">
                    <a16:rowId xmlns:a16="http://schemas.microsoft.com/office/drawing/2014/main" val="1392823724"/>
                  </a:ext>
                </a:extLst>
              </a:tr>
              <a:tr h="291616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 marL="34290" marR="34290" marT="17145" marB="17145" anchor="ctr"/>
                </a:tc>
                <a:extLst>
                  <a:ext uri="{0D108BD9-81ED-4DB2-BD59-A6C34878D82A}">
                    <a16:rowId xmlns:a16="http://schemas.microsoft.com/office/drawing/2014/main" val="3253710147"/>
                  </a:ext>
                </a:extLst>
              </a:tr>
            </a:tbl>
          </a:graphicData>
        </a:graphic>
      </p:graphicFrame>
      <p:grpSp>
        <p:nvGrpSpPr>
          <p:cNvPr id="28" name="Group 27">
            <a:extLst>
              <a:ext uri="{FF2B5EF4-FFF2-40B4-BE49-F238E27FC236}">
                <a16:creationId xmlns:a16="http://schemas.microsoft.com/office/drawing/2014/main" id="{BB2D9C92-4531-D740-9004-A6020DEE2A61}"/>
              </a:ext>
            </a:extLst>
          </p:cNvPr>
          <p:cNvGrpSpPr/>
          <p:nvPr/>
        </p:nvGrpSpPr>
        <p:grpSpPr>
          <a:xfrm>
            <a:off x="4305592" y="2480535"/>
            <a:ext cx="721016" cy="667941"/>
            <a:chOff x="4211391" y="5866828"/>
            <a:chExt cx="1922709" cy="1781176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085CD6AB-F801-DD45-9C01-47C96B225077}"/>
                </a:ext>
              </a:extLst>
            </p:cNvPr>
            <p:cNvGrpSpPr/>
            <p:nvPr/>
          </p:nvGrpSpPr>
          <p:grpSpPr>
            <a:xfrm>
              <a:off x="4211391" y="5866828"/>
              <a:ext cx="1922709" cy="1781176"/>
              <a:chOff x="1963491" y="5853112"/>
              <a:chExt cx="1922709" cy="1781176"/>
            </a:xfrm>
          </p:grpSpPr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590CFC44-2F76-D743-B259-EA64071BFA4A}"/>
                  </a:ext>
                </a:extLst>
              </p:cNvPr>
              <p:cNvCxnSpPr/>
              <p:nvPr/>
            </p:nvCxnSpPr>
            <p:spPr>
              <a:xfrm>
                <a:off x="3352800" y="6375400"/>
                <a:ext cx="0" cy="736600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90F5DB83-DA02-0A48-962F-B21C36DE7EF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52800" y="6375400"/>
                <a:ext cx="533400" cy="0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D5613AA3-18C6-8147-AB7C-7FF840BB2CA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352800" y="7112000"/>
                <a:ext cx="533400" cy="0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0CB3F80B-2D28-AB4D-B6D0-561B77DF27A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867150" y="7112000"/>
                <a:ext cx="0" cy="522288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CC2E0B98-BF95-2543-9E49-8C675E16420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886200" y="5853112"/>
                <a:ext cx="0" cy="522288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88DC7911-5BF2-5248-908D-AC5D73234FF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963491" y="6740997"/>
                <a:ext cx="1032984" cy="270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</p:grp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C5250020-E992-294D-98D9-A820239D475B}"/>
                </a:ext>
              </a:extLst>
            </p:cNvPr>
            <p:cNvSpPr/>
            <p:nvPr/>
          </p:nvSpPr>
          <p:spPr>
            <a:xfrm>
              <a:off x="5230567" y="6666105"/>
              <a:ext cx="201133" cy="216595"/>
            </a:xfrm>
            <a:prstGeom prst="ellipse">
              <a:avLst/>
            </a:prstGeom>
            <a:noFill/>
            <a:ln w="12700" cap="flat">
              <a:solidFill>
                <a:srgbClr val="000000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spAutoFit/>
            </a:bodyPr>
            <a:lstStyle/>
            <a:p>
              <a:pPr algn="ctr" defTabSz="309563" fontAlgn="auto" hangingPunct="0">
                <a:spcBef>
                  <a:spcPts val="0"/>
                </a:spcBef>
                <a:spcAft>
                  <a:spcPts val="0"/>
                </a:spcAft>
              </a:pPr>
              <a:endParaRPr lang="en-US" sz="1200" dirty="0">
                <a:solidFill>
                  <a:srgbClr val="FFFFFF"/>
                </a:solidFill>
                <a:latin typeface="+mn-lt"/>
                <a:ea typeface="+mn-ea"/>
                <a:sym typeface="Helvetica Light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32902D8F-AFEF-5D47-8E1E-765CB1AAE18D}"/>
              </a:ext>
            </a:extLst>
          </p:cNvPr>
          <p:cNvGrpSpPr/>
          <p:nvPr/>
        </p:nvGrpSpPr>
        <p:grpSpPr>
          <a:xfrm>
            <a:off x="4858377" y="3130620"/>
            <a:ext cx="514957" cy="667941"/>
            <a:chOff x="2512982" y="5853112"/>
            <a:chExt cx="1373218" cy="1781176"/>
          </a:xfrm>
        </p:grpSpPr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5D2264F4-9EC3-7844-A621-B52709D2BBC6}"/>
                </a:ext>
              </a:extLst>
            </p:cNvPr>
            <p:cNvCxnSpPr/>
            <p:nvPr/>
          </p:nvCxnSpPr>
          <p:spPr>
            <a:xfrm>
              <a:off x="3352800" y="6375400"/>
              <a:ext cx="0" cy="73660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8F6167C0-6B24-8E4A-A7BF-9965302F443B}"/>
                </a:ext>
              </a:extLst>
            </p:cNvPr>
            <p:cNvCxnSpPr>
              <a:cxnSpLocks/>
            </p:cNvCxnSpPr>
            <p:nvPr/>
          </p:nvCxnSpPr>
          <p:spPr>
            <a:xfrm>
              <a:off x="3352800" y="6375400"/>
              <a:ext cx="533400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CCCD94BC-5B4B-CB41-9A09-05FBC8271B6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52800" y="7112000"/>
              <a:ext cx="533400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26B8DAA2-4721-EA44-8641-B28862B98CD9}"/>
                </a:ext>
              </a:extLst>
            </p:cNvPr>
            <p:cNvCxnSpPr>
              <a:cxnSpLocks/>
            </p:cNvCxnSpPr>
            <p:nvPr/>
          </p:nvCxnSpPr>
          <p:spPr>
            <a:xfrm>
              <a:off x="3867150" y="7112000"/>
              <a:ext cx="0" cy="522288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20C051F9-CB2A-CE4A-813E-6A2E5267C3AD}"/>
                </a:ext>
              </a:extLst>
            </p:cNvPr>
            <p:cNvCxnSpPr>
              <a:cxnSpLocks/>
            </p:cNvCxnSpPr>
            <p:nvPr/>
          </p:nvCxnSpPr>
          <p:spPr>
            <a:xfrm>
              <a:off x="3886200" y="5853112"/>
              <a:ext cx="0" cy="522288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2F2BD343-2097-4A47-898B-84E8FB67D2C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12982" y="6768760"/>
              <a:ext cx="676274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736AA1C1-28A5-1849-8004-57C67DF1AF3A}"/>
              </a:ext>
            </a:extLst>
          </p:cNvPr>
          <p:cNvCxnSpPr>
            <a:cxnSpLocks/>
          </p:cNvCxnSpPr>
          <p:nvPr/>
        </p:nvCxnSpPr>
        <p:spPr>
          <a:xfrm>
            <a:off x="4961864" y="2252495"/>
            <a:ext cx="133350" cy="0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5" name="Triangle 44">
            <a:extLst>
              <a:ext uri="{FF2B5EF4-FFF2-40B4-BE49-F238E27FC236}">
                <a16:creationId xmlns:a16="http://schemas.microsoft.com/office/drawing/2014/main" id="{EA1FD634-0941-6D44-82C3-725AD5D9B504}"/>
              </a:ext>
            </a:extLst>
          </p:cNvPr>
          <p:cNvSpPr/>
          <p:nvPr/>
        </p:nvSpPr>
        <p:spPr>
          <a:xfrm rot="10800000">
            <a:off x="5260498" y="4295534"/>
            <a:ext cx="198239" cy="443255"/>
          </a:xfrm>
          <a:prstGeom prst="triangle">
            <a:avLst/>
          </a:prstGeom>
          <a:blipFill rotWithShape="1">
            <a:blip r:embed="rId2"/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endParaRPr lang="en-US" sz="1200" dirty="0">
              <a:solidFill>
                <a:srgbClr val="FFFFFF"/>
              </a:solidFill>
              <a:latin typeface="+mn-lt"/>
              <a:ea typeface="+mn-ea"/>
              <a:sym typeface="Helvetica Light"/>
            </a:endParaRP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29A2707F-7ED9-0545-92CF-6C6BB47C3ED1}"/>
              </a:ext>
            </a:extLst>
          </p:cNvPr>
          <p:cNvGrpSpPr/>
          <p:nvPr/>
        </p:nvGrpSpPr>
        <p:grpSpPr>
          <a:xfrm>
            <a:off x="4910777" y="3769884"/>
            <a:ext cx="455413" cy="667941"/>
            <a:chOff x="2671766" y="5853112"/>
            <a:chExt cx="1214434" cy="1781176"/>
          </a:xfrm>
        </p:grpSpPr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32975329-1D54-1143-AFFC-86F165B4F47D}"/>
                </a:ext>
              </a:extLst>
            </p:cNvPr>
            <p:cNvCxnSpPr/>
            <p:nvPr/>
          </p:nvCxnSpPr>
          <p:spPr>
            <a:xfrm>
              <a:off x="3352800" y="6375400"/>
              <a:ext cx="0" cy="73660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14ECAC8B-2190-4C4F-BE9C-7DD5F007FFD3}"/>
                </a:ext>
              </a:extLst>
            </p:cNvPr>
            <p:cNvCxnSpPr>
              <a:cxnSpLocks/>
            </p:cNvCxnSpPr>
            <p:nvPr/>
          </p:nvCxnSpPr>
          <p:spPr>
            <a:xfrm>
              <a:off x="3352800" y="6375400"/>
              <a:ext cx="533400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ADCF6517-1A24-1B40-B90C-DD736780BF0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52800" y="7112000"/>
              <a:ext cx="533400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883E294B-9125-3447-83F6-71AC8D365A50}"/>
                </a:ext>
              </a:extLst>
            </p:cNvPr>
            <p:cNvCxnSpPr>
              <a:cxnSpLocks/>
            </p:cNvCxnSpPr>
            <p:nvPr/>
          </p:nvCxnSpPr>
          <p:spPr>
            <a:xfrm>
              <a:off x="3867150" y="7112000"/>
              <a:ext cx="0" cy="522288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E5913619-2BF4-9F47-A798-F6D8B92017A0}"/>
                </a:ext>
              </a:extLst>
            </p:cNvPr>
            <p:cNvCxnSpPr>
              <a:cxnSpLocks/>
            </p:cNvCxnSpPr>
            <p:nvPr/>
          </p:nvCxnSpPr>
          <p:spPr>
            <a:xfrm>
              <a:off x="3886200" y="5853112"/>
              <a:ext cx="0" cy="522288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1BAFD9A-9F82-624A-9672-C46A10A624F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671766" y="6743699"/>
              <a:ext cx="491832" cy="3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4DA2258C-F6CD-094A-81C5-B6E92B834FD8}"/>
              </a:ext>
            </a:extLst>
          </p:cNvPr>
          <p:cNvCxnSpPr>
            <a:cxnSpLocks/>
          </p:cNvCxnSpPr>
          <p:nvPr/>
        </p:nvCxnSpPr>
        <p:spPr>
          <a:xfrm>
            <a:off x="5012320" y="3136344"/>
            <a:ext cx="1302666" cy="1713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57" name="Group 56">
            <a:extLst>
              <a:ext uri="{FF2B5EF4-FFF2-40B4-BE49-F238E27FC236}">
                <a16:creationId xmlns:a16="http://schemas.microsoft.com/office/drawing/2014/main" id="{51011544-892B-6F42-AE27-35DD92A0092F}"/>
              </a:ext>
            </a:extLst>
          </p:cNvPr>
          <p:cNvGrpSpPr/>
          <p:nvPr/>
        </p:nvGrpSpPr>
        <p:grpSpPr>
          <a:xfrm>
            <a:off x="5297568" y="2482949"/>
            <a:ext cx="501061" cy="667941"/>
            <a:chOff x="4797937" y="5866828"/>
            <a:chExt cx="1336163" cy="1781176"/>
          </a:xfrm>
        </p:grpSpPr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20FC45E7-0BC3-8142-B3C1-1651CA5418E8}"/>
                </a:ext>
              </a:extLst>
            </p:cNvPr>
            <p:cNvGrpSpPr/>
            <p:nvPr/>
          </p:nvGrpSpPr>
          <p:grpSpPr>
            <a:xfrm>
              <a:off x="4797937" y="5866828"/>
              <a:ext cx="1336163" cy="1781176"/>
              <a:chOff x="2550037" y="5853112"/>
              <a:chExt cx="1336163" cy="1781176"/>
            </a:xfrm>
          </p:grpSpPr>
          <p:cxnSp>
            <p:nvCxnSpPr>
              <p:cNvPr id="60" name="Straight Connector 59">
                <a:extLst>
                  <a:ext uri="{FF2B5EF4-FFF2-40B4-BE49-F238E27FC236}">
                    <a16:creationId xmlns:a16="http://schemas.microsoft.com/office/drawing/2014/main" id="{333B3491-578A-7C4D-A22D-1229A1EACC71}"/>
                  </a:ext>
                </a:extLst>
              </p:cNvPr>
              <p:cNvCxnSpPr/>
              <p:nvPr/>
            </p:nvCxnSpPr>
            <p:spPr>
              <a:xfrm>
                <a:off x="3352800" y="6375400"/>
                <a:ext cx="0" cy="736600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61" name="Straight Connector 60">
                <a:extLst>
                  <a:ext uri="{FF2B5EF4-FFF2-40B4-BE49-F238E27FC236}">
                    <a16:creationId xmlns:a16="http://schemas.microsoft.com/office/drawing/2014/main" id="{FD8F9A85-60C5-C844-8878-7D043C4BEE9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52800" y="6375400"/>
                <a:ext cx="533400" cy="0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551EDE11-9798-0049-A03B-947B98A7990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352800" y="7112000"/>
                <a:ext cx="533400" cy="0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2A1C6E9C-6658-7F45-A2F0-96035655122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867150" y="7112000"/>
                <a:ext cx="0" cy="522288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64" name="Straight Connector 63">
                <a:extLst>
                  <a:ext uri="{FF2B5EF4-FFF2-40B4-BE49-F238E27FC236}">
                    <a16:creationId xmlns:a16="http://schemas.microsoft.com/office/drawing/2014/main" id="{BB8A501B-3E75-5E44-8200-4BAA74C817F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886200" y="5853112"/>
                <a:ext cx="0" cy="522288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BE80F2B0-FF8D-364B-807E-21306B85B8D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550037" y="6734557"/>
                <a:ext cx="429787" cy="0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</p:grp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990D4593-71C1-B84C-B00A-91268AC2E3D3}"/>
                </a:ext>
              </a:extLst>
            </p:cNvPr>
            <p:cNvSpPr/>
            <p:nvPr/>
          </p:nvSpPr>
          <p:spPr>
            <a:xfrm>
              <a:off x="5227724" y="6611631"/>
              <a:ext cx="181717" cy="244184"/>
            </a:xfrm>
            <a:prstGeom prst="ellipse">
              <a:avLst/>
            </a:prstGeom>
            <a:noFill/>
            <a:ln w="12700" cap="flat">
              <a:solidFill>
                <a:srgbClr val="000000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spAutoFit/>
            </a:bodyPr>
            <a:lstStyle/>
            <a:p>
              <a:pPr algn="ctr" defTabSz="309563" fontAlgn="auto" hangingPunct="0">
                <a:spcBef>
                  <a:spcPts val="0"/>
                </a:spcBef>
                <a:spcAft>
                  <a:spcPts val="0"/>
                </a:spcAft>
              </a:pPr>
              <a:endParaRPr lang="en-US" sz="1200" dirty="0">
                <a:solidFill>
                  <a:srgbClr val="FFFFFF"/>
                </a:solidFill>
                <a:latin typeface="+mn-lt"/>
                <a:ea typeface="+mn-ea"/>
                <a:sym typeface="Helvetica Light"/>
              </a:endParaRPr>
            </a:p>
          </p:txBody>
        </p:sp>
      </p:grp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EDAC58E9-CC4D-4F4D-8D67-304496869478}"/>
              </a:ext>
            </a:extLst>
          </p:cNvPr>
          <p:cNvCxnSpPr/>
          <p:nvPr/>
        </p:nvCxnSpPr>
        <p:spPr>
          <a:xfrm>
            <a:off x="4634775" y="2813491"/>
            <a:ext cx="0" cy="656823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8D369304-634D-BF47-80A0-EE7F0464ABE4}"/>
              </a:ext>
            </a:extLst>
          </p:cNvPr>
          <p:cNvCxnSpPr/>
          <p:nvPr/>
        </p:nvCxnSpPr>
        <p:spPr>
          <a:xfrm flipH="1">
            <a:off x="4627918" y="3470313"/>
            <a:ext cx="290002" cy="0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86D2E183-F49C-414B-9AF1-37B24943442D}"/>
              </a:ext>
            </a:extLst>
          </p:cNvPr>
          <p:cNvCxnSpPr/>
          <p:nvPr/>
        </p:nvCxnSpPr>
        <p:spPr>
          <a:xfrm flipV="1">
            <a:off x="5297566" y="2586061"/>
            <a:ext cx="0" cy="225015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8BBD9F9A-068B-614C-9721-C1A9A1C4618F}"/>
              </a:ext>
            </a:extLst>
          </p:cNvPr>
          <p:cNvCxnSpPr/>
          <p:nvPr/>
        </p:nvCxnSpPr>
        <p:spPr>
          <a:xfrm flipH="1">
            <a:off x="4305592" y="2579203"/>
            <a:ext cx="991974" cy="0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3B0DD1C5-CEFF-EE4F-A66A-D9ABE1529B6D}"/>
              </a:ext>
            </a:extLst>
          </p:cNvPr>
          <p:cNvCxnSpPr/>
          <p:nvPr/>
        </p:nvCxnSpPr>
        <p:spPr>
          <a:xfrm>
            <a:off x="4477041" y="2579203"/>
            <a:ext cx="0" cy="1524651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B17EC105-39AB-7644-9B6A-354DA511B5A6}"/>
              </a:ext>
            </a:extLst>
          </p:cNvPr>
          <p:cNvCxnSpPr/>
          <p:nvPr/>
        </p:nvCxnSpPr>
        <p:spPr>
          <a:xfrm flipH="1">
            <a:off x="4483900" y="4103854"/>
            <a:ext cx="426876" cy="0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9" name="TextBox 78">
            <a:extLst>
              <a:ext uri="{FF2B5EF4-FFF2-40B4-BE49-F238E27FC236}">
                <a16:creationId xmlns:a16="http://schemas.microsoft.com/office/drawing/2014/main" id="{EC959DBA-1DD6-3E47-B6CD-64D813B78D9D}"/>
              </a:ext>
            </a:extLst>
          </p:cNvPr>
          <p:cNvSpPr txBox="1"/>
          <p:nvPr/>
        </p:nvSpPr>
        <p:spPr>
          <a:xfrm>
            <a:off x="4051983" y="2414957"/>
            <a:ext cx="205184" cy="3270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A</a:t>
            </a:r>
            <a:endParaRPr lang="en-US" sz="1875" dirty="0">
              <a:solidFill>
                <a:srgbClr val="000000"/>
              </a:solidFill>
              <a:latin typeface="+mn-lt"/>
              <a:ea typeface="+mn-ea"/>
              <a:sym typeface="Helvetica Light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AD7E7B0A-5B95-464B-A48B-7E020D493C7F}"/>
              </a:ext>
            </a:extLst>
          </p:cNvPr>
          <p:cNvSpPr txBox="1"/>
          <p:nvPr/>
        </p:nvSpPr>
        <p:spPr>
          <a:xfrm>
            <a:off x="4057092" y="2678807"/>
            <a:ext cx="198773" cy="3270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875" dirty="0">
                <a:solidFill>
                  <a:srgbClr val="000000"/>
                </a:solidFill>
                <a:latin typeface="+mn-lt"/>
                <a:ea typeface="+mn-ea"/>
                <a:sym typeface="Helvetica Light"/>
              </a:rPr>
              <a:t>B</a:t>
            </a:r>
          </a:p>
        </p:txBody>
      </p: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83CA40BA-3E0C-B04A-8A2F-4D1CEA730322}"/>
              </a:ext>
            </a:extLst>
          </p:cNvPr>
          <p:cNvCxnSpPr/>
          <p:nvPr/>
        </p:nvCxnSpPr>
        <p:spPr>
          <a:xfrm flipV="1">
            <a:off x="5026607" y="2252495"/>
            <a:ext cx="0" cy="230454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F920F950-2A1D-0148-82F4-EB9C8F6200C8}"/>
              </a:ext>
            </a:extLst>
          </p:cNvPr>
          <p:cNvCxnSpPr/>
          <p:nvPr/>
        </p:nvCxnSpPr>
        <p:spPr>
          <a:xfrm>
            <a:off x="5026607" y="2480535"/>
            <a:ext cx="764877" cy="0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95" name="TextBox 94">
            <a:extLst>
              <a:ext uri="{FF2B5EF4-FFF2-40B4-BE49-F238E27FC236}">
                <a16:creationId xmlns:a16="http://schemas.microsoft.com/office/drawing/2014/main" id="{FFB04AEE-D30E-4743-AB17-93028C98E9B3}"/>
              </a:ext>
            </a:extLst>
          </p:cNvPr>
          <p:cNvSpPr txBox="1"/>
          <p:nvPr/>
        </p:nvSpPr>
        <p:spPr>
          <a:xfrm>
            <a:off x="6324194" y="2832844"/>
            <a:ext cx="211597" cy="3270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875" dirty="0">
                <a:solidFill>
                  <a:srgbClr val="000000"/>
                </a:solidFill>
                <a:latin typeface="+mn-lt"/>
                <a:ea typeface="+mn-ea"/>
                <a:sym typeface="Helvetica Light"/>
              </a:rPr>
              <a:t>Y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B0B3C6FF-E1F7-544D-849B-E6D3BA56A57E}"/>
              </a:ext>
            </a:extLst>
          </p:cNvPr>
          <p:cNvSpPr txBox="1"/>
          <p:nvPr/>
        </p:nvSpPr>
        <p:spPr>
          <a:xfrm>
            <a:off x="6148492" y="3743720"/>
            <a:ext cx="2511906" cy="145809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9050" tIns="19050" rIns="19050" bIns="19050" numCol="1" spcCol="38100" rtlCol="0" anchor="ctr">
            <a:spAutoFit/>
          </a:bodyPr>
          <a:lstStyle/>
          <a:p>
            <a:pPr defTabSz="309563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875" dirty="0">
                <a:solidFill>
                  <a:schemeClr val="accent2"/>
                </a:solidFill>
                <a:latin typeface="+mn-lt"/>
                <a:ea typeface="+mn-ea"/>
                <a:sym typeface="Helvetica Light"/>
              </a:rPr>
              <a:t>What kind of gate is this?</a:t>
            </a:r>
          </a:p>
          <a:p>
            <a:pPr marL="342900" indent="-342900" defTabSz="309563" fontAlgn="auto" hangingPunct="0">
              <a:spcBef>
                <a:spcPts val="0"/>
              </a:spcBef>
              <a:spcAft>
                <a:spcPts val="0"/>
              </a:spcAft>
              <a:buFontTx/>
              <a:buAutoNum type="alphaLcParenR"/>
            </a:pPr>
            <a:r>
              <a:rPr lang="en-US" dirty="0">
                <a:solidFill>
                  <a:schemeClr val="accent2"/>
                </a:solidFill>
              </a:rPr>
              <a:t>AND</a:t>
            </a:r>
          </a:p>
          <a:p>
            <a:pPr marL="342900" indent="-342900" defTabSz="309563" fontAlgn="auto" hangingPunct="0">
              <a:spcBef>
                <a:spcPts val="0"/>
              </a:spcBef>
              <a:spcAft>
                <a:spcPts val="0"/>
              </a:spcAft>
              <a:buFontTx/>
              <a:buAutoNum type="alphaLcParenR"/>
            </a:pPr>
            <a:r>
              <a:rPr lang="en-US" dirty="0">
                <a:solidFill>
                  <a:schemeClr val="accent2"/>
                </a:solidFill>
              </a:rPr>
              <a:t>NAND</a:t>
            </a:r>
          </a:p>
          <a:p>
            <a:pPr marL="342900" indent="-342900" defTabSz="309563" fontAlgn="auto" hangingPunct="0">
              <a:spcBef>
                <a:spcPts val="0"/>
              </a:spcBef>
              <a:spcAft>
                <a:spcPts val="0"/>
              </a:spcAft>
              <a:buFontTx/>
              <a:buAutoNum type="alphaLcParenR"/>
            </a:pPr>
            <a:r>
              <a:rPr lang="en-US" sz="1875" dirty="0">
                <a:solidFill>
                  <a:schemeClr val="accent2"/>
                </a:solidFill>
                <a:latin typeface="+mn-lt"/>
                <a:ea typeface="+mn-ea"/>
                <a:sym typeface="Helvetica Light"/>
              </a:rPr>
              <a:t>Inverter</a:t>
            </a:r>
          </a:p>
          <a:p>
            <a:pPr marL="342900" indent="-342900" defTabSz="309563" fontAlgn="auto" hangingPunct="0">
              <a:spcBef>
                <a:spcPts val="0"/>
              </a:spcBef>
              <a:spcAft>
                <a:spcPts val="0"/>
              </a:spcAft>
              <a:buFontTx/>
              <a:buAutoNum type="alphaLcParenR"/>
            </a:pPr>
            <a:r>
              <a:rPr lang="en-US" dirty="0">
                <a:solidFill>
                  <a:schemeClr val="accent2"/>
                </a:solidFill>
              </a:rPr>
              <a:t>None of the above</a:t>
            </a:r>
            <a:endParaRPr lang="en-US" sz="1875" dirty="0">
              <a:solidFill>
                <a:schemeClr val="accent2"/>
              </a:solidFill>
              <a:latin typeface="+mn-lt"/>
              <a:ea typeface="+mn-ea"/>
              <a:sym typeface="Helvetica Light"/>
            </a:endParaRPr>
          </a:p>
        </p:txBody>
      </p: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8B34BD3E-B148-4E09-9A5E-566E231A5B43}"/>
              </a:ext>
            </a:extLst>
          </p:cNvPr>
          <p:cNvCxnSpPr/>
          <p:nvPr/>
        </p:nvCxnSpPr>
        <p:spPr>
          <a:xfrm>
            <a:off x="5111980" y="3326478"/>
            <a:ext cx="0" cy="276225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5CFCCEDD-E97B-4B8D-BF71-285F7CBFDD7E}"/>
              </a:ext>
            </a:extLst>
          </p:cNvPr>
          <p:cNvCxnSpPr/>
          <p:nvPr/>
        </p:nvCxnSpPr>
        <p:spPr>
          <a:xfrm>
            <a:off x="5091685" y="3965741"/>
            <a:ext cx="0" cy="276225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EAAD2525-D9C4-4853-950E-AD57BE7CC007}"/>
              </a:ext>
            </a:extLst>
          </p:cNvPr>
          <p:cNvCxnSpPr/>
          <p:nvPr/>
        </p:nvCxnSpPr>
        <p:spPr>
          <a:xfrm>
            <a:off x="4772919" y="2676393"/>
            <a:ext cx="0" cy="276225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A4F187D5-ABE6-4A13-9EF7-7CF43B8584CC}"/>
              </a:ext>
            </a:extLst>
          </p:cNvPr>
          <p:cNvCxnSpPr/>
          <p:nvPr/>
        </p:nvCxnSpPr>
        <p:spPr>
          <a:xfrm>
            <a:off x="5545720" y="2682762"/>
            <a:ext cx="0" cy="276225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241309474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6759B4-C211-2A44-83C9-6DCCF3FAAB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56" y="136892"/>
            <a:ext cx="7877175" cy="857250"/>
          </a:xfrm>
        </p:spPr>
        <p:txBody>
          <a:bodyPr/>
          <a:lstStyle/>
          <a:p>
            <a:r>
              <a:rPr lang="en-US" dirty="0"/>
              <a:t>Basic Gates – (N)OR gate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F94DD2-DC1D-3D44-9E5C-512594FD1B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145" y="1009817"/>
            <a:ext cx="3189114" cy="452216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/>
              <a:t>OR     Y = A + B  Y = A | B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F4D4E4-F381-6042-B080-DFB91E478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8D9577-CEC1-AD4C-854C-5F70A5F55164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1E911744-5FD4-1942-B1C2-4F8B9942EB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5157857"/>
              </p:ext>
            </p:extLst>
          </p:nvPr>
        </p:nvGraphicFramePr>
        <p:xfrm>
          <a:off x="262315" y="1477708"/>
          <a:ext cx="1413060" cy="16954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71020">
                  <a:extLst>
                    <a:ext uri="{9D8B030D-6E8A-4147-A177-3AD203B41FA5}">
                      <a16:colId xmlns:a16="http://schemas.microsoft.com/office/drawing/2014/main" val="2811934012"/>
                    </a:ext>
                  </a:extLst>
                </a:gridCol>
                <a:gridCol w="471020">
                  <a:extLst>
                    <a:ext uri="{9D8B030D-6E8A-4147-A177-3AD203B41FA5}">
                      <a16:colId xmlns:a16="http://schemas.microsoft.com/office/drawing/2014/main" val="1796720528"/>
                    </a:ext>
                  </a:extLst>
                </a:gridCol>
                <a:gridCol w="471020">
                  <a:extLst>
                    <a:ext uri="{9D8B030D-6E8A-4147-A177-3AD203B41FA5}">
                      <a16:colId xmlns:a16="http://schemas.microsoft.com/office/drawing/2014/main" val="824010892"/>
                    </a:ext>
                  </a:extLst>
                </a:gridCol>
              </a:tblGrid>
              <a:tr h="318571">
                <a:tc>
                  <a:txBody>
                    <a:bodyPr/>
                    <a:lstStyle/>
                    <a:p>
                      <a:pPr algn="ctr"/>
                      <a:r>
                        <a:rPr lang="en-US" sz="2000" b="1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A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B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Y</a:t>
                      </a:r>
                    </a:p>
                  </a:txBody>
                  <a:tcPr marL="34290" marR="34290" marT="17145" marB="17145" anchor="ctr"/>
                </a:tc>
                <a:extLst>
                  <a:ext uri="{0D108BD9-81ED-4DB2-BD59-A6C34878D82A}">
                    <a16:rowId xmlns:a16="http://schemas.microsoft.com/office/drawing/2014/main" val="2071114296"/>
                  </a:ext>
                </a:extLst>
              </a:tr>
              <a:tr h="318571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 marL="34290" marR="34290" marT="17145" marB="17145" anchor="ctr"/>
                </a:tc>
                <a:extLst>
                  <a:ext uri="{0D108BD9-81ED-4DB2-BD59-A6C34878D82A}">
                    <a16:rowId xmlns:a16="http://schemas.microsoft.com/office/drawing/2014/main" val="2555072618"/>
                  </a:ext>
                </a:extLst>
              </a:tr>
              <a:tr h="318571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</a:t>
                      </a:r>
                    </a:p>
                  </a:txBody>
                  <a:tcPr marL="34290" marR="34290" marT="17145" marB="17145" anchor="ctr"/>
                </a:tc>
                <a:extLst>
                  <a:ext uri="{0D108BD9-81ED-4DB2-BD59-A6C34878D82A}">
                    <a16:rowId xmlns:a16="http://schemas.microsoft.com/office/drawing/2014/main" val="2819696851"/>
                  </a:ext>
                </a:extLst>
              </a:tr>
              <a:tr h="318571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</a:t>
                      </a:r>
                    </a:p>
                  </a:txBody>
                  <a:tcPr marL="34290" marR="34290" marT="17145" marB="17145" anchor="ctr"/>
                </a:tc>
                <a:extLst>
                  <a:ext uri="{0D108BD9-81ED-4DB2-BD59-A6C34878D82A}">
                    <a16:rowId xmlns:a16="http://schemas.microsoft.com/office/drawing/2014/main" val="1392823724"/>
                  </a:ext>
                </a:extLst>
              </a:tr>
              <a:tr h="318571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</a:t>
                      </a:r>
                    </a:p>
                  </a:txBody>
                  <a:tcPr marL="34290" marR="34290" marT="17145" marB="17145" anchor="ctr"/>
                </a:tc>
                <a:extLst>
                  <a:ext uri="{0D108BD9-81ED-4DB2-BD59-A6C34878D82A}">
                    <a16:rowId xmlns:a16="http://schemas.microsoft.com/office/drawing/2014/main" val="3253710147"/>
                  </a:ext>
                </a:extLst>
              </a:tr>
            </a:tbl>
          </a:graphicData>
        </a:graphic>
      </p:graphicFrame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C7E15AB-C3E4-1640-B1EB-3331AD04D5AD}"/>
              </a:ext>
            </a:extLst>
          </p:cNvPr>
          <p:cNvSpPr txBox="1">
            <a:spLocks/>
          </p:cNvSpPr>
          <p:nvPr/>
        </p:nvSpPr>
        <p:spPr>
          <a:xfrm>
            <a:off x="455195" y="3595723"/>
            <a:ext cx="3574906" cy="452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19050" tIns="19050" rIns="19050" bIns="19050" anchor="t">
            <a:normAutofit/>
          </a:bodyPr>
          <a:lstStyle>
            <a:lvl1pPr marL="635000" marR="0" indent="-635000" algn="l" defTabSz="8255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1270000" marR="0" indent="-635000" algn="l" defTabSz="8255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1905000" marR="0" indent="-635000" algn="l" defTabSz="8255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2540000" marR="0" indent="-635000" algn="l" defTabSz="8255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3175000" marR="0" indent="-635000" algn="l" defTabSz="8255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3810000" marR="0" indent="-635000" algn="l" defTabSz="825500" rtl="0" eaLnBrk="1" latinLnBrk="0" hangingPunct="1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4445000" marR="0" indent="-635000" algn="l" defTabSz="825500" rtl="0" eaLnBrk="1" latinLnBrk="0" hangingPunct="1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5080000" marR="0" indent="-635000" algn="l" defTabSz="825500" rtl="0" eaLnBrk="1" latinLnBrk="0" hangingPunct="1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5715000" marR="0" indent="-635000" algn="l" defTabSz="825500" rtl="0" eaLnBrk="1" latinLnBrk="0" hangingPunct="1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marL="0" indent="0">
              <a:buNone/>
            </a:pPr>
            <a:r>
              <a:rPr lang="en-US" sz="1950" dirty="0"/>
              <a:t>NOR    Y = (A + B)’   Y = (A | B)’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ADBA9B7F-0D80-8E46-9B16-5B3026F38C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3842816"/>
              </p:ext>
            </p:extLst>
          </p:nvPr>
        </p:nvGraphicFramePr>
        <p:xfrm>
          <a:off x="262314" y="4047939"/>
          <a:ext cx="1413051" cy="16954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71017">
                  <a:extLst>
                    <a:ext uri="{9D8B030D-6E8A-4147-A177-3AD203B41FA5}">
                      <a16:colId xmlns:a16="http://schemas.microsoft.com/office/drawing/2014/main" val="2811934012"/>
                    </a:ext>
                  </a:extLst>
                </a:gridCol>
                <a:gridCol w="469201">
                  <a:extLst>
                    <a:ext uri="{9D8B030D-6E8A-4147-A177-3AD203B41FA5}">
                      <a16:colId xmlns:a16="http://schemas.microsoft.com/office/drawing/2014/main" val="1796720528"/>
                    </a:ext>
                  </a:extLst>
                </a:gridCol>
                <a:gridCol w="472833">
                  <a:extLst>
                    <a:ext uri="{9D8B030D-6E8A-4147-A177-3AD203B41FA5}">
                      <a16:colId xmlns:a16="http://schemas.microsoft.com/office/drawing/2014/main" val="2337864832"/>
                    </a:ext>
                  </a:extLst>
                </a:gridCol>
              </a:tblGrid>
              <a:tr h="318571">
                <a:tc>
                  <a:txBody>
                    <a:bodyPr/>
                    <a:lstStyle/>
                    <a:p>
                      <a:pPr algn="ctr"/>
                      <a:r>
                        <a:rPr lang="en-US" sz="2000" b="1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A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B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Y</a:t>
                      </a:r>
                    </a:p>
                  </a:txBody>
                  <a:tcPr marL="34290" marR="34290" marT="17145" marB="17145" anchor="ctr"/>
                </a:tc>
                <a:extLst>
                  <a:ext uri="{0D108BD9-81ED-4DB2-BD59-A6C34878D82A}">
                    <a16:rowId xmlns:a16="http://schemas.microsoft.com/office/drawing/2014/main" val="2071114296"/>
                  </a:ext>
                </a:extLst>
              </a:tr>
              <a:tr h="318571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</a:t>
                      </a:r>
                    </a:p>
                  </a:txBody>
                  <a:tcPr marL="34290" marR="34290" marT="17145" marB="17145" anchor="ctr"/>
                </a:tc>
                <a:extLst>
                  <a:ext uri="{0D108BD9-81ED-4DB2-BD59-A6C34878D82A}">
                    <a16:rowId xmlns:a16="http://schemas.microsoft.com/office/drawing/2014/main" val="2555072618"/>
                  </a:ext>
                </a:extLst>
              </a:tr>
              <a:tr h="318571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 marL="34290" marR="34290" marT="17145" marB="17145" anchor="ctr"/>
                </a:tc>
                <a:extLst>
                  <a:ext uri="{0D108BD9-81ED-4DB2-BD59-A6C34878D82A}">
                    <a16:rowId xmlns:a16="http://schemas.microsoft.com/office/drawing/2014/main" val="2819696851"/>
                  </a:ext>
                </a:extLst>
              </a:tr>
              <a:tr h="318571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 marL="34290" marR="34290" marT="17145" marB="17145" anchor="ctr"/>
                </a:tc>
                <a:extLst>
                  <a:ext uri="{0D108BD9-81ED-4DB2-BD59-A6C34878D82A}">
                    <a16:rowId xmlns:a16="http://schemas.microsoft.com/office/drawing/2014/main" val="1392823724"/>
                  </a:ext>
                </a:extLst>
              </a:tr>
              <a:tr h="318571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 marL="34290" marR="34290" marT="17145" marB="17145" anchor="ctr"/>
                </a:tc>
                <a:extLst>
                  <a:ext uri="{0D108BD9-81ED-4DB2-BD59-A6C34878D82A}">
                    <a16:rowId xmlns:a16="http://schemas.microsoft.com/office/drawing/2014/main" val="3253710147"/>
                  </a:ext>
                </a:extLst>
              </a:tr>
            </a:tbl>
          </a:graphicData>
        </a:graphic>
      </p:graphicFrame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D0F33F1-CC8A-3145-BB5E-C2A2936163AA}"/>
              </a:ext>
            </a:extLst>
          </p:cNvPr>
          <p:cNvCxnSpPr>
            <a:cxnSpLocks/>
          </p:cNvCxnSpPr>
          <p:nvPr/>
        </p:nvCxnSpPr>
        <p:spPr>
          <a:xfrm>
            <a:off x="2206451" y="4336707"/>
            <a:ext cx="151514" cy="0"/>
          </a:xfrm>
          <a:prstGeom prst="line">
            <a:avLst/>
          </a:prstGeom>
          <a:solidFill>
            <a:schemeClr val="tx1"/>
          </a:solidFill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7" name="Oval 26">
            <a:extLst>
              <a:ext uri="{FF2B5EF4-FFF2-40B4-BE49-F238E27FC236}">
                <a16:creationId xmlns:a16="http://schemas.microsoft.com/office/drawing/2014/main" id="{633218E9-9313-654E-8183-5A31A475F9F2}"/>
              </a:ext>
            </a:extLst>
          </p:cNvPr>
          <p:cNvSpPr/>
          <p:nvPr/>
        </p:nvSpPr>
        <p:spPr>
          <a:xfrm>
            <a:off x="2136274" y="4287858"/>
            <a:ext cx="70177" cy="105073"/>
          </a:xfrm>
          <a:prstGeom prst="ellipse">
            <a:avLst/>
          </a:prstGeom>
          <a:noFill/>
          <a:ln w="12700" cap="flat">
            <a:solidFill>
              <a:srgbClr val="00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endParaRPr lang="en-US" sz="1200" dirty="0">
              <a:solidFill>
                <a:srgbClr val="FFFFFF"/>
              </a:solidFill>
              <a:latin typeface="+mn-lt"/>
              <a:ea typeface="+mn-ea"/>
              <a:sym typeface="Helvetica Light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B2D9C92-4531-D740-9004-A6020DEE2A61}"/>
              </a:ext>
            </a:extLst>
          </p:cNvPr>
          <p:cNvGrpSpPr/>
          <p:nvPr/>
        </p:nvGrpSpPr>
        <p:grpSpPr>
          <a:xfrm>
            <a:off x="4800647" y="2471728"/>
            <a:ext cx="1427389" cy="667941"/>
            <a:chOff x="2327730" y="5866828"/>
            <a:chExt cx="3806370" cy="1781176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085CD6AB-F801-DD45-9C01-47C96B225077}"/>
                </a:ext>
              </a:extLst>
            </p:cNvPr>
            <p:cNvGrpSpPr/>
            <p:nvPr/>
          </p:nvGrpSpPr>
          <p:grpSpPr>
            <a:xfrm>
              <a:off x="2327730" y="5866828"/>
              <a:ext cx="3806370" cy="1781176"/>
              <a:chOff x="79830" y="5853112"/>
              <a:chExt cx="3806370" cy="1781176"/>
            </a:xfrm>
          </p:grpSpPr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590CFC44-2F76-D743-B259-EA64071BFA4A}"/>
                  </a:ext>
                </a:extLst>
              </p:cNvPr>
              <p:cNvCxnSpPr/>
              <p:nvPr/>
            </p:nvCxnSpPr>
            <p:spPr>
              <a:xfrm>
                <a:off x="3352800" y="6375400"/>
                <a:ext cx="0" cy="736600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90F5DB83-DA02-0A48-962F-B21C36DE7EF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52800" y="6375400"/>
                <a:ext cx="533400" cy="0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D5613AA3-18C6-8147-AB7C-7FF840BB2CA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352800" y="7112000"/>
                <a:ext cx="533400" cy="0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0CB3F80B-2D28-AB4D-B6D0-561B77DF27A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867150" y="7112000"/>
                <a:ext cx="0" cy="522288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CC2E0B98-BF95-2543-9E49-8C675E16420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886200" y="5853112"/>
                <a:ext cx="0" cy="522288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88DC7911-5BF2-5248-908D-AC5D73234FF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9830" y="6743701"/>
                <a:ext cx="2853096" cy="0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</p:grp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C5250020-E992-294D-98D9-A820239D475B}"/>
                </a:ext>
              </a:extLst>
            </p:cNvPr>
            <p:cNvSpPr/>
            <p:nvPr/>
          </p:nvSpPr>
          <p:spPr>
            <a:xfrm>
              <a:off x="5177471" y="6635908"/>
              <a:ext cx="187915" cy="243011"/>
            </a:xfrm>
            <a:prstGeom prst="ellipse">
              <a:avLst/>
            </a:prstGeom>
            <a:noFill/>
            <a:ln w="12700" cap="flat">
              <a:solidFill>
                <a:srgbClr val="000000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spAutoFit/>
            </a:bodyPr>
            <a:lstStyle/>
            <a:p>
              <a:pPr algn="ctr" defTabSz="309563" fontAlgn="auto" hangingPunct="0">
                <a:spcBef>
                  <a:spcPts val="0"/>
                </a:spcBef>
                <a:spcAft>
                  <a:spcPts val="0"/>
                </a:spcAft>
              </a:pPr>
              <a:endParaRPr lang="en-US" sz="1200" dirty="0">
                <a:solidFill>
                  <a:srgbClr val="FFFFFF"/>
                </a:solidFill>
                <a:latin typeface="+mn-lt"/>
                <a:ea typeface="+mn-ea"/>
                <a:sym typeface="Helvetica Light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32902D8F-AFEF-5D47-8E1E-765CB1AAE18D}"/>
              </a:ext>
            </a:extLst>
          </p:cNvPr>
          <p:cNvGrpSpPr/>
          <p:nvPr/>
        </p:nvGrpSpPr>
        <p:grpSpPr>
          <a:xfrm>
            <a:off x="5007822" y="3815775"/>
            <a:ext cx="552720" cy="667941"/>
            <a:chOff x="2412281" y="5853112"/>
            <a:chExt cx="1473919" cy="1781176"/>
          </a:xfrm>
        </p:grpSpPr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5D2264F4-9EC3-7844-A621-B52709D2BBC6}"/>
                </a:ext>
              </a:extLst>
            </p:cNvPr>
            <p:cNvCxnSpPr>
              <a:cxnSpLocks/>
            </p:cNvCxnSpPr>
            <p:nvPr/>
          </p:nvCxnSpPr>
          <p:spPr>
            <a:xfrm>
              <a:off x="3352800" y="6341584"/>
              <a:ext cx="0" cy="79745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8F6167C0-6B24-8E4A-A7BF-9965302F443B}"/>
                </a:ext>
              </a:extLst>
            </p:cNvPr>
            <p:cNvCxnSpPr>
              <a:cxnSpLocks/>
            </p:cNvCxnSpPr>
            <p:nvPr/>
          </p:nvCxnSpPr>
          <p:spPr>
            <a:xfrm>
              <a:off x="3352800" y="6375400"/>
              <a:ext cx="533400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CCCD94BC-5B4B-CB41-9A09-05FBC8271B6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52800" y="7112000"/>
              <a:ext cx="533400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26B8DAA2-4721-EA44-8641-B28862B98CD9}"/>
                </a:ext>
              </a:extLst>
            </p:cNvPr>
            <p:cNvCxnSpPr>
              <a:cxnSpLocks/>
            </p:cNvCxnSpPr>
            <p:nvPr/>
          </p:nvCxnSpPr>
          <p:spPr>
            <a:xfrm>
              <a:off x="3867150" y="7112000"/>
              <a:ext cx="0" cy="522288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20C051F9-CB2A-CE4A-813E-6A2E5267C3AD}"/>
                </a:ext>
              </a:extLst>
            </p:cNvPr>
            <p:cNvCxnSpPr>
              <a:cxnSpLocks/>
            </p:cNvCxnSpPr>
            <p:nvPr/>
          </p:nvCxnSpPr>
          <p:spPr>
            <a:xfrm>
              <a:off x="3861683" y="5853112"/>
              <a:ext cx="0" cy="522288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2F2BD343-2097-4A47-898B-84E8FB67D2C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12281" y="6743699"/>
              <a:ext cx="794277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736AA1C1-28A5-1849-8004-57C67DF1AF3A}"/>
              </a:ext>
            </a:extLst>
          </p:cNvPr>
          <p:cNvCxnSpPr>
            <a:cxnSpLocks/>
          </p:cNvCxnSpPr>
          <p:nvPr/>
        </p:nvCxnSpPr>
        <p:spPr>
          <a:xfrm>
            <a:off x="6163292" y="2243688"/>
            <a:ext cx="133350" cy="0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5" name="Triangle 44">
            <a:extLst>
              <a:ext uri="{FF2B5EF4-FFF2-40B4-BE49-F238E27FC236}">
                <a16:creationId xmlns:a16="http://schemas.microsoft.com/office/drawing/2014/main" id="{EA1FD634-0941-6D44-82C3-725AD5D9B504}"/>
              </a:ext>
            </a:extLst>
          </p:cNvPr>
          <p:cNvSpPr/>
          <p:nvPr/>
        </p:nvSpPr>
        <p:spPr>
          <a:xfrm rot="10800000">
            <a:off x="6010187" y="4769833"/>
            <a:ext cx="198239" cy="443255"/>
          </a:xfrm>
          <a:prstGeom prst="triangle">
            <a:avLst/>
          </a:prstGeom>
          <a:blipFill rotWithShape="1">
            <a:blip r:embed="rId2"/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endParaRPr lang="en-US" sz="1200" dirty="0">
              <a:solidFill>
                <a:srgbClr val="FFFFFF"/>
              </a:solidFill>
              <a:latin typeface="+mn-lt"/>
              <a:ea typeface="+mn-ea"/>
              <a:sym typeface="Helvetica Light"/>
            </a:endParaRP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29A2707F-7ED9-0545-92CF-6C6BB47C3ED1}"/>
              </a:ext>
            </a:extLst>
          </p:cNvPr>
          <p:cNvGrpSpPr/>
          <p:nvPr/>
        </p:nvGrpSpPr>
        <p:grpSpPr>
          <a:xfrm>
            <a:off x="5665608" y="3808853"/>
            <a:ext cx="1187210" cy="685001"/>
            <a:chOff x="720307" y="5807619"/>
            <a:chExt cx="3165893" cy="1826669"/>
          </a:xfrm>
        </p:grpSpPr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32975329-1D54-1143-AFFC-86F165B4F47D}"/>
                </a:ext>
              </a:extLst>
            </p:cNvPr>
            <p:cNvCxnSpPr>
              <a:cxnSpLocks/>
            </p:cNvCxnSpPr>
            <p:nvPr/>
          </p:nvCxnSpPr>
          <p:spPr>
            <a:xfrm>
              <a:off x="3348037" y="6348365"/>
              <a:ext cx="0" cy="786669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14ECAC8B-2190-4C4F-BE9C-7DD5F007FFD3}"/>
                </a:ext>
              </a:extLst>
            </p:cNvPr>
            <p:cNvCxnSpPr>
              <a:cxnSpLocks/>
            </p:cNvCxnSpPr>
            <p:nvPr/>
          </p:nvCxnSpPr>
          <p:spPr>
            <a:xfrm>
              <a:off x="3352800" y="6375400"/>
              <a:ext cx="533400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ADCF6517-1A24-1B40-B90C-DD736780BF0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52800" y="7112000"/>
              <a:ext cx="533400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883E294B-9125-3447-83F6-71AC8D365A50}"/>
                </a:ext>
              </a:extLst>
            </p:cNvPr>
            <p:cNvCxnSpPr>
              <a:cxnSpLocks/>
            </p:cNvCxnSpPr>
            <p:nvPr/>
          </p:nvCxnSpPr>
          <p:spPr>
            <a:xfrm>
              <a:off x="3867150" y="7112000"/>
              <a:ext cx="0" cy="522288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E5913619-2BF4-9F47-A798-F6D8B92017A0}"/>
                </a:ext>
              </a:extLst>
            </p:cNvPr>
            <p:cNvCxnSpPr>
              <a:cxnSpLocks/>
            </p:cNvCxnSpPr>
            <p:nvPr/>
          </p:nvCxnSpPr>
          <p:spPr>
            <a:xfrm>
              <a:off x="3886200" y="5807619"/>
              <a:ext cx="0" cy="56778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1BAFD9A-9F82-624A-9672-C46A10A624F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20307" y="6741269"/>
              <a:ext cx="2428111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4DA2258C-F6CD-094A-81C5-B6E92B834FD8}"/>
              </a:ext>
            </a:extLst>
          </p:cNvPr>
          <p:cNvCxnSpPr>
            <a:cxnSpLocks/>
          </p:cNvCxnSpPr>
          <p:nvPr/>
        </p:nvCxnSpPr>
        <p:spPr>
          <a:xfrm flipV="1">
            <a:off x="5538019" y="3808852"/>
            <a:ext cx="1529028" cy="6923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57" name="Group 56">
            <a:extLst>
              <a:ext uri="{FF2B5EF4-FFF2-40B4-BE49-F238E27FC236}">
                <a16:creationId xmlns:a16="http://schemas.microsoft.com/office/drawing/2014/main" id="{51011544-892B-6F42-AE27-35DD92A0092F}"/>
              </a:ext>
            </a:extLst>
          </p:cNvPr>
          <p:cNvGrpSpPr/>
          <p:nvPr/>
        </p:nvGrpSpPr>
        <p:grpSpPr>
          <a:xfrm>
            <a:off x="5129265" y="3118613"/>
            <a:ext cx="1091627" cy="693700"/>
            <a:chOff x="3223094" y="5866828"/>
            <a:chExt cx="2911006" cy="1849867"/>
          </a:xfrm>
        </p:grpSpPr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20FC45E7-0BC3-8142-B3C1-1651CA5418E8}"/>
                </a:ext>
              </a:extLst>
            </p:cNvPr>
            <p:cNvGrpSpPr/>
            <p:nvPr/>
          </p:nvGrpSpPr>
          <p:grpSpPr>
            <a:xfrm>
              <a:off x="3223094" y="5866828"/>
              <a:ext cx="2911006" cy="1849867"/>
              <a:chOff x="975194" y="5853112"/>
              <a:chExt cx="2911006" cy="1849867"/>
            </a:xfrm>
          </p:grpSpPr>
          <p:cxnSp>
            <p:nvCxnSpPr>
              <p:cNvPr id="60" name="Straight Connector 59">
                <a:extLst>
                  <a:ext uri="{FF2B5EF4-FFF2-40B4-BE49-F238E27FC236}">
                    <a16:creationId xmlns:a16="http://schemas.microsoft.com/office/drawing/2014/main" id="{333B3491-578A-7C4D-A22D-1229A1EACC71}"/>
                  </a:ext>
                </a:extLst>
              </p:cNvPr>
              <p:cNvCxnSpPr/>
              <p:nvPr/>
            </p:nvCxnSpPr>
            <p:spPr>
              <a:xfrm>
                <a:off x="3352800" y="6375400"/>
                <a:ext cx="0" cy="736600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61" name="Straight Connector 60">
                <a:extLst>
                  <a:ext uri="{FF2B5EF4-FFF2-40B4-BE49-F238E27FC236}">
                    <a16:creationId xmlns:a16="http://schemas.microsoft.com/office/drawing/2014/main" id="{FD8F9A85-60C5-C844-8878-7D043C4BEE9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52800" y="6375400"/>
                <a:ext cx="533400" cy="0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551EDE11-9798-0049-A03B-947B98A7990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352800" y="7112000"/>
                <a:ext cx="533400" cy="0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2A1C6E9C-6658-7F45-A2F0-96035655122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867150" y="7112000"/>
                <a:ext cx="0" cy="590979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64" name="Straight Connector 63">
                <a:extLst>
                  <a:ext uri="{FF2B5EF4-FFF2-40B4-BE49-F238E27FC236}">
                    <a16:creationId xmlns:a16="http://schemas.microsoft.com/office/drawing/2014/main" id="{BB8A501B-3E75-5E44-8200-4BAA74C817F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886200" y="5853112"/>
                <a:ext cx="0" cy="522288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BE80F2B0-FF8D-364B-807E-21306B85B8D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975194" y="6739125"/>
                <a:ext cx="1981062" cy="4573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</p:grp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990D4593-71C1-B84C-B00A-91268AC2E3D3}"/>
                </a:ext>
              </a:extLst>
            </p:cNvPr>
            <p:cNvSpPr/>
            <p:nvPr/>
          </p:nvSpPr>
          <p:spPr>
            <a:xfrm>
              <a:off x="5199876" y="6635999"/>
              <a:ext cx="156805" cy="233683"/>
            </a:xfrm>
            <a:prstGeom prst="ellipse">
              <a:avLst/>
            </a:prstGeom>
            <a:noFill/>
            <a:ln w="12700" cap="flat">
              <a:solidFill>
                <a:srgbClr val="000000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spAutoFit/>
            </a:bodyPr>
            <a:lstStyle/>
            <a:p>
              <a:pPr algn="ctr" defTabSz="309563" fontAlgn="auto" hangingPunct="0">
                <a:spcBef>
                  <a:spcPts val="0"/>
                </a:spcBef>
                <a:spcAft>
                  <a:spcPts val="0"/>
                </a:spcAft>
              </a:pPr>
              <a:endParaRPr lang="en-US" sz="1200" dirty="0">
                <a:solidFill>
                  <a:srgbClr val="FFFFFF"/>
                </a:solidFill>
                <a:latin typeface="+mn-lt"/>
                <a:ea typeface="+mn-ea"/>
                <a:sym typeface="Helvetica Light"/>
              </a:endParaRPr>
            </a:p>
          </p:txBody>
        </p:sp>
      </p:grp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EDAC58E9-CC4D-4F4D-8D67-304496869478}"/>
              </a:ext>
            </a:extLst>
          </p:cNvPr>
          <p:cNvCxnSpPr>
            <a:cxnSpLocks/>
          </p:cNvCxnSpPr>
          <p:nvPr/>
        </p:nvCxnSpPr>
        <p:spPr>
          <a:xfrm flipH="1">
            <a:off x="6105769" y="4519733"/>
            <a:ext cx="3897" cy="251845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8D369304-634D-BF47-80A0-EE7F0464ABE4}"/>
              </a:ext>
            </a:extLst>
          </p:cNvPr>
          <p:cNvCxnSpPr/>
          <p:nvPr/>
        </p:nvCxnSpPr>
        <p:spPr>
          <a:xfrm flipH="1">
            <a:off x="4791710" y="4149745"/>
            <a:ext cx="290002" cy="0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B17EC105-39AB-7644-9B6A-354DA511B5A6}"/>
              </a:ext>
            </a:extLst>
          </p:cNvPr>
          <p:cNvCxnSpPr>
            <a:cxnSpLocks/>
          </p:cNvCxnSpPr>
          <p:nvPr/>
        </p:nvCxnSpPr>
        <p:spPr>
          <a:xfrm flipH="1" flipV="1">
            <a:off x="5538019" y="4483715"/>
            <a:ext cx="1303902" cy="1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9" name="TextBox 78">
            <a:extLst>
              <a:ext uri="{FF2B5EF4-FFF2-40B4-BE49-F238E27FC236}">
                <a16:creationId xmlns:a16="http://schemas.microsoft.com/office/drawing/2014/main" id="{EC959DBA-1DD6-3E47-B6CD-64D813B78D9D}"/>
              </a:ext>
            </a:extLst>
          </p:cNvPr>
          <p:cNvSpPr txBox="1"/>
          <p:nvPr/>
        </p:nvSpPr>
        <p:spPr>
          <a:xfrm>
            <a:off x="4560344" y="2631553"/>
            <a:ext cx="205184" cy="3270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A</a:t>
            </a:r>
            <a:endParaRPr lang="en-US" sz="1875" dirty="0">
              <a:solidFill>
                <a:srgbClr val="000000"/>
              </a:solidFill>
              <a:latin typeface="+mn-lt"/>
              <a:ea typeface="+mn-ea"/>
              <a:sym typeface="Helvetica Light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AD7E7B0A-5B95-464B-A48B-7E020D493C7F}"/>
              </a:ext>
            </a:extLst>
          </p:cNvPr>
          <p:cNvSpPr txBox="1"/>
          <p:nvPr/>
        </p:nvSpPr>
        <p:spPr>
          <a:xfrm>
            <a:off x="4601774" y="3986239"/>
            <a:ext cx="198773" cy="3270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875" dirty="0">
                <a:solidFill>
                  <a:srgbClr val="000000"/>
                </a:solidFill>
                <a:latin typeface="+mn-lt"/>
                <a:ea typeface="+mn-ea"/>
                <a:sym typeface="Helvetica Light"/>
              </a:rPr>
              <a:t>B</a:t>
            </a:r>
          </a:p>
        </p:txBody>
      </p: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83CA40BA-3E0C-B04A-8A2F-4D1CEA730322}"/>
              </a:ext>
            </a:extLst>
          </p:cNvPr>
          <p:cNvCxnSpPr/>
          <p:nvPr/>
        </p:nvCxnSpPr>
        <p:spPr>
          <a:xfrm flipV="1">
            <a:off x="6228036" y="2243688"/>
            <a:ext cx="0" cy="230454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94" name="Oval 93">
            <a:extLst>
              <a:ext uri="{FF2B5EF4-FFF2-40B4-BE49-F238E27FC236}">
                <a16:creationId xmlns:a16="http://schemas.microsoft.com/office/drawing/2014/main" id="{06DAEA7A-A1FE-334C-85B9-437756BB1693}"/>
              </a:ext>
            </a:extLst>
          </p:cNvPr>
          <p:cNvSpPr/>
          <p:nvPr/>
        </p:nvSpPr>
        <p:spPr>
          <a:xfrm>
            <a:off x="6084859" y="4447700"/>
            <a:ext cx="45719" cy="80507"/>
          </a:xfrm>
          <a:prstGeom prst="ellipse">
            <a:avLst/>
          </a:prstGeom>
          <a:solidFill>
            <a:schemeClr val="tx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endParaRPr lang="en-US" sz="1200" dirty="0">
              <a:solidFill>
                <a:srgbClr val="FFFFFF"/>
              </a:solidFill>
              <a:latin typeface="+mn-lt"/>
              <a:ea typeface="+mn-ea"/>
              <a:sym typeface="Helvetica Light"/>
            </a:endParaRP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FFB04AEE-D30E-4743-AB17-93028C98E9B3}"/>
              </a:ext>
            </a:extLst>
          </p:cNvPr>
          <p:cNvSpPr txBox="1"/>
          <p:nvPr/>
        </p:nvSpPr>
        <p:spPr>
          <a:xfrm>
            <a:off x="7077933" y="3651457"/>
            <a:ext cx="211597" cy="3270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875" dirty="0">
                <a:solidFill>
                  <a:srgbClr val="000000"/>
                </a:solidFill>
                <a:latin typeface="+mn-lt"/>
                <a:ea typeface="+mn-ea"/>
                <a:sym typeface="Helvetica Light"/>
              </a:rPr>
              <a:t>Y</a:t>
            </a:r>
          </a:p>
        </p:txBody>
      </p:sp>
      <p:sp>
        <p:nvSpPr>
          <p:cNvPr id="75" name="AutoShape 29">
            <a:extLst>
              <a:ext uri="{FF2B5EF4-FFF2-40B4-BE49-F238E27FC236}">
                <a16:creationId xmlns:a16="http://schemas.microsoft.com/office/drawing/2014/main" id="{79FFE316-1B77-1445-AD20-005BF498CD58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905434" y="2147290"/>
            <a:ext cx="228600" cy="228600"/>
          </a:xfrm>
          <a:prstGeom prst="moon">
            <a:avLst>
              <a:gd name="adj" fmla="val 50000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endParaRPr lang="en-US" altLang="en-US" sz="675" dirty="0"/>
          </a:p>
        </p:txBody>
      </p: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5896361E-418C-B64D-BF21-A5B5C9191A4B}"/>
              </a:ext>
            </a:extLst>
          </p:cNvPr>
          <p:cNvCxnSpPr>
            <a:cxnSpLocks/>
          </p:cNvCxnSpPr>
          <p:nvPr/>
        </p:nvCxnSpPr>
        <p:spPr>
          <a:xfrm flipH="1" flipV="1">
            <a:off x="5665608" y="2795059"/>
            <a:ext cx="1426" cy="1363912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48EFBAA7-1C98-294F-B48B-E01301BEBA22}"/>
              </a:ext>
            </a:extLst>
          </p:cNvPr>
          <p:cNvCxnSpPr>
            <a:cxnSpLocks/>
          </p:cNvCxnSpPr>
          <p:nvPr/>
        </p:nvCxnSpPr>
        <p:spPr>
          <a:xfrm flipV="1">
            <a:off x="5124953" y="3452583"/>
            <a:ext cx="4311" cy="697162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1FA09760-913A-EF49-8E33-960EEEC3CCCC}"/>
              </a:ext>
            </a:extLst>
          </p:cNvPr>
          <p:cNvCxnSpPr>
            <a:cxnSpLocks/>
          </p:cNvCxnSpPr>
          <p:nvPr/>
        </p:nvCxnSpPr>
        <p:spPr>
          <a:xfrm>
            <a:off x="1717296" y="2195513"/>
            <a:ext cx="251612" cy="0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BBAB7705-F235-EC44-858C-789DE392B959}"/>
              </a:ext>
            </a:extLst>
          </p:cNvPr>
          <p:cNvCxnSpPr>
            <a:cxnSpLocks/>
          </p:cNvCxnSpPr>
          <p:nvPr/>
        </p:nvCxnSpPr>
        <p:spPr>
          <a:xfrm>
            <a:off x="1717296" y="2325433"/>
            <a:ext cx="251612" cy="0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616B0142-C913-924A-9D7E-A8A8F60782DD}"/>
              </a:ext>
            </a:extLst>
          </p:cNvPr>
          <p:cNvCxnSpPr>
            <a:cxnSpLocks/>
          </p:cNvCxnSpPr>
          <p:nvPr/>
        </p:nvCxnSpPr>
        <p:spPr>
          <a:xfrm>
            <a:off x="2134034" y="2262291"/>
            <a:ext cx="189280" cy="0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01" name="AutoShape 29">
            <a:extLst>
              <a:ext uri="{FF2B5EF4-FFF2-40B4-BE49-F238E27FC236}">
                <a16:creationId xmlns:a16="http://schemas.microsoft.com/office/drawing/2014/main" id="{D64EC625-423E-624D-9423-0F8E03EA4C64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905434" y="4221031"/>
            <a:ext cx="228600" cy="228600"/>
          </a:xfrm>
          <a:prstGeom prst="moon">
            <a:avLst>
              <a:gd name="adj" fmla="val 50000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endParaRPr lang="en-US" altLang="en-US" sz="675" dirty="0"/>
          </a:p>
        </p:txBody>
      </p: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7503F875-D9CA-5345-B583-746DE70FF313}"/>
              </a:ext>
            </a:extLst>
          </p:cNvPr>
          <p:cNvCxnSpPr>
            <a:cxnSpLocks/>
          </p:cNvCxnSpPr>
          <p:nvPr/>
        </p:nvCxnSpPr>
        <p:spPr>
          <a:xfrm>
            <a:off x="1717296" y="4267200"/>
            <a:ext cx="251612" cy="0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7D466143-CF4A-6B43-A647-654F7587EE8C}"/>
              </a:ext>
            </a:extLst>
          </p:cNvPr>
          <p:cNvCxnSpPr>
            <a:cxnSpLocks/>
          </p:cNvCxnSpPr>
          <p:nvPr/>
        </p:nvCxnSpPr>
        <p:spPr>
          <a:xfrm>
            <a:off x="1717296" y="4397694"/>
            <a:ext cx="251612" cy="0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6" name="Rounded Rectangular Callout 75">
            <a:extLst>
              <a:ext uri="{FF2B5EF4-FFF2-40B4-BE49-F238E27FC236}">
                <a16:creationId xmlns:a16="http://schemas.microsoft.com/office/drawing/2014/main" id="{F8D09EAC-8059-8D40-A232-17639763F760}"/>
              </a:ext>
            </a:extLst>
          </p:cNvPr>
          <p:cNvSpPr/>
          <p:nvPr/>
        </p:nvSpPr>
        <p:spPr>
          <a:xfrm>
            <a:off x="2323314" y="5053620"/>
            <a:ext cx="788761" cy="655499"/>
          </a:xfrm>
          <a:prstGeom prst="wedgeRoundRectCallout">
            <a:avLst>
              <a:gd name="adj1" fmla="val -65406"/>
              <a:gd name="adj2" fmla="val -145927"/>
              <a:gd name="adj3" fmla="val 16667"/>
            </a:avLst>
          </a:prstGeom>
          <a:blipFill rotWithShape="1">
            <a:blip r:embed="rId2"/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srgbClr val="FFFFFF"/>
                </a:solidFill>
                <a:latin typeface="+mn-lt"/>
                <a:ea typeface="+mn-ea"/>
                <a:sym typeface="Helvetica Light"/>
              </a:rPr>
              <a:t>Bubble means Invert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98566413-171A-B244-BB3C-6843A38F641A}"/>
              </a:ext>
            </a:extLst>
          </p:cNvPr>
          <p:cNvSpPr txBox="1"/>
          <p:nvPr/>
        </p:nvSpPr>
        <p:spPr>
          <a:xfrm>
            <a:off x="3462660" y="5261523"/>
            <a:ext cx="2173672" cy="3270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875" dirty="0">
                <a:solidFill>
                  <a:srgbClr val="000000"/>
                </a:solidFill>
                <a:latin typeface="+mn-lt"/>
                <a:ea typeface="+mn-ea"/>
                <a:sym typeface="Helvetica Light"/>
              </a:rPr>
              <a:t>NOR is universal gate</a:t>
            </a:r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BFFCD07E-AACE-4A11-8B6D-F915888A2C81}"/>
              </a:ext>
            </a:extLst>
          </p:cNvPr>
          <p:cNvGrpSpPr/>
          <p:nvPr/>
        </p:nvGrpSpPr>
        <p:grpSpPr>
          <a:xfrm>
            <a:off x="14555881" y="3482236"/>
            <a:ext cx="6375112" cy="7208517"/>
            <a:chOff x="12169198" y="3697169"/>
            <a:chExt cx="8861117" cy="6993584"/>
          </a:xfrm>
        </p:grpSpPr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60968D64-94D2-45AE-9898-6A0DD5E9249B}"/>
                </a:ext>
              </a:extLst>
            </p:cNvPr>
            <p:cNvGrpSpPr/>
            <p:nvPr/>
          </p:nvGrpSpPr>
          <p:grpSpPr>
            <a:xfrm>
              <a:off x="12801725" y="4305274"/>
              <a:ext cx="3806370" cy="1781176"/>
              <a:chOff x="2327730" y="5866828"/>
              <a:chExt cx="3806370" cy="1781176"/>
            </a:xfrm>
          </p:grpSpPr>
          <p:grpSp>
            <p:nvGrpSpPr>
              <p:cNvPr id="143" name="Group 142">
                <a:extLst>
                  <a:ext uri="{FF2B5EF4-FFF2-40B4-BE49-F238E27FC236}">
                    <a16:creationId xmlns:a16="http://schemas.microsoft.com/office/drawing/2014/main" id="{62179FA8-E67B-4E34-BCFA-A2C86FC0677C}"/>
                  </a:ext>
                </a:extLst>
              </p:cNvPr>
              <p:cNvGrpSpPr/>
              <p:nvPr/>
            </p:nvGrpSpPr>
            <p:grpSpPr>
              <a:xfrm>
                <a:off x="2327730" y="5866828"/>
                <a:ext cx="3806370" cy="1781176"/>
                <a:chOff x="79830" y="5853112"/>
                <a:chExt cx="3806370" cy="1781176"/>
              </a:xfrm>
            </p:grpSpPr>
            <p:cxnSp>
              <p:nvCxnSpPr>
                <p:cNvPr id="145" name="Straight Connector 144">
                  <a:extLst>
                    <a:ext uri="{FF2B5EF4-FFF2-40B4-BE49-F238E27FC236}">
                      <a16:creationId xmlns:a16="http://schemas.microsoft.com/office/drawing/2014/main" id="{0758B414-64CE-4207-BA5D-6AB1D83DB212}"/>
                    </a:ext>
                  </a:extLst>
                </p:cNvPr>
                <p:cNvCxnSpPr/>
                <p:nvPr/>
              </p:nvCxnSpPr>
              <p:spPr>
                <a:xfrm>
                  <a:off x="3352800" y="6375400"/>
                  <a:ext cx="0" cy="736600"/>
                </a:xfrm>
                <a:prstGeom prst="line">
                  <a:avLst/>
                </a:prstGeom>
                <a:noFill/>
                <a:ln w="2540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  <p:cxnSp>
              <p:nvCxnSpPr>
                <p:cNvPr id="146" name="Straight Connector 145">
                  <a:extLst>
                    <a:ext uri="{FF2B5EF4-FFF2-40B4-BE49-F238E27FC236}">
                      <a16:creationId xmlns:a16="http://schemas.microsoft.com/office/drawing/2014/main" id="{3C45E1BE-E4EB-4C33-8F9F-E06E847B845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352800" y="6375400"/>
                  <a:ext cx="533400" cy="0"/>
                </a:xfrm>
                <a:prstGeom prst="line">
                  <a:avLst/>
                </a:prstGeom>
                <a:noFill/>
                <a:ln w="2540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  <p:cxnSp>
              <p:nvCxnSpPr>
                <p:cNvPr id="147" name="Straight Connector 146">
                  <a:extLst>
                    <a:ext uri="{FF2B5EF4-FFF2-40B4-BE49-F238E27FC236}">
                      <a16:creationId xmlns:a16="http://schemas.microsoft.com/office/drawing/2014/main" id="{74363C56-FD1B-4FFF-B6B7-643629E3F13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3352800" y="7112000"/>
                  <a:ext cx="533400" cy="0"/>
                </a:xfrm>
                <a:prstGeom prst="line">
                  <a:avLst/>
                </a:prstGeom>
                <a:noFill/>
                <a:ln w="2540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  <p:cxnSp>
              <p:nvCxnSpPr>
                <p:cNvPr id="148" name="Straight Connector 147">
                  <a:extLst>
                    <a:ext uri="{FF2B5EF4-FFF2-40B4-BE49-F238E27FC236}">
                      <a16:creationId xmlns:a16="http://schemas.microsoft.com/office/drawing/2014/main" id="{2EA1836F-98E1-451E-94FF-E4DF5224BB8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867150" y="7112000"/>
                  <a:ext cx="0" cy="522288"/>
                </a:xfrm>
                <a:prstGeom prst="line">
                  <a:avLst/>
                </a:prstGeom>
                <a:noFill/>
                <a:ln w="2540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  <p:cxnSp>
              <p:nvCxnSpPr>
                <p:cNvPr id="149" name="Straight Connector 148">
                  <a:extLst>
                    <a:ext uri="{FF2B5EF4-FFF2-40B4-BE49-F238E27FC236}">
                      <a16:creationId xmlns:a16="http://schemas.microsoft.com/office/drawing/2014/main" id="{45902089-818F-4284-8964-DD4E8A1431F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886200" y="5853112"/>
                  <a:ext cx="0" cy="522288"/>
                </a:xfrm>
                <a:prstGeom prst="line">
                  <a:avLst/>
                </a:prstGeom>
                <a:noFill/>
                <a:ln w="2540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  <p:cxnSp>
              <p:nvCxnSpPr>
                <p:cNvPr id="150" name="Straight Connector 149">
                  <a:extLst>
                    <a:ext uri="{FF2B5EF4-FFF2-40B4-BE49-F238E27FC236}">
                      <a16:creationId xmlns:a16="http://schemas.microsoft.com/office/drawing/2014/main" id="{7B1A3282-EECD-4385-A87E-D7FCEAAF0F3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79830" y="6734556"/>
                  <a:ext cx="3146479" cy="9144"/>
                </a:xfrm>
                <a:prstGeom prst="line">
                  <a:avLst/>
                </a:prstGeom>
                <a:noFill/>
                <a:ln w="2540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</p:grpSp>
          <p:sp>
            <p:nvSpPr>
              <p:cNvPr id="144" name="Oval 143">
                <a:extLst>
                  <a:ext uri="{FF2B5EF4-FFF2-40B4-BE49-F238E27FC236}">
                    <a16:creationId xmlns:a16="http://schemas.microsoft.com/office/drawing/2014/main" id="{C3438BCF-9327-4217-A4F3-4AE33C8D57C8}"/>
                  </a:ext>
                </a:extLst>
              </p:cNvPr>
              <p:cNvSpPr/>
              <p:nvPr/>
            </p:nvSpPr>
            <p:spPr>
              <a:xfrm>
                <a:off x="5488877" y="6690138"/>
                <a:ext cx="128587" cy="125413"/>
              </a:xfrm>
              <a:prstGeom prst="ellipse">
                <a:avLst/>
              </a:prstGeom>
              <a:noFill/>
              <a:ln w="12700" cap="flat">
                <a:solidFill>
                  <a:srgbClr val="000000"/>
                </a:solidFill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8255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Light"/>
                </a:endParaRPr>
              </a:p>
            </p:txBody>
          </p:sp>
        </p:grpSp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id="{95D93B5A-8A06-43FB-A075-9F798CF1D22D}"/>
                </a:ext>
              </a:extLst>
            </p:cNvPr>
            <p:cNvGrpSpPr/>
            <p:nvPr/>
          </p:nvGrpSpPr>
          <p:grpSpPr>
            <a:xfrm>
              <a:off x="13551232" y="7889399"/>
              <a:ext cx="1214437" cy="1781176"/>
              <a:chOff x="2671763" y="5853112"/>
              <a:chExt cx="1214437" cy="1781176"/>
            </a:xfrm>
          </p:grpSpPr>
          <p:cxnSp>
            <p:nvCxnSpPr>
              <p:cNvPr id="137" name="Straight Connector 136">
                <a:extLst>
                  <a:ext uri="{FF2B5EF4-FFF2-40B4-BE49-F238E27FC236}">
                    <a16:creationId xmlns:a16="http://schemas.microsoft.com/office/drawing/2014/main" id="{12D834B3-9C54-41A1-80F2-B714D044D8D2}"/>
                  </a:ext>
                </a:extLst>
              </p:cNvPr>
              <p:cNvCxnSpPr/>
              <p:nvPr/>
            </p:nvCxnSpPr>
            <p:spPr>
              <a:xfrm>
                <a:off x="3352800" y="6375400"/>
                <a:ext cx="0" cy="736600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138" name="Straight Connector 137">
                <a:extLst>
                  <a:ext uri="{FF2B5EF4-FFF2-40B4-BE49-F238E27FC236}">
                    <a16:creationId xmlns:a16="http://schemas.microsoft.com/office/drawing/2014/main" id="{17DA6BC2-365B-416E-B7E6-C7344F6CED8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52800" y="6375400"/>
                <a:ext cx="533400" cy="0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139" name="Straight Connector 138">
                <a:extLst>
                  <a:ext uri="{FF2B5EF4-FFF2-40B4-BE49-F238E27FC236}">
                    <a16:creationId xmlns:a16="http://schemas.microsoft.com/office/drawing/2014/main" id="{B2B2A69F-25FB-4150-A463-2B785A4476E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352800" y="7112000"/>
                <a:ext cx="533400" cy="0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140" name="Straight Connector 139">
                <a:extLst>
                  <a:ext uri="{FF2B5EF4-FFF2-40B4-BE49-F238E27FC236}">
                    <a16:creationId xmlns:a16="http://schemas.microsoft.com/office/drawing/2014/main" id="{36AC3815-87A4-4390-BCDF-7B3ECD5C297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867150" y="7112000"/>
                <a:ext cx="0" cy="522288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141" name="Straight Connector 140">
                <a:extLst>
                  <a:ext uri="{FF2B5EF4-FFF2-40B4-BE49-F238E27FC236}">
                    <a16:creationId xmlns:a16="http://schemas.microsoft.com/office/drawing/2014/main" id="{AD967E49-099C-4E12-AEB0-E260A29859E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886200" y="5853112"/>
                <a:ext cx="0" cy="522288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142" name="Straight Connector 141">
                <a:extLst>
                  <a:ext uri="{FF2B5EF4-FFF2-40B4-BE49-F238E27FC236}">
                    <a16:creationId xmlns:a16="http://schemas.microsoft.com/office/drawing/2014/main" id="{C627295B-A1B6-40F8-A61D-1EBACFF720A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671763" y="6743700"/>
                <a:ext cx="676274" cy="0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</p:grp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376B4336-5080-4EA6-84A1-BCDCECFE0EA3}"/>
                </a:ext>
              </a:extLst>
            </p:cNvPr>
            <p:cNvCxnSpPr>
              <a:cxnSpLocks/>
            </p:cNvCxnSpPr>
            <p:nvPr/>
          </p:nvCxnSpPr>
          <p:spPr>
            <a:xfrm>
              <a:off x="16435446" y="3697169"/>
              <a:ext cx="355600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00" name="Triangle 44">
              <a:extLst>
                <a:ext uri="{FF2B5EF4-FFF2-40B4-BE49-F238E27FC236}">
                  <a16:creationId xmlns:a16="http://schemas.microsoft.com/office/drawing/2014/main" id="{5085A639-E10A-43B5-B967-6DD93DBF72AB}"/>
                </a:ext>
              </a:extLst>
            </p:cNvPr>
            <p:cNvSpPr/>
            <p:nvPr/>
          </p:nvSpPr>
          <p:spPr>
            <a:xfrm rot="10800000">
              <a:off x="16048800" y="10318976"/>
              <a:ext cx="528637" cy="371777"/>
            </a:xfrm>
            <a:prstGeom prst="triangle">
              <a:avLst/>
            </a:prstGeom>
            <a:blipFill rotWithShape="1">
              <a:blip r:embed="rId2"/>
              <a:srcRect/>
              <a:tile tx="0" ty="0" sx="100000" sy="100000" flip="none" algn="tl"/>
            </a:blip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  <p:grpSp>
          <p:nvGrpSpPr>
            <p:cNvPr id="102" name="Group 101">
              <a:extLst>
                <a:ext uri="{FF2B5EF4-FFF2-40B4-BE49-F238E27FC236}">
                  <a16:creationId xmlns:a16="http://schemas.microsoft.com/office/drawing/2014/main" id="{9A7D09C7-FE19-4A8C-978A-BB7DA663EBE0}"/>
                </a:ext>
              </a:extLst>
            </p:cNvPr>
            <p:cNvGrpSpPr/>
            <p:nvPr/>
          </p:nvGrpSpPr>
          <p:grpSpPr>
            <a:xfrm>
              <a:off x="15275552" y="7889399"/>
              <a:ext cx="2966274" cy="1781176"/>
              <a:chOff x="919926" y="5853112"/>
              <a:chExt cx="2966274" cy="1781176"/>
            </a:xfrm>
          </p:grpSpPr>
          <p:cxnSp>
            <p:nvCxnSpPr>
              <p:cNvPr id="131" name="Straight Connector 130">
                <a:extLst>
                  <a:ext uri="{FF2B5EF4-FFF2-40B4-BE49-F238E27FC236}">
                    <a16:creationId xmlns:a16="http://schemas.microsoft.com/office/drawing/2014/main" id="{936CA0DF-72DC-4FD8-B071-3B5D1ED76D78}"/>
                  </a:ext>
                </a:extLst>
              </p:cNvPr>
              <p:cNvCxnSpPr/>
              <p:nvPr/>
            </p:nvCxnSpPr>
            <p:spPr>
              <a:xfrm>
                <a:off x="3352800" y="6375400"/>
                <a:ext cx="0" cy="736600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132" name="Straight Connector 131">
                <a:extLst>
                  <a:ext uri="{FF2B5EF4-FFF2-40B4-BE49-F238E27FC236}">
                    <a16:creationId xmlns:a16="http://schemas.microsoft.com/office/drawing/2014/main" id="{5063E13C-449D-4237-AAF3-E39E7FD83F7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52800" y="6375400"/>
                <a:ext cx="533400" cy="0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133" name="Straight Connector 132">
                <a:extLst>
                  <a:ext uri="{FF2B5EF4-FFF2-40B4-BE49-F238E27FC236}">
                    <a16:creationId xmlns:a16="http://schemas.microsoft.com/office/drawing/2014/main" id="{FFD147D5-A534-42F9-8C19-D0B07F0A38C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352800" y="7112000"/>
                <a:ext cx="533400" cy="0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134" name="Straight Connector 133">
                <a:extLst>
                  <a:ext uri="{FF2B5EF4-FFF2-40B4-BE49-F238E27FC236}">
                    <a16:creationId xmlns:a16="http://schemas.microsoft.com/office/drawing/2014/main" id="{16A90600-45DB-4628-A7C4-14D8543DD9C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867150" y="7112000"/>
                <a:ext cx="0" cy="522288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135" name="Straight Connector 134">
                <a:extLst>
                  <a:ext uri="{FF2B5EF4-FFF2-40B4-BE49-F238E27FC236}">
                    <a16:creationId xmlns:a16="http://schemas.microsoft.com/office/drawing/2014/main" id="{FC082D20-388D-490D-9507-7131670E23B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886200" y="5853112"/>
                <a:ext cx="0" cy="522288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136" name="Straight Connector 135">
                <a:extLst>
                  <a:ext uri="{FF2B5EF4-FFF2-40B4-BE49-F238E27FC236}">
                    <a16:creationId xmlns:a16="http://schemas.microsoft.com/office/drawing/2014/main" id="{4E40FE1D-8DB1-41ED-AC36-7E2BEDFA896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919926" y="6743700"/>
                <a:ext cx="2428111" cy="0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</p:grp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AC536680-0713-4C59-93BE-932EFE05DB9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4768051" y="7870937"/>
              <a:ext cx="4077408" cy="18462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grpSp>
          <p:nvGrpSpPr>
            <p:cNvPr id="106" name="Group 105">
              <a:extLst>
                <a:ext uri="{FF2B5EF4-FFF2-40B4-BE49-F238E27FC236}">
                  <a16:creationId xmlns:a16="http://schemas.microsoft.com/office/drawing/2014/main" id="{CFFBC810-8AD3-4651-A480-6E14537C467D}"/>
                </a:ext>
              </a:extLst>
            </p:cNvPr>
            <p:cNvGrpSpPr/>
            <p:nvPr/>
          </p:nvGrpSpPr>
          <p:grpSpPr>
            <a:xfrm>
              <a:off x="13678036" y="6030301"/>
              <a:ext cx="2911009" cy="1849867"/>
              <a:chOff x="3223091" y="5866828"/>
              <a:chExt cx="2911009" cy="1849867"/>
            </a:xfrm>
          </p:grpSpPr>
          <p:grpSp>
            <p:nvGrpSpPr>
              <p:cNvPr id="123" name="Group 122">
                <a:extLst>
                  <a:ext uri="{FF2B5EF4-FFF2-40B4-BE49-F238E27FC236}">
                    <a16:creationId xmlns:a16="http://schemas.microsoft.com/office/drawing/2014/main" id="{394E2931-AC30-49EC-BF65-DE3427256D0F}"/>
                  </a:ext>
                </a:extLst>
              </p:cNvPr>
              <p:cNvGrpSpPr/>
              <p:nvPr/>
            </p:nvGrpSpPr>
            <p:grpSpPr>
              <a:xfrm>
                <a:off x="3223091" y="5866828"/>
                <a:ext cx="2911009" cy="1849867"/>
                <a:chOff x="975191" y="5853112"/>
                <a:chExt cx="2911009" cy="1849867"/>
              </a:xfrm>
            </p:grpSpPr>
            <p:cxnSp>
              <p:nvCxnSpPr>
                <p:cNvPr id="125" name="Straight Connector 124">
                  <a:extLst>
                    <a:ext uri="{FF2B5EF4-FFF2-40B4-BE49-F238E27FC236}">
                      <a16:creationId xmlns:a16="http://schemas.microsoft.com/office/drawing/2014/main" id="{C3F33E72-7658-4C37-B228-CE07AA8D069C}"/>
                    </a:ext>
                  </a:extLst>
                </p:cNvPr>
                <p:cNvCxnSpPr/>
                <p:nvPr/>
              </p:nvCxnSpPr>
              <p:spPr>
                <a:xfrm>
                  <a:off x="3352800" y="6375400"/>
                  <a:ext cx="0" cy="736600"/>
                </a:xfrm>
                <a:prstGeom prst="line">
                  <a:avLst/>
                </a:prstGeom>
                <a:noFill/>
                <a:ln w="2540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  <p:cxnSp>
              <p:nvCxnSpPr>
                <p:cNvPr id="126" name="Straight Connector 125">
                  <a:extLst>
                    <a:ext uri="{FF2B5EF4-FFF2-40B4-BE49-F238E27FC236}">
                      <a16:creationId xmlns:a16="http://schemas.microsoft.com/office/drawing/2014/main" id="{D5899E30-9F65-4818-B58C-AAB034C65B1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352800" y="6375400"/>
                  <a:ext cx="533400" cy="0"/>
                </a:xfrm>
                <a:prstGeom prst="line">
                  <a:avLst/>
                </a:prstGeom>
                <a:noFill/>
                <a:ln w="2540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  <p:cxnSp>
              <p:nvCxnSpPr>
                <p:cNvPr id="127" name="Straight Connector 126">
                  <a:extLst>
                    <a:ext uri="{FF2B5EF4-FFF2-40B4-BE49-F238E27FC236}">
                      <a16:creationId xmlns:a16="http://schemas.microsoft.com/office/drawing/2014/main" id="{A24762AD-3508-48FB-8BFC-B873AE29B2F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3352800" y="7112000"/>
                  <a:ext cx="533400" cy="0"/>
                </a:xfrm>
                <a:prstGeom prst="line">
                  <a:avLst/>
                </a:prstGeom>
                <a:noFill/>
                <a:ln w="2540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  <p:cxnSp>
              <p:nvCxnSpPr>
                <p:cNvPr id="128" name="Straight Connector 127">
                  <a:extLst>
                    <a:ext uri="{FF2B5EF4-FFF2-40B4-BE49-F238E27FC236}">
                      <a16:creationId xmlns:a16="http://schemas.microsoft.com/office/drawing/2014/main" id="{23B05A56-5D11-41C5-97EC-820B311DBD4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867150" y="7112000"/>
                  <a:ext cx="0" cy="590979"/>
                </a:xfrm>
                <a:prstGeom prst="line">
                  <a:avLst/>
                </a:prstGeom>
                <a:noFill/>
                <a:ln w="2540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  <p:cxnSp>
              <p:nvCxnSpPr>
                <p:cNvPr id="129" name="Straight Connector 128">
                  <a:extLst>
                    <a:ext uri="{FF2B5EF4-FFF2-40B4-BE49-F238E27FC236}">
                      <a16:creationId xmlns:a16="http://schemas.microsoft.com/office/drawing/2014/main" id="{27429B3A-E893-41D6-9B44-4E07C1E4BE1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886200" y="5853112"/>
                  <a:ext cx="0" cy="522288"/>
                </a:xfrm>
                <a:prstGeom prst="line">
                  <a:avLst/>
                </a:prstGeom>
                <a:noFill/>
                <a:ln w="2540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  <p:cxnSp>
              <p:nvCxnSpPr>
                <p:cNvPr id="130" name="Straight Connector 129">
                  <a:extLst>
                    <a:ext uri="{FF2B5EF4-FFF2-40B4-BE49-F238E27FC236}">
                      <a16:creationId xmlns:a16="http://schemas.microsoft.com/office/drawing/2014/main" id="{FEE55EC4-AC76-479A-83C6-CD17924C2B0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975191" y="6734556"/>
                  <a:ext cx="2251117" cy="4572"/>
                </a:xfrm>
                <a:prstGeom prst="line">
                  <a:avLst/>
                </a:prstGeom>
                <a:noFill/>
                <a:ln w="2540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</p:grpSp>
          <p:sp>
            <p:nvSpPr>
              <p:cNvPr id="124" name="Oval 123">
                <a:extLst>
                  <a:ext uri="{FF2B5EF4-FFF2-40B4-BE49-F238E27FC236}">
                    <a16:creationId xmlns:a16="http://schemas.microsoft.com/office/drawing/2014/main" id="{B7FF779F-F856-484C-8F26-9DDFF8D66E65}"/>
                  </a:ext>
                </a:extLst>
              </p:cNvPr>
              <p:cNvSpPr/>
              <p:nvPr/>
            </p:nvSpPr>
            <p:spPr>
              <a:xfrm>
                <a:off x="5488877" y="6690138"/>
                <a:ext cx="128587" cy="125413"/>
              </a:xfrm>
              <a:prstGeom prst="ellipse">
                <a:avLst/>
              </a:prstGeom>
              <a:noFill/>
              <a:ln w="12700" cap="flat">
                <a:solidFill>
                  <a:srgbClr val="000000"/>
                </a:solidFill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8255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Light"/>
                </a:endParaRPr>
              </a:p>
            </p:txBody>
          </p:sp>
        </p:grp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0A57F39A-2896-4353-B3AC-C4314991D150}"/>
                </a:ext>
              </a:extLst>
            </p:cNvPr>
            <p:cNvCxnSpPr>
              <a:cxnSpLocks/>
              <a:endCxn id="100" idx="3"/>
            </p:cNvCxnSpPr>
            <p:nvPr/>
          </p:nvCxnSpPr>
          <p:spPr>
            <a:xfrm>
              <a:off x="16313118" y="9666566"/>
              <a:ext cx="0" cy="65241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0128CFB0-7E13-4719-8CDD-F8B46196EAFB}"/>
                </a:ext>
              </a:extLst>
            </p:cNvPr>
            <p:cNvCxnSpPr/>
            <p:nvPr/>
          </p:nvCxnSpPr>
          <p:spPr>
            <a:xfrm flipH="1">
              <a:off x="12777893" y="8779987"/>
              <a:ext cx="773339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8D5F01A5-D376-49E4-B397-6F99C634CE0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765669" y="9675166"/>
              <a:ext cx="3457107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8C5C7639-3EFB-46C6-8720-43A75549BB57}"/>
                </a:ext>
              </a:extLst>
            </p:cNvPr>
            <p:cNvSpPr txBox="1"/>
            <p:nvPr/>
          </p:nvSpPr>
          <p:spPr>
            <a:xfrm>
              <a:off x="12169198" y="4731476"/>
              <a:ext cx="530594" cy="8720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dirty="0"/>
                <a:t>A</a:t>
              </a:r>
              <a:endParaRPr kumimoji="0" lang="en-US" sz="50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CDE0AE9D-173D-4D1F-80BD-41FFCEB775BD}"/>
                </a:ext>
              </a:extLst>
            </p:cNvPr>
            <p:cNvSpPr txBox="1"/>
            <p:nvPr/>
          </p:nvSpPr>
          <p:spPr>
            <a:xfrm>
              <a:off x="12271131" y="8343970"/>
              <a:ext cx="530594" cy="8720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Light"/>
                </a:rPr>
                <a:t>B</a:t>
              </a:r>
            </a:p>
          </p:txBody>
        </p: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8940F181-93F8-41A1-9EDF-414439F852AF}"/>
                </a:ext>
              </a:extLst>
            </p:cNvPr>
            <p:cNvCxnSpPr/>
            <p:nvPr/>
          </p:nvCxnSpPr>
          <p:spPr>
            <a:xfrm flipV="1">
              <a:off x="16608095" y="3697169"/>
              <a:ext cx="0" cy="614544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13" name="Oval 112">
              <a:extLst>
                <a:ext uri="{FF2B5EF4-FFF2-40B4-BE49-F238E27FC236}">
                  <a16:creationId xmlns:a16="http://schemas.microsoft.com/office/drawing/2014/main" id="{ACE32782-6362-4AD5-A41F-C07CACF2837D}"/>
                </a:ext>
              </a:extLst>
            </p:cNvPr>
            <p:cNvSpPr/>
            <p:nvPr/>
          </p:nvSpPr>
          <p:spPr>
            <a:xfrm>
              <a:off x="16505701" y="7811734"/>
              <a:ext cx="128587" cy="125413"/>
            </a:xfrm>
            <a:prstGeom prst="ellipse">
              <a:avLst/>
            </a:prstGeom>
            <a:solidFill>
              <a:schemeClr val="tx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  <p:sp>
          <p:nvSpPr>
            <p:cNvPr id="114" name="Oval 113">
              <a:extLst>
                <a:ext uri="{FF2B5EF4-FFF2-40B4-BE49-F238E27FC236}">
                  <a16:creationId xmlns:a16="http://schemas.microsoft.com/office/drawing/2014/main" id="{08C64788-F0E4-453E-AAF2-97AFA210B7BB}"/>
                </a:ext>
              </a:extLst>
            </p:cNvPr>
            <p:cNvSpPr/>
            <p:nvPr/>
          </p:nvSpPr>
          <p:spPr>
            <a:xfrm>
              <a:off x="13601769" y="8717281"/>
              <a:ext cx="128587" cy="125413"/>
            </a:xfrm>
            <a:prstGeom prst="ellipse">
              <a:avLst/>
            </a:prstGeom>
            <a:solidFill>
              <a:schemeClr val="tx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  <p:sp>
          <p:nvSpPr>
            <p:cNvPr id="115" name="Oval 114">
              <a:extLst>
                <a:ext uri="{FF2B5EF4-FFF2-40B4-BE49-F238E27FC236}">
                  <a16:creationId xmlns:a16="http://schemas.microsoft.com/office/drawing/2014/main" id="{E369EB5B-FEDD-487D-A501-154505E15D85}"/>
                </a:ext>
              </a:extLst>
            </p:cNvPr>
            <p:cNvSpPr/>
            <p:nvPr/>
          </p:nvSpPr>
          <p:spPr>
            <a:xfrm>
              <a:off x="16258076" y="9634210"/>
              <a:ext cx="128587" cy="125413"/>
            </a:xfrm>
            <a:prstGeom prst="ellipse">
              <a:avLst/>
            </a:prstGeom>
            <a:solidFill>
              <a:schemeClr val="tx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E9810F3A-6227-47A3-956F-385A56634C28}"/>
                </a:ext>
              </a:extLst>
            </p:cNvPr>
            <p:cNvSpPr txBox="1"/>
            <p:nvPr/>
          </p:nvSpPr>
          <p:spPr>
            <a:xfrm>
              <a:off x="18909753" y="7451218"/>
              <a:ext cx="493725" cy="8720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Light"/>
                </a:rPr>
                <a:t>Y</a:t>
              </a:r>
            </a:p>
          </p:txBody>
        </p: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0B287F9C-2620-4DAE-B1DB-4439776E99D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5275552" y="5186718"/>
              <a:ext cx="0" cy="3564959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4E4F2D65-6663-4A69-A0DD-469B91E6B72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3666542" y="6920889"/>
              <a:ext cx="11495" cy="1859098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19" name="Oval 118">
              <a:extLst>
                <a:ext uri="{FF2B5EF4-FFF2-40B4-BE49-F238E27FC236}">
                  <a16:creationId xmlns:a16="http://schemas.microsoft.com/office/drawing/2014/main" id="{BE8AEA97-30D8-4527-ADF0-DB414008068E}"/>
                </a:ext>
              </a:extLst>
            </p:cNvPr>
            <p:cNvSpPr/>
            <p:nvPr/>
          </p:nvSpPr>
          <p:spPr>
            <a:xfrm>
              <a:off x="18158482" y="7824529"/>
              <a:ext cx="128587" cy="125413"/>
            </a:xfrm>
            <a:prstGeom prst="ellipse">
              <a:avLst/>
            </a:prstGeom>
            <a:solidFill>
              <a:schemeClr val="tx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  <p:sp>
          <p:nvSpPr>
            <p:cNvPr id="120" name="Oval 119">
              <a:extLst>
                <a:ext uri="{FF2B5EF4-FFF2-40B4-BE49-F238E27FC236}">
                  <a16:creationId xmlns:a16="http://schemas.microsoft.com/office/drawing/2014/main" id="{5E906AA2-50D8-4A45-A3B6-93E3E433D76E}"/>
                </a:ext>
              </a:extLst>
            </p:cNvPr>
            <p:cNvSpPr/>
            <p:nvPr/>
          </p:nvSpPr>
          <p:spPr>
            <a:xfrm>
              <a:off x="15211258" y="5133155"/>
              <a:ext cx="128587" cy="125413"/>
            </a:xfrm>
            <a:prstGeom prst="ellipse">
              <a:avLst/>
            </a:prstGeom>
            <a:solidFill>
              <a:schemeClr val="tx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898D3501-551E-4060-900E-BAAD8191444E}"/>
                </a:ext>
              </a:extLst>
            </p:cNvPr>
            <p:cNvCxnSpPr>
              <a:cxnSpLocks/>
            </p:cNvCxnSpPr>
            <p:nvPr/>
          </p:nvCxnSpPr>
          <p:spPr>
            <a:xfrm>
              <a:off x="19890930" y="4132192"/>
              <a:ext cx="1139385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5406F737-A94C-4B5B-BEA0-085E3CC3C455}"/>
                </a:ext>
              </a:extLst>
            </p:cNvPr>
            <p:cNvCxnSpPr>
              <a:cxnSpLocks/>
            </p:cNvCxnSpPr>
            <p:nvPr/>
          </p:nvCxnSpPr>
          <p:spPr>
            <a:xfrm>
              <a:off x="20407745" y="4132192"/>
              <a:ext cx="0" cy="907382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cxnSp>
        <p:nvCxnSpPr>
          <p:cNvPr id="151" name="Straight Connector 150">
            <a:extLst>
              <a:ext uri="{FF2B5EF4-FFF2-40B4-BE49-F238E27FC236}">
                <a16:creationId xmlns:a16="http://schemas.microsoft.com/office/drawing/2014/main" id="{5E211D27-FB50-4423-B04F-ACE285178D81}"/>
              </a:ext>
            </a:extLst>
          </p:cNvPr>
          <p:cNvCxnSpPr>
            <a:cxnSpLocks/>
          </p:cNvCxnSpPr>
          <p:nvPr/>
        </p:nvCxnSpPr>
        <p:spPr>
          <a:xfrm>
            <a:off x="6576150" y="4011632"/>
            <a:ext cx="0" cy="295001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52" name="Straight Connector 151">
            <a:extLst>
              <a:ext uri="{FF2B5EF4-FFF2-40B4-BE49-F238E27FC236}">
                <a16:creationId xmlns:a16="http://schemas.microsoft.com/office/drawing/2014/main" id="{F28D77E9-AA8E-43F2-A936-6913E11A8572}"/>
              </a:ext>
            </a:extLst>
          </p:cNvPr>
          <p:cNvCxnSpPr>
            <a:cxnSpLocks/>
          </p:cNvCxnSpPr>
          <p:nvPr/>
        </p:nvCxnSpPr>
        <p:spPr>
          <a:xfrm>
            <a:off x="5297260" y="3998951"/>
            <a:ext cx="0" cy="307682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53" name="Straight Connector 152">
            <a:extLst>
              <a:ext uri="{FF2B5EF4-FFF2-40B4-BE49-F238E27FC236}">
                <a16:creationId xmlns:a16="http://schemas.microsoft.com/office/drawing/2014/main" id="{F506AB9E-FC1C-4D70-B72C-12F2ECE39249}"/>
              </a:ext>
            </a:extLst>
          </p:cNvPr>
          <p:cNvCxnSpPr/>
          <p:nvPr/>
        </p:nvCxnSpPr>
        <p:spPr>
          <a:xfrm>
            <a:off x="5932808" y="3314471"/>
            <a:ext cx="0" cy="276225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54" name="Straight Connector 153">
            <a:extLst>
              <a:ext uri="{FF2B5EF4-FFF2-40B4-BE49-F238E27FC236}">
                <a16:creationId xmlns:a16="http://schemas.microsoft.com/office/drawing/2014/main" id="{221F2E78-F9C1-4BA9-A0E2-60AC045C487F}"/>
              </a:ext>
            </a:extLst>
          </p:cNvPr>
          <p:cNvCxnSpPr/>
          <p:nvPr/>
        </p:nvCxnSpPr>
        <p:spPr>
          <a:xfrm>
            <a:off x="5958955" y="2667586"/>
            <a:ext cx="0" cy="276225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426948644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6"/>
          <p:cNvSpPr>
            <a:spLocks noGrp="1"/>
          </p:cNvSpPr>
          <p:nvPr>
            <p:ph type="sldNum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400" dirty="0"/>
              <a:t>&lt;</a:t>
            </a:r>
            <a:fld id="{7AE164D8-D297-4005-B22B-03FB678509EC}" type="slidenum">
              <a:rPr lang="en-US" altLang="en-US" sz="1400"/>
              <a:pPr eaLnBrk="1" hangingPunct="1"/>
              <a:t>37</a:t>
            </a:fld>
            <a:r>
              <a:rPr lang="en-US" altLang="en-US" sz="1400" dirty="0"/>
              <a:t>&gt;</a:t>
            </a:r>
          </a:p>
          <a:p>
            <a:pPr eaLnBrk="1" hangingPunct="1"/>
            <a:endParaRPr lang="en-GB" altLang="en-US" sz="1400" dirty="0"/>
          </a:p>
        </p:txBody>
      </p:sp>
      <p:sp>
        <p:nvSpPr>
          <p:cNvPr id="53250" name="Rectangle 2"/>
          <p:cNvSpPr>
            <a:spLocks noGrp="1" noChangeArrowheads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515938" y="-101600"/>
            <a:ext cx="7772400" cy="1143000"/>
          </a:xfrm>
        </p:spPr>
        <p:txBody>
          <a:bodyPr/>
          <a:lstStyle/>
          <a:p>
            <a:r>
              <a:rPr lang="en-US" altLang="en-US" dirty="0"/>
              <a:t>Boolean Algebra</a:t>
            </a:r>
          </a:p>
        </p:txBody>
      </p:sp>
      <p:sp>
        <p:nvSpPr>
          <p:cNvPr id="16388" name="Rectangle 3"/>
          <p:cNvSpPr>
            <a:spLocks noGrp="1" noChangeArrowheads="1"/>
          </p:cNvSpPr>
          <p:nvPr>
            <p:ph sz="half" idx="4294967295"/>
            <p:custDataLst>
              <p:tags r:id="rId2"/>
            </p:custDataLst>
          </p:nvPr>
        </p:nvSpPr>
        <p:spPr>
          <a:xfrm>
            <a:off x="381000" y="820738"/>
            <a:ext cx="8424863" cy="5699125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dirty="0"/>
              <a:t>A branch of algebra in which the values of the variables belong to a set B (e.g. {0, 1}), has two  operations {+, .} that satisfy the following four sets of laws.</a:t>
            </a:r>
          </a:p>
          <a:p>
            <a:pPr marL="0" indent="0"/>
            <a:r>
              <a:rPr lang="en-US" altLang="en-US" sz="2800" dirty="0"/>
              <a:t>Associative laws: (a+b)+c= a+(b+c), (a·b)·c =a·(b·c)</a:t>
            </a:r>
          </a:p>
          <a:p>
            <a:pPr marL="0" indent="0"/>
            <a:r>
              <a:rPr lang="en-US" altLang="en-US" sz="2800" dirty="0"/>
              <a:t>Commutative laws: a+b=b+a,         a·b=b·a</a:t>
            </a:r>
          </a:p>
          <a:p>
            <a:pPr marL="0" indent="0"/>
            <a:r>
              <a:rPr lang="en-US" altLang="en-US" sz="2800" dirty="0"/>
              <a:t>Distributive laws: a+(b·c)=(a+b)·(a+c),      	</a:t>
            </a:r>
          </a:p>
          <a:p>
            <a:pPr marL="0" indent="0">
              <a:buFontTx/>
              <a:buNone/>
            </a:pPr>
            <a:r>
              <a:rPr lang="en-US" altLang="en-US" sz="2800" dirty="0"/>
              <a:t>  		          a·(b+c)=a·b+a·c</a:t>
            </a:r>
          </a:p>
          <a:p>
            <a:pPr marL="0" indent="0"/>
            <a:r>
              <a:rPr lang="en-US" altLang="en-US" sz="2800" dirty="0"/>
              <a:t>Identity laws: a+0=a, a·1=a</a:t>
            </a:r>
          </a:p>
          <a:p>
            <a:pPr marL="0" indent="0"/>
            <a:r>
              <a:rPr lang="en-US" altLang="en-US" sz="2800" dirty="0"/>
              <a:t>Complement laws: a+a</a:t>
            </a:r>
            <a:r>
              <a:rPr lang="ja-JP" altLang="en-US" sz="2800" dirty="0"/>
              <a:t>’</a:t>
            </a:r>
            <a:r>
              <a:rPr lang="en-US" altLang="ja-JP" sz="2800" dirty="0"/>
              <a:t>=1, a·a</a:t>
            </a:r>
            <a:r>
              <a:rPr lang="ja-JP" altLang="en-US" sz="2800" dirty="0"/>
              <a:t>’</a:t>
            </a:r>
            <a:r>
              <a:rPr lang="en-US" altLang="ja-JP" sz="2800" dirty="0"/>
              <a:t>=0</a:t>
            </a:r>
          </a:p>
          <a:p>
            <a:pPr marL="0" indent="0">
              <a:buNone/>
            </a:pPr>
            <a:r>
              <a:rPr lang="en-US" altLang="en-US" sz="2800" dirty="0"/>
              <a:t>(x’: the complement element of x)</a:t>
            </a:r>
          </a:p>
        </p:txBody>
      </p:sp>
    </p:spTree>
    <p:extLst>
      <p:ext uri="{BB962C8B-B14F-4D97-AF65-F5344CB8AC3E}">
        <p14:creationId xmlns:p14="http://schemas.microsoft.com/office/powerpoint/2010/main" val="3716095242"/>
      </p:ext>
    </p:extLst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490A36-D834-F442-82C3-A3CB38CC4A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3326" y="25398"/>
            <a:ext cx="7877175" cy="857250"/>
          </a:xfrm>
        </p:spPr>
        <p:txBody>
          <a:bodyPr>
            <a:normAutofit/>
          </a:bodyPr>
          <a:lstStyle/>
          <a:p>
            <a:r>
              <a:rPr lang="en-US" sz="3600" dirty="0"/>
              <a:t>Duality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FE417C91-C9A6-EC4E-B7E4-33D481E456E4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287782" y="710835"/>
                <a:ext cx="7877175" cy="1166813"/>
              </a:xfrm>
            </p:spPr>
            <p:txBody>
              <a:bodyPr/>
              <a:lstStyle/>
              <a:p>
                <a:r>
                  <a:rPr lang="en-US" dirty="0"/>
                  <a:t>Swap (+,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)</m:t>
                    </m:r>
                  </m:oMath>
                </a14:m>
                <a:r>
                  <a:rPr lang="en-US" dirty="0"/>
                  <a:t> and complement all 0’s and 1’s</a:t>
                </a:r>
              </a:p>
              <a:p>
                <a:r>
                  <a:rPr lang="en-US" dirty="0"/>
                  <a:t>If we can prove a statement using laws of Boolean algebra true, then the duality of the statement is also true.</a:t>
                </a:r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FE417C91-C9A6-EC4E-B7E4-33D481E456E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287782" y="710835"/>
                <a:ext cx="7877175" cy="1166813"/>
              </a:xfrm>
              <a:blipFill>
                <a:blip r:embed="rId2"/>
                <a:stretch>
                  <a:fillRect l="-1703" t="-7330" r="-851" b="-1020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28096F-55F8-824C-BAC2-65188B27C501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38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B3F2A83F-9479-7B44-BB5B-6519C73F971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06324556"/>
                  </p:ext>
                </p:extLst>
              </p:nvPr>
            </p:nvGraphicFramePr>
            <p:xfrm>
              <a:off x="685800" y="3523564"/>
              <a:ext cx="7786687" cy="227828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301725">
                      <a:extLst>
                        <a:ext uri="{9D8B030D-6E8A-4147-A177-3AD203B41FA5}">
                          <a16:colId xmlns:a16="http://schemas.microsoft.com/office/drawing/2014/main" val="3626953076"/>
                        </a:ext>
                      </a:extLst>
                    </a:gridCol>
                    <a:gridCol w="2742481">
                      <a:extLst>
                        <a:ext uri="{9D8B030D-6E8A-4147-A177-3AD203B41FA5}">
                          <a16:colId xmlns:a16="http://schemas.microsoft.com/office/drawing/2014/main" val="1447185462"/>
                        </a:ext>
                      </a:extLst>
                    </a:gridCol>
                    <a:gridCol w="2742481">
                      <a:extLst>
                        <a:ext uri="{9D8B030D-6E8A-4147-A177-3AD203B41FA5}">
                          <a16:colId xmlns:a16="http://schemas.microsoft.com/office/drawing/2014/main" val="1020762816"/>
                        </a:ext>
                      </a:extLst>
                    </a:gridCol>
                  </a:tblGrid>
                  <a:tr h="678086"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Associative</a:t>
                          </a:r>
                        </a:p>
                      </a:txBody>
                      <a:tcPr marL="34290" marR="34290" marT="17145" marB="17145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8255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dirty="0"/>
                            <a:t>(a </a:t>
                          </a:r>
                          <a14:m>
                            <m:oMath xmlns:m="http://schemas.openxmlformats.org/officeDocument/2006/math"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</m:oMath>
                          </a14:m>
                          <a:r>
                            <a:rPr lang="en-US" sz="2400" dirty="0"/>
                            <a:t> b)</a:t>
                          </a:r>
                          <a:r>
                            <a:rPr lang="en-US" sz="2400" baseline="0" dirty="0"/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</m:oMath>
                          </a14:m>
                          <a:r>
                            <a:rPr lang="en-US" sz="2400" dirty="0"/>
                            <a:t> c = a </a:t>
                          </a:r>
                          <a14:m>
                            <m:oMath xmlns:m="http://schemas.openxmlformats.org/officeDocument/2006/math"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</m:oMath>
                          </a14:m>
                          <a:r>
                            <a:rPr lang="en-US" sz="2400" dirty="0"/>
                            <a:t> (b</a:t>
                          </a:r>
                          <a:r>
                            <a:rPr lang="en-US" sz="2400" baseline="0" dirty="0"/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</m:oMath>
                          </a14:m>
                          <a:r>
                            <a:rPr lang="en-US" sz="2400" dirty="0"/>
                            <a:t> c)</a:t>
                          </a:r>
                        </a:p>
                      </a:txBody>
                      <a:tcPr marL="34290" marR="34290" marT="17145" marB="17145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8255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dirty="0"/>
                            <a:t>(a 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</m:oMath>
                          </a14:m>
                          <a:r>
                            <a:rPr lang="en-US" sz="2400" dirty="0"/>
                            <a:t>b)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</m:oMath>
                          </a14:m>
                          <a:r>
                            <a:rPr lang="en-US" sz="2400" dirty="0"/>
                            <a:t>c = a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oMath>
                          </a14:m>
                          <a:r>
                            <a:rPr lang="en-US" sz="2400" dirty="0"/>
                            <a:t>(b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</m:oMath>
                          </a14:m>
                          <a:r>
                            <a:rPr lang="en-US" sz="2400" dirty="0"/>
                            <a:t>c)</a:t>
                          </a:r>
                        </a:p>
                      </a:txBody>
                      <a:tcPr marL="34290" marR="34290" marT="17145" marB="17145"/>
                    </a:tc>
                    <a:extLst>
                      <a:ext uri="{0D108BD9-81ED-4DB2-BD59-A6C34878D82A}">
                        <a16:rowId xmlns:a16="http://schemas.microsoft.com/office/drawing/2014/main" val="2003093993"/>
                      </a:ext>
                    </a:extLst>
                  </a:tr>
                  <a:tr h="349591"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Commutative</a:t>
                          </a:r>
                        </a:p>
                      </a:txBody>
                      <a:tcPr marL="34290" marR="34290" marT="17145" marB="17145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a</a:t>
                          </a:r>
                          <a14:m>
                            <m:oMath xmlns:m="http://schemas.openxmlformats.org/officeDocument/2006/math"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</m:oMath>
                          </a14:m>
                          <a:r>
                            <a:rPr lang="en-US" sz="2400" dirty="0"/>
                            <a:t>b = b</a:t>
                          </a:r>
                          <a14:m>
                            <m:oMath xmlns:m="http://schemas.openxmlformats.org/officeDocument/2006/math"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</m:oMath>
                          </a14:m>
                          <a:r>
                            <a:rPr lang="en-US" sz="2400" dirty="0"/>
                            <a:t>a</a:t>
                          </a:r>
                        </a:p>
                      </a:txBody>
                      <a:tcPr marL="34290" marR="34290" marT="17145" marB="17145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a+b = b+a</a:t>
                          </a:r>
                        </a:p>
                      </a:txBody>
                      <a:tcPr marL="34290" marR="34290" marT="17145" marB="17145"/>
                    </a:tc>
                    <a:extLst>
                      <a:ext uri="{0D108BD9-81ED-4DB2-BD59-A6C34878D82A}">
                        <a16:rowId xmlns:a16="http://schemas.microsoft.com/office/drawing/2014/main" val="1113131860"/>
                      </a:ext>
                    </a:extLst>
                  </a:tr>
                  <a:tr h="349591"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Distributive*</a:t>
                          </a:r>
                        </a:p>
                      </a:txBody>
                      <a:tcPr marL="34290" marR="34290" marT="17145" marB="17145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dirty="0"/>
                            <a:t>a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</m:oMath>
                          </a14:m>
                          <a:r>
                            <a:rPr lang="en-US" sz="2400" b="0" dirty="0"/>
                            <a:t>(b+c)</a:t>
                          </a:r>
                          <a:r>
                            <a:rPr lang="en-US" sz="2400" b="0" baseline="0" dirty="0"/>
                            <a:t> = a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</m:oMath>
                          </a14:m>
                          <a:r>
                            <a:rPr lang="en-US" sz="2400" b="0" dirty="0"/>
                            <a:t>b + a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</m:oMath>
                          </a14:m>
                          <a:r>
                            <a:rPr lang="en-US" sz="2400" b="0" dirty="0"/>
                            <a:t>c</a:t>
                          </a:r>
                        </a:p>
                      </a:txBody>
                      <a:tcPr marL="34290" marR="34290" marT="17145" marB="17145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dirty="0"/>
                            <a:t>a+(b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</m:oMath>
                          </a14:m>
                          <a:r>
                            <a:rPr lang="en-US" sz="2400" b="0" dirty="0"/>
                            <a:t>c)=(a+b)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</m:oMath>
                          </a14:m>
                          <a:r>
                            <a:rPr lang="en-US" sz="2400" b="0" dirty="0"/>
                            <a:t>(a+c)</a:t>
                          </a:r>
                        </a:p>
                      </a:txBody>
                      <a:tcPr marL="34290" marR="34290" marT="17145" marB="17145"/>
                    </a:tc>
                    <a:extLst>
                      <a:ext uri="{0D108BD9-81ED-4DB2-BD59-A6C34878D82A}">
                        <a16:rowId xmlns:a16="http://schemas.microsoft.com/office/drawing/2014/main" val="2280768131"/>
                      </a:ext>
                    </a:extLst>
                  </a:tr>
                  <a:tr h="349591"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Identity</a:t>
                          </a:r>
                        </a:p>
                      </a:txBody>
                      <a:tcPr marL="34290" marR="34290" marT="17145" marB="17145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a</a:t>
                          </a:r>
                          <a14:m>
                            <m:oMath xmlns:m="http://schemas.openxmlformats.org/officeDocument/2006/math"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</m:oMath>
                          </a14:m>
                          <a:r>
                            <a:rPr lang="en-US" sz="2400" dirty="0"/>
                            <a:t>1 = a</a:t>
                          </a:r>
                        </a:p>
                      </a:txBody>
                      <a:tcPr marL="34290" marR="34290" marT="17145" marB="17145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8255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dirty="0"/>
                            <a:t>a+0 = a</a:t>
                          </a:r>
                        </a:p>
                      </a:txBody>
                      <a:tcPr marL="34290" marR="34290" marT="17145" marB="17145"/>
                    </a:tc>
                    <a:extLst>
                      <a:ext uri="{0D108BD9-81ED-4DB2-BD59-A6C34878D82A}">
                        <a16:rowId xmlns:a16="http://schemas.microsoft.com/office/drawing/2014/main" val="587134393"/>
                      </a:ext>
                    </a:extLst>
                  </a:tr>
                  <a:tr h="349591"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Compliment</a:t>
                          </a:r>
                        </a:p>
                      </a:txBody>
                      <a:tcPr marL="34290" marR="34290" marT="17145" marB="17145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a</a:t>
                          </a:r>
                          <a14:m>
                            <m:oMath xmlns:m="http://schemas.openxmlformats.org/officeDocument/2006/math"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</m:oMath>
                          </a14:m>
                          <a:r>
                            <a:rPr lang="en-US" sz="2400" dirty="0"/>
                            <a:t>a’ = 0</a:t>
                          </a:r>
                        </a:p>
                      </a:txBody>
                      <a:tcPr marL="34290" marR="34290" marT="17145" marB="17145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8255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dirty="0"/>
                            <a:t>a + a’ = 1</a:t>
                          </a:r>
                        </a:p>
                      </a:txBody>
                      <a:tcPr marL="34290" marR="34290" marT="17145" marB="17145"/>
                    </a:tc>
                    <a:extLst>
                      <a:ext uri="{0D108BD9-81ED-4DB2-BD59-A6C34878D82A}">
                        <a16:rowId xmlns:a16="http://schemas.microsoft.com/office/drawing/2014/main" val="223432892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B3F2A83F-9479-7B44-BB5B-6519C73F971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06324556"/>
                  </p:ext>
                </p:extLst>
              </p:nvPr>
            </p:nvGraphicFramePr>
            <p:xfrm>
              <a:off x="685800" y="3523564"/>
              <a:ext cx="7786687" cy="227828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301725">
                      <a:extLst>
                        <a:ext uri="{9D8B030D-6E8A-4147-A177-3AD203B41FA5}">
                          <a16:colId xmlns:a16="http://schemas.microsoft.com/office/drawing/2014/main" val="3626953076"/>
                        </a:ext>
                      </a:extLst>
                    </a:gridCol>
                    <a:gridCol w="2742481">
                      <a:extLst>
                        <a:ext uri="{9D8B030D-6E8A-4147-A177-3AD203B41FA5}">
                          <a16:colId xmlns:a16="http://schemas.microsoft.com/office/drawing/2014/main" val="1447185462"/>
                        </a:ext>
                      </a:extLst>
                    </a:gridCol>
                    <a:gridCol w="2742481">
                      <a:extLst>
                        <a:ext uri="{9D8B030D-6E8A-4147-A177-3AD203B41FA5}">
                          <a16:colId xmlns:a16="http://schemas.microsoft.com/office/drawing/2014/main" val="1020762816"/>
                        </a:ext>
                      </a:extLst>
                    </a:gridCol>
                  </a:tblGrid>
                  <a:tr h="678086"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Associative</a:t>
                          </a:r>
                        </a:p>
                      </a:txBody>
                      <a:tcPr marL="34290" marR="34290" marT="17145" marB="17145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34290" marR="34290" marT="17145" marB="17145">
                        <a:blipFill>
                          <a:blip r:embed="rId3"/>
                          <a:stretch>
                            <a:fillRect l="-84222" t="-11712" r="-100444" b="-26126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34290" marR="34290" marT="17145" marB="17145">
                        <a:blipFill>
                          <a:blip r:embed="rId3"/>
                          <a:stretch>
                            <a:fillRect l="-184222" t="-11712" r="-444" b="-26126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03093993"/>
                      </a:ext>
                    </a:extLst>
                  </a:tr>
                  <a:tr h="400050"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Commutative</a:t>
                          </a:r>
                        </a:p>
                      </a:txBody>
                      <a:tcPr marL="34290" marR="34290" marT="17145" marB="17145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34290" marR="34290" marT="17145" marB="17145">
                        <a:blipFill>
                          <a:blip r:embed="rId3"/>
                          <a:stretch>
                            <a:fillRect l="-84222" t="-187879" r="-100444" b="-3393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a+b = b+a</a:t>
                          </a:r>
                        </a:p>
                      </a:txBody>
                      <a:tcPr marL="34290" marR="34290" marT="17145" marB="17145"/>
                    </a:tc>
                    <a:extLst>
                      <a:ext uri="{0D108BD9-81ED-4DB2-BD59-A6C34878D82A}">
                        <a16:rowId xmlns:a16="http://schemas.microsoft.com/office/drawing/2014/main" val="1113131860"/>
                      </a:ext>
                    </a:extLst>
                  </a:tr>
                  <a:tr h="400050"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Distributive*</a:t>
                          </a:r>
                        </a:p>
                      </a:txBody>
                      <a:tcPr marL="34290" marR="34290" marT="17145" marB="17145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34290" marR="34290" marT="17145" marB="17145">
                        <a:blipFill>
                          <a:blip r:embed="rId3"/>
                          <a:stretch>
                            <a:fillRect l="-84222" t="-287879" r="-100444" b="-2393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34290" marR="34290" marT="17145" marB="17145">
                        <a:blipFill>
                          <a:blip r:embed="rId3"/>
                          <a:stretch>
                            <a:fillRect l="-184222" t="-287879" r="-444" b="-23939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80768131"/>
                      </a:ext>
                    </a:extLst>
                  </a:tr>
                  <a:tr h="400050"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Identity</a:t>
                          </a:r>
                        </a:p>
                      </a:txBody>
                      <a:tcPr marL="34290" marR="34290" marT="17145" marB="17145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34290" marR="34290" marT="17145" marB="17145">
                        <a:blipFill>
                          <a:blip r:embed="rId3"/>
                          <a:stretch>
                            <a:fillRect l="-84222" t="-393846" r="-100444" b="-1430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8255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dirty="0"/>
                            <a:t>a+0 = a</a:t>
                          </a:r>
                        </a:p>
                      </a:txBody>
                      <a:tcPr marL="34290" marR="34290" marT="17145" marB="17145"/>
                    </a:tc>
                    <a:extLst>
                      <a:ext uri="{0D108BD9-81ED-4DB2-BD59-A6C34878D82A}">
                        <a16:rowId xmlns:a16="http://schemas.microsoft.com/office/drawing/2014/main" val="587134393"/>
                      </a:ext>
                    </a:extLst>
                  </a:tr>
                  <a:tr h="400050"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Compliment</a:t>
                          </a:r>
                        </a:p>
                      </a:txBody>
                      <a:tcPr marL="34290" marR="34290" marT="17145" marB="17145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34290" marR="34290" marT="17145" marB="17145">
                        <a:blipFill>
                          <a:blip r:embed="rId3"/>
                          <a:stretch>
                            <a:fillRect l="-84222" t="-486364" r="-100444" b="-4090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8255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dirty="0"/>
                            <a:t>a + a’ = 1</a:t>
                          </a:r>
                        </a:p>
                      </a:txBody>
                      <a:tcPr marL="34290" marR="34290" marT="17145" marB="17145"/>
                    </a:tc>
                    <a:extLst>
                      <a:ext uri="{0D108BD9-81ED-4DB2-BD59-A6C34878D82A}">
                        <a16:rowId xmlns:a16="http://schemas.microsoft.com/office/drawing/2014/main" val="2234328925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C0C59317-CB90-6F4F-AAE4-39D38745FD7E}"/>
              </a:ext>
            </a:extLst>
          </p:cNvPr>
          <p:cNvSpPr txBox="1"/>
          <p:nvPr/>
        </p:nvSpPr>
        <p:spPr>
          <a:xfrm>
            <a:off x="3508351" y="2926633"/>
            <a:ext cx="2592056" cy="40780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000000"/>
                </a:solidFill>
                <a:latin typeface="+mn-lt"/>
                <a:ea typeface="+mn-ea"/>
                <a:sym typeface="Helvetica Light"/>
              </a:rPr>
              <a:t>Laws and their duals</a:t>
            </a:r>
          </a:p>
        </p:txBody>
      </p:sp>
    </p:spTree>
    <p:extLst>
      <p:ext uri="{BB962C8B-B14F-4D97-AF65-F5344CB8AC3E}">
        <p14:creationId xmlns:p14="http://schemas.microsoft.com/office/powerpoint/2010/main" val="4191360425"/>
      </p:ext>
    </p:extLst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Title 1"/>
          <p:cNvSpPr>
            <a:spLocks noGrp="1"/>
          </p:cNvSpPr>
          <p:nvPr>
            <p:ph type="title"/>
          </p:nvPr>
        </p:nvSpPr>
        <p:spPr>
          <a:xfrm>
            <a:off x="0" y="33338"/>
            <a:ext cx="8770938" cy="1143000"/>
          </a:xfrm>
        </p:spPr>
        <p:txBody>
          <a:bodyPr/>
          <a:lstStyle/>
          <a:p>
            <a:r>
              <a:rPr lang="en-US" altLang="en-US" sz="3600" dirty="0"/>
              <a:t>Representations of combinational circuits:</a:t>
            </a:r>
            <a:br>
              <a:rPr lang="en-US" altLang="en-US" sz="3600" dirty="0"/>
            </a:br>
            <a:r>
              <a:rPr lang="en-US" altLang="en-US" sz="3600" dirty="0"/>
              <a:t>The Schematic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fld id="{114D6AD5-88F9-4E9E-8157-0F05B2E87BAD}" type="slidenum">
              <a:rPr lang="en-US" altLang="en-US" sz="1400"/>
              <a:pPr eaLnBrk="1" hangingPunct="1"/>
              <a:t>39</a:t>
            </a:fld>
            <a:endParaRPr lang="en-US" altLang="en-US" sz="1400" dirty="0"/>
          </a:p>
        </p:txBody>
      </p:sp>
      <p:grpSp>
        <p:nvGrpSpPr>
          <p:cNvPr id="5" name="Group 4"/>
          <p:cNvGrpSpPr/>
          <p:nvPr/>
        </p:nvGrpSpPr>
        <p:grpSpPr>
          <a:xfrm>
            <a:off x="3217863" y="1828800"/>
            <a:ext cx="2911475" cy="1504950"/>
            <a:chOff x="3217863" y="1828800"/>
            <a:chExt cx="2911475" cy="1504950"/>
          </a:xfrm>
        </p:grpSpPr>
        <p:cxnSp>
          <p:nvCxnSpPr>
            <p:cNvPr id="9" name="Straight Connector 8"/>
            <p:cNvCxnSpPr>
              <a:cxnSpLocks noChangeShapeType="1"/>
            </p:cNvCxnSpPr>
            <p:nvPr/>
          </p:nvCxnSpPr>
          <p:spPr bwMode="auto">
            <a:xfrm>
              <a:off x="3217863" y="2455863"/>
              <a:ext cx="1016000" cy="0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" name="Straight Connector 9"/>
            <p:cNvCxnSpPr>
              <a:cxnSpLocks noChangeShapeType="1"/>
            </p:cNvCxnSpPr>
            <p:nvPr/>
          </p:nvCxnSpPr>
          <p:spPr bwMode="auto">
            <a:xfrm>
              <a:off x="3217863" y="2776538"/>
              <a:ext cx="1066800" cy="0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" name="Straight Connector 11"/>
            <p:cNvCxnSpPr>
              <a:cxnSpLocks noChangeShapeType="1"/>
              <a:stCxn id="46086" idx="3"/>
            </p:cNvCxnSpPr>
            <p:nvPr/>
          </p:nvCxnSpPr>
          <p:spPr bwMode="auto">
            <a:xfrm flipV="1">
              <a:off x="4706938" y="2590800"/>
              <a:ext cx="1422400" cy="6350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6086" name="AutoShape 12"/>
            <p:cNvSpPr>
              <a:spLocks noChangeArrowheads="1"/>
            </p:cNvSpPr>
            <p:nvPr/>
          </p:nvSpPr>
          <p:spPr bwMode="auto">
            <a:xfrm>
              <a:off x="4249738" y="2292350"/>
              <a:ext cx="457200" cy="60960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sz="1800" dirty="0"/>
            </a:p>
          </p:txBody>
        </p:sp>
        <p:sp>
          <p:nvSpPr>
            <p:cNvPr id="46087" name="TextBox 5"/>
            <p:cNvSpPr txBox="1">
              <a:spLocks noChangeArrowheads="1"/>
            </p:cNvSpPr>
            <p:nvPr/>
          </p:nvSpPr>
          <p:spPr bwMode="auto">
            <a:xfrm>
              <a:off x="3522663" y="1828800"/>
              <a:ext cx="454025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800" dirty="0"/>
                <a:t>A</a:t>
              </a:r>
            </a:p>
          </p:txBody>
        </p:sp>
        <p:sp>
          <p:nvSpPr>
            <p:cNvPr id="46088" name="TextBox 13"/>
            <p:cNvSpPr txBox="1">
              <a:spLocks noChangeArrowheads="1"/>
            </p:cNvSpPr>
            <p:nvPr/>
          </p:nvSpPr>
          <p:spPr bwMode="auto">
            <a:xfrm>
              <a:off x="3556000" y="2811463"/>
              <a:ext cx="423863" cy="522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800" dirty="0"/>
                <a:t>B</a:t>
              </a:r>
            </a:p>
          </p:txBody>
        </p:sp>
        <p:sp>
          <p:nvSpPr>
            <p:cNvPr id="46089" name="TextBox 15"/>
            <p:cNvSpPr txBox="1">
              <a:spLocks noChangeArrowheads="1"/>
            </p:cNvSpPr>
            <p:nvPr/>
          </p:nvSpPr>
          <p:spPr bwMode="auto">
            <a:xfrm>
              <a:off x="5214938" y="1981200"/>
              <a:ext cx="441325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800" dirty="0"/>
                <a:t>Y</a:t>
              </a:r>
            </a:p>
          </p:txBody>
        </p:sp>
      </p:grpSp>
      <p:sp>
        <p:nvSpPr>
          <p:cNvPr id="14" name="Content Placeholder 2"/>
          <p:cNvSpPr txBox="1">
            <a:spLocks/>
          </p:cNvSpPr>
          <p:nvPr/>
        </p:nvSpPr>
        <p:spPr bwMode="auto">
          <a:xfrm>
            <a:off x="739035" y="3911600"/>
            <a:ext cx="8270027" cy="237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  <a:defRPr/>
            </a:pPr>
            <a:endParaRPr lang="en-US" sz="2400" dirty="0"/>
          </a:p>
          <a:p>
            <a:pPr>
              <a:defRPr/>
            </a:pPr>
            <a:r>
              <a:rPr lang="en-US" sz="2800" dirty="0"/>
              <a:t>What is the simplest combinational circuit that you know?</a:t>
            </a:r>
          </a:p>
          <a:p>
            <a:pPr marL="0" indent="0">
              <a:buFontTx/>
              <a:buNone/>
              <a:defRPr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4013725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Title 1"/>
          <p:cNvSpPr>
            <a:spLocks noGrp="1"/>
          </p:cNvSpPr>
          <p:nvPr>
            <p:ph type="title"/>
          </p:nvPr>
        </p:nvSpPr>
        <p:spPr>
          <a:xfrm>
            <a:off x="0" y="33338"/>
            <a:ext cx="8770938" cy="1471906"/>
          </a:xfrm>
        </p:spPr>
        <p:txBody>
          <a:bodyPr/>
          <a:lstStyle/>
          <a:p>
            <a:r>
              <a:rPr lang="en-US" altLang="en-US" sz="4000" dirty="0"/>
              <a:t>Representations of combinational circuits</a:t>
            </a:r>
            <a:br>
              <a:rPr lang="en-US" altLang="en-US" sz="4000" dirty="0"/>
            </a:br>
            <a:r>
              <a:rPr lang="en-US" altLang="en-US" sz="2800" dirty="0"/>
              <a:t>Truth Table: Enumeration of all combinations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fld id="{812E3935-E931-4185-B528-DEBF23459708}" type="slidenum">
              <a:rPr lang="en-US" altLang="en-US" sz="1400"/>
              <a:pPr eaLnBrk="1" hangingPunct="1"/>
              <a:t>40</a:t>
            </a:fld>
            <a:endParaRPr lang="en-US" altLang="en-US" sz="1400" dirty="0"/>
          </a:p>
        </p:txBody>
      </p:sp>
      <p:grpSp>
        <p:nvGrpSpPr>
          <p:cNvPr id="2" name="Group 1"/>
          <p:cNvGrpSpPr/>
          <p:nvPr/>
        </p:nvGrpSpPr>
        <p:grpSpPr>
          <a:xfrm>
            <a:off x="3048000" y="4300538"/>
            <a:ext cx="3302000" cy="1504950"/>
            <a:chOff x="3048000" y="4300538"/>
            <a:chExt cx="3302000" cy="1504950"/>
          </a:xfrm>
        </p:grpSpPr>
        <p:cxnSp>
          <p:nvCxnSpPr>
            <p:cNvPr id="9" name="Straight Connector 8"/>
            <p:cNvCxnSpPr>
              <a:cxnSpLocks noChangeShapeType="1"/>
            </p:cNvCxnSpPr>
            <p:nvPr/>
          </p:nvCxnSpPr>
          <p:spPr bwMode="auto">
            <a:xfrm>
              <a:off x="3098800" y="4927600"/>
              <a:ext cx="1016000" cy="0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" name="Straight Connector 9"/>
            <p:cNvCxnSpPr>
              <a:cxnSpLocks noChangeShapeType="1"/>
            </p:cNvCxnSpPr>
            <p:nvPr/>
          </p:nvCxnSpPr>
          <p:spPr bwMode="auto">
            <a:xfrm>
              <a:off x="3048000" y="5232400"/>
              <a:ext cx="1117600" cy="15875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" name="Straight Connector 11"/>
            <p:cNvCxnSpPr>
              <a:cxnSpLocks noChangeShapeType="1"/>
              <a:stCxn id="47110" idx="3"/>
            </p:cNvCxnSpPr>
            <p:nvPr/>
          </p:nvCxnSpPr>
          <p:spPr bwMode="auto">
            <a:xfrm>
              <a:off x="4587875" y="5068888"/>
              <a:ext cx="1762125" cy="11112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7110" name="AutoShape 12"/>
            <p:cNvSpPr>
              <a:spLocks noChangeArrowheads="1"/>
            </p:cNvSpPr>
            <p:nvPr/>
          </p:nvSpPr>
          <p:spPr bwMode="auto">
            <a:xfrm>
              <a:off x="4130675" y="4764088"/>
              <a:ext cx="457200" cy="60960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sz="1800" dirty="0"/>
            </a:p>
          </p:txBody>
        </p:sp>
        <p:sp>
          <p:nvSpPr>
            <p:cNvPr id="47111" name="TextBox 5"/>
            <p:cNvSpPr txBox="1">
              <a:spLocks noChangeArrowheads="1"/>
            </p:cNvSpPr>
            <p:nvPr/>
          </p:nvSpPr>
          <p:spPr bwMode="auto">
            <a:xfrm>
              <a:off x="3403600" y="4300538"/>
              <a:ext cx="454025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800" dirty="0"/>
                <a:t>A</a:t>
              </a:r>
            </a:p>
          </p:txBody>
        </p:sp>
        <p:sp>
          <p:nvSpPr>
            <p:cNvPr id="47112" name="TextBox 13"/>
            <p:cNvSpPr txBox="1">
              <a:spLocks noChangeArrowheads="1"/>
            </p:cNvSpPr>
            <p:nvPr/>
          </p:nvSpPr>
          <p:spPr bwMode="auto">
            <a:xfrm>
              <a:off x="3436938" y="5283200"/>
              <a:ext cx="423862" cy="522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800" dirty="0"/>
                <a:t>B</a:t>
              </a:r>
            </a:p>
          </p:txBody>
        </p:sp>
        <p:sp>
          <p:nvSpPr>
            <p:cNvPr id="47113" name="TextBox 15"/>
            <p:cNvSpPr txBox="1">
              <a:spLocks noChangeArrowheads="1"/>
            </p:cNvSpPr>
            <p:nvPr/>
          </p:nvSpPr>
          <p:spPr bwMode="auto">
            <a:xfrm>
              <a:off x="5095875" y="4452938"/>
              <a:ext cx="114486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800" dirty="0"/>
                <a:t>Y=AB</a:t>
              </a:r>
            </a:p>
          </p:txBody>
        </p:sp>
      </p:grpSp>
      <p:sp>
        <p:nvSpPr>
          <p:cNvPr id="47119" name="Text Box 11"/>
          <p:cNvSpPr txBox="1">
            <a:spLocks noChangeArrowheads="1"/>
          </p:cNvSpPr>
          <p:nvPr/>
        </p:nvSpPr>
        <p:spPr bwMode="auto">
          <a:xfrm>
            <a:off x="1009125" y="1404330"/>
            <a:ext cx="20896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>
                <a:solidFill>
                  <a:srgbClr val="C00000"/>
                </a:solidFill>
              </a:rPr>
              <a:t>Example: AND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9150724"/>
              </p:ext>
            </p:extLst>
          </p:nvPr>
        </p:nvGraphicFramePr>
        <p:xfrm>
          <a:off x="2825526" y="2014538"/>
          <a:ext cx="2876572" cy="228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191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91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191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191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7555">
                <a:tc>
                  <a:txBody>
                    <a:bodyPr/>
                    <a:lstStyle/>
                    <a:p>
                      <a:r>
                        <a:rPr lang="en-US" sz="2400" dirty="0"/>
                        <a:t>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624609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6"/>
          <p:cNvSpPr>
            <a:spLocks noGrp="1"/>
          </p:cNvSpPr>
          <p:nvPr>
            <p:ph type="sldNum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400" dirty="0"/>
              <a:t>&lt;</a:t>
            </a:r>
            <a:fld id="{53B6341B-7821-4129-9004-F58166EFF5CF}" type="slidenum">
              <a:rPr lang="en-US" altLang="en-US" sz="1400"/>
              <a:pPr eaLnBrk="1" hangingPunct="1"/>
              <a:t>41</a:t>
            </a:fld>
            <a:r>
              <a:rPr lang="en-US" altLang="en-US" sz="1400" dirty="0"/>
              <a:t>&gt;</a:t>
            </a:r>
          </a:p>
          <a:p>
            <a:pPr eaLnBrk="1" hangingPunct="1"/>
            <a:endParaRPr lang="en-GB" altLang="en-US" sz="1400" dirty="0"/>
          </a:p>
        </p:txBody>
      </p:sp>
      <p:sp>
        <p:nvSpPr>
          <p:cNvPr id="49154" name="Rectangle 2"/>
          <p:cNvSpPr>
            <a:spLocks noGrp="1" noChangeArrowheads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515938" y="-101600"/>
            <a:ext cx="7772400" cy="1143000"/>
          </a:xfrm>
        </p:spPr>
        <p:txBody>
          <a:bodyPr/>
          <a:lstStyle/>
          <a:p>
            <a:r>
              <a:rPr lang="en-US" altLang="en-US" dirty="0"/>
              <a:t>Boolean Algebra</a:t>
            </a:r>
          </a:p>
        </p:txBody>
      </p:sp>
      <p:sp>
        <p:nvSpPr>
          <p:cNvPr id="16388" name="Rectangle 3"/>
          <p:cNvSpPr>
            <a:spLocks noGrp="1" noChangeArrowheads="1"/>
          </p:cNvSpPr>
          <p:nvPr>
            <p:ph sz="half" idx="4294967295"/>
            <p:custDataLst>
              <p:tags r:id="rId2"/>
            </p:custDataLst>
          </p:nvPr>
        </p:nvSpPr>
        <p:spPr>
          <a:xfrm>
            <a:off x="381000" y="820739"/>
            <a:ext cx="8424863" cy="327296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Similar to regular algebra but defined on sets with only three basic ‘logic’ operations:</a:t>
            </a:r>
          </a:p>
          <a:p>
            <a:pPr marL="0" indent="0">
              <a:buFontTx/>
              <a:buNone/>
            </a:pPr>
            <a:endParaRPr lang="en-US" altLang="en-US" sz="2400" dirty="0"/>
          </a:p>
          <a:p>
            <a:pPr marL="571500" lvl="1" indent="-514350">
              <a:buFont typeface="Times New Roman" pitchFamily="18" charset="0"/>
              <a:buAutoNum type="arabicPeriod"/>
            </a:pPr>
            <a:r>
              <a:rPr lang="en-US" altLang="en-US" dirty="0"/>
              <a:t>Intersection: AND (2-input); 	Operator: </a:t>
            </a:r>
            <a:r>
              <a:rPr lang="en-US" altLang="en-US" b="1" dirty="0"/>
              <a:t>∙</a:t>
            </a:r>
            <a:r>
              <a:rPr lang="en-US" altLang="en-US" dirty="0"/>
              <a:t> ,</a:t>
            </a:r>
            <a:r>
              <a:rPr lang="en-US" altLang="en-US" dirty="0">
                <a:solidFill>
                  <a:srgbClr val="C00000"/>
                </a:solidFill>
              </a:rPr>
              <a:t>&amp;</a:t>
            </a:r>
          </a:p>
          <a:p>
            <a:pPr marL="571500" lvl="1" indent="-514350">
              <a:buFont typeface="Times New Roman" pitchFamily="18" charset="0"/>
              <a:buAutoNum type="arabicPeriod"/>
            </a:pPr>
            <a:r>
              <a:rPr lang="en-US" altLang="en-US" dirty="0"/>
              <a:t>Union: OR (2-input);			Operator: </a:t>
            </a:r>
            <a:r>
              <a:rPr lang="en-US" altLang="en-US" b="1" dirty="0"/>
              <a:t>+</a:t>
            </a:r>
            <a:r>
              <a:rPr lang="en-US" altLang="en-US" dirty="0"/>
              <a:t> ,</a:t>
            </a:r>
            <a:r>
              <a:rPr lang="en-US" altLang="en-US" dirty="0">
                <a:solidFill>
                  <a:srgbClr val="C00000"/>
                </a:solidFill>
              </a:rPr>
              <a:t>|</a:t>
            </a:r>
          </a:p>
          <a:p>
            <a:pPr marL="571500" lvl="1" indent="-514350">
              <a:buFont typeface="Times New Roman" pitchFamily="18" charset="0"/>
              <a:buAutoNum type="arabicPeriod"/>
            </a:pPr>
            <a:r>
              <a:rPr lang="en-US" altLang="en-US" dirty="0"/>
              <a:t>Complement: NOT ( 1-input);  	Operator: </a:t>
            </a:r>
            <a:r>
              <a:rPr lang="en-US" altLang="en-US" b="1" dirty="0"/>
              <a:t>‘</a:t>
            </a:r>
            <a:r>
              <a:rPr lang="en-US" altLang="en-US" dirty="0"/>
              <a:t> ,</a:t>
            </a:r>
            <a:r>
              <a:rPr lang="en-US" altLang="en-US" dirty="0">
                <a:solidFill>
                  <a:srgbClr val="C00000"/>
                </a:solidFill>
              </a:rPr>
              <a:t>!</a:t>
            </a:r>
          </a:p>
          <a:p>
            <a:pPr marL="57150" lvl="1" indent="0">
              <a:buNone/>
            </a:pPr>
            <a:endParaRPr lang="en-US" altLang="en-US" dirty="0">
              <a:solidFill>
                <a:srgbClr val="C00000"/>
              </a:solidFill>
            </a:endParaRPr>
          </a:p>
          <a:p>
            <a:pPr marL="571500" lvl="1" indent="-514350">
              <a:buFontTx/>
              <a:buNone/>
            </a:pPr>
            <a:endParaRPr lang="en-US" altLang="en-US" sz="2400" dirty="0">
              <a:solidFill>
                <a:srgbClr val="80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699603" y="4071485"/>
            <a:ext cx="38234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C00000"/>
                </a:solidFill>
              </a:rPr>
              <a:t>“&amp;, |, !” Symbols in BSV</a:t>
            </a:r>
          </a:p>
        </p:txBody>
      </p:sp>
    </p:spTree>
    <p:extLst>
      <p:ext uri="{BB962C8B-B14F-4D97-AF65-F5344CB8AC3E}">
        <p14:creationId xmlns:p14="http://schemas.microsoft.com/office/powerpoint/2010/main" val="1893858827"/>
      </p:ext>
    </p:extLst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FF7A8D-5CDE-D145-9C31-7DC5F20603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9720" y="0"/>
            <a:ext cx="7877175" cy="857250"/>
          </a:xfrm>
        </p:spPr>
        <p:txBody>
          <a:bodyPr>
            <a:normAutofit/>
          </a:bodyPr>
          <a:lstStyle/>
          <a:p>
            <a:r>
              <a:rPr lang="en-US" sz="3200" dirty="0"/>
              <a:t>Some Def’s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D2BB43-8449-E342-B327-C78C2F8128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6049" y="1389889"/>
            <a:ext cx="8224278" cy="4096512"/>
          </a:xfrm>
        </p:spPr>
        <p:txBody>
          <a:bodyPr>
            <a:noAutofit/>
          </a:bodyPr>
          <a:lstStyle/>
          <a:p>
            <a:r>
              <a:rPr lang="en-US" sz="2400" dirty="0"/>
              <a:t>Complement : variable with a “BAR” over it or ‘ after it</a:t>
            </a:r>
          </a:p>
          <a:p>
            <a:pPr marL="238125" lvl="1" indent="0">
              <a:buNone/>
            </a:pPr>
            <a:r>
              <a:rPr lang="en-US" sz="2400" dirty="0"/>
              <a:t>A’</a:t>
            </a:r>
          </a:p>
          <a:p>
            <a:r>
              <a:rPr lang="en-US" sz="2400" dirty="0"/>
              <a:t>Literal : variable or its complement</a:t>
            </a:r>
          </a:p>
          <a:p>
            <a:r>
              <a:rPr lang="en-US" sz="2400" dirty="0"/>
              <a:t>Implicant: product of literals</a:t>
            </a:r>
          </a:p>
          <a:p>
            <a:pPr marL="238125" lvl="1" indent="0">
              <a:buNone/>
            </a:pPr>
            <a:r>
              <a:rPr lang="en-US" sz="2400" dirty="0"/>
              <a:t>ABC</a:t>
            </a:r>
          </a:p>
          <a:p>
            <a:r>
              <a:rPr lang="en-US" sz="2400" dirty="0"/>
              <a:t>Implicate: sum of literals</a:t>
            </a:r>
          </a:p>
          <a:p>
            <a:pPr marL="238125" lvl="1" indent="0">
              <a:buNone/>
            </a:pPr>
            <a:r>
              <a:rPr lang="en-US" sz="2400" dirty="0"/>
              <a:t>(A+B+C)</a:t>
            </a:r>
          </a:p>
          <a:p>
            <a:pPr marL="0" indent="0">
              <a:buNone/>
            </a:pPr>
            <a:r>
              <a:rPr lang="en-US" sz="2400" dirty="0"/>
              <a:t>Minterm, maxterm (implicant or implicate that includes all the inputs)</a:t>
            </a:r>
          </a:p>
          <a:p>
            <a:pPr marL="238125" lvl="1" indent="0">
              <a:buNone/>
            </a:pPr>
            <a:r>
              <a:rPr lang="en-US" sz="2400" dirty="0"/>
              <a:t>f(A,B,C,D): ABCD,   (A+B+C+D)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9F7CAD-1531-4145-ADEB-91C8A531373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4228019"/>
      </p:ext>
    </p:extLst>
  </p:cSld>
  <p:clrMapOvr>
    <a:masterClrMapping/>
  </p:clrMapOvr>
  <p:transition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fld id="{8CA27859-EC89-4704-95B0-19AD9DA58CDC}" type="slidenum">
              <a:rPr lang="en-US" altLang="en-US" sz="1400"/>
              <a:pPr eaLnBrk="1" hangingPunct="1"/>
              <a:t>43</a:t>
            </a:fld>
            <a:endParaRPr lang="en-US" altLang="en-US" sz="1400" dirty="0"/>
          </a:p>
        </p:txBody>
      </p:sp>
      <p:sp>
        <p:nvSpPr>
          <p:cNvPr id="55298" name="Text Box 5"/>
          <p:cNvSpPr txBox="1">
            <a:spLocks noChangeArrowheads="1"/>
          </p:cNvSpPr>
          <p:nvPr/>
        </p:nvSpPr>
        <p:spPr bwMode="auto">
          <a:xfrm>
            <a:off x="349250" y="968374"/>
            <a:ext cx="2921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000" dirty="0"/>
              <a:t>Two-input AND ( ∙ )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783573" y="1340866"/>
            <a:ext cx="1670050" cy="1547813"/>
            <a:chOff x="838200" y="1676400"/>
            <a:chExt cx="1670050" cy="1547813"/>
          </a:xfrm>
        </p:grpSpPr>
        <p:sp>
          <p:nvSpPr>
            <p:cNvPr id="55299" name="Text Box 7"/>
            <p:cNvSpPr txBox="1">
              <a:spLocks noChangeArrowheads="1"/>
            </p:cNvSpPr>
            <p:nvPr/>
          </p:nvSpPr>
          <p:spPr bwMode="auto">
            <a:xfrm>
              <a:off x="968375" y="1758950"/>
              <a:ext cx="1454150" cy="1465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          A B   Y</a:t>
              </a:r>
            </a:p>
            <a:p>
              <a:pPr eaLnBrk="1" hangingPunct="1"/>
              <a:r>
                <a:rPr lang="en-US" altLang="en-US" sz="1800" dirty="0"/>
                <a:t>          0  0    0</a:t>
              </a:r>
            </a:p>
            <a:p>
              <a:pPr eaLnBrk="1" hangingPunct="1"/>
              <a:r>
                <a:rPr lang="en-US" altLang="en-US" sz="1800" dirty="0"/>
                <a:t>          0  1    0</a:t>
              </a:r>
            </a:p>
            <a:p>
              <a:pPr eaLnBrk="1" hangingPunct="1"/>
              <a:r>
                <a:rPr lang="en-US" altLang="en-US" sz="1800" dirty="0"/>
                <a:t>          1  0    0</a:t>
              </a:r>
            </a:p>
            <a:p>
              <a:pPr eaLnBrk="1" hangingPunct="1"/>
              <a:r>
                <a:rPr lang="en-US" altLang="en-US" sz="1800" dirty="0"/>
                <a:t>          1  1    1</a:t>
              </a:r>
            </a:p>
          </p:txBody>
        </p:sp>
        <p:sp>
          <p:nvSpPr>
            <p:cNvPr id="55300" name="Line 8"/>
            <p:cNvSpPr>
              <a:spLocks noChangeShapeType="1"/>
            </p:cNvSpPr>
            <p:nvPr/>
          </p:nvSpPr>
          <p:spPr bwMode="auto">
            <a:xfrm>
              <a:off x="908050" y="2101850"/>
              <a:ext cx="1600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5301" name="Line 9"/>
            <p:cNvSpPr>
              <a:spLocks noChangeShapeType="1"/>
            </p:cNvSpPr>
            <p:nvPr/>
          </p:nvSpPr>
          <p:spPr bwMode="auto">
            <a:xfrm>
              <a:off x="1593850" y="1797050"/>
              <a:ext cx="0" cy="1371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5302" name="Line 10"/>
            <p:cNvSpPr>
              <a:spLocks noChangeShapeType="1"/>
            </p:cNvSpPr>
            <p:nvPr/>
          </p:nvSpPr>
          <p:spPr bwMode="auto">
            <a:xfrm>
              <a:off x="2127250" y="1797050"/>
              <a:ext cx="0" cy="1371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5303" name="Text Box 11"/>
            <p:cNvSpPr txBox="1">
              <a:spLocks noChangeArrowheads="1"/>
            </p:cNvSpPr>
            <p:nvPr/>
          </p:nvSpPr>
          <p:spPr bwMode="auto">
            <a:xfrm>
              <a:off x="838200" y="1676400"/>
              <a:ext cx="6794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>
                  <a:solidFill>
                    <a:srgbClr val="C00000"/>
                  </a:solidFill>
                </a:rPr>
                <a:t>AND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724275" y="1304983"/>
            <a:ext cx="1670050" cy="1547813"/>
            <a:chOff x="3702050" y="1676400"/>
            <a:chExt cx="1670050" cy="1547813"/>
          </a:xfrm>
        </p:grpSpPr>
        <p:sp>
          <p:nvSpPr>
            <p:cNvPr id="55310" name="Text Box 18"/>
            <p:cNvSpPr txBox="1">
              <a:spLocks noChangeArrowheads="1"/>
            </p:cNvSpPr>
            <p:nvPr/>
          </p:nvSpPr>
          <p:spPr bwMode="auto">
            <a:xfrm>
              <a:off x="3832225" y="1758950"/>
              <a:ext cx="1454150" cy="1465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          A B   Y</a:t>
              </a:r>
            </a:p>
            <a:p>
              <a:pPr eaLnBrk="1" hangingPunct="1"/>
              <a:r>
                <a:rPr lang="en-US" altLang="en-US" sz="1800" dirty="0"/>
                <a:t>          0  0    0</a:t>
              </a:r>
            </a:p>
            <a:p>
              <a:pPr eaLnBrk="1" hangingPunct="1"/>
              <a:r>
                <a:rPr lang="en-US" altLang="en-US" sz="1800" dirty="0"/>
                <a:t>          0  1    1</a:t>
              </a:r>
            </a:p>
            <a:p>
              <a:pPr eaLnBrk="1" hangingPunct="1"/>
              <a:r>
                <a:rPr lang="en-US" altLang="en-US" sz="1800" dirty="0"/>
                <a:t>          1  0    1</a:t>
              </a:r>
            </a:p>
            <a:p>
              <a:pPr eaLnBrk="1" hangingPunct="1"/>
              <a:r>
                <a:rPr lang="en-US" altLang="en-US" sz="1800" dirty="0"/>
                <a:t>          1  1    1</a:t>
              </a:r>
            </a:p>
          </p:txBody>
        </p:sp>
        <p:sp>
          <p:nvSpPr>
            <p:cNvPr id="55311" name="Line 19"/>
            <p:cNvSpPr>
              <a:spLocks noChangeShapeType="1"/>
            </p:cNvSpPr>
            <p:nvPr/>
          </p:nvSpPr>
          <p:spPr bwMode="auto">
            <a:xfrm>
              <a:off x="3771900" y="2101850"/>
              <a:ext cx="1600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5312" name="Line 20"/>
            <p:cNvSpPr>
              <a:spLocks noChangeShapeType="1"/>
            </p:cNvSpPr>
            <p:nvPr/>
          </p:nvSpPr>
          <p:spPr bwMode="auto">
            <a:xfrm>
              <a:off x="4457700" y="1797050"/>
              <a:ext cx="0" cy="1371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5313" name="Line 21"/>
            <p:cNvSpPr>
              <a:spLocks noChangeShapeType="1"/>
            </p:cNvSpPr>
            <p:nvPr/>
          </p:nvSpPr>
          <p:spPr bwMode="auto">
            <a:xfrm>
              <a:off x="4991100" y="1797050"/>
              <a:ext cx="0" cy="1371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5314" name="Text Box 22"/>
            <p:cNvSpPr txBox="1">
              <a:spLocks noChangeArrowheads="1"/>
            </p:cNvSpPr>
            <p:nvPr/>
          </p:nvSpPr>
          <p:spPr bwMode="auto">
            <a:xfrm>
              <a:off x="3702050" y="1676400"/>
              <a:ext cx="5016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>
                  <a:solidFill>
                    <a:srgbClr val="C00000"/>
                  </a:solidFill>
                </a:rPr>
                <a:t>OR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6330950" y="1592544"/>
            <a:ext cx="1670050" cy="1143000"/>
            <a:chOff x="6330950" y="1700213"/>
            <a:chExt cx="1670050" cy="1143000"/>
          </a:xfrm>
        </p:grpSpPr>
        <p:sp>
          <p:nvSpPr>
            <p:cNvPr id="55331" name="Text Box 42"/>
            <p:cNvSpPr txBox="1">
              <a:spLocks noChangeArrowheads="1"/>
            </p:cNvSpPr>
            <p:nvPr/>
          </p:nvSpPr>
          <p:spPr bwMode="auto">
            <a:xfrm>
              <a:off x="6461125" y="1782763"/>
              <a:ext cx="1301750" cy="915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          A    Y</a:t>
              </a:r>
            </a:p>
            <a:p>
              <a:pPr eaLnBrk="1" hangingPunct="1"/>
              <a:r>
                <a:rPr lang="en-US" altLang="en-US" sz="1800" dirty="0"/>
                <a:t>           0    1</a:t>
              </a:r>
            </a:p>
            <a:p>
              <a:pPr eaLnBrk="1" hangingPunct="1"/>
              <a:r>
                <a:rPr lang="en-US" altLang="en-US" sz="1800" dirty="0"/>
                <a:t>           1    0</a:t>
              </a:r>
            </a:p>
          </p:txBody>
        </p:sp>
        <p:sp>
          <p:nvSpPr>
            <p:cNvPr id="55332" name="Line 43"/>
            <p:cNvSpPr>
              <a:spLocks noChangeShapeType="1"/>
            </p:cNvSpPr>
            <p:nvPr/>
          </p:nvSpPr>
          <p:spPr bwMode="auto">
            <a:xfrm>
              <a:off x="6400800" y="2125663"/>
              <a:ext cx="1600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5333" name="Line 44"/>
            <p:cNvSpPr>
              <a:spLocks noChangeShapeType="1"/>
            </p:cNvSpPr>
            <p:nvPr/>
          </p:nvSpPr>
          <p:spPr bwMode="auto">
            <a:xfrm>
              <a:off x="7086600" y="1820863"/>
              <a:ext cx="0" cy="10223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5334" name="Line 45"/>
            <p:cNvSpPr>
              <a:spLocks noChangeShapeType="1"/>
            </p:cNvSpPr>
            <p:nvPr/>
          </p:nvSpPr>
          <p:spPr bwMode="auto">
            <a:xfrm>
              <a:off x="7467600" y="1820863"/>
              <a:ext cx="0" cy="10223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5335" name="Text Box 46"/>
            <p:cNvSpPr txBox="1">
              <a:spLocks noChangeArrowheads="1"/>
            </p:cNvSpPr>
            <p:nvPr/>
          </p:nvSpPr>
          <p:spPr bwMode="auto">
            <a:xfrm>
              <a:off x="6330950" y="1700213"/>
              <a:ext cx="6540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>
                  <a:solidFill>
                    <a:srgbClr val="C00000"/>
                  </a:solidFill>
                </a:rPr>
                <a:t>NOT</a:t>
              </a:r>
            </a:p>
          </p:txBody>
        </p:sp>
      </p:grpSp>
      <p:sp>
        <p:nvSpPr>
          <p:cNvPr id="55336" name="Rectangle 48"/>
          <p:cNvSpPr>
            <a:spLocks noGrp="1" noChangeArrowheads="1"/>
          </p:cNvSpPr>
          <p:nvPr>
            <p:ph type="title" idx="4294967295"/>
          </p:nvPr>
        </p:nvSpPr>
        <p:spPr>
          <a:xfrm>
            <a:off x="155706" y="128826"/>
            <a:ext cx="8534400" cy="803275"/>
          </a:xfrm>
        </p:spPr>
        <p:txBody>
          <a:bodyPr/>
          <a:lstStyle/>
          <a:p>
            <a:pPr eaLnBrk="1" hangingPunct="1"/>
            <a:br>
              <a:rPr lang="en-US" altLang="en-US" sz="2800" dirty="0">
                <a:solidFill>
                  <a:schemeClr val="tx1"/>
                </a:solidFill>
              </a:rPr>
            </a:br>
            <a:r>
              <a:rPr lang="en-US" altLang="en-US" sz="2800" dirty="0">
                <a:solidFill>
                  <a:schemeClr val="tx1"/>
                </a:solidFill>
              </a:rPr>
              <a:t> </a:t>
            </a:r>
            <a:r>
              <a:rPr lang="en-US" altLang="en-US" sz="3600" dirty="0">
                <a:solidFill>
                  <a:schemeClr val="tx1"/>
                </a:solidFill>
              </a:rPr>
              <a:t>Boolean algebra and switching functions</a:t>
            </a:r>
            <a:br>
              <a:rPr lang="en-US" altLang="en-US" sz="2800" dirty="0">
                <a:solidFill>
                  <a:schemeClr val="tx1"/>
                </a:solidFill>
              </a:rPr>
            </a:br>
            <a:endParaRPr lang="en-US" altLang="en-US" sz="2800" dirty="0">
              <a:solidFill>
                <a:schemeClr val="tx1"/>
              </a:solidFill>
            </a:endParaRPr>
          </a:p>
        </p:txBody>
      </p:sp>
      <p:sp>
        <p:nvSpPr>
          <p:cNvPr id="55337" name="Text Box 49"/>
          <p:cNvSpPr txBox="1">
            <a:spLocks noChangeArrowheads="1"/>
          </p:cNvSpPr>
          <p:nvPr/>
        </p:nvSpPr>
        <p:spPr bwMode="auto">
          <a:xfrm>
            <a:off x="349250" y="4800401"/>
            <a:ext cx="445361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>
                <a:solidFill>
                  <a:srgbClr val="C00000"/>
                </a:solidFill>
              </a:rPr>
              <a:t>For an AND gate,</a:t>
            </a:r>
          </a:p>
          <a:p>
            <a:pPr eaLnBrk="1" hangingPunct="1"/>
            <a:r>
              <a:rPr lang="en-US" altLang="en-US" dirty="0">
                <a:solidFill>
                  <a:srgbClr val="C00000"/>
                </a:solidFill>
              </a:rPr>
              <a:t>0 at input blocks the other inputs and dominates the output</a:t>
            </a:r>
          </a:p>
          <a:p>
            <a:pPr eaLnBrk="1" hangingPunct="1"/>
            <a:r>
              <a:rPr lang="en-US" altLang="en-US" dirty="0">
                <a:solidFill>
                  <a:srgbClr val="C00000"/>
                </a:solidFill>
              </a:rPr>
              <a:t>1 at input passes signal A</a:t>
            </a:r>
          </a:p>
        </p:txBody>
      </p:sp>
      <p:sp>
        <p:nvSpPr>
          <p:cNvPr id="55338" name="Text Box 50"/>
          <p:cNvSpPr txBox="1">
            <a:spLocks noChangeArrowheads="1"/>
          </p:cNvSpPr>
          <p:nvPr/>
        </p:nvSpPr>
        <p:spPr bwMode="auto">
          <a:xfrm>
            <a:off x="4705045" y="4737771"/>
            <a:ext cx="4190826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>
                <a:solidFill>
                  <a:srgbClr val="C00000"/>
                </a:solidFill>
              </a:rPr>
              <a:t>For an OR gate,</a:t>
            </a:r>
          </a:p>
          <a:p>
            <a:pPr eaLnBrk="1" hangingPunct="1"/>
            <a:r>
              <a:rPr lang="en-US" altLang="en-US" dirty="0">
                <a:solidFill>
                  <a:srgbClr val="C00000"/>
                </a:solidFill>
              </a:rPr>
              <a:t>1 at input blocks the other inputs and dominates the output</a:t>
            </a:r>
          </a:p>
          <a:p>
            <a:pPr eaLnBrk="1" hangingPunct="1"/>
            <a:r>
              <a:rPr lang="en-US" altLang="en-US" dirty="0">
                <a:solidFill>
                  <a:srgbClr val="C00000"/>
                </a:solidFill>
              </a:rPr>
              <a:t>0 at input passes signal A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3857756" y="2888679"/>
            <a:ext cx="1936750" cy="1720850"/>
            <a:chOff x="3702050" y="3544888"/>
            <a:chExt cx="1936750" cy="1720850"/>
          </a:xfrm>
        </p:grpSpPr>
        <p:sp>
          <p:nvSpPr>
            <p:cNvPr id="55315" name="Line 24"/>
            <p:cNvSpPr>
              <a:spLocks noChangeShapeType="1"/>
            </p:cNvSpPr>
            <p:nvPr/>
          </p:nvSpPr>
          <p:spPr bwMode="auto">
            <a:xfrm>
              <a:off x="4159250" y="3884613"/>
              <a:ext cx="412750" cy="15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5316" name="Line 25"/>
            <p:cNvSpPr>
              <a:spLocks noChangeShapeType="1"/>
            </p:cNvSpPr>
            <p:nvPr/>
          </p:nvSpPr>
          <p:spPr bwMode="auto">
            <a:xfrm>
              <a:off x="4159250" y="4113213"/>
              <a:ext cx="412750" cy="15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5317" name="Text Box 26"/>
            <p:cNvSpPr txBox="1">
              <a:spLocks noChangeArrowheads="1"/>
            </p:cNvSpPr>
            <p:nvPr/>
          </p:nvSpPr>
          <p:spPr bwMode="auto">
            <a:xfrm>
              <a:off x="3746500" y="3544888"/>
              <a:ext cx="404813" cy="822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A</a:t>
              </a:r>
            </a:p>
            <a:p>
              <a:pPr eaLnBrk="1" hangingPunct="1"/>
              <a:r>
                <a:rPr lang="en-US" altLang="en-US" dirty="0"/>
                <a:t>1</a:t>
              </a:r>
            </a:p>
          </p:txBody>
        </p:sp>
        <p:sp>
          <p:nvSpPr>
            <p:cNvPr id="55318" name="Text Box 27"/>
            <p:cNvSpPr txBox="1">
              <a:spLocks noChangeArrowheads="1"/>
            </p:cNvSpPr>
            <p:nvPr/>
          </p:nvSpPr>
          <p:spPr bwMode="auto">
            <a:xfrm>
              <a:off x="5278438" y="3757613"/>
              <a:ext cx="33655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1</a:t>
              </a:r>
            </a:p>
          </p:txBody>
        </p:sp>
        <p:sp>
          <p:nvSpPr>
            <p:cNvPr id="55319" name="Line 28"/>
            <p:cNvSpPr>
              <a:spLocks noChangeShapeType="1"/>
            </p:cNvSpPr>
            <p:nvPr/>
          </p:nvSpPr>
          <p:spPr bwMode="auto">
            <a:xfrm>
              <a:off x="4921250" y="3986213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5320" name="AutoShape 29"/>
            <p:cNvSpPr>
              <a:spLocks noChangeArrowheads="1"/>
            </p:cNvSpPr>
            <p:nvPr/>
          </p:nvSpPr>
          <p:spPr bwMode="auto">
            <a:xfrm flipH="1">
              <a:off x="4311650" y="3681413"/>
              <a:ext cx="609600" cy="609600"/>
            </a:xfrm>
            <a:prstGeom prst="moon">
              <a:avLst>
                <a:gd name="adj" fmla="val 50000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sz="1800" dirty="0"/>
            </a:p>
          </p:txBody>
        </p:sp>
        <p:sp>
          <p:nvSpPr>
            <p:cNvPr id="55326" name="Line 37"/>
            <p:cNvSpPr>
              <a:spLocks noChangeShapeType="1"/>
            </p:cNvSpPr>
            <p:nvPr/>
          </p:nvSpPr>
          <p:spPr bwMode="auto">
            <a:xfrm>
              <a:off x="4114800" y="50292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5327" name="Text Box 38"/>
            <p:cNvSpPr txBox="1">
              <a:spLocks noChangeArrowheads="1"/>
            </p:cNvSpPr>
            <p:nvPr/>
          </p:nvSpPr>
          <p:spPr bwMode="auto">
            <a:xfrm>
              <a:off x="3702050" y="4443413"/>
              <a:ext cx="404813" cy="822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A</a:t>
              </a:r>
            </a:p>
            <a:p>
              <a:pPr eaLnBrk="1" hangingPunct="1"/>
              <a:r>
                <a:rPr lang="en-US" altLang="en-US" dirty="0"/>
                <a:t>0</a:t>
              </a:r>
            </a:p>
          </p:txBody>
        </p:sp>
        <p:sp>
          <p:nvSpPr>
            <p:cNvPr id="55328" name="Text Box 39"/>
            <p:cNvSpPr txBox="1">
              <a:spLocks noChangeArrowheads="1"/>
            </p:cNvSpPr>
            <p:nvPr/>
          </p:nvSpPr>
          <p:spPr bwMode="auto">
            <a:xfrm>
              <a:off x="5233988" y="4656138"/>
              <a:ext cx="404812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A</a:t>
              </a:r>
            </a:p>
          </p:txBody>
        </p:sp>
        <p:sp>
          <p:nvSpPr>
            <p:cNvPr id="55329" name="Line 40"/>
            <p:cNvSpPr>
              <a:spLocks noChangeShapeType="1"/>
            </p:cNvSpPr>
            <p:nvPr/>
          </p:nvSpPr>
          <p:spPr bwMode="auto">
            <a:xfrm>
              <a:off x="4876800" y="4884738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5330" name="AutoShape 41"/>
            <p:cNvSpPr>
              <a:spLocks noChangeArrowheads="1"/>
            </p:cNvSpPr>
            <p:nvPr/>
          </p:nvSpPr>
          <p:spPr bwMode="auto">
            <a:xfrm flipH="1">
              <a:off x="4267200" y="4579938"/>
              <a:ext cx="609600" cy="609600"/>
            </a:xfrm>
            <a:prstGeom prst="moon">
              <a:avLst>
                <a:gd name="adj" fmla="val 50000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sz="1800" dirty="0"/>
            </a:p>
          </p:txBody>
        </p:sp>
        <p:sp>
          <p:nvSpPr>
            <p:cNvPr id="55339" name="Line 37"/>
            <p:cNvSpPr>
              <a:spLocks noChangeShapeType="1"/>
            </p:cNvSpPr>
            <p:nvPr/>
          </p:nvSpPr>
          <p:spPr bwMode="auto">
            <a:xfrm>
              <a:off x="4114800" y="50292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5340" name="Line 37"/>
            <p:cNvSpPr>
              <a:spLocks noChangeShapeType="1"/>
            </p:cNvSpPr>
            <p:nvPr/>
          </p:nvSpPr>
          <p:spPr bwMode="auto">
            <a:xfrm>
              <a:off x="4114800" y="47244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812779" y="2783923"/>
            <a:ext cx="1936750" cy="1736725"/>
            <a:chOff x="882650" y="3544888"/>
            <a:chExt cx="1936750" cy="1736725"/>
          </a:xfrm>
        </p:grpSpPr>
        <p:sp>
          <p:nvSpPr>
            <p:cNvPr id="55304" name="AutoShape 12"/>
            <p:cNvSpPr>
              <a:spLocks noChangeArrowheads="1"/>
            </p:cNvSpPr>
            <p:nvPr/>
          </p:nvSpPr>
          <p:spPr bwMode="auto">
            <a:xfrm>
              <a:off x="1676400" y="3732213"/>
              <a:ext cx="457200" cy="60960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sz="1800" dirty="0"/>
            </a:p>
          </p:txBody>
        </p:sp>
        <p:sp>
          <p:nvSpPr>
            <p:cNvPr id="55305" name="Line 13"/>
            <p:cNvSpPr>
              <a:spLocks noChangeShapeType="1"/>
            </p:cNvSpPr>
            <p:nvPr/>
          </p:nvSpPr>
          <p:spPr bwMode="auto">
            <a:xfrm>
              <a:off x="1295400" y="3884613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5306" name="Line 14"/>
            <p:cNvSpPr>
              <a:spLocks noChangeShapeType="1"/>
            </p:cNvSpPr>
            <p:nvPr/>
          </p:nvSpPr>
          <p:spPr bwMode="auto">
            <a:xfrm>
              <a:off x="1295400" y="4113213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5307" name="Text Box 15"/>
            <p:cNvSpPr txBox="1">
              <a:spLocks noChangeArrowheads="1"/>
            </p:cNvSpPr>
            <p:nvPr/>
          </p:nvSpPr>
          <p:spPr bwMode="auto">
            <a:xfrm>
              <a:off x="882650" y="3544888"/>
              <a:ext cx="404813" cy="822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A</a:t>
              </a:r>
            </a:p>
            <a:p>
              <a:pPr eaLnBrk="1" hangingPunct="1"/>
              <a:r>
                <a:rPr lang="en-US" altLang="en-US" dirty="0"/>
                <a:t>1</a:t>
              </a:r>
            </a:p>
          </p:txBody>
        </p:sp>
        <p:sp>
          <p:nvSpPr>
            <p:cNvPr id="55308" name="Text Box 16"/>
            <p:cNvSpPr txBox="1">
              <a:spLocks noChangeArrowheads="1"/>
            </p:cNvSpPr>
            <p:nvPr/>
          </p:nvSpPr>
          <p:spPr bwMode="auto">
            <a:xfrm>
              <a:off x="2414588" y="3757613"/>
              <a:ext cx="404812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A</a:t>
              </a:r>
            </a:p>
          </p:txBody>
        </p:sp>
        <p:sp>
          <p:nvSpPr>
            <p:cNvPr id="55309" name="Line 17"/>
            <p:cNvSpPr>
              <a:spLocks noChangeShapeType="1"/>
            </p:cNvSpPr>
            <p:nvPr/>
          </p:nvSpPr>
          <p:spPr bwMode="auto">
            <a:xfrm>
              <a:off x="2133600" y="4037013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5321" name="AutoShape 30"/>
            <p:cNvSpPr>
              <a:spLocks noChangeArrowheads="1"/>
            </p:cNvSpPr>
            <p:nvPr/>
          </p:nvSpPr>
          <p:spPr bwMode="auto">
            <a:xfrm>
              <a:off x="1676400" y="4646613"/>
              <a:ext cx="457200" cy="60960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sz="1800" dirty="0"/>
            </a:p>
          </p:txBody>
        </p:sp>
        <p:sp>
          <p:nvSpPr>
            <p:cNvPr id="55322" name="Line 31"/>
            <p:cNvSpPr>
              <a:spLocks noChangeShapeType="1"/>
            </p:cNvSpPr>
            <p:nvPr/>
          </p:nvSpPr>
          <p:spPr bwMode="auto">
            <a:xfrm>
              <a:off x="1295400" y="4799013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5323" name="Text Box 33"/>
            <p:cNvSpPr txBox="1">
              <a:spLocks noChangeArrowheads="1"/>
            </p:cNvSpPr>
            <p:nvPr/>
          </p:nvSpPr>
          <p:spPr bwMode="auto">
            <a:xfrm>
              <a:off x="882650" y="4459288"/>
              <a:ext cx="404813" cy="822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A</a:t>
              </a:r>
            </a:p>
            <a:p>
              <a:pPr eaLnBrk="1" hangingPunct="1"/>
              <a:r>
                <a:rPr lang="en-US" altLang="en-US" dirty="0"/>
                <a:t>0</a:t>
              </a:r>
            </a:p>
          </p:txBody>
        </p:sp>
        <p:sp>
          <p:nvSpPr>
            <p:cNvPr id="55324" name="Text Box 34"/>
            <p:cNvSpPr txBox="1">
              <a:spLocks noChangeArrowheads="1"/>
            </p:cNvSpPr>
            <p:nvPr/>
          </p:nvSpPr>
          <p:spPr bwMode="auto">
            <a:xfrm>
              <a:off x="2414588" y="4672013"/>
              <a:ext cx="33655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0</a:t>
              </a:r>
            </a:p>
          </p:txBody>
        </p:sp>
        <p:sp>
          <p:nvSpPr>
            <p:cNvPr id="55325" name="Line 35"/>
            <p:cNvSpPr>
              <a:spLocks noChangeShapeType="1"/>
            </p:cNvSpPr>
            <p:nvPr/>
          </p:nvSpPr>
          <p:spPr bwMode="auto">
            <a:xfrm>
              <a:off x="2133600" y="4951413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5341" name="Line 31"/>
            <p:cNvSpPr>
              <a:spLocks noChangeShapeType="1"/>
            </p:cNvSpPr>
            <p:nvPr/>
          </p:nvSpPr>
          <p:spPr bwMode="auto">
            <a:xfrm>
              <a:off x="1295400" y="51054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55342" name="Text Box 5"/>
          <p:cNvSpPr txBox="1">
            <a:spLocks noChangeArrowheads="1"/>
          </p:cNvSpPr>
          <p:nvPr/>
        </p:nvSpPr>
        <p:spPr bwMode="auto">
          <a:xfrm>
            <a:off x="3270250" y="940756"/>
            <a:ext cx="2692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000" dirty="0"/>
              <a:t>Two-input OR (+ ) </a:t>
            </a:r>
          </a:p>
        </p:txBody>
      </p:sp>
      <p:sp>
        <p:nvSpPr>
          <p:cNvPr id="55343" name="Text Box 5"/>
          <p:cNvSpPr txBox="1">
            <a:spLocks noChangeArrowheads="1"/>
          </p:cNvSpPr>
          <p:nvPr/>
        </p:nvSpPr>
        <p:spPr bwMode="auto">
          <a:xfrm>
            <a:off x="6205058" y="932101"/>
            <a:ext cx="269081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000" dirty="0"/>
              <a:t>One-input NOT (Complement, ’  ) </a:t>
            </a:r>
          </a:p>
        </p:txBody>
      </p:sp>
    </p:spTree>
    <p:extLst>
      <p:ext uri="{BB962C8B-B14F-4D97-AF65-F5344CB8AC3E}">
        <p14:creationId xmlns:p14="http://schemas.microsoft.com/office/powerpoint/2010/main" val="412662079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6"/>
          <p:cNvSpPr>
            <a:spLocks noGrp="1"/>
          </p:cNvSpPr>
          <p:nvPr>
            <p:ph type="sldNum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400" dirty="0"/>
              <a:t>&lt;</a:t>
            </a:r>
            <a:fld id="{34EF3F7D-9B06-4C9C-B03C-5E04BF8E7F84}" type="slidenum">
              <a:rPr lang="en-US" altLang="en-US" sz="1400"/>
              <a:pPr eaLnBrk="1" hangingPunct="1"/>
              <a:t>44</a:t>
            </a:fld>
            <a:r>
              <a:rPr lang="en-US" altLang="en-US" sz="1400" dirty="0"/>
              <a:t>&gt;</a:t>
            </a:r>
          </a:p>
          <a:p>
            <a:pPr eaLnBrk="1" hangingPunct="1"/>
            <a:endParaRPr lang="en-GB" altLang="en-US" sz="1400" dirty="0"/>
          </a:p>
        </p:txBody>
      </p:sp>
      <p:sp>
        <p:nvSpPr>
          <p:cNvPr id="51202" name="Rectangle 2"/>
          <p:cNvSpPr>
            <a:spLocks noGrp="1" noChangeArrowheads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515938" y="-101600"/>
            <a:ext cx="7772400" cy="1143000"/>
          </a:xfrm>
        </p:spPr>
        <p:txBody>
          <a:bodyPr/>
          <a:lstStyle/>
          <a:p>
            <a:r>
              <a:rPr lang="en-US" altLang="en-US" dirty="0"/>
              <a:t>Boolean Algebra</a:t>
            </a:r>
          </a:p>
        </p:txBody>
      </p:sp>
      <p:sp>
        <p:nvSpPr>
          <p:cNvPr id="16388" name="Rectangle 3"/>
          <p:cNvSpPr>
            <a:spLocks noGrp="1" noChangeArrowheads="1"/>
          </p:cNvSpPr>
          <p:nvPr>
            <p:ph sz="half" idx="4294967295"/>
            <p:custDataLst>
              <p:tags r:id="rId2"/>
            </p:custDataLst>
          </p:nvPr>
        </p:nvSpPr>
        <p:spPr>
          <a:xfrm>
            <a:off x="839244" y="1014608"/>
            <a:ext cx="7966619" cy="5505255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>
                <a:ea typeface="ＭＳ Ｐゴシック" charset="0"/>
              </a:rPr>
              <a:t>For two Boolean variables X and Y with X=1, Y=0, what is function f(X,Y)=X+Y?</a:t>
            </a:r>
          </a:p>
          <a:p>
            <a:pPr>
              <a:buFontTx/>
              <a:buAutoNum type="alphaUcPeriod"/>
              <a:defRPr/>
            </a:pPr>
            <a:r>
              <a:rPr lang="en-US" sz="2800" dirty="0">
                <a:ea typeface="ＭＳ Ｐゴシック" charset="0"/>
              </a:rPr>
              <a:t>f(X,Y)=0</a:t>
            </a:r>
          </a:p>
          <a:p>
            <a:pPr>
              <a:buFontTx/>
              <a:buAutoNum type="alphaUcPeriod"/>
              <a:defRPr/>
            </a:pPr>
            <a:r>
              <a:rPr lang="en-US" sz="2800" dirty="0">
                <a:ea typeface="ＭＳ Ｐゴシック" charset="0"/>
              </a:rPr>
              <a:t>f(X,Y)=1</a:t>
            </a:r>
          </a:p>
          <a:p>
            <a:pPr>
              <a:buFontTx/>
              <a:buAutoNum type="alphaUcPeriod"/>
              <a:defRPr/>
            </a:pPr>
            <a:r>
              <a:rPr lang="en-US" sz="2800" dirty="0">
                <a:ea typeface="ＭＳ Ｐゴシック" charset="0"/>
              </a:rPr>
              <a:t>f(X,Y)=2</a:t>
            </a:r>
          </a:p>
          <a:p>
            <a:pPr marL="457200" indent="-457200">
              <a:buFont typeface="+mj-lt"/>
              <a:buAutoNum type="alphaUcPeriod"/>
              <a:defRPr/>
            </a:pPr>
            <a:endParaRPr lang="en-US" sz="2400" dirty="0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8097997"/>
      </p:ext>
    </p:extLst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6"/>
          <p:cNvSpPr>
            <a:spLocks noGrp="1"/>
          </p:cNvSpPr>
          <p:nvPr>
            <p:ph type="sldNum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400" dirty="0"/>
              <a:t>&lt;</a:t>
            </a:r>
            <a:fld id="{34EF3F7D-9B06-4C9C-B03C-5E04BF8E7F84}" type="slidenum">
              <a:rPr lang="en-US" altLang="en-US" sz="1400"/>
              <a:pPr eaLnBrk="1" hangingPunct="1"/>
              <a:t>45</a:t>
            </a:fld>
            <a:r>
              <a:rPr lang="en-US" altLang="en-US" sz="1400" dirty="0"/>
              <a:t>&gt;</a:t>
            </a:r>
          </a:p>
          <a:p>
            <a:pPr eaLnBrk="1" hangingPunct="1"/>
            <a:endParaRPr lang="en-GB" altLang="en-US" sz="1400" dirty="0"/>
          </a:p>
        </p:txBody>
      </p:sp>
      <p:sp>
        <p:nvSpPr>
          <p:cNvPr id="51202" name="Rectangle 2"/>
          <p:cNvSpPr>
            <a:spLocks noGrp="1" noChangeArrowheads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515938" y="-101600"/>
            <a:ext cx="7772400" cy="1143000"/>
          </a:xfrm>
        </p:spPr>
        <p:txBody>
          <a:bodyPr/>
          <a:lstStyle/>
          <a:p>
            <a:r>
              <a:rPr lang="en-US" altLang="en-US" dirty="0"/>
              <a:t>Boolean Algebra</a:t>
            </a:r>
          </a:p>
        </p:txBody>
      </p:sp>
      <p:sp>
        <p:nvSpPr>
          <p:cNvPr id="16388" name="Rectangle 3"/>
          <p:cNvSpPr>
            <a:spLocks noGrp="1" noChangeArrowheads="1"/>
          </p:cNvSpPr>
          <p:nvPr>
            <p:ph sz="half" idx="4294967295"/>
            <p:custDataLst>
              <p:tags r:id="rId2"/>
            </p:custDataLst>
          </p:nvPr>
        </p:nvSpPr>
        <p:spPr>
          <a:xfrm>
            <a:off x="839244" y="1014608"/>
            <a:ext cx="7966619" cy="5505255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>
                <a:ea typeface="ＭＳ Ｐゴシック" charset="0"/>
              </a:rPr>
              <a:t>iClicker Q: For two Boolean variables X and Y with X=1, Y=0, what is function f(X,Y)=X+X+Y?</a:t>
            </a:r>
          </a:p>
          <a:p>
            <a:pPr>
              <a:buFontTx/>
              <a:buAutoNum type="alphaUcPeriod"/>
              <a:defRPr/>
            </a:pPr>
            <a:r>
              <a:rPr lang="en-US" sz="2800" dirty="0">
                <a:ea typeface="ＭＳ Ｐゴシック" charset="0"/>
              </a:rPr>
              <a:t>f(X,Y)=0</a:t>
            </a:r>
          </a:p>
          <a:p>
            <a:pPr>
              <a:buFontTx/>
              <a:buAutoNum type="alphaUcPeriod"/>
              <a:defRPr/>
            </a:pPr>
            <a:r>
              <a:rPr lang="en-US" sz="2800" dirty="0">
                <a:ea typeface="ＭＳ Ｐゴシック" charset="0"/>
              </a:rPr>
              <a:t>f(X,Y)=1</a:t>
            </a:r>
          </a:p>
          <a:p>
            <a:pPr>
              <a:buFontTx/>
              <a:buAutoNum type="alphaUcPeriod"/>
              <a:defRPr/>
            </a:pPr>
            <a:r>
              <a:rPr lang="en-US" sz="2800" dirty="0">
                <a:ea typeface="ＭＳ Ｐゴシック" charset="0"/>
              </a:rPr>
              <a:t>f(X,Y)=2</a:t>
            </a:r>
          </a:p>
          <a:p>
            <a:pPr marL="457200" indent="-457200">
              <a:buFont typeface="+mj-lt"/>
              <a:buAutoNum type="alphaUcPeriod"/>
              <a:defRPr/>
            </a:pPr>
            <a:endParaRPr lang="en-US" sz="2400" dirty="0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5793330"/>
      </p:ext>
    </p:extLst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6"/>
          <p:cNvSpPr>
            <a:spLocks noGrp="1"/>
          </p:cNvSpPr>
          <p:nvPr>
            <p:ph type="sldNum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400" dirty="0"/>
              <a:t>&lt;</a:t>
            </a:r>
            <a:fld id="{34EF3F7D-9B06-4C9C-B03C-5E04BF8E7F84}" type="slidenum">
              <a:rPr lang="en-US" altLang="en-US" sz="1400"/>
              <a:pPr eaLnBrk="1" hangingPunct="1"/>
              <a:t>46</a:t>
            </a:fld>
            <a:r>
              <a:rPr lang="en-US" altLang="en-US" sz="1400" dirty="0"/>
              <a:t>&gt;</a:t>
            </a:r>
          </a:p>
          <a:p>
            <a:pPr eaLnBrk="1" hangingPunct="1"/>
            <a:endParaRPr lang="en-GB" altLang="en-US" sz="1400" dirty="0"/>
          </a:p>
        </p:txBody>
      </p:sp>
      <p:sp>
        <p:nvSpPr>
          <p:cNvPr id="51202" name="Rectangle 2"/>
          <p:cNvSpPr>
            <a:spLocks noGrp="1" noChangeArrowheads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515938" y="-101600"/>
            <a:ext cx="7772400" cy="1143000"/>
          </a:xfrm>
        </p:spPr>
        <p:txBody>
          <a:bodyPr/>
          <a:lstStyle/>
          <a:p>
            <a:r>
              <a:rPr lang="en-US" altLang="en-US" dirty="0"/>
              <a:t>Boolean Algebra</a:t>
            </a:r>
          </a:p>
        </p:txBody>
      </p:sp>
      <p:sp>
        <p:nvSpPr>
          <p:cNvPr id="16388" name="Rectangle 3"/>
          <p:cNvSpPr>
            <a:spLocks noGrp="1" noChangeArrowheads="1"/>
          </p:cNvSpPr>
          <p:nvPr>
            <p:ph sz="half" idx="4294967295"/>
            <p:custDataLst>
              <p:tags r:id="rId2"/>
            </p:custDataLst>
          </p:nvPr>
        </p:nvSpPr>
        <p:spPr>
          <a:xfrm>
            <a:off x="839244" y="1014608"/>
            <a:ext cx="7966619" cy="5505255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>
                <a:ea typeface="ＭＳ Ｐゴシック" charset="0"/>
              </a:rPr>
              <a:t>For two Boolean variables X and Y with X=1, Y=0, what is function f(X,Y)=X+XY?</a:t>
            </a:r>
          </a:p>
          <a:p>
            <a:pPr>
              <a:buFontTx/>
              <a:buAutoNum type="alphaUcPeriod"/>
              <a:defRPr/>
            </a:pPr>
            <a:r>
              <a:rPr lang="en-US" sz="2800" dirty="0">
                <a:ea typeface="ＭＳ Ｐゴシック" charset="0"/>
              </a:rPr>
              <a:t>f(X,Y)=0</a:t>
            </a:r>
          </a:p>
          <a:p>
            <a:pPr>
              <a:buFontTx/>
              <a:buAutoNum type="alphaUcPeriod"/>
              <a:defRPr/>
            </a:pPr>
            <a:r>
              <a:rPr lang="en-US" sz="2800" dirty="0">
                <a:ea typeface="ＭＳ Ｐゴシック" charset="0"/>
              </a:rPr>
              <a:t>f(X,Y)=1</a:t>
            </a:r>
          </a:p>
          <a:p>
            <a:pPr>
              <a:buFontTx/>
              <a:buAutoNum type="alphaUcPeriod"/>
              <a:defRPr/>
            </a:pPr>
            <a:r>
              <a:rPr lang="en-US" sz="2800" dirty="0">
                <a:ea typeface="ＭＳ Ｐゴシック" charset="0"/>
              </a:rPr>
              <a:t>f(X,Y)=2</a:t>
            </a:r>
          </a:p>
          <a:p>
            <a:pPr marL="457200" indent="-457200">
              <a:buFont typeface="+mj-lt"/>
              <a:buAutoNum type="alphaUcPeriod"/>
              <a:defRPr/>
            </a:pPr>
            <a:endParaRPr lang="en-US" sz="2400" dirty="0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5793330"/>
      </p:ext>
    </p:extLst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6"/>
          <p:cNvSpPr>
            <a:spLocks noGrp="1"/>
          </p:cNvSpPr>
          <p:nvPr>
            <p:ph type="sldNum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400" dirty="0"/>
              <a:t>&lt;</a:t>
            </a:r>
            <a:fld id="{34EF3F7D-9B06-4C9C-B03C-5E04BF8E7F84}" type="slidenum">
              <a:rPr lang="en-US" altLang="en-US" sz="1400"/>
              <a:pPr eaLnBrk="1" hangingPunct="1"/>
              <a:t>47</a:t>
            </a:fld>
            <a:r>
              <a:rPr lang="en-US" altLang="en-US" sz="1400" dirty="0"/>
              <a:t>&gt;</a:t>
            </a:r>
          </a:p>
          <a:p>
            <a:pPr eaLnBrk="1" hangingPunct="1"/>
            <a:endParaRPr lang="en-GB" altLang="en-US" sz="1400" dirty="0"/>
          </a:p>
        </p:txBody>
      </p:sp>
      <p:sp>
        <p:nvSpPr>
          <p:cNvPr id="51202" name="Rectangle 2"/>
          <p:cNvSpPr>
            <a:spLocks noGrp="1" noChangeArrowheads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515938" y="-101600"/>
            <a:ext cx="7772400" cy="1143000"/>
          </a:xfrm>
        </p:spPr>
        <p:txBody>
          <a:bodyPr/>
          <a:lstStyle/>
          <a:p>
            <a:r>
              <a:rPr lang="en-US" altLang="en-US" dirty="0"/>
              <a:t>Boolean Algebra</a:t>
            </a:r>
          </a:p>
        </p:txBody>
      </p:sp>
      <p:sp>
        <p:nvSpPr>
          <p:cNvPr id="16388" name="Rectangle 3"/>
          <p:cNvSpPr>
            <a:spLocks noGrp="1" noChangeArrowheads="1"/>
          </p:cNvSpPr>
          <p:nvPr>
            <p:ph sz="half" idx="4294967295"/>
            <p:custDataLst>
              <p:tags r:id="rId2"/>
            </p:custDataLst>
          </p:nvPr>
        </p:nvSpPr>
        <p:spPr>
          <a:xfrm>
            <a:off x="839244" y="1014608"/>
            <a:ext cx="7966619" cy="5505255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>
                <a:ea typeface="ＭＳ Ｐゴシック" charset="0"/>
              </a:rPr>
              <a:t>For two Boolean variables X and Y with X=1, Y=0, what is function f(X,Y)=(X+Y)Y?</a:t>
            </a:r>
          </a:p>
          <a:p>
            <a:pPr>
              <a:buFontTx/>
              <a:buAutoNum type="alphaUcPeriod"/>
              <a:defRPr/>
            </a:pPr>
            <a:r>
              <a:rPr lang="en-US" sz="2800" dirty="0">
                <a:ea typeface="ＭＳ Ｐゴシック" charset="0"/>
              </a:rPr>
              <a:t>f(X,Y)=0</a:t>
            </a:r>
          </a:p>
          <a:p>
            <a:pPr>
              <a:buFontTx/>
              <a:buAutoNum type="alphaUcPeriod"/>
              <a:defRPr/>
            </a:pPr>
            <a:r>
              <a:rPr lang="en-US" sz="2800" dirty="0">
                <a:ea typeface="ＭＳ Ｐゴシック" charset="0"/>
              </a:rPr>
              <a:t>f(X,Y)=1</a:t>
            </a:r>
          </a:p>
          <a:p>
            <a:pPr>
              <a:buFontTx/>
              <a:buAutoNum type="alphaUcPeriod"/>
              <a:defRPr/>
            </a:pPr>
            <a:r>
              <a:rPr lang="en-US" sz="2800" dirty="0">
                <a:ea typeface="ＭＳ Ｐゴシック" charset="0"/>
              </a:rPr>
              <a:t>f(X,Y)=2</a:t>
            </a:r>
          </a:p>
        </p:txBody>
      </p:sp>
    </p:spTree>
    <p:extLst>
      <p:ext uri="{BB962C8B-B14F-4D97-AF65-F5344CB8AC3E}">
        <p14:creationId xmlns:p14="http://schemas.microsoft.com/office/powerpoint/2010/main" val="3292025307"/>
      </p:ext>
    </p:extLst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fld id="{D9E414B7-ED19-48B2-8B0B-2BF16079B8CB}" type="slidenum">
              <a:rPr lang="en-US" altLang="en-US" sz="1400"/>
              <a:pPr eaLnBrk="1" hangingPunct="1"/>
              <a:t>48</a:t>
            </a:fld>
            <a:endParaRPr lang="en-US" altLang="en-US" sz="1400" dirty="0"/>
          </a:p>
        </p:txBody>
      </p:sp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723900" y="236538"/>
            <a:ext cx="8183563" cy="952500"/>
          </a:xfrm>
        </p:spPr>
        <p:txBody>
          <a:bodyPr/>
          <a:lstStyle/>
          <a:p>
            <a:pPr algn="l" eaLnBrk="1" hangingPunct="1"/>
            <a:r>
              <a:rPr lang="en-US" altLang="en-US" sz="3200" dirty="0"/>
              <a:t>So, what is the point of representing gates as symbols and Boolean expressions?</a:t>
            </a:r>
          </a:p>
        </p:txBody>
      </p:sp>
      <p:grpSp>
        <p:nvGrpSpPr>
          <p:cNvPr id="56323" name="Group 32"/>
          <p:cNvGrpSpPr>
            <a:grpSpLocks/>
          </p:cNvGrpSpPr>
          <p:nvPr/>
        </p:nvGrpSpPr>
        <p:grpSpPr bwMode="auto">
          <a:xfrm>
            <a:off x="1250950" y="2770187"/>
            <a:ext cx="6629400" cy="2212975"/>
            <a:chOff x="1187450" y="1520825"/>
            <a:chExt cx="6630124" cy="2212975"/>
          </a:xfrm>
        </p:grpSpPr>
        <p:sp>
          <p:nvSpPr>
            <p:cNvPr id="56326" name="AutoShape 8"/>
            <p:cNvSpPr>
              <a:spLocks noChangeArrowheads="1"/>
            </p:cNvSpPr>
            <p:nvPr/>
          </p:nvSpPr>
          <p:spPr bwMode="auto">
            <a:xfrm>
              <a:off x="1981200" y="1711325"/>
              <a:ext cx="457200" cy="609600"/>
            </a:xfrm>
            <a:prstGeom prst="flowChartDelay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sz="1800" dirty="0"/>
            </a:p>
          </p:txBody>
        </p:sp>
        <p:sp>
          <p:nvSpPr>
            <p:cNvPr id="56327" name="AutoShape 9"/>
            <p:cNvSpPr>
              <a:spLocks noChangeArrowheads="1"/>
            </p:cNvSpPr>
            <p:nvPr/>
          </p:nvSpPr>
          <p:spPr bwMode="auto">
            <a:xfrm>
              <a:off x="1981200" y="2473325"/>
              <a:ext cx="457200" cy="609600"/>
            </a:xfrm>
            <a:prstGeom prst="flowChartDelay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sz="1800" dirty="0"/>
            </a:p>
          </p:txBody>
        </p:sp>
        <p:sp>
          <p:nvSpPr>
            <p:cNvPr id="56328" name="AutoShape 10"/>
            <p:cNvSpPr>
              <a:spLocks noChangeArrowheads="1"/>
            </p:cNvSpPr>
            <p:nvPr/>
          </p:nvSpPr>
          <p:spPr bwMode="auto">
            <a:xfrm>
              <a:off x="5410200" y="2549525"/>
              <a:ext cx="457200" cy="609600"/>
            </a:xfrm>
            <a:prstGeom prst="flowChartDelay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sz="1800" dirty="0"/>
            </a:p>
          </p:txBody>
        </p:sp>
        <p:sp>
          <p:nvSpPr>
            <p:cNvPr id="56329" name="AutoShape 11"/>
            <p:cNvSpPr>
              <a:spLocks noChangeArrowheads="1"/>
            </p:cNvSpPr>
            <p:nvPr/>
          </p:nvSpPr>
          <p:spPr bwMode="auto">
            <a:xfrm flipH="1">
              <a:off x="3276600" y="1939925"/>
              <a:ext cx="762000" cy="914400"/>
            </a:xfrm>
            <a:prstGeom prst="moon">
              <a:avLst>
                <a:gd name="adj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sz="1800" dirty="0"/>
            </a:p>
          </p:txBody>
        </p:sp>
        <p:sp>
          <p:nvSpPr>
            <p:cNvPr id="56330" name="Line 12"/>
            <p:cNvSpPr>
              <a:spLocks noChangeShapeType="1"/>
            </p:cNvSpPr>
            <p:nvPr/>
          </p:nvSpPr>
          <p:spPr bwMode="auto">
            <a:xfrm>
              <a:off x="2438400" y="2016125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6331" name="Line 13"/>
            <p:cNvSpPr>
              <a:spLocks noChangeShapeType="1"/>
            </p:cNvSpPr>
            <p:nvPr/>
          </p:nvSpPr>
          <p:spPr bwMode="auto">
            <a:xfrm>
              <a:off x="3048000" y="2016125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6332" name="Line 14"/>
            <p:cNvSpPr>
              <a:spLocks noChangeShapeType="1"/>
            </p:cNvSpPr>
            <p:nvPr/>
          </p:nvSpPr>
          <p:spPr bwMode="auto">
            <a:xfrm>
              <a:off x="3048000" y="2168525"/>
              <a:ext cx="53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6333" name="Line 15"/>
            <p:cNvSpPr>
              <a:spLocks noChangeShapeType="1"/>
            </p:cNvSpPr>
            <p:nvPr/>
          </p:nvSpPr>
          <p:spPr bwMode="auto">
            <a:xfrm>
              <a:off x="2438400" y="2778125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6334" name="Line 16"/>
            <p:cNvSpPr>
              <a:spLocks noChangeShapeType="1"/>
            </p:cNvSpPr>
            <p:nvPr/>
          </p:nvSpPr>
          <p:spPr bwMode="auto">
            <a:xfrm flipV="1">
              <a:off x="3048000" y="2473325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6335" name="Line 17"/>
            <p:cNvSpPr>
              <a:spLocks noChangeShapeType="1"/>
            </p:cNvSpPr>
            <p:nvPr/>
          </p:nvSpPr>
          <p:spPr bwMode="auto">
            <a:xfrm>
              <a:off x="3048000" y="2473325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305" name="Text Box 18"/>
            <p:cNvSpPr txBox="1">
              <a:spLocks noChangeArrowheads="1"/>
            </p:cNvSpPr>
            <p:nvPr/>
          </p:nvSpPr>
          <p:spPr bwMode="auto">
            <a:xfrm>
              <a:off x="4086542" y="1965325"/>
              <a:ext cx="108279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 dirty="0">
                  <a:solidFill>
                    <a:schemeClr val="accent6">
                      <a:lumMod val="75000"/>
                    </a:schemeClr>
                  </a:solidFill>
                  <a:ea typeface="+mn-ea"/>
                </a:rPr>
                <a:t>ab + cd</a:t>
              </a:r>
            </a:p>
          </p:txBody>
        </p:sp>
        <p:sp>
          <p:nvSpPr>
            <p:cNvPr id="56337" name="Line 20"/>
            <p:cNvSpPr>
              <a:spLocks noChangeShapeType="1"/>
            </p:cNvSpPr>
            <p:nvPr/>
          </p:nvSpPr>
          <p:spPr bwMode="auto">
            <a:xfrm>
              <a:off x="4038600" y="2397125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6338" name="Line 21"/>
            <p:cNvSpPr>
              <a:spLocks noChangeShapeType="1"/>
            </p:cNvSpPr>
            <p:nvPr/>
          </p:nvSpPr>
          <p:spPr bwMode="auto">
            <a:xfrm>
              <a:off x="4648200" y="2397125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6339" name="Line 22"/>
            <p:cNvSpPr>
              <a:spLocks noChangeShapeType="1"/>
            </p:cNvSpPr>
            <p:nvPr/>
          </p:nvSpPr>
          <p:spPr bwMode="auto">
            <a:xfrm>
              <a:off x="4648200" y="2701925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6340" name="Line 23"/>
            <p:cNvSpPr>
              <a:spLocks noChangeShapeType="1"/>
            </p:cNvSpPr>
            <p:nvPr/>
          </p:nvSpPr>
          <p:spPr bwMode="auto">
            <a:xfrm>
              <a:off x="5867400" y="2854325"/>
              <a:ext cx="1219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6341" name="Line 24"/>
            <p:cNvSpPr>
              <a:spLocks noChangeShapeType="1"/>
            </p:cNvSpPr>
            <p:nvPr/>
          </p:nvSpPr>
          <p:spPr bwMode="auto">
            <a:xfrm>
              <a:off x="1600200" y="18637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6342" name="Line 25"/>
            <p:cNvSpPr>
              <a:spLocks noChangeShapeType="1"/>
            </p:cNvSpPr>
            <p:nvPr/>
          </p:nvSpPr>
          <p:spPr bwMode="auto">
            <a:xfrm>
              <a:off x="1600200" y="20923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6343" name="Line 26"/>
            <p:cNvSpPr>
              <a:spLocks noChangeShapeType="1"/>
            </p:cNvSpPr>
            <p:nvPr/>
          </p:nvSpPr>
          <p:spPr bwMode="auto">
            <a:xfrm>
              <a:off x="1600200" y="26257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6344" name="Line 27"/>
            <p:cNvSpPr>
              <a:spLocks noChangeShapeType="1"/>
            </p:cNvSpPr>
            <p:nvPr/>
          </p:nvSpPr>
          <p:spPr bwMode="auto">
            <a:xfrm>
              <a:off x="1600200" y="29305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6345" name="Text Box 29"/>
            <p:cNvSpPr txBox="1">
              <a:spLocks noChangeArrowheads="1"/>
            </p:cNvSpPr>
            <p:nvPr/>
          </p:nvSpPr>
          <p:spPr bwMode="auto">
            <a:xfrm>
              <a:off x="1187450" y="1524000"/>
              <a:ext cx="336550" cy="822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a</a:t>
              </a:r>
            </a:p>
            <a:p>
              <a:pPr eaLnBrk="1" hangingPunct="1"/>
              <a:r>
                <a:rPr lang="en-US" altLang="en-US" dirty="0"/>
                <a:t>b</a:t>
              </a:r>
            </a:p>
          </p:txBody>
        </p:sp>
        <p:sp>
          <p:nvSpPr>
            <p:cNvPr id="56346" name="Text Box 30"/>
            <p:cNvSpPr txBox="1">
              <a:spLocks noChangeArrowheads="1"/>
            </p:cNvSpPr>
            <p:nvPr/>
          </p:nvSpPr>
          <p:spPr bwMode="auto">
            <a:xfrm>
              <a:off x="1219200" y="2413000"/>
              <a:ext cx="336550" cy="822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c</a:t>
              </a:r>
            </a:p>
            <a:p>
              <a:pPr eaLnBrk="1" hangingPunct="1"/>
              <a:r>
                <a:rPr lang="en-US" altLang="en-US" dirty="0"/>
                <a:t>d</a:t>
              </a:r>
            </a:p>
          </p:txBody>
        </p:sp>
        <p:sp>
          <p:nvSpPr>
            <p:cNvPr id="56347" name="Text Box 31"/>
            <p:cNvSpPr txBox="1">
              <a:spLocks noChangeArrowheads="1"/>
            </p:cNvSpPr>
            <p:nvPr/>
          </p:nvSpPr>
          <p:spPr bwMode="auto">
            <a:xfrm>
              <a:off x="1219200" y="3276600"/>
              <a:ext cx="319088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e</a:t>
              </a:r>
            </a:p>
          </p:txBody>
        </p:sp>
        <p:sp>
          <p:nvSpPr>
            <p:cNvPr id="56348" name="Line 32"/>
            <p:cNvSpPr>
              <a:spLocks noChangeShapeType="1"/>
            </p:cNvSpPr>
            <p:nvPr/>
          </p:nvSpPr>
          <p:spPr bwMode="auto">
            <a:xfrm>
              <a:off x="1676400" y="3540125"/>
              <a:ext cx="2971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6349" name="Line 33"/>
            <p:cNvSpPr>
              <a:spLocks noChangeShapeType="1"/>
            </p:cNvSpPr>
            <p:nvPr/>
          </p:nvSpPr>
          <p:spPr bwMode="auto">
            <a:xfrm flipV="1">
              <a:off x="4648200" y="3006725"/>
              <a:ext cx="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6350" name="Line 34"/>
            <p:cNvSpPr>
              <a:spLocks noChangeShapeType="1"/>
            </p:cNvSpPr>
            <p:nvPr/>
          </p:nvSpPr>
          <p:spPr bwMode="auto">
            <a:xfrm>
              <a:off x="4648200" y="3006725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320" name="Text Box 35"/>
            <p:cNvSpPr txBox="1">
              <a:spLocks noChangeArrowheads="1"/>
            </p:cNvSpPr>
            <p:nvPr/>
          </p:nvSpPr>
          <p:spPr bwMode="auto">
            <a:xfrm>
              <a:off x="2502044" y="2717800"/>
              <a:ext cx="471538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 dirty="0">
                  <a:solidFill>
                    <a:schemeClr val="accent6">
                      <a:lumMod val="75000"/>
                    </a:schemeClr>
                  </a:solidFill>
                  <a:ea typeface="+mn-ea"/>
                </a:rPr>
                <a:t>cd</a:t>
              </a:r>
            </a:p>
          </p:txBody>
        </p:sp>
        <p:sp>
          <p:nvSpPr>
            <p:cNvPr id="12321" name="Text Box 36"/>
            <p:cNvSpPr txBox="1">
              <a:spLocks noChangeArrowheads="1"/>
            </p:cNvSpPr>
            <p:nvPr/>
          </p:nvSpPr>
          <p:spPr bwMode="auto">
            <a:xfrm>
              <a:off x="2514745" y="1520825"/>
              <a:ext cx="471538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 dirty="0">
                  <a:solidFill>
                    <a:schemeClr val="accent6">
                      <a:lumMod val="75000"/>
                    </a:schemeClr>
                  </a:solidFill>
                  <a:ea typeface="+mn-ea"/>
                </a:rPr>
                <a:t>ab</a:t>
              </a:r>
            </a:p>
          </p:txBody>
        </p:sp>
        <p:sp>
          <p:nvSpPr>
            <p:cNvPr id="12322" name="Text Box 37"/>
            <p:cNvSpPr txBox="1">
              <a:spLocks noChangeArrowheads="1"/>
            </p:cNvSpPr>
            <p:nvPr/>
          </p:nvSpPr>
          <p:spPr bwMode="auto">
            <a:xfrm>
              <a:off x="6134640" y="2359025"/>
              <a:ext cx="1682934" cy="461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 dirty="0">
                  <a:ea typeface="+mn-ea"/>
                </a:rPr>
                <a:t>y</a:t>
              </a:r>
              <a:r>
                <a:rPr lang="en-US" sz="2400" dirty="0">
                  <a:solidFill>
                    <a:schemeClr val="accent6">
                      <a:lumMod val="75000"/>
                    </a:schemeClr>
                  </a:solidFill>
                  <a:ea typeface="+mn-ea"/>
                </a:rPr>
                <a:t>=e (ab+cd)</a:t>
              </a:r>
            </a:p>
          </p:txBody>
        </p:sp>
      </p:grpSp>
      <p:sp>
        <p:nvSpPr>
          <p:cNvPr id="56324" name="Rectangle 2"/>
          <p:cNvSpPr>
            <a:spLocks noChangeArrowheads="1"/>
          </p:cNvSpPr>
          <p:nvPr/>
        </p:nvSpPr>
        <p:spPr bwMode="auto">
          <a:xfrm>
            <a:off x="685800" y="5319235"/>
            <a:ext cx="786606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/>
              <a:t>Logic circuit vs. Boolean Algebra Expression</a:t>
            </a:r>
          </a:p>
          <a:p>
            <a:pPr eaLnBrk="1" hangingPunct="1"/>
            <a:r>
              <a:rPr lang="en-US" altLang="en-US" dirty="0">
                <a:solidFill>
                  <a:srgbClr val="C00000"/>
                </a:solidFill>
              </a:rPr>
              <a:t>Simplify the Boolean expression: Reduce the complexity of the circuit</a:t>
            </a:r>
          </a:p>
        </p:txBody>
      </p:sp>
      <p:sp>
        <p:nvSpPr>
          <p:cNvPr id="56325" name="TextBox 3"/>
          <p:cNvSpPr txBox="1">
            <a:spLocks noChangeArrowheads="1"/>
          </p:cNvSpPr>
          <p:nvPr/>
        </p:nvSpPr>
        <p:spPr bwMode="auto">
          <a:xfrm>
            <a:off x="579438" y="1404938"/>
            <a:ext cx="7972425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 typeface="Arial" pitchFamily="34" charset="0"/>
              <a:buChar char="•"/>
            </a:pPr>
            <a:r>
              <a:rPr lang="en-US" altLang="en-US" sz="2800" dirty="0"/>
              <a:t>Given the Boolean expression, we can draw the circuit it represents by cascading gates (and vice versa)</a:t>
            </a:r>
          </a:p>
        </p:txBody>
      </p:sp>
    </p:spTree>
    <p:extLst>
      <p:ext uri="{BB962C8B-B14F-4D97-AF65-F5344CB8AC3E}">
        <p14:creationId xmlns:p14="http://schemas.microsoft.com/office/powerpoint/2010/main" val="1413500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D4FAC9-617A-D24C-BA9E-488DC890A1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6825" y="0"/>
            <a:ext cx="7877175" cy="857250"/>
          </a:xfrm>
        </p:spPr>
        <p:txBody>
          <a:bodyPr>
            <a:normAutofit/>
          </a:bodyPr>
          <a:lstStyle/>
          <a:p>
            <a:r>
              <a:rPr lang="en-US" sz="2400" dirty="0"/>
              <a:t>Switching Expression and Logic Diagrams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47CF7E-6524-ED4E-9033-BB407404BF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9796" y="857250"/>
            <a:ext cx="7877175" cy="5391150"/>
          </a:xfrm>
        </p:spPr>
        <p:txBody>
          <a:bodyPr>
            <a:noAutofit/>
          </a:bodyPr>
          <a:lstStyle/>
          <a:p>
            <a:r>
              <a:rPr lang="en-US" sz="2400" dirty="0"/>
              <a:t>Switching Expression – </a:t>
            </a:r>
          </a:p>
          <a:p>
            <a:pPr lvl="1"/>
            <a:r>
              <a:rPr lang="en-US" sz="2400" dirty="0"/>
              <a:t>Equations - # literals, # variables, # operators</a:t>
            </a:r>
          </a:p>
          <a:p>
            <a:pPr lvl="2"/>
            <a:r>
              <a:rPr lang="en-US" sz="2400" dirty="0"/>
              <a:t>Literal is a variable or its complement (e.g. a,  a’)</a:t>
            </a:r>
          </a:p>
          <a:p>
            <a:pPr lvl="2"/>
            <a:r>
              <a:rPr lang="en-US" sz="2400" dirty="0"/>
              <a:t>Variables  (e.g. x)</a:t>
            </a:r>
          </a:p>
          <a:p>
            <a:pPr lvl="2"/>
            <a:r>
              <a:rPr lang="en-US" sz="2400" dirty="0"/>
              <a:t>Operator (e.g. +,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·)</a:t>
            </a:r>
            <a:endParaRPr lang="en-US" sz="2400" dirty="0"/>
          </a:p>
          <a:p>
            <a:pPr lvl="1"/>
            <a:r>
              <a:rPr lang="en-US" sz="2400" dirty="0"/>
              <a:t>Schematic / Logic Diagram  - # of gates, # nets (wires), # of pins</a:t>
            </a:r>
          </a:p>
          <a:p>
            <a:pPr lvl="2"/>
            <a:r>
              <a:rPr lang="en-US" sz="2400" dirty="0"/>
              <a:t>Gate (and, or, etc) – can be more than 2 inputs (e.g. 3 input AND gate)</a:t>
            </a:r>
          </a:p>
          <a:p>
            <a:pPr lvl="2"/>
            <a:r>
              <a:rPr lang="en-US" sz="2400" dirty="0"/>
              <a:t>Net – wire that connects gates</a:t>
            </a:r>
          </a:p>
          <a:p>
            <a:pPr lvl="2"/>
            <a:r>
              <a:rPr lang="en-US" sz="2400" dirty="0"/>
              <a:t>Pin - input or output of a gate.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C4398B-F132-9E41-AF66-6365C5A3B60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9693142"/>
      </p:ext>
    </p:extLst>
  </p:cSld>
  <p:clrMapOvr>
    <a:masterClrMapping/>
  </p:clrMapOvr>
  <p:transition spd="med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1338675" y="11525250"/>
            <a:ext cx="173124" cy="20005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57213" indent="-214313" eaLnBrk="0" hangingPunct="0">
              <a:spcBef>
                <a:spcPct val="20000"/>
              </a:spcBef>
              <a:buChar char="–"/>
              <a:defRPr sz="2100">
                <a:solidFill>
                  <a:schemeClr val="tx1"/>
                </a:solidFill>
                <a:latin typeface="Times New Roman" pitchFamily="18" charset="0"/>
              </a:defRPr>
            </a:lvl2pPr>
            <a:lvl3pPr marL="857250" indent="-171450" eaLnBrk="0" hangingPunct="0">
              <a:spcBef>
                <a:spcPct val="20000"/>
              </a:spcBef>
              <a:buChar char="•"/>
              <a:defRPr sz="1800">
                <a:solidFill>
                  <a:schemeClr val="tx1"/>
                </a:solidFill>
                <a:latin typeface="Times New Roman" pitchFamily="18" charset="0"/>
              </a:defRPr>
            </a:lvl3pPr>
            <a:lvl4pPr marL="1200150" indent="-171450" eaLnBrk="0" hangingPunct="0">
              <a:spcBef>
                <a:spcPct val="20000"/>
              </a:spcBef>
              <a:buChar char="–"/>
              <a:defRPr sz="1500">
                <a:solidFill>
                  <a:schemeClr val="tx1"/>
                </a:solidFill>
                <a:latin typeface="Times New Roman" pitchFamily="18" charset="0"/>
              </a:defRPr>
            </a:lvl4pPr>
            <a:lvl5pPr marL="1543050" indent="-171450" eaLnBrk="0" hangingPunct="0">
              <a:spcBef>
                <a:spcPct val="20000"/>
              </a:spcBef>
              <a:buChar char="»"/>
              <a:defRPr sz="1500">
                <a:solidFill>
                  <a:schemeClr val="tx1"/>
                </a:solidFill>
                <a:latin typeface="Times New Roman" pitchFamily="18" charset="0"/>
              </a:defRPr>
            </a:lvl5pPr>
            <a:lvl6pPr marL="18859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Times New Roman" pitchFamily="18" charset="0"/>
              </a:defRPr>
            </a:lvl6pPr>
            <a:lvl7pPr marL="22288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Times New Roman" pitchFamily="18" charset="0"/>
              </a:defRPr>
            </a:lvl7pPr>
            <a:lvl8pPr marL="25717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Times New Roman" pitchFamily="18" charset="0"/>
              </a:defRPr>
            </a:lvl8pPr>
            <a:lvl9pPr marL="29146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294BD99-7863-44C8-9D39-852C95FBB1A0}" type="slidenum">
              <a:rPr lang="en-US" altLang="en-US" sz="1050"/>
              <a:pPr eaLnBrk="1" hangingPunct="1">
                <a:spcBef>
                  <a:spcPct val="0"/>
                </a:spcBef>
                <a:buFontTx/>
                <a:buNone/>
              </a:pPr>
              <a:t>50</a:t>
            </a:fld>
            <a:endParaRPr lang="en-US" altLang="en-US" sz="1050" dirty="0"/>
          </a:p>
        </p:txBody>
      </p:sp>
      <p:sp>
        <p:nvSpPr>
          <p:cNvPr id="16387" name="Text Box 4"/>
          <p:cNvSpPr txBox="1">
            <a:spLocks noChangeArrowheads="1"/>
          </p:cNvSpPr>
          <p:nvPr/>
        </p:nvSpPr>
        <p:spPr bwMode="auto">
          <a:xfrm>
            <a:off x="680143" y="1505778"/>
            <a:ext cx="3549859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Associativity Laws	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(A+B) + C = A + (B+C)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(AB)C = A(BC)</a:t>
            </a:r>
          </a:p>
        </p:txBody>
      </p:sp>
      <p:grpSp>
        <p:nvGrpSpPr>
          <p:cNvPr id="16388" name="Group 1"/>
          <p:cNvGrpSpPr>
            <a:grpSpLocks/>
          </p:cNvGrpSpPr>
          <p:nvPr/>
        </p:nvGrpSpPr>
        <p:grpSpPr bwMode="auto">
          <a:xfrm>
            <a:off x="3692225" y="2714626"/>
            <a:ext cx="3794426" cy="2144138"/>
            <a:chOff x="3551366" y="1143000"/>
            <a:chExt cx="5059234" cy="2858850"/>
          </a:xfrm>
        </p:grpSpPr>
        <p:sp>
          <p:nvSpPr>
            <p:cNvPr id="16390" name="Line 6"/>
            <p:cNvSpPr>
              <a:spLocks noChangeShapeType="1"/>
            </p:cNvSpPr>
            <p:nvPr/>
          </p:nvSpPr>
          <p:spPr bwMode="auto">
            <a:xfrm>
              <a:off x="4019550" y="1371600"/>
              <a:ext cx="1219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6391" name="Line 7"/>
            <p:cNvSpPr>
              <a:spLocks noChangeShapeType="1"/>
            </p:cNvSpPr>
            <p:nvPr/>
          </p:nvSpPr>
          <p:spPr bwMode="auto">
            <a:xfrm>
              <a:off x="4876800" y="1600200"/>
              <a:ext cx="32067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6392" name="Text Box 8"/>
            <p:cNvSpPr txBox="1">
              <a:spLocks noChangeArrowheads="1"/>
            </p:cNvSpPr>
            <p:nvPr/>
          </p:nvSpPr>
          <p:spPr bwMode="auto">
            <a:xfrm>
              <a:off x="3551366" y="1143000"/>
              <a:ext cx="451405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C</a:t>
              </a:r>
            </a:p>
          </p:txBody>
        </p:sp>
        <p:sp>
          <p:nvSpPr>
            <p:cNvPr id="16393" name="Line 9"/>
            <p:cNvSpPr>
              <a:spLocks noChangeShapeType="1"/>
            </p:cNvSpPr>
            <p:nvPr/>
          </p:nvSpPr>
          <p:spPr bwMode="auto">
            <a:xfrm>
              <a:off x="5562600" y="1447800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6394" name="Line 10"/>
            <p:cNvSpPr>
              <a:spLocks noChangeShapeType="1"/>
            </p:cNvSpPr>
            <p:nvPr/>
          </p:nvSpPr>
          <p:spPr bwMode="auto">
            <a:xfrm>
              <a:off x="3962400" y="18796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6395" name="Line 11"/>
            <p:cNvSpPr>
              <a:spLocks noChangeShapeType="1"/>
            </p:cNvSpPr>
            <p:nvPr/>
          </p:nvSpPr>
          <p:spPr bwMode="auto">
            <a:xfrm>
              <a:off x="3952875" y="210185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6396" name="Text Box 12"/>
            <p:cNvSpPr txBox="1">
              <a:spLocks noChangeArrowheads="1"/>
            </p:cNvSpPr>
            <p:nvPr/>
          </p:nvSpPr>
          <p:spPr bwMode="auto">
            <a:xfrm>
              <a:off x="3551769" y="1539875"/>
              <a:ext cx="468504" cy="861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A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</a:t>
              </a:r>
            </a:p>
          </p:txBody>
        </p:sp>
        <p:sp>
          <p:nvSpPr>
            <p:cNvPr id="16397" name="Line 13"/>
            <p:cNvSpPr>
              <a:spLocks noChangeShapeType="1"/>
            </p:cNvSpPr>
            <p:nvPr/>
          </p:nvSpPr>
          <p:spPr bwMode="auto">
            <a:xfrm>
              <a:off x="4648200" y="1981200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6398" name="AutoShape 14"/>
            <p:cNvSpPr>
              <a:spLocks noChangeArrowheads="1"/>
            </p:cNvSpPr>
            <p:nvPr/>
          </p:nvSpPr>
          <p:spPr bwMode="auto">
            <a:xfrm flipH="1">
              <a:off x="4070350" y="1676400"/>
              <a:ext cx="609600" cy="609600"/>
            </a:xfrm>
            <a:prstGeom prst="moon">
              <a:avLst>
                <a:gd name="adj" fmla="val 50000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350" dirty="0"/>
            </a:p>
          </p:txBody>
        </p:sp>
        <p:sp>
          <p:nvSpPr>
            <p:cNvPr id="16399" name="Line 15"/>
            <p:cNvSpPr>
              <a:spLocks noChangeShapeType="1"/>
            </p:cNvSpPr>
            <p:nvPr/>
          </p:nvSpPr>
          <p:spPr bwMode="auto">
            <a:xfrm flipV="1">
              <a:off x="4873625" y="1600200"/>
              <a:ext cx="3175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6400" name="AutoShape 16"/>
            <p:cNvSpPr>
              <a:spLocks noChangeArrowheads="1"/>
            </p:cNvSpPr>
            <p:nvPr/>
          </p:nvSpPr>
          <p:spPr bwMode="auto">
            <a:xfrm flipH="1">
              <a:off x="4953000" y="1143000"/>
              <a:ext cx="609600" cy="609600"/>
            </a:xfrm>
            <a:prstGeom prst="moon">
              <a:avLst>
                <a:gd name="adj" fmla="val 50000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350" dirty="0"/>
            </a:p>
          </p:txBody>
        </p:sp>
        <p:sp>
          <p:nvSpPr>
            <p:cNvPr id="16401" name="Line 17"/>
            <p:cNvSpPr>
              <a:spLocks noChangeShapeType="1"/>
            </p:cNvSpPr>
            <p:nvPr/>
          </p:nvSpPr>
          <p:spPr bwMode="auto">
            <a:xfrm>
              <a:off x="6762750" y="1371600"/>
              <a:ext cx="1219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6402" name="Line 18"/>
            <p:cNvSpPr>
              <a:spLocks noChangeShapeType="1"/>
            </p:cNvSpPr>
            <p:nvPr/>
          </p:nvSpPr>
          <p:spPr bwMode="auto">
            <a:xfrm>
              <a:off x="7620000" y="1600200"/>
              <a:ext cx="3175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6403" name="Text Box 19"/>
            <p:cNvSpPr txBox="1">
              <a:spLocks noChangeArrowheads="1"/>
            </p:cNvSpPr>
            <p:nvPr/>
          </p:nvSpPr>
          <p:spPr bwMode="auto">
            <a:xfrm>
              <a:off x="6294968" y="1143000"/>
              <a:ext cx="468504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A</a:t>
              </a:r>
            </a:p>
          </p:txBody>
        </p:sp>
        <p:sp>
          <p:nvSpPr>
            <p:cNvPr id="16404" name="Line 20"/>
            <p:cNvSpPr>
              <a:spLocks noChangeShapeType="1"/>
            </p:cNvSpPr>
            <p:nvPr/>
          </p:nvSpPr>
          <p:spPr bwMode="auto">
            <a:xfrm>
              <a:off x="8305800" y="1447800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6405" name="Line 21"/>
            <p:cNvSpPr>
              <a:spLocks noChangeShapeType="1"/>
            </p:cNvSpPr>
            <p:nvPr/>
          </p:nvSpPr>
          <p:spPr bwMode="auto">
            <a:xfrm>
              <a:off x="6705600" y="18796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6406" name="Line 22"/>
            <p:cNvSpPr>
              <a:spLocks noChangeShapeType="1"/>
            </p:cNvSpPr>
            <p:nvPr/>
          </p:nvSpPr>
          <p:spPr bwMode="auto">
            <a:xfrm>
              <a:off x="6689725" y="21082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6407" name="Text Box 23"/>
            <p:cNvSpPr txBox="1">
              <a:spLocks noChangeArrowheads="1"/>
            </p:cNvSpPr>
            <p:nvPr/>
          </p:nvSpPr>
          <p:spPr bwMode="auto">
            <a:xfrm>
              <a:off x="6294566" y="1539875"/>
              <a:ext cx="451405" cy="861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C</a:t>
              </a:r>
            </a:p>
          </p:txBody>
        </p:sp>
        <p:sp>
          <p:nvSpPr>
            <p:cNvPr id="16408" name="Line 24"/>
            <p:cNvSpPr>
              <a:spLocks noChangeShapeType="1"/>
            </p:cNvSpPr>
            <p:nvPr/>
          </p:nvSpPr>
          <p:spPr bwMode="auto">
            <a:xfrm>
              <a:off x="7391400" y="1981200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6409" name="AutoShape 25"/>
            <p:cNvSpPr>
              <a:spLocks noChangeArrowheads="1"/>
            </p:cNvSpPr>
            <p:nvPr/>
          </p:nvSpPr>
          <p:spPr bwMode="auto">
            <a:xfrm flipH="1">
              <a:off x="6813550" y="1676400"/>
              <a:ext cx="609600" cy="609600"/>
            </a:xfrm>
            <a:prstGeom prst="moon">
              <a:avLst>
                <a:gd name="adj" fmla="val 50000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350" dirty="0"/>
            </a:p>
          </p:txBody>
        </p:sp>
        <p:sp>
          <p:nvSpPr>
            <p:cNvPr id="16410" name="Line 26"/>
            <p:cNvSpPr>
              <a:spLocks noChangeShapeType="1"/>
            </p:cNvSpPr>
            <p:nvPr/>
          </p:nvSpPr>
          <p:spPr bwMode="auto">
            <a:xfrm flipH="1" flipV="1">
              <a:off x="7620000" y="1600200"/>
              <a:ext cx="0" cy="3778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6411" name="AutoShape 27"/>
            <p:cNvSpPr>
              <a:spLocks noChangeArrowheads="1"/>
            </p:cNvSpPr>
            <p:nvPr/>
          </p:nvSpPr>
          <p:spPr bwMode="auto">
            <a:xfrm flipH="1">
              <a:off x="7696200" y="1143000"/>
              <a:ext cx="609600" cy="609600"/>
            </a:xfrm>
            <a:prstGeom prst="moon">
              <a:avLst>
                <a:gd name="adj" fmla="val 50000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350" dirty="0"/>
            </a:p>
          </p:txBody>
        </p:sp>
        <p:sp>
          <p:nvSpPr>
            <p:cNvPr id="16412" name="AutoShape 28"/>
            <p:cNvSpPr>
              <a:spLocks noChangeArrowheads="1"/>
            </p:cNvSpPr>
            <p:nvPr/>
          </p:nvSpPr>
          <p:spPr bwMode="auto">
            <a:xfrm>
              <a:off x="5105400" y="2743200"/>
              <a:ext cx="457200" cy="60960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350" dirty="0"/>
            </a:p>
          </p:txBody>
        </p:sp>
        <p:sp>
          <p:nvSpPr>
            <p:cNvPr id="16413" name="Line 29"/>
            <p:cNvSpPr>
              <a:spLocks noChangeShapeType="1"/>
            </p:cNvSpPr>
            <p:nvPr/>
          </p:nvSpPr>
          <p:spPr bwMode="auto">
            <a:xfrm>
              <a:off x="3962400" y="2971800"/>
              <a:ext cx="1143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6414" name="Line 30"/>
            <p:cNvSpPr>
              <a:spLocks noChangeShapeType="1"/>
            </p:cNvSpPr>
            <p:nvPr/>
          </p:nvSpPr>
          <p:spPr bwMode="auto">
            <a:xfrm>
              <a:off x="4876800" y="3200400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6415" name="Text Box 31"/>
            <p:cNvSpPr txBox="1">
              <a:spLocks noChangeArrowheads="1"/>
            </p:cNvSpPr>
            <p:nvPr/>
          </p:nvSpPr>
          <p:spPr bwMode="auto">
            <a:xfrm>
              <a:off x="3551366" y="2743200"/>
              <a:ext cx="451405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C</a:t>
              </a:r>
            </a:p>
          </p:txBody>
        </p:sp>
        <p:sp>
          <p:nvSpPr>
            <p:cNvPr id="16416" name="Line 32"/>
            <p:cNvSpPr>
              <a:spLocks noChangeShapeType="1"/>
            </p:cNvSpPr>
            <p:nvPr/>
          </p:nvSpPr>
          <p:spPr bwMode="auto">
            <a:xfrm>
              <a:off x="5562600" y="2987675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6417" name="Line 33"/>
            <p:cNvSpPr>
              <a:spLocks noChangeShapeType="1"/>
            </p:cNvSpPr>
            <p:nvPr/>
          </p:nvSpPr>
          <p:spPr bwMode="auto">
            <a:xfrm>
              <a:off x="3917950" y="34798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6418" name="Line 34"/>
            <p:cNvSpPr>
              <a:spLocks noChangeShapeType="1"/>
            </p:cNvSpPr>
            <p:nvPr/>
          </p:nvSpPr>
          <p:spPr bwMode="auto">
            <a:xfrm>
              <a:off x="3917950" y="37084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6419" name="Text Box 35"/>
            <p:cNvSpPr txBox="1">
              <a:spLocks noChangeArrowheads="1"/>
            </p:cNvSpPr>
            <p:nvPr/>
          </p:nvSpPr>
          <p:spPr bwMode="auto">
            <a:xfrm>
              <a:off x="3551769" y="3140075"/>
              <a:ext cx="468504" cy="861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A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</a:t>
              </a:r>
            </a:p>
          </p:txBody>
        </p:sp>
        <p:sp>
          <p:nvSpPr>
            <p:cNvPr id="16420" name="Line 36"/>
            <p:cNvSpPr>
              <a:spLocks noChangeShapeType="1"/>
            </p:cNvSpPr>
            <p:nvPr/>
          </p:nvSpPr>
          <p:spPr bwMode="auto">
            <a:xfrm>
              <a:off x="4648200" y="3581400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6421" name="Line 38"/>
            <p:cNvSpPr>
              <a:spLocks noChangeShapeType="1"/>
            </p:cNvSpPr>
            <p:nvPr/>
          </p:nvSpPr>
          <p:spPr bwMode="auto">
            <a:xfrm flipH="1" flipV="1">
              <a:off x="4876800" y="3200400"/>
              <a:ext cx="0" cy="3746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6422" name="AutoShape 39"/>
            <p:cNvSpPr>
              <a:spLocks noChangeArrowheads="1"/>
            </p:cNvSpPr>
            <p:nvPr/>
          </p:nvSpPr>
          <p:spPr bwMode="auto">
            <a:xfrm>
              <a:off x="4267200" y="3276600"/>
              <a:ext cx="457200" cy="60960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350" dirty="0"/>
            </a:p>
          </p:txBody>
        </p:sp>
        <p:sp>
          <p:nvSpPr>
            <p:cNvPr id="16423" name="AutoShape 40"/>
            <p:cNvSpPr>
              <a:spLocks noChangeArrowheads="1"/>
            </p:cNvSpPr>
            <p:nvPr/>
          </p:nvSpPr>
          <p:spPr bwMode="auto">
            <a:xfrm>
              <a:off x="7848600" y="2743200"/>
              <a:ext cx="457200" cy="60960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350" dirty="0"/>
            </a:p>
          </p:txBody>
        </p:sp>
        <p:sp>
          <p:nvSpPr>
            <p:cNvPr id="16424" name="Line 41"/>
            <p:cNvSpPr>
              <a:spLocks noChangeShapeType="1"/>
            </p:cNvSpPr>
            <p:nvPr/>
          </p:nvSpPr>
          <p:spPr bwMode="auto">
            <a:xfrm>
              <a:off x="6705600" y="2971800"/>
              <a:ext cx="1143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6425" name="Line 42"/>
            <p:cNvSpPr>
              <a:spLocks noChangeShapeType="1"/>
            </p:cNvSpPr>
            <p:nvPr/>
          </p:nvSpPr>
          <p:spPr bwMode="auto">
            <a:xfrm>
              <a:off x="7620000" y="3200400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6426" name="Text Box 43"/>
            <p:cNvSpPr txBox="1">
              <a:spLocks noChangeArrowheads="1"/>
            </p:cNvSpPr>
            <p:nvPr/>
          </p:nvSpPr>
          <p:spPr bwMode="auto">
            <a:xfrm>
              <a:off x="6294968" y="2743200"/>
              <a:ext cx="468504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A</a:t>
              </a:r>
            </a:p>
          </p:txBody>
        </p:sp>
        <p:sp>
          <p:nvSpPr>
            <p:cNvPr id="16427" name="Line 44"/>
            <p:cNvSpPr>
              <a:spLocks noChangeShapeType="1"/>
            </p:cNvSpPr>
            <p:nvPr/>
          </p:nvSpPr>
          <p:spPr bwMode="auto">
            <a:xfrm>
              <a:off x="8305800" y="2987675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6428" name="Line 45"/>
            <p:cNvSpPr>
              <a:spLocks noChangeShapeType="1"/>
            </p:cNvSpPr>
            <p:nvPr/>
          </p:nvSpPr>
          <p:spPr bwMode="auto">
            <a:xfrm>
              <a:off x="6661150" y="34798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6429" name="Line 46"/>
            <p:cNvSpPr>
              <a:spLocks noChangeShapeType="1"/>
            </p:cNvSpPr>
            <p:nvPr/>
          </p:nvSpPr>
          <p:spPr bwMode="auto">
            <a:xfrm>
              <a:off x="6661150" y="37084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6430" name="Text Box 47"/>
            <p:cNvSpPr txBox="1">
              <a:spLocks noChangeArrowheads="1"/>
            </p:cNvSpPr>
            <p:nvPr/>
          </p:nvSpPr>
          <p:spPr bwMode="auto">
            <a:xfrm>
              <a:off x="6294566" y="3140076"/>
              <a:ext cx="451405" cy="861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C</a:t>
              </a:r>
            </a:p>
          </p:txBody>
        </p:sp>
        <p:sp>
          <p:nvSpPr>
            <p:cNvPr id="16431" name="Line 48"/>
            <p:cNvSpPr>
              <a:spLocks noChangeShapeType="1"/>
            </p:cNvSpPr>
            <p:nvPr/>
          </p:nvSpPr>
          <p:spPr bwMode="auto">
            <a:xfrm>
              <a:off x="7391400" y="3581400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6432" name="Line 49"/>
            <p:cNvSpPr>
              <a:spLocks noChangeShapeType="1"/>
            </p:cNvSpPr>
            <p:nvPr/>
          </p:nvSpPr>
          <p:spPr bwMode="auto">
            <a:xfrm flipH="1" flipV="1">
              <a:off x="7620000" y="3200400"/>
              <a:ext cx="0" cy="3841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6433" name="AutoShape 50"/>
            <p:cNvSpPr>
              <a:spLocks noChangeArrowheads="1"/>
            </p:cNvSpPr>
            <p:nvPr/>
          </p:nvSpPr>
          <p:spPr bwMode="auto">
            <a:xfrm>
              <a:off x="7010400" y="3276600"/>
              <a:ext cx="457200" cy="60960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350" dirty="0"/>
            </a:p>
          </p:txBody>
        </p:sp>
      </p:grpSp>
      <p:sp>
        <p:nvSpPr>
          <p:cNvPr id="16389" name="TextBox 2"/>
          <p:cNvSpPr txBox="1">
            <a:spLocks noChangeArrowheads="1"/>
          </p:cNvSpPr>
          <p:nvPr/>
        </p:nvSpPr>
        <p:spPr bwMode="auto">
          <a:xfrm>
            <a:off x="2614097" y="288973"/>
            <a:ext cx="3849131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700" dirty="0"/>
              <a:t>Laws and Logic Diagrams</a:t>
            </a:r>
          </a:p>
        </p:txBody>
      </p:sp>
    </p:spTree>
    <p:extLst>
      <p:ext uri="{BB962C8B-B14F-4D97-AF65-F5344CB8AC3E}">
        <p14:creationId xmlns:p14="http://schemas.microsoft.com/office/powerpoint/2010/main" val="278443729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1338675" y="11525250"/>
            <a:ext cx="173124" cy="20005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57213" indent="-214313" eaLnBrk="0" hangingPunct="0">
              <a:spcBef>
                <a:spcPct val="20000"/>
              </a:spcBef>
              <a:buChar char="–"/>
              <a:defRPr sz="2100">
                <a:solidFill>
                  <a:schemeClr val="tx1"/>
                </a:solidFill>
                <a:latin typeface="Times New Roman" pitchFamily="18" charset="0"/>
              </a:defRPr>
            </a:lvl2pPr>
            <a:lvl3pPr marL="857250" indent="-171450" eaLnBrk="0" hangingPunct="0">
              <a:spcBef>
                <a:spcPct val="20000"/>
              </a:spcBef>
              <a:buChar char="•"/>
              <a:defRPr sz="1800">
                <a:solidFill>
                  <a:schemeClr val="tx1"/>
                </a:solidFill>
                <a:latin typeface="Times New Roman" pitchFamily="18" charset="0"/>
              </a:defRPr>
            </a:lvl3pPr>
            <a:lvl4pPr marL="1200150" indent="-171450" eaLnBrk="0" hangingPunct="0">
              <a:spcBef>
                <a:spcPct val="20000"/>
              </a:spcBef>
              <a:buChar char="–"/>
              <a:defRPr sz="1500">
                <a:solidFill>
                  <a:schemeClr val="tx1"/>
                </a:solidFill>
                <a:latin typeface="Times New Roman" pitchFamily="18" charset="0"/>
              </a:defRPr>
            </a:lvl4pPr>
            <a:lvl5pPr marL="1543050" indent="-171450" eaLnBrk="0" hangingPunct="0">
              <a:spcBef>
                <a:spcPct val="20000"/>
              </a:spcBef>
              <a:buChar char="»"/>
              <a:defRPr sz="1500">
                <a:solidFill>
                  <a:schemeClr val="tx1"/>
                </a:solidFill>
                <a:latin typeface="Times New Roman" pitchFamily="18" charset="0"/>
              </a:defRPr>
            </a:lvl5pPr>
            <a:lvl6pPr marL="18859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Times New Roman" pitchFamily="18" charset="0"/>
              </a:defRPr>
            </a:lvl6pPr>
            <a:lvl7pPr marL="22288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Times New Roman" pitchFamily="18" charset="0"/>
              </a:defRPr>
            </a:lvl7pPr>
            <a:lvl8pPr marL="25717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Times New Roman" pitchFamily="18" charset="0"/>
              </a:defRPr>
            </a:lvl8pPr>
            <a:lvl9pPr marL="29146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1AC483CB-A3A0-4C0B-8B9D-648FEC62594F}" type="slidenum">
              <a:rPr lang="en-US" altLang="en-US" sz="1050"/>
              <a:pPr eaLnBrk="1" hangingPunct="1">
                <a:spcBef>
                  <a:spcPct val="0"/>
                </a:spcBef>
                <a:buFontTx/>
                <a:buNone/>
              </a:pPr>
              <a:t>51</a:t>
            </a:fld>
            <a:endParaRPr lang="en-US" altLang="en-US" sz="1050" dirty="0"/>
          </a:p>
        </p:txBody>
      </p:sp>
      <p:sp>
        <p:nvSpPr>
          <p:cNvPr id="15365" name="Text Box 6"/>
          <p:cNvSpPr txBox="1">
            <a:spLocks noChangeArrowheads="1"/>
          </p:cNvSpPr>
          <p:nvPr/>
        </p:nvSpPr>
        <p:spPr bwMode="auto">
          <a:xfrm>
            <a:off x="522036" y="1861572"/>
            <a:ext cx="3383756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Distributive Laws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 ∙(B+C) = A ∙ B + A ∙ C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A+B ∙ C = (A+B) ∙(A+C)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3701749" y="2914651"/>
            <a:ext cx="3965876" cy="2715638"/>
            <a:chOff x="3033841" y="2743201"/>
            <a:chExt cx="5287834" cy="3620851"/>
          </a:xfrm>
        </p:grpSpPr>
        <p:sp>
          <p:nvSpPr>
            <p:cNvPr id="15366" name="AutoShape 7"/>
            <p:cNvSpPr>
              <a:spLocks noChangeArrowheads="1"/>
            </p:cNvSpPr>
            <p:nvPr/>
          </p:nvSpPr>
          <p:spPr bwMode="auto">
            <a:xfrm>
              <a:off x="4587875" y="2971800"/>
              <a:ext cx="457200" cy="60960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350" dirty="0"/>
            </a:p>
          </p:txBody>
        </p:sp>
        <p:sp>
          <p:nvSpPr>
            <p:cNvPr id="15367" name="Line 8"/>
            <p:cNvSpPr>
              <a:spLocks noChangeShapeType="1"/>
            </p:cNvSpPr>
            <p:nvPr/>
          </p:nvSpPr>
          <p:spPr bwMode="auto">
            <a:xfrm>
              <a:off x="3444875" y="3200400"/>
              <a:ext cx="1143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5368" name="Line 9"/>
            <p:cNvSpPr>
              <a:spLocks noChangeShapeType="1"/>
            </p:cNvSpPr>
            <p:nvPr/>
          </p:nvSpPr>
          <p:spPr bwMode="auto">
            <a:xfrm>
              <a:off x="4359275" y="3429000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5369" name="Text Box 10"/>
            <p:cNvSpPr txBox="1">
              <a:spLocks noChangeArrowheads="1"/>
            </p:cNvSpPr>
            <p:nvPr/>
          </p:nvSpPr>
          <p:spPr bwMode="auto">
            <a:xfrm>
              <a:off x="3034244" y="2971801"/>
              <a:ext cx="468504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A</a:t>
              </a:r>
            </a:p>
          </p:txBody>
        </p:sp>
        <p:sp>
          <p:nvSpPr>
            <p:cNvPr id="15370" name="Line 12"/>
            <p:cNvSpPr>
              <a:spLocks noChangeShapeType="1"/>
            </p:cNvSpPr>
            <p:nvPr/>
          </p:nvSpPr>
          <p:spPr bwMode="auto">
            <a:xfrm>
              <a:off x="5045075" y="3216275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5371" name="Line 14"/>
            <p:cNvSpPr>
              <a:spLocks noChangeShapeType="1"/>
            </p:cNvSpPr>
            <p:nvPr/>
          </p:nvSpPr>
          <p:spPr bwMode="auto">
            <a:xfrm>
              <a:off x="3429000" y="39370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5372" name="Text Box 15"/>
            <p:cNvSpPr txBox="1">
              <a:spLocks noChangeArrowheads="1"/>
            </p:cNvSpPr>
            <p:nvPr/>
          </p:nvSpPr>
          <p:spPr bwMode="auto">
            <a:xfrm>
              <a:off x="3033841" y="3368677"/>
              <a:ext cx="451405" cy="861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C</a:t>
              </a:r>
            </a:p>
          </p:txBody>
        </p:sp>
        <p:sp>
          <p:nvSpPr>
            <p:cNvPr id="15373" name="Line 17"/>
            <p:cNvSpPr>
              <a:spLocks noChangeShapeType="1"/>
            </p:cNvSpPr>
            <p:nvPr/>
          </p:nvSpPr>
          <p:spPr bwMode="auto">
            <a:xfrm>
              <a:off x="4130675" y="3810000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5374" name="AutoShape 18"/>
            <p:cNvSpPr>
              <a:spLocks noChangeArrowheads="1"/>
            </p:cNvSpPr>
            <p:nvPr/>
          </p:nvSpPr>
          <p:spPr bwMode="auto">
            <a:xfrm flipH="1">
              <a:off x="3552825" y="3505200"/>
              <a:ext cx="609600" cy="609600"/>
            </a:xfrm>
            <a:prstGeom prst="moon">
              <a:avLst>
                <a:gd name="adj" fmla="val 50000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350" dirty="0"/>
            </a:p>
          </p:txBody>
        </p:sp>
        <p:sp>
          <p:nvSpPr>
            <p:cNvPr id="15375" name="Line 19"/>
            <p:cNvSpPr>
              <a:spLocks noChangeShapeType="1"/>
            </p:cNvSpPr>
            <p:nvPr/>
          </p:nvSpPr>
          <p:spPr bwMode="auto">
            <a:xfrm flipH="1" flipV="1">
              <a:off x="4356102" y="3425826"/>
              <a:ext cx="3175" cy="3841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5376" name="AutoShape 20"/>
            <p:cNvSpPr>
              <a:spLocks noChangeArrowheads="1"/>
            </p:cNvSpPr>
            <p:nvPr/>
          </p:nvSpPr>
          <p:spPr bwMode="auto">
            <a:xfrm>
              <a:off x="6645275" y="3657600"/>
              <a:ext cx="457200" cy="60960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350" dirty="0"/>
            </a:p>
          </p:txBody>
        </p:sp>
        <p:sp>
          <p:nvSpPr>
            <p:cNvPr id="15377" name="Line 24"/>
            <p:cNvSpPr>
              <a:spLocks noChangeShapeType="1"/>
            </p:cNvSpPr>
            <p:nvPr/>
          </p:nvSpPr>
          <p:spPr bwMode="auto">
            <a:xfrm>
              <a:off x="8016875" y="3429000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5378" name="Line 25"/>
            <p:cNvSpPr>
              <a:spLocks noChangeShapeType="1"/>
            </p:cNvSpPr>
            <p:nvPr/>
          </p:nvSpPr>
          <p:spPr bwMode="auto">
            <a:xfrm>
              <a:off x="6264275" y="38608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5379" name="Line 26"/>
            <p:cNvSpPr>
              <a:spLocks noChangeShapeType="1"/>
            </p:cNvSpPr>
            <p:nvPr/>
          </p:nvSpPr>
          <p:spPr bwMode="auto">
            <a:xfrm>
              <a:off x="6264275" y="40894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5380" name="Text Box 27"/>
            <p:cNvSpPr txBox="1">
              <a:spLocks noChangeArrowheads="1"/>
            </p:cNvSpPr>
            <p:nvPr/>
          </p:nvSpPr>
          <p:spPr bwMode="auto">
            <a:xfrm>
              <a:off x="5929845" y="3521077"/>
              <a:ext cx="468504" cy="861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A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C</a:t>
              </a:r>
            </a:p>
          </p:txBody>
        </p:sp>
        <p:sp>
          <p:nvSpPr>
            <p:cNvPr id="15381" name="Line 28"/>
            <p:cNvSpPr>
              <a:spLocks noChangeShapeType="1"/>
            </p:cNvSpPr>
            <p:nvPr/>
          </p:nvSpPr>
          <p:spPr bwMode="auto">
            <a:xfrm>
              <a:off x="7102475" y="3962400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5382" name="AutoShape 29"/>
            <p:cNvSpPr>
              <a:spLocks noChangeArrowheads="1"/>
            </p:cNvSpPr>
            <p:nvPr/>
          </p:nvSpPr>
          <p:spPr bwMode="auto">
            <a:xfrm flipH="1">
              <a:off x="7407275" y="3124200"/>
              <a:ext cx="609600" cy="609600"/>
            </a:xfrm>
            <a:prstGeom prst="moon">
              <a:avLst>
                <a:gd name="adj" fmla="val 50000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350" dirty="0"/>
            </a:p>
          </p:txBody>
        </p:sp>
        <p:sp>
          <p:nvSpPr>
            <p:cNvPr id="15383" name="Line 30"/>
            <p:cNvSpPr>
              <a:spLocks noChangeShapeType="1"/>
            </p:cNvSpPr>
            <p:nvPr/>
          </p:nvSpPr>
          <p:spPr bwMode="auto">
            <a:xfrm flipH="1" flipV="1">
              <a:off x="7331075" y="3581400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5384" name="AutoShape 31"/>
            <p:cNvSpPr>
              <a:spLocks noChangeArrowheads="1"/>
            </p:cNvSpPr>
            <p:nvPr/>
          </p:nvSpPr>
          <p:spPr bwMode="auto">
            <a:xfrm>
              <a:off x="6645275" y="2879725"/>
              <a:ext cx="457200" cy="60960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350" dirty="0"/>
            </a:p>
          </p:txBody>
        </p:sp>
        <p:sp>
          <p:nvSpPr>
            <p:cNvPr id="15385" name="Line 32"/>
            <p:cNvSpPr>
              <a:spLocks noChangeShapeType="1"/>
            </p:cNvSpPr>
            <p:nvPr/>
          </p:nvSpPr>
          <p:spPr bwMode="auto">
            <a:xfrm>
              <a:off x="6264275" y="30829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5386" name="Line 33"/>
            <p:cNvSpPr>
              <a:spLocks noChangeShapeType="1"/>
            </p:cNvSpPr>
            <p:nvPr/>
          </p:nvSpPr>
          <p:spPr bwMode="auto">
            <a:xfrm>
              <a:off x="6264275" y="33115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5387" name="Text Box 34"/>
            <p:cNvSpPr txBox="1">
              <a:spLocks noChangeArrowheads="1"/>
            </p:cNvSpPr>
            <p:nvPr/>
          </p:nvSpPr>
          <p:spPr bwMode="auto">
            <a:xfrm>
              <a:off x="5929845" y="2743201"/>
              <a:ext cx="468504" cy="861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A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</a:t>
              </a:r>
            </a:p>
          </p:txBody>
        </p:sp>
        <p:sp>
          <p:nvSpPr>
            <p:cNvPr id="15388" name="Line 35"/>
            <p:cNvSpPr>
              <a:spLocks noChangeShapeType="1"/>
            </p:cNvSpPr>
            <p:nvPr/>
          </p:nvSpPr>
          <p:spPr bwMode="auto">
            <a:xfrm>
              <a:off x="7102475" y="3184525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5389" name="Line 38"/>
            <p:cNvSpPr>
              <a:spLocks noChangeShapeType="1"/>
            </p:cNvSpPr>
            <p:nvPr/>
          </p:nvSpPr>
          <p:spPr bwMode="auto">
            <a:xfrm>
              <a:off x="7331075" y="3187701"/>
              <a:ext cx="0" cy="2444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5390" name="Line 39"/>
            <p:cNvSpPr>
              <a:spLocks noChangeShapeType="1"/>
            </p:cNvSpPr>
            <p:nvPr/>
          </p:nvSpPr>
          <p:spPr bwMode="auto">
            <a:xfrm>
              <a:off x="7331075" y="34290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5391" name="AutoShape 40"/>
            <p:cNvSpPr>
              <a:spLocks noChangeArrowheads="1"/>
            </p:cNvSpPr>
            <p:nvPr/>
          </p:nvSpPr>
          <p:spPr bwMode="auto">
            <a:xfrm>
              <a:off x="3749675" y="5486400"/>
              <a:ext cx="381000" cy="60960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350" dirty="0"/>
            </a:p>
          </p:txBody>
        </p:sp>
        <p:sp>
          <p:nvSpPr>
            <p:cNvPr id="15392" name="Line 41"/>
            <p:cNvSpPr>
              <a:spLocks noChangeShapeType="1"/>
            </p:cNvSpPr>
            <p:nvPr/>
          </p:nvSpPr>
          <p:spPr bwMode="auto">
            <a:xfrm>
              <a:off x="3444875" y="5181600"/>
              <a:ext cx="1295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5393" name="Line 42"/>
            <p:cNvSpPr>
              <a:spLocks noChangeShapeType="1"/>
            </p:cNvSpPr>
            <p:nvPr/>
          </p:nvSpPr>
          <p:spPr bwMode="auto">
            <a:xfrm>
              <a:off x="4359277" y="5410200"/>
              <a:ext cx="32067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5394" name="Text Box 43"/>
            <p:cNvSpPr txBox="1">
              <a:spLocks noChangeArrowheads="1"/>
            </p:cNvSpPr>
            <p:nvPr/>
          </p:nvSpPr>
          <p:spPr bwMode="auto">
            <a:xfrm>
              <a:off x="3034244" y="4953001"/>
              <a:ext cx="468504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A</a:t>
              </a:r>
            </a:p>
          </p:txBody>
        </p:sp>
        <p:sp>
          <p:nvSpPr>
            <p:cNvPr id="15395" name="Line 44"/>
            <p:cNvSpPr>
              <a:spLocks noChangeShapeType="1"/>
            </p:cNvSpPr>
            <p:nvPr/>
          </p:nvSpPr>
          <p:spPr bwMode="auto">
            <a:xfrm>
              <a:off x="5045075" y="5197475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5396" name="Line 45"/>
            <p:cNvSpPr>
              <a:spLocks noChangeShapeType="1"/>
            </p:cNvSpPr>
            <p:nvPr/>
          </p:nvSpPr>
          <p:spPr bwMode="auto">
            <a:xfrm>
              <a:off x="3368675" y="56896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5397" name="Line 46"/>
            <p:cNvSpPr>
              <a:spLocks noChangeShapeType="1"/>
            </p:cNvSpPr>
            <p:nvPr/>
          </p:nvSpPr>
          <p:spPr bwMode="auto">
            <a:xfrm>
              <a:off x="3365500" y="59182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5398" name="Text Box 47"/>
            <p:cNvSpPr txBox="1">
              <a:spLocks noChangeArrowheads="1"/>
            </p:cNvSpPr>
            <p:nvPr/>
          </p:nvSpPr>
          <p:spPr bwMode="auto">
            <a:xfrm>
              <a:off x="3033841" y="5349877"/>
              <a:ext cx="451405" cy="861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C</a:t>
              </a:r>
            </a:p>
          </p:txBody>
        </p:sp>
        <p:sp>
          <p:nvSpPr>
            <p:cNvPr id="15399" name="Line 48"/>
            <p:cNvSpPr>
              <a:spLocks noChangeShapeType="1"/>
            </p:cNvSpPr>
            <p:nvPr/>
          </p:nvSpPr>
          <p:spPr bwMode="auto">
            <a:xfrm>
              <a:off x="4130675" y="5791200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5400" name="AutoShape 49"/>
            <p:cNvSpPr>
              <a:spLocks noChangeArrowheads="1"/>
            </p:cNvSpPr>
            <p:nvPr/>
          </p:nvSpPr>
          <p:spPr bwMode="auto">
            <a:xfrm flipH="1">
              <a:off x="4435475" y="4953000"/>
              <a:ext cx="609600" cy="609600"/>
            </a:xfrm>
            <a:prstGeom prst="moon">
              <a:avLst>
                <a:gd name="adj" fmla="val 50000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350" dirty="0"/>
            </a:p>
          </p:txBody>
        </p:sp>
        <p:sp>
          <p:nvSpPr>
            <p:cNvPr id="15401" name="Line 50"/>
            <p:cNvSpPr>
              <a:spLocks noChangeShapeType="1"/>
            </p:cNvSpPr>
            <p:nvPr/>
          </p:nvSpPr>
          <p:spPr bwMode="auto">
            <a:xfrm flipV="1">
              <a:off x="4356102" y="5410201"/>
              <a:ext cx="3175" cy="3778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5402" name="AutoShape 51"/>
            <p:cNvSpPr>
              <a:spLocks noChangeArrowheads="1"/>
            </p:cNvSpPr>
            <p:nvPr/>
          </p:nvSpPr>
          <p:spPr bwMode="auto">
            <a:xfrm>
              <a:off x="7559675" y="5105400"/>
              <a:ext cx="457200" cy="60960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350" dirty="0"/>
            </a:p>
          </p:txBody>
        </p:sp>
        <p:sp>
          <p:nvSpPr>
            <p:cNvPr id="15403" name="Line 52"/>
            <p:cNvSpPr>
              <a:spLocks noChangeShapeType="1"/>
            </p:cNvSpPr>
            <p:nvPr/>
          </p:nvSpPr>
          <p:spPr bwMode="auto">
            <a:xfrm>
              <a:off x="7331075" y="5562600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5404" name="Line 53"/>
            <p:cNvSpPr>
              <a:spLocks noChangeShapeType="1"/>
            </p:cNvSpPr>
            <p:nvPr/>
          </p:nvSpPr>
          <p:spPr bwMode="auto">
            <a:xfrm>
              <a:off x="8016875" y="5410200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5405" name="Line 54"/>
            <p:cNvSpPr>
              <a:spLocks noChangeShapeType="1"/>
            </p:cNvSpPr>
            <p:nvPr/>
          </p:nvSpPr>
          <p:spPr bwMode="auto">
            <a:xfrm>
              <a:off x="6254750" y="5842000"/>
              <a:ext cx="431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5406" name="Line 55"/>
            <p:cNvSpPr>
              <a:spLocks noChangeShapeType="1"/>
            </p:cNvSpPr>
            <p:nvPr/>
          </p:nvSpPr>
          <p:spPr bwMode="auto">
            <a:xfrm>
              <a:off x="6264277" y="6070600"/>
              <a:ext cx="4032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5407" name="Text Box 56"/>
            <p:cNvSpPr txBox="1">
              <a:spLocks noChangeArrowheads="1"/>
            </p:cNvSpPr>
            <p:nvPr/>
          </p:nvSpPr>
          <p:spPr bwMode="auto">
            <a:xfrm>
              <a:off x="5929845" y="5502277"/>
              <a:ext cx="468504" cy="861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A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C</a:t>
              </a:r>
            </a:p>
          </p:txBody>
        </p:sp>
        <p:sp>
          <p:nvSpPr>
            <p:cNvPr id="15408" name="Line 57"/>
            <p:cNvSpPr>
              <a:spLocks noChangeShapeType="1"/>
            </p:cNvSpPr>
            <p:nvPr/>
          </p:nvSpPr>
          <p:spPr bwMode="auto">
            <a:xfrm>
              <a:off x="7102475" y="5943600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5409" name="AutoShape 58"/>
            <p:cNvSpPr>
              <a:spLocks noChangeArrowheads="1"/>
            </p:cNvSpPr>
            <p:nvPr/>
          </p:nvSpPr>
          <p:spPr bwMode="auto">
            <a:xfrm flipH="1">
              <a:off x="6340475" y="4876800"/>
              <a:ext cx="762000" cy="609600"/>
            </a:xfrm>
            <a:prstGeom prst="moon">
              <a:avLst>
                <a:gd name="adj" fmla="val 50000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350" dirty="0"/>
            </a:p>
          </p:txBody>
        </p:sp>
        <p:sp>
          <p:nvSpPr>
            <p:cNvPr id="15410" name="Line 59"/>
            <p:cNvSpPr>
              <a:spLocks noChangeShapeType="1"/>
            </p:cNvSpPr>
            <p:nvPr/>
          </p:nvSpPr>
          <p:spPr bwMode="auto">
            <a:xfrm flipH="1" flipV="1">
              <a:off x="7331075" y="5562601"/>
              <a:ext cx="0" cy="3714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5411" name="Line 61"/>
            <p:cNvSpPr>
              <a:spLocks noChangeShapeType="1"/>
            </p:cNvSpPr>
            <p:nvPr/>
          </p:nvSpPr>
          <p:spPr bwMode="auto">
            <a:xfrm>
              <a:off x="6289675" y="50641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5412" name="Line 62"/>
            <p:cNvSpPr>
              <a:spLocks noChangeShapeType="1"/>
            </p:cNvSpPr>
            <p:nvPr/>
          </p:nvSpPr>
          <p:spPr bwMode="auto">
            <a:xfrm>
              <a:off x="6296025" y="52927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5413" name="Text Box 63"/>
            <p:cNvSpPr txBox="1">
              <a:spLocks noChangeArrowheads="1"/>
            </p:cNvSpPr>
            <p:nvPr/>
          </p:nvSpPr>
          <p:spPr bwMode="auto">
            <a:xfrm>
              <a:off x="5929845" y="4724401"/>
              <a:ext cx="468504" cy="861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A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</a:t>
              </a:r>
            </a:p>
          </p:txBody>
        </p:sp>
        <p:sp>
          <p:nvSpPr>
            <p:cNvPr id="15414" name="Line 64"/>
            <p:cNvSpPr>
              <a:spLocks noChangeShapeType="1"/>
            </p:cNvSpPr>
            <p:nvPr/>
          </p:nvSpPr>
          <p:spPr bwMode="auto">
            <a:xfrm>
              <a:off x="7102475" y="5165725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5415" name="Line 65"/>
            <p:cNvSpPr>
              <a:spLocks noChangeShapeType="1"/>
            </p:cNvSpPr>
            <p:nvPr/>
          </p:nvSpPr>
          <p:spPr bwMode="auto">
            <a:xfrm>
              <a:off x="7331075" y="5162549"/>
              <a:ext cx="0" cy="24765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5416" name="Line 66"/>
            <p:cNvSpPr>
              <a:spLocks noChangeShapeType="1"/>
            </p:cNvSpPr>
            <p:nvPr/>
          </p:nvSpPr>
          <p:spPr bwMode="auto">
            <a:xfrm>
              <a:off x="7331075" y="5410200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5417" name="AutoShape 67"/>
            <p:cNvSpPr>
              <a:spLocks noChangeArrowheads="1"/>
            </p:cNvSpPr>
            <p:nvPr/>
          </p:nvSpPr>
          <p:spPr bwMode="auto">
            <a:xfrm flipH="1">
              <a:off x="6340475" y="5638800"/>
              <a:ext cx="762000" cy="609600"/>
            </a:xfrm>
            <a:prstGeom prst="moon">
              <a:avLst>
                <a:gd name="adj" fmla="val 50000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350" dirty="0"/>
            </a:p>
          </p:txBody>
        </p:sp>
        <p:cxnSp>
          <p:nvCxnSpPr>
            <p:cNvPr id="60" name="Straight Connector 59"/>
            <p:cNvCxnSpPr/>
            <p:nvPr/>
          </p:nvCxnSpPr>
          <p:spPr>
            <a:xfrm rot="5400000" flipH="1" flipV="1">
              <a:off x="3657601" y="3733801"/>
              <a:ext cx="158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19" name="Straight Connector 61"/>
            <p:cNvCxnSpPr>
              <a:cxnSpLocks noChangeShapeType="1"/>
            </p:cNvCxnSpPr>
            <p:nvPr/>
          </p:nvCxnSpPr>
          <p:spPr bwMode="auto">
            <a:xfrm rot="16200000" flipH="1">
              <a:off x="7488238" y="3424239"/>
              <a:ext cx="0" cy="3143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420" name="Line 14"/>
            <p:cNvSpPr>
              <a:spLocks noChangeShapeType="1"/>
            </p:cNvSpPr>
            <p:nvPr/>
          </p:nvSpPr>
          <p:spPr bwMode="auto">
            <a:xfrm>
              <a:off x="3406775" y="36544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</p:grpSp>
      <p:sp>
        <p:nvSpPr>
          <p:cNvPr id="15421" name="TextBox 1"/>
          <p:cNvSpPr txBox="1">
            <a:spLocks noChangeArrowheads="1"/>
          </p:cNvSpPr>
          <p:nvPr/>
        </p:nvSpPr>
        <p:spPr bwMode="auto">
          <a:xfrm>
            <a:off x="2732644" y="41030"/>
            <a:ext cx="3849131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700" dirty="0"/>
              <a:t>Laws and Logic Diagrams</a:t>
            </a:r>
          </a:p>
        </p:txBody>
      </p:sp>
    </p:spTree>
    <p:extLst>
      <p:ext uri="{BB962C8B-B14F-4D97-AF65-F5344CB8AC3E}">
        <p14:creationId xmlns:p14="http://schemas.microsoft.com/office/powerpoint/2010/main" val="301506546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1338675" y="11525250"/>
            <a:ext cx="173124" cy="20005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57213" indent="-214313" eaLnBrk="0" hangingPunct="0">
              <a:spcBef>
                <a:spcPct val="20000"/>
              </a:spcBef>
              <a:buChar char="–"/>
              <a:defRPr sz="2100">
                <a:solidFill>
                  <a:schemeClr val="tx1"/>
                </a:solidFill>
                <a:latin typeface="Times New Roman" pitchFamily="18" charset="0"/>
              </a:defRPr>
            </a:lvl2pPr>
            <a:lvl3pPr marL="857250" indent="-171450" eaLnBrk="0" hangingPunct="0">
              <a:spcBef>
                <a:spcPct val="20000"/>
              </a:spcBef>
              <a:buChar char="•"/>
              <a:defRPr sz="1800">
                <a:solidFill>
                  <a:schemeClr val="tx1"/>
                </a:solidFill>
                <a:latin typeface="Times New Roman" pitchFamily="18" charset="0"/>
              </a:defRPr>
            </a:lvl3pPr>
            <a:lvl4pPr marL="1200150" indent="-171450" eaLnBrk="0" hangingPunct="0">
              <a:spcBef>
                <a:spcPct val="20000"/>
              </a:spcBef>
              <a:buChar char="–"/>
              <a:defRPr sz="1500">
                <a:solidFill>
                  <a:schemeClr val="tx1"/>
                </a:solidFill>
                <a:latin typeface="Times New Roman" pitchFamily="18" charset="0"/>
              </a:defRPr>
            </a:lvl4pPr>
            <a:lvl5pPr marL="1543050" indent="-171450" eaLnBrk="0" hangingPunct="0">
              <a:spcBef>
                <a:spcPct val="20000"/>
              </a:spcBef>
              <a:buChar char="»"/>
              <a:defRPr sz="1500">
                <a:solidFill>
                  <a:schemeClr val="tx1"/>
                </a:solidFill>
                <a:latin typeface="Times New Roman" pitchFamily="18" charset="0"/>
              </a:defRPr>
            </a:lvl5pPr>
            <a:lvl6pPr marL="18859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Times New Roman" pitchFamily="18" charset="0"/>
              </a:defRPr>
            </a:lvl6pPr>
            <a:lvl7pPr marL="22288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Times New Roman" pitchFamily="18" charset="0"/>
              </a:defRPr>
            </a:lvl7pPr>
            <a:lvl8pPr marL="25717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Times New Roman" pitchFamily="18" charset="0"/>
              </a:defRPr>
            </a:lvl8pPr>
            <a:lvl9pPr marL="29146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1FB1D151-E681-4F0B-8F93-E758388E0E7E}" type="slidenum">
              <a:rPr lang="en-US" altLang="en-US" sz="1050"/>
              <a:pPr eaLnBrk="1" hangingPunct="1">
                <a:spcBef>
                  <a:spcPct val="0"/>
                </a:spcBef>
                <a:buFontTx/>
                <a:buNone/>
              </a:pPr>
              <a:t>52</a:t>
            </a:fld>
            <a:endParaRPr lang="en-US" altLang="en-US" sz="1050" dirty="0"/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xfrm>
            <a:off x="1650975" y="220764"/>
            <a:ext cx="5600700" cy="714375"/>
          </a:xfrm>
        </p:spPr>
        <p:txBody>
          <a:bodyPr/>
          <a:lstStyle/>
          <a:p>
            <a:pPr algn="l" eaLnBrk="1" hangingPunct="1"/>
            <a:r>
              <a:rPr lang="en-US" altLang="en-US" sz="2400" dirty="0"/>
              <a:t>Switching Expression and Logic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620444" y="3250059"/>
            <a:ext cx="3650216" cy="2983815"/>
          </a:xfrm>
        </p:spPr>
        <p:txBody>
          <a:bodyPr>
            <a:normAutofit/>
          </a:bodyPr>
          <a:lstStyle/>
          <a:p>
            <a:pPr eaLnBrk="1" hangingPunct="1">
              <a:spcBef>
                <a:spcPts val="450"/>
              </a:spcBef>
              <a:buNone/>
            </a:pPr>
            <a:r>
              <a:rPr lang="en-US" altLang="en-US" sz="2400" u="sng" dirty="0"/>
              <a:t>Schematic Diagram:</a:t>
            </a:r>
          </a:p>
          <a:p>
            <a:pPr eaLnBrk="1" hangingPunct="1">
              <a:spcBef>
                <a:spcPts val="450"/>
              </a:spcBef>
              <a:buNone/>
            </a:pPr>
            <a:r>
              <a:rPr lang="en-US" altLang="en-US" sz="2400" dirty="0"/>
              <a:t>5 primary inputs</a:t>
            </a:r>
          </a:p>
          <a:p>
            <a:pPr eaLnBrk="1" hangingPunct="1">
              <a:spcBef>
                <a:spcPts val="450"/>
              </a:spcBef>
              <a:buNone/>
            </a:pPr>
            <a:r>
              <a:rPr lang="en-US" altLang="en-US" sz="2400" dirty="0"/>
              <a:t>1 primary output</a:t>
            </a:r>
          </a:p>
          <a:p>
            <a:pPr eaLnBrk="1" hangingPunct="1">
              <a:spcBef>
                <a:spcPts val="450"/>
              </a:spcBef>
              <a:buNone/>
            </a:pPr>
            <a:r>
              <a:rPr lang="en-US" altLang="en-US" sz="2400" dirty="0"/>
              <a:t>4 components (gates)</a:t>
            </a:r>
          </a:p>
          <a:p>
            <a:pPr eaLnBrk="1" hangingPunct="1">
              <a:spcBef>
                <a:spcPts val="450"/>
              </a:spcBef>
              <a:buNone/>
            </a:pPr>
            <a:r>
              <a:rPr lang="en-US" altLang="en-US" sz="2400" dirty="0"/>
              <a:t>9 signal nets</a:t>
            </a:r>
          </a:p>
          <a:p>
            <a:pPr eaLnBrk="1" hangingPunct="1">
              <a:spcBef>
                <a:spcPts val="450"/>
              </a:spcBef>
              <a:buNone/>
            </a:pPr>
            <a:r>
              <a:rPr lang="en-US" altLang="en-US" sz="2400" dirty="0"/>
              <a:t>12 pins</a:t>
            </a:r>
          </a:p>
        </p:txBody>
      </p:sp>
      <p:grpSp>
        <p:nvGrpSpPr>
          <p:cNvPr id="7173" name="Group 32"/>
          <p:cNvGrpSpPr>
            <a:grpSpLocks/>
          </p:cNvGrpSpPr>
          <p:nvPr/>
        </p:nvGrpSpPr>
        <p:grpSpPr bwMode="auto">
          <a:xfrm>
            <a:off x="3576009" y="1425185"/>
            <a:ext cx="4329448" cy="1708324"/>
            <a:chOff x="1266459" y="1285609"/>
            <a:chExt cx="7304184" cy="2540163"/>
          </a:xfrm>
        </p:grpSpPr>
        <p:sp>
          <p:nvSpPr>
            <p:cNvPr id="7177" name="AutoShape 8"/>
            <p:cNvSpPr>
              <a:spLocks noChangeArrowheads="1"/>
            </p:cNvSpPr>
            <p:nvPr/>
          </p:nvSpPr>
          <p:spPr bwMode="auto">
            <a:xfrm>
              <a:off x="1981200" y="1711325"/>
              <a:ext cx="457200" cy="609600"/>
            </a:xfrm>
            <a:prstGeom prst="flowChartDelay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350" dirty="0"/>
            </a:p>
          </p:txBody>
        </p:sp>
        <p:sp>
          <p:nvSpPr>
            <p:cNvPr id="7178" name="AutoShape 9"/>
            <p:cNvSpPr>
              <a:spLocks noChangeArrowheads="1"/>
            </p:cNvSpPr>
            <p:nvPr/>
          </p:nvSpPr>
          <p:spPr bwMode="auto">
            <a:xfrm>
              <a:off x="1981200" y="2473325"/>
              <a:ext cx="457200" cy="609600"/>
            </a:xfrm>
            <a:prstGeom prst="flowChartDelay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350" dirty="0"/>
            </a:p>
          </p:txBody>
        </p:sp>
        <p:sp>
          <p:nvSpPr>
            <p:cNvPr id="7179" name="AutoShape 10"/>
            <p:cNvSpPr>
              <a:spLocks noChangeArrowheads="1"/>
            </p:cNvSpPr>
            <p:nvPr/>
          </p:nvSpPr>
          <p:spPr bwMode="auto">
            <a:xfrm>
              <a:off x="5410200" y="2549525"/>
              <a:ext cx="457200" cy="609600"/>
            </a:xfrm>
            <a:prstGeom prst="flowChartDelay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350" dirty="0"/>
            </a:p>
          </p:txBody>
        </p:sp>
        <p:sp>
          <p:nvSpPr>
            <p:cNvPr id="7180" name="AutoShape 11"/>
            <p:cNvSpPr>
              <a:spLocks noChangeArrowheads="1"/>
            </p:cNvSpPr>
            <p:nvPr/>
          </p:nvSpPr>
          <p:spPr bwMode="auto">
            <a:xfrm flipH="1">
              <a:off x="3276600" y="1939925"/>
              <a:ext cx="762000" cy="914400"/>
            </a:xfrm>
            <a:prstGeom prst="moon">
              <a:avLst>
                <a:gd name="adj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350" dirty="0"/>
            </a:p>
          </p:txBody>
        </p:sp>
        <p:sp>
          <p:nvSpPr>
            <p:cNvPr id="7181" name="Line 12"/>
            <p:cNvSpPr>
              <a:spLocks noChangeShapeType="1"/>
            </p:cNvSpPr>
            <p:nvPr/>
          </p:nvSpPr>
          <p:spPr bwMode="auto">
            <a:xfrm>
              <a:off x="2438400" y="2016125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7182" name="Line 13"/>
            <p:cNvSpPr>
              <a:spLocks noChangeShapeType="1"/>
            </p:cNvSpPr>
            <p:nvPr/>
          </p:nvSpPr>
          <p:spPr bwMode="auto">
            <a:xfrm>
              <a:off x="3048000" y="2016125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7183" name="Line 14"/>
            <p:cNvSpPr>
              <a:spLocks noChangeShapeType="1"/>
            </p:cNvSpPr>
            <p:nvPr/>
          </p:nvSpPr>
          <p:spPr bwMode="auto">
            <a:xfrm>
              <a:off x="3048000" y="2168525"/>
              <a:ext cx="53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7184" name="Line 15"/>
            <p:cNvSpPr>
              <a:spLocks noChangeShapeType="1"/>
            </p:cNvSpPr>
            <p:nvPr/>
          </p:nvSpPr>
          <p:spPr bwMode="auto">
            <a:xfrm>
              <a:off x="2438400" y="2778125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7185" name="Line 16"/>
            <p:cNvSpPr>
              <a:spLocks noChangeShapeType="1"/>
            </p:cNvSpPr>
            <p:nvPr/>
          </p:nvSpPr>
          <p:spPr bwMode="auto">
            <a:xfrm flipV="1">
              <a:off x="3048000" y="2473325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7186" name="Line 17"/>
            <p:cNvSpPr>
              <a:spLocks noChangeShapeType="1"/>
            </p:cNvSpPr>
            <p:nvPr/>
          </p:nvSpPr>
          <p:spPr bwMode="auto">
            <a:xfrm>
              <a:off x="3048000" y="2473325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2305" name="Text Box 18"/>
            <p:cNvSpPr txBox="1">
              <a:spLocks noChangeArrowheads="1"/>
            </p:cNvSpPr>
            <p:nvPr/>
          </p:nvSpPr>
          <p:spPr bwMode="auto">
            <a:xfrm>
              <a:off x="4156538" y="1863726"/>
              <a:ext cx="1720550" cy="5491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dirty="0">
                  <a:solidFill>
                    <a:schemeClr val="accent6">
                      <a:lumMod val="75000"/>
                    </a:schemeClr>
                  </a:solidFill>
                </a:rPr>
                <a:t>a·b + c·d</a:t>
              </a:r>
            </a:p>
          </p:txBody>
        </p:sp>
        <p:sp>
          <p:nvSpPr>
            <p:cNvPr id="7188" name="Line 20"/>
            <p:cNvSpPr>
              <a:spLocks noChangeShapeType="1"/>
            </p:cNvSpPr>
            <p:nvPr/>
          </p:nvSpPr>
          <p:spPr bwMode="auto">
            <a:xfrm>
              <a:off x="4038600" y="2397125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7189" name="Line 21"/>
            <p:cNvSpPr>
              <a:spLocks noChangeShapeType="1"/>
            </p:cNvSpPr>
            <p:nvPr/>
          </p:nvSpPr>
          <p:spPr bwMode="auto">
            <a:xfrm>
              <a:off x="4648200" y="2397125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7190" name="Line 22"/>
            <p:cNvSpPr>
              <a:spLocks noChangeShapeType="1"/>
            </p:cNvSpPr>
            <p:nvPr/>
          </p:nvSpPr>
          <p:spPr bwMode="auto">
            <a:xfrm>
              <a:off x="4648200" y="2701925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7191" name="Line 23"/>
            <p:cNvSpPr>
              <a:spLocks noChangeShapeType="1"/>
            </p:cNvSpPr>
            <p:nvPr/>
          </p:nvSpPr>
          <p:spPr bwMode="auto">
            <a:xfrm>
              <a:off x="5867400" y="2854325"/>
              <a:ext cx="1219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7192" name="Line 24"/>
            <p:cNvSpPr>
              <a:spLocks noChangeShapeType="1"/>
            </p:cNvSpPr>
            <p:nvPr/>
          </p:nvSpPr>
          <p:spPr bwMode="auto">
            <a:xfrm>
              <a:off x="1600200" y="18637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7193" name="Line 25"/>
            <p:cNvSpPr>
              <a:spLocks noChangeShapeType="1"/>
            </p:cNvSpPr>
            <p:nvPr/>
          </p:nvSpPr>
          <p:spPr bwMode="auto">
            <a:xfrm>
              <a:off x="1600200" y="20923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7194" name="Line 26"/>
            <p:cNvSpPr>
              <a:spLocks noChangeShapeType="1"/>
            </p:cNvSpPr>
            <p:nvPr/>
          </p:nvSpPr>
          <p:spPr bwMode="auto">
            <a:xfrm>
              <a:off x="1600200" y="26257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7195" name="Line 27"/>
            <p:cNvSpPr>
              <a:spLocks noChangeShapeType="1"/>
            </p:cNvSpPr>
            <p:nvPr/>
          </p:nvSpPr>
          <p:spPr bwMode="auto">
            <a:xfrm>
              <a:off x="1600200" y="29305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7196" name="Text Box 29"/>
            <p:cNvSpPr txBox="1">
              <a:spLocks noChangeArrowheads="1"/>
            </p:cNvSpPr>
            <p:nvPr/>
          </p:nvSpPr>
          <p:spPr bwMode="auto">
            <a:xfrm>
              <a:off x="1266459" y="1285609"/>
              <a:ext cx="506266" cy="9610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a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</a:t>
              </a:r>
            </a:p>
          </p:txBody>
        </p:sp>
        <p:sp>
          <p:nvSpPr>
            <p:cNvPr id="7197" name="Text Box 30"/>
            <p:cNvSpPr txBox="1">
              <a:spLocks noChangeArrowheads="1"/>
            </p:cNvSpPr>
            <p:nvPr/>
          </p:nvSpPr>
          <p:spPr bwMode="auto">
            <a:xfrm>
              <a:off x="1277614" y="2113182"/>
              <a:ext cx="506266" cy="9610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c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d</a:t>
              </a:r>
            </a:p>
          </p:txBody>
        </p:sp>
        <p:sp>
          <p:nvSpPr>
            <p:cNvPr id="7198" name="Text Box 31"/>
            <p:cNvSpPr txBox="1">
              <a:spLocks noChangeArrowheads="1"/>
            </p:cNvSpPr>
            <p:nvPr/>
          </p:nvSpPr>
          <p:spPr bwMode="auto">
            <a:xfrm>
              <a:off x="1277616" y="3276600"/>
              <a:ext cx="484631" cy="5491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e</a:t>
              </a:r>
            </a:p>
          </p:txBody>
        </p:sp>
        <p:sp>
          <p:nvSpPr>
            <p:cNvPr id="7199" name="Line 32"/>
            <p:cNvSpPr>
              <a:spLocks noChangeShapeType="1"/>
            </p:cNvSpPr>
            <p:nvPr/>
          </p:nvSpPr>
          <p:spPr bwMode="auto">
            <a:xfrm>
              <a:off x="1676400" y="3540125"/>
              <a:ext cx="2971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7200" name="Line 33"/>
            <p:cNvSpPr>
              <a:spLocks noChangeShapeType="1"/>
            </p:cNvSpPr>
            <p:nvPr/>
          </p:nvSpPr>
          <p:spPr bwMode="auto">
            <a:xfrm flipV="1">
              <a:off x="4648200" y="3006725"/>
              <a:ext cx="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7201" name="Line 34"/>
            <p:cNvSpPr>
              <a:spLocks noChangeShapeType="1"/>
            </p:cNvSpPr>
            <p:nvPr/>
          </p:nvSpPr>
          <p:spPr bwMode="auto">
            <a:xfrm>
              <a:off x="4648200" y="3006725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2320" name="Text Box 35"/>
            <p:cNvSpPr txBox="1">
              <a:spLocks noChangeArrowheads="1"/>
            </p:cNvSpPr>
            <p:nvPr/>
          </p:nvSpPr>
          <p:spPr bwMode="auto">
            <a:xfrm>
              <a:off x="2558088" y="2643527"/>
              <a:ext cx="809161" cy="5491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dirty="0">
                  <a:solidFill>
                    <a:schemeClr val="accent6">
                      <a:lumMod val="75000"/>
                    </a:schemeClr>
                  </a:solidFill>
                </a:rPr>
                <a:t>c·d</a:t>
              </a:r>
            </a:p>
          </p:txBody>
        </p:sp>
        <p:sp>
          <p:nvSpPr>
            <p:cNvPr id="12321" name="Text Box 36"/>
            <p:cNvSpPr txBox="1">
              <a:spLocks noChangeArrowheads="1"/>
            </p:cNvSpPr>
            <p:nvPr/>
          </p:nvSpPr>
          <p:spPr bwMode="auto">
            <a:xfrm>
              <a:off x="2570950" y="1482060"/>
              <a:ext cx="809161" cy="5491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dirty="0">
                  <a:solidFill>
                    <a:schemeClr val="accent6">
                      <a:lumMod val="75000"/>
                    </a:schemeClr>
                  </a:solidFill>
                </a:rPr>
                <a:t>a·b</a:t>
              </a:r>
            </a:p>
          </p:txBody>
        </p:sp>
        <p:sp>
          <p:nvSpPr>
            <p:cNvPr id="12322" name="Text Box 37"/>
            <p:cNvSpPr txBox="1">
              <a:spLocks noChangeArrowheads="1"/>
            </p:cNvSpPr>
            <p:nvPr/>
          </p:nvSpPr>
          <p:spPr bwMode="auto">
            <a:xfrm>
              <a:off x="6068518" y="2206291"/>
              <a:ext cx="2502125" cy="5491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dirty="0"/>
                <a:t>y</a:t>
              </a:r>
              <a:r>
                <a:rPr lang="en-US" dirty="0">
                  <a:solidFill>
                    <a:schemeClr val="accent6">
                      <a:lumMod val="75000"/>
                    </a:schemeClr>
                  </a:solidFill>
                </a:rPr>
                <a:t>=e·(a·b+c·d)</a:t>
              </a:r>
            </a:p>
          </p:txBody>
        </p:sp>
      </p:grpSp>
      <p:sp>
        <p:nvSpPr>
          <p:cNvPr id="34" name="Rectangle 4"/>
          <p:cNvSpPr txBox="1">
            <a:spLocks noChangeArrowheads="1"/>
          </p:cNvSpPr>
          <p:nvPr/>
        </p:nvSpPr>
        <p:spPr bwMode="auto">
          <a:xfrm>
            <a:off x="5313133" y="3252026"/>
            <a:ext cx="2861693" cy="18639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57175" indent="-257175">
              <a:spcBef>
                <a:spcPct val="20000"/>
              </a:spcBef>
              <a:defRPr/>
            </a:pPr>
            <a:r>
              <a:rPr lang="en-US" sz="2400" u="sng" dirty="0">
                <a:solidFill>
                  <a:schemeClr val="accent6">
                    <a:lumMod val="75000"/>
                  </a:schemeClr>
                </a:solidFill>
              </a:rPr>
              <a:t>Boolean Algebra:</a:t>
            </a:r>
          </a:p>
          <a:p>
            <a:pPr marL="257175" indent="-257175">
              <a:spcBef>
                <a:spcPct val="20000"/>
              </a:spcBef>
              <a:defRPr/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5 variables</a:t>
            </a:r>
          </a:p>
          <a:p>
            <a:pPr marL="257175" indent="-257175">
              <a:spcBef>
                <a:spcPct val="20000"/>
              </a:spcBef>
              <a:defRPr/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1 expression</a:t>
            </a:r>
          </a:p>
          <a:p>
            <a:pPr marL="257175" indent="-257175">
              <a:spcBef>
                <a:spcPct val="20000"/>
              </a:spcBef>
              <a:defRPr/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4 operators </a:t>
            </a:r>
          </a:p>
          <a:p>
            <a:pPr marL="257175" indent="-257175">
              <a:spcBef>
                <a:spcPct val="20000"/>
              </a:spcBef>
              <a:defRPr/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5 literals</a:t>
            </a:r>
          </a:p>
        </p:txBody>
      </p:sp>
    </p:spTree>
    <p:extLst>
      <p:ext uri="{BB962C8B-B14F-4D97-AF65-F5344CB8AC3E}">
        <p14:creationId xmlns:p14="http://schemas.microsoft.com/office/powerpoint/2010/main" val="181535011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1338675" y="11525250"/>
            <a:ext cx="173124" cy="20005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57213" indent="-214313" eaLnBrk="0" hangingPunct="0">
              <a:spcBef>
                <a:spcPct val="20000"/>
              </a:spcBef>
              <a:buChar char="–"/>
              <a:defRPr sz="2100">
                <a:solidFill>
                  <a:schemeClr val="tx1"/>
                </a:solidFill>
                <a:latin typeface="Times New Roman" pitchFamily="18" charset="0"/>
              </a:defRPr>
            </a:lvl2pPr>
            <a:lvl3pPr marL="857250" indent="-171450" eaLnBrk="0" hangingPunct="0">
              <a:spcBef>
                <a:spcPct val="20000"/>
              </a:spcBef>
              <a:buChar char="•"/>
              <a:defRPr sz="1800">
                <a:solidFill>
                  <a:schemeClr val="tx1"/>
                </a:solidFill>
                <a:latin typeface="Times New Roman" pitchFamily="18" charset="0"/>
              </a:defRPr>
            </a:lvl3pPr>
            <a:lvl4pPr marL="1200150" indent="-171450" eaLnBrk="0" hangingPunct="0">
              <a:spcBef>
                <a:spcPct val="20000"/>
              </a:spcBef>
              <a:buChar char="–"/>
              <a:defRPr sz="1500">
                <a:solidFill>
                  <a:schemeClr val="tx1"/>
                </a:solidFill>
                <a:latin typeface="Times New Roman" pitchFamily="18" charset="0"/>
              </a:defRPr>
            </a:lvl4pPr>
            <a:lvl5pPr marL="1543050" indent="-171450" eaLnBrk="0" hangingPunct="0">
              <a:spcBef>
                <a:spcPct val="20000"/>
              </a:spcBef>
              <a:buChar char="»"/>
              <a:defRPr sz="1500">
                <a:solidFill>
                  <a:schemeClr val="tx1"/>
                </a:solidFill>
                <a:latin typeface="Times New Roman" pitchFamily="18" charset="0"/>
              </a:defRPr>
            </a:lvl5pPr>
            <a:lvl6pPr marL="18859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Times New Roman" pitchFamily="18" charset="0"/>
              </a:defRPr>
            </a:lvl6pPr>
            <a:lvl7pPr marL="22288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Times New Roman" pitchFamily="18" charset="0"/>
              </a:defRPr>
            </a:lvl7pPr>
            <a:lvl8pPr marL="25717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Times New Roman" pitchFamily="18" charset="0"/>
              </a:defRPr>
            </a:lvl8pPr>
            <a:lvl9pPr marL="29146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5691F63-227D-4DA5-BEBE-B37A462E5781}" type="slidenum">
              <a:rPr lang="en-US" altLang="en-US" sz="1050"/>
              <a:pPr eaLnBrk="1" hangingPunct="1">
                <a:spcBef>
                  <a:spcPct val="0"/>
                </a:spcBef>
                <a:buFontTx/>
                <a:buNone/>
              </a:pPr>
              <a:t>53</a:t>
            </a:fld>
            <a:endParaRPr lang="en-US" altLang="en-US" sz="1050" dirty="0"/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1543051" y="771688"/>
            <a:ext cx="5600700" cy="714375"/>
          </a:xfrm>
        </p:spPr>
        <p:txBody>
          <a:bodyPr/>
          <a:lstStyle/>
          <a:p>
            <a:pPr algn="l" eaLnBrk="1" hangingPunct="1"/>
            <a:r>
              <a:rPr lang="en-US" altLang="en-US" sz="2400" dirty="0"/>
              <a:t>Switching Expression and Logic</a:t>
            </a: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300482" y="3230287"/>
            <a:ext cx="4932562" cy="2622140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  <a:spcBef>
                <a:spcPts val="450"/>
              </a:spcBef>
              <a:buNone/>
            </a:pPr>
            <a:r>
              <a:rPr lang="en-US" altLang="en-US" sz="2400" dirty="0"/>
              <a:t>Schematic Diagram:</a:t>
            </a:r>
          </a:p>
          <a:p>
            <a:pPr>
              <a:lnSpc>
                <a:spcPct val="110000"/>
              </a:lnSpc>
              <a:spcBef>
                <a:spcPts val="450"/>
              </a:spcBef>
              <a:buNone/>
            </a:pPr>
            <a:r>
              <a:rPr lang="en-US" altLang="en-US" sz="2400" dirty="0"/>
              <a:t>6 primary inputs</a:t>
            </a:r>
          </a:p>
          <a:p>
            <a:pPr>
              <a:lnSpc>
                <a:spcPct val="110000"/>
              </a:lnSpc>
              <a:spcBef>
                <a:spcPts val="450"/>
              </a:spcBef>
              <a:buNone/>
            </a:pPr>
            <a:r>
              <a:rPr lang="en-US" altLang="en-US" sz="2400" dirty="0"/>
              <a:t>1 primary output</a:t>
            </a:r>
          </a:p>
          <a:p>
            <a:pPr>
              <a:lnSpc>
                <a:spcPct val="110000"/>
              </a:lnSpc>
              <a:spcBef>
                <a:spcPts val="450"/>
              </a:spcBef>
              <a:buNone/>
            </a:pPr>
            <a:r>
              <a:rPr lang="en-US" altLang="en-US" sz="2400" dirty="0"/>
              <a:t>4 gates (3 ANDs, 1 OR)</a:t>
            </a:r>
          </a:p>
          <a:p>
            <a:pPr>
              <a:lnSpc>
                <a:spcPct val="110000"/>
              </a:lnSpc>
              <a:spcBef>
                <a:spcPts val="450"/>
              </a:spcBef>
              <a:buNone/>
            </a:pPr>
            <a:r>
              <a:rPr lang="en-US" altLang="en-US" sz="2400" dirty="0"/>
              <a:t>10 signal nets</a:t>
            </a:r>
          </a:p>
          <a:p>
            <a:pPr>
              <a:lnSpc>
                <a:spcPct val="110000"/>
              </a:lnSpc>
              <a:spcBef>
                <a:spcPts val="450"/>
              </a:spcBef>
              <a:buNone/>
            </a:pPr>
            <a:r>
              <a:rPr lang="en-US" altLang="en-US" sz="2400" dirty="0"/>
              <a:t>11 pins</a:t>
            </a:r>
          </a:p>
          <a:p>
            <a:pPr>
              <a:spcBef>
                <a:spcPts val="0"/>
              </a:spcBef>
              <a:buNone/>
            </a:pPr>
            <a:r>
              <a:rPr lang="en-US" altLang="en-US" sz="2400" dirty="0"/>
              <a:t>Nets are wires, Gates -&gt;transistors</a:t>
            </a:r>
          </a:p>
        </p:txBody>
      </p:sp>
      <p:grpSp>
        <p:nvGrpSpPr>
          <p:cNvPr id="6149" name="Group 32"/>
          <p:cNvGrpSpPr>
            <a:grpSpLocks/>
          </p:cNvGrpSpPr>
          <p:nvPr/>
        </p:nvGrpSpPr>
        <p:grpSpPr bwMode="auto">
          <a:xfrm>
            <a:off x="1743316" y="1521294"/>
            <a:ext cx="5565932" cy="1640403"/>
            <a:chOff x="1214069" y="1520825"/>
            <a:chExt cx="7421817" cy="2029690"/>
          </a:xfrm>
        </p:grpSpPr>
        <p:sp>
          <p:nvSpPr>
            <p:cNvPr id="6152" name="AutoShape 8"/>
            <p:cNvSpPr>
              <a:spLocks noChangeArrowheads="1"/>
            </p:cNvSpPr>
            <p:nvPr/>
          </p:nvSpPr>
          <p:spPr bwMode="auto">
            <a:xfrm>
              <a:off x="1981200" y="1711325"/>
              <a:ext cx="457200" cy="609600"/>
            </a:xfrm>
            <a:prstGeom prst="flowChartDelay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350" dirty="0"/>
            </a:p>
          </p:txBody>
        </p:sp>
        <p:sp>
          <p:nvSpPr>
            <p:cNvPr id="6153" name="AutoShape 9"/>
            <p:cNvSpPr>
              <a:spLocks noChangeArrowheads="1"/>
            </p:cNvSpPr>
            <p:nvPr/>
          </p:nvSpPr>
          <p:spPr bwMode="auto">
            <a:xfrm>
              <a:off x="1981200" y="2473325"/>
              <a:ext cx="457200" cy="609600"/>
            </a:xfrm>
            <a:prstGeom prst="flowChartDelay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350" dirty="0"/>
            </a:p>
          </p:txBody>
        </p:sp>
        <p:sp>
          <p:nvSpPr>
            <p:cNvPr id="6154" name="AutoShape 10"/>
            <p:cNvSpPr>
              <a:spLocks noChangeArrowheads="1"/>
            </p:cNvSpPr>
            <p:nvPr/>
          </p:nvSpPr>
          <p:spPr bwMode="auto">
            <a:xfrm>
              <a:off x="5410200" y="2549525"/>
              <a:ext cx="457200" cy="1000990"/>
            </a:xfrm>
            <a:prstGeom prst="flowChartDelay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350" dirty="0"/>
            </a:p>
          </p:txBody>
        </p:sp>
        <p:sp>
          <p:nvSpPr>
            <p:cNvPr id="6155" name="AutoShape 11"/>
            <p:cNvSpPr>
              <a:spLocks noChangeArrowheads="1"/>
            </p:cNvSpPr>
            <p:nvPr/>
          </p:nvSpPr>
          <p:spPr bwMode="auto">
            <a:xfrm flipH="1">
              <a:off x="3276600" y="1939925"/>
              <a:ext cx="762000" cy="914400"/>
            </a:xfrm>
            <a:prstGeom prst="moon">
              <a:avLst>
                <a:gd name="adj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350" dirty="0"/>
            </a:p>
          </p:txBody>
        </p:sp>
        <p:sp>
          <p:nvSpPr>
            <p:cNvPr id="6156" name="Line 12"/>
            <p:cNvSpPr>
              <a:spLocks noChangeShapeType="1"/>
            </p:cNvSpPr>
            <p:nvPr/>
          </p:nvSpPr>
          <p:spPr bwMode="auto">
            <a:xfrm>
              <a:off x="2438400" y="2016125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6157" name="Line 13"/>
            <p:cNvSpPr>
              <a:spLocks noChangeShapeType="1"/>
            </p:cNvSpPr>
            <p:nvPr/>
          </p:nvSpPr>
          <p:spPr bwMode="auto">
            <a:xfrm>
              <a:off x="3048000" y="2016125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6158" name="Line 14"/>
            <p:cNvSpPr>
              <a:spLocks noChangeShapeType="1"/>
            </p:cNvSpPr>
            <p:nvPr/>
          </p:nvSpPr>
          <p:spPr bwMode="auto">
            <a:xfrm>
              <a:off x="3048000" y="2168525"/>
              <a:ext cx="53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6159" name="Line 15"/>
            <p:cNvSpPr>
              <a:spLocks noChangeShapeType="1"/>
            </p:cNvSpPr>
            <p:nvPr/>
          </p:nvSpPr>
          <p:spPr bwMode="auto">
            <a:xfrm>
              <a:off x="2438400" y="2778125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6160" name="Line 16"/>
            <p:cNvSpPr>
              <a:spLocks noChangeShapeType="1"/>
            </p:cNvSpPr>
            <p:nvPr/>
          </p:nvSpPr>
          <p:spPr bwMode="auto">
            <a:xfrm flipV="1">
              <a:off x="3048000" y="2473325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6161" name="Line 17"/>
            <p:cNvSpPr>
              <a:spLocks noChangeShapeType="1"/>
            </p:cNvSpPr>
            <p:nvPr/>
          </p:nvSpPr>
          <p:spPr bwMode="auto">
            <a:xfrm>
              <a:off x="3048000" y="2473325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2305" name="Text Box 18"/>
            <p:cNvSpPr txBox="1">
              <a:spLocks noChangeArrowheads="1"/>
            </p:cNvSpPr>
            <p:nvPr/>
          </p:nvSpPr>
          <p:spPr bwMode="auto">
            <a:xfrm>
              <a:off x="4013587" y="1965326"/>
              <a:ext cx="1462480" cy="4569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dirty="0">
                  <a:solidFill>
                    <a:schemeClr val="accent6">
                      <a:lumMod val="75000"/>
                    </a:schemeClr>
                  </a:solidFill>
                </a:rPr>
                <a:t>a·b + b’·c</a:t>
              </a:r>
            </a:p>
          </p:txBody>
        </p:sp>
        <p:sp>
          <p:nvSpPr>
            <p:cNvPr id="6163" name="Line 20"/>
            <p:cNvSpPr>
              <a:spLocks noChangeShapeType="1"/>
            </p:cNvSpPr>
            <p:nvPr/>
          </p:nvSpPr>
          <p:spPr bwMode="auto">
            <a:xfrm>
              <a:off x="4038600" y="2397125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6164" name="Line 21"/>
            <p:cNvSpPr>
              <a:spLocks noChangeShapeType="1"/>
            </p:cNvSpPr>
            <p:nvPr/>
          </p:nvSpPr>
          <p:spPr bwMode="auto">
            <a:xfrm>
              <a:off x="4648200" y="2397125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6165" name="Line 22"/>
            <p:cNvSpPr>
              <a:spLocks noChangeShapeType="1"/>
            </p:cNvSpPr>
            <p:nvPr/>
          </p:nvSpPr>
          <p:spPr bwMode="auto">
            <a:xfrm>
              <a:off x="4648200" y="2701925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6166" name="Line 23"/>
            <p:cNvSpPr>
              <a:spLocks noChangeShapeType="1"/>
            </p:cNvSpPr>
            <p:nvPr/>
          </p:nvSpPr>
          <p:spPr bwMode="auto">
            <a:xfrm>
              <a:off x="5883273" y="3041656"/>
              <a:ext cx="1219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6167" name="Line 24"/>
            <p:cNvSpPr>
              <a:spLocks noChangeShapeType="1"/>
            </p:cNvSpPr>
            <p:nvPr/>
          </p:nvSpPr>
          <p:spPr bwMode="auto">
            <a:xfrm>
              <a:off x="1600200" y="18637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6168" name="Line 25"/>
            <p:cNvSpPr>
              <a:spLocks noChangeShapeType="1"/>
            </p:cNvSpPr>
            <p:nvPr/>
          </p:nvSpPr>
          <p:spPr bwMode="auto">
            <a:xfrm>
              <a:off x="1600200" y="20923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6169" name="Line 26"/>
            <p:cNvSpPr>
              <a:spLocks noChangeShapeType="1"/>
            </p:cNvSpPr>
            <p:nvPr/>
          </p:nvSpPr>
          <p:spPr bwMode="auto">
            <a:xfrm>
              <a:off x="1600200" y="26257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6170" name="Line 27"/>
            <p:cNvSpPr>
              <a:spLocks noChangeShapeType="1"/>
            </p:cNvSpPr>
            <p:nvPr/>
          </p:nvSpPr>
          <p:spPr bwMode="auto">
            <a:xfrm>
              <a:off x="1600200" y="29305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6171" name="Text Box 29"/>
            <p:cNvSpPr txBox="1">
              <a:spLocks noChangeArrowheads="1"/>
            </p:cNvSpPr>
            <p:nvPr/>
          </p:nvSpPr>
          <p:spPr bwMode="auto">
            <a:xfrm>
              <a:off x="1233620" y="1524000"/>
              <a:ext cx="400140" cy="799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a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</a:t>
              </a:r>
            </a:p>
          </p:txBody>
        </p:sp>
        <p:sp>
          <p:nvSpPr>
            <p:cNvPr id="6172" name="Text Box 30"/>
            <p:cNvSpPr txBox="1">
              <a:spLocks noChangeArrowheads="1"/>
            </p:cNvSpPr>
            <p:nvPr/>
          </p:nvSpPr>
          <p:spPr bwMode="auto">
            <a:xfrm>
              <a:off x="1214069" y="2413000"/>
              <a:ext cx="502740" cy="799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b’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c</a:t>
              </a:r>
            </a:p>
          </p:txBody>
        </p:sp>
        <p:sp>
          <p:nvSpPr>
            <p:cNvPr id="6173" name="Text Box 31"/>
            <p:cNvSpPr txBox="1">
              <a:spLocks noChangeArrowheads="1"/>
            </p:cNvSpPr>
            <p:nvPr/>
          </p:nvSpPr>
          <p:spPr bwMode="auto">
            <a:xfrm>
              <a:off x="1263781" y="3041656"/>
              <a:ext cx="502740" cy="4569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d’</a:t>
              </a:r>
            </a:p>
          </p:txBody>
        </p:sp>
        <p:sp>
          <p:nvSpPr>
            <p:cNvPr id="6174" name="Line 32"/>
            <p:cNvSpPr>
              <a:spLocks noChangeShapeType="1"/>
            </p:cNvSpPr>
            <p:nvPr/>
          </p:nvSpPr>
          <p:spPr bwMode="auto">
            <a:xfrm>
              <a:off x="1645464" y="3259713"/>
              <a:ext cx="3002736" cy="2526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6175" name="Line 33"/>
            <p:cNvSpPr>
              <a:spLocks noChangeShapeType="1"/>
            </p:cNvSpPr>
            <p:nvPr/>
          </p:nvSpPr>
          <p:spPr bwMode="auto">
            <a:xfrm flipV="1">
              <a:off x="4648200" y="3006725"/>
              <a:ext cx="0" cy="29399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6176" name="Line 34"/>
            <p:cNvSpPr>
              <a:spLocks noChangeShapeType="1"/>
            </p:cNvSpPr>
            <p:nvPr/>
          </p:nvSpPr>
          <p:spPr bwMode="auto">
            <a:xfrm>
              <a:off x="4648200" y="3006725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2320" name="Text Box 35"/>
            <p:cNvSpPr txBox="1">
              <a:spLocks noChangeArrowheads="1"/>
            </p:cNvSpPr>
            <p:nvPr/>
          </p:nvSpPr>
          <p:spPr bwMode="auto">
            <a:xfrm>
              <a:off x="2479235" y="2717800"/>
              <a:ext cx="742141" cy="4569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dirty="0">
                  <a:solidFill>
                    <a:schemeClr val="accent6">
                      <a:lumMod val="75000"/>
                    </a:schemeClr>
                  </a:solidFill>
                </a:rPr>
                <a:t>b’·c</a:t>
              </a:r>
            </a:p>
          </p:txBody>
        </p:sp>
        <p:sp>
          <p:nvSpPr>
            <p:cNvPr id="12321" name="Text Box 36"/>
            <p:cNvSpPr txBox="1">
              <a:spLocks noChangeArrowheads="1"/>
            </p:cNvSpPr>
            <p:nvPr/>
          </p:nvSpPr>
          <p:spPr bwMode="auto">
            <a:xfrm>
              <a:off x="2534421" y="1520825"/>
              <a:ext cx="639540" cy="4569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dirty="0">
                  <a:solidFill>
                    <a:schemeClr val="accent6">
                      <a:lumMod val="75000"/>
                    </a:schemeClr>
                  </a:solidFill>
                </a:rPr>
                <a:t>a·b</a:t>
              </a:r>
            </a:p>
          </p:txBody>
        </p:sp>
        <p:sp>
          <p:nvSpPr>
            <p:cNvPr id="12322" name="Text Box 37"/>
            <p:cNvSpPr txBox="1">
              <a:spLocks noChangeArrowheads="1"/>
            </p:cNvSpPr>
            <p:nvPr/>
          </p:nvSpPr>
          <p:spPr bwMode="auto">
            <a:xfrm>
              <a:off x="5883273" y="2359025"/>
              <a:ext cx="2752613" cy="4569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dirty="0"/>
                <a:t>y</a:t>
              </a:r>
              <a:r>
                <a:rPr lang="en-US" dirty="0">
                  <a:solidFill>
                    <a:schemeClr val="accent6">
                      <a:lumMod val="75000"/>
                    </a:schemeClr>
                  </a:solidFill>
                </a:rPr>
                <a:t>= d’ ·e ·(a·b+b’·c)</a:t>
              </a:r>
            </a:p>
          </p:txBody>
        </p:sp>
      </p:grpSp>
      <p:sp>
        <p:nvSpPr>
          <p:cNvPr id="34" name="Rectangle 4"/>
          <p:cNvSpPr txBox="1">
            <a:spLocks noChangeArrowheads="1"/>
          </p:cNvSpPr>
          <p:nvPr/>
        </p:nvSpPr>
        <p:spPr bwMode="auto">
          <a:xfrm>
            <a:off x="5165901" y="3294138"/>
            <a:ext cx="3677617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57175" indent="-257175">
              <a:defRPr/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Switching Expression:</a:t>
            </a:r>
          </a:p>
          <a:p>
            <a:pPr marL="257175" indent="-257175">
              <a:defRPr/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5 variables</a:t>
            </a:r>
          </a:p>
          <a:p>
            <a:pPr marL="257175" indent="-257175">
              <a:defRPr/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1 expression</a:t>
            </a:r>
          </a:p>
          <a:p>
            <a:pPr marL="257175" indent="-257175">
              <a:defRPr/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4 operators (3 ANDs, 1 OR)</a:t>
            </a:r>
          </a:p>
          <a:p>
            <a:pPr marL="257175" indent="-257175">
              <a:defRPr/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6 literals</a:t>
            </a:r>
          </a:p>
        </p:txBody>
      </p:sp>
      <p:sp>
        <p:nvSpPr>
          <p:cNvPr id="6151" name="TextBox 34"/>
          <p:cNvSpPr txBox="1">
            <a:spLocks noChangeArrowheads="1"/>
          </p:cNvSpPr>
          <p:nvPr/>
        </p:nvSpPr>
        <p:spPr bwMode="auto">
          <a:xfrm>
            <a:off x="4131512" y="1447739"/>
            <a:ext cx="3240821" cy="403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25" dirty="0">
                <a:solidFill>
                  <a:srgbClr val="C00000"/>
                </a:solidFill>
              </a:rPr>
              <a:t>Cost: #gates, #nets, #pins</a:t>
            </a:r>
          </a:p>
        </p:txBody>
      </p:sp>
      <p:sp>
        <p:nvSpPr>
          <p:cNvPr id="38" name="Line 34">
            <a:extLst>
              <a:ext uri="{FF2B5EF4-FFF2-40B4-BE49-F238E27FC236}">
                <a16:creationId xmlns:a16="http://schemas.microsoft.com/office/drawing/2014/main" id="{AA3EBEE5-0293-9940-9C5D-7FA1BCC5DB6F}"/>
              </a:ext>
            </a:extLst>
          </p:cNvPr>
          <p:cNvSpPr>
            <a:spLocks noChangeShapeType="1"/>
          </p:cNvSpPr>
          <p:nvPr/>
        </p:nvSpPr>
        <p:spPr bwMode="auto">
          <a:xfrm>
            <a:off x="2090038" y="3082459"/>
            <a:ext cx="2803041" cy="377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3750" dirty="0"/>
          </a:p>
        </p:txBody>
      </p:sp>
      <p:sp>
        <p:nvSpPr>
          <p:cNvPr id="39" name="Text Box 31">
            <a:extLst>
              <a:ext uri="{FF2B5EF4-FFF2-40B4-BE49-F238E27FC236}">
                <a16:creationId xmlns:a16="http://schemas.microsoft.com/office/drawing/2014/main" id="{C5E67C94-4F8D-EF49-BAAD-518A1E107E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079" y="2950489"/>
            <a:ext cx="28725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211871559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2431D0-4B1D-B346-BDB7-2F7D36822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f(a, b, c) = ab + a’c + a’b’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8D40FB-7EC8-344A-89A8-7D28866B48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7570" y="2190750"/>
            <a:ext cx="5033741" cy="345281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498AE2-3B36-6344-B8BA-82991C3A3919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54</a:t>
            </a:fld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C107A753-B720-2147-A023-F357002A8EAD}"/>
              </a:ext>
            </a:extLst>
          </p:cNvPr>
          <p:cNvGraphicFramePr>
            <a:graphicFrameLocks noGrp="1"/>
          </p:cNvGraphicFramePr>
          <p:nvPr/>
        </p:nvGraphicFramePr>
        <p:xfrm>
          <a:off x="5791310" y="3159347"/>
          <a:ext cx="2310700" cy="105302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55350">
                  <a:extLst>
                    <a:ext uri="{9D8B030D-6E8A-4147-A177-3AD203B41FA5}">
                      <a16:colId xmlns:a16="http://schemas.microsoft.com/office/drawing/2014/main" val="427140635"/>
                    </a:ext>
                  </a:extLst>
                </a:gridCol>
                <a:gridCol w="1155350">
                  <a:extLst>
                    <a:ext uri="{9D8B030D-6E8A-4147-A177-3AD203B41FA5}">
                      <a16:colId xmlns:a16="http://schemas.microsoft.com/office/drawing/2014/main" val="228864299"/>
                    </a:ext>
                  </a:extLst>
                </a:gridCol>
              </a:tblGrid>
              <a:tr h="262890"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34290" marR="34290" marT="17145" marB="17145"/>
                </a:tc>
                <a:tc>
                  <a:txBody>
                    <a:bodyPr/>
                    <a:lstStyle/>
                    <a:p>
                      <a:endParaRPr lang="en-US" sz="700" dirty="0"/>
                    </a:p>
                  </a:txBody>
                  <a:tcPr marL="34290" marR="34290" marT="17145" marB="17145"/>
                </a:tc>
                <a:extLst>
                  <a:ext uri="{0D108BD9-81ED-4DB2-BD59-A6C34878D82A}">
                    <a16:rowId xmlns:a16="http://schemas.microsoft.com/office/drawing/2014/main" val="4167040757"/>
                  </a:ext>
                </a:extLst>
              </a:tr>
              <a:tr h="262890">
                <a:tc>
                  <a:txBody>
                    <a:bodyPr/>
                    <a:lstStyle/>
                    <a:p>
                      <a:r>
                        <a:rPr lang="en-US" sz="1500" dirty="0"/>
                        <a:t># variables</a:t>
                      </a:r>
                    </a:p>
                  </a:txBody>
                  <a:tcPr marL="34290" marR="34290" marT="17145" marB="17145"/>
                </a:tc>
                <a:tc>
                  <a:txBody>
                    <a:bodyPr/>
                    <a:lstStyle/>
                    <a:p>
                      <a:endParaRPr lang="en-US" sz="700" dirty="0"/>
                    </a:p>
                  </a:txBody>
                  <a:tcPr marL="34290" marR="34290" marT="17145" marB="17145"/>
                </a:tc>
                <a:extLst>
                  <a:ext uri="{0D108BD9-81ED-4DB2-BD59-A6C34878D82A}">
                    <a16:rowId xmlns:a16="http://schemas.microsoft.com/office/drawing/2014/main" val="1043193331"/>
                  </a:ext>
                </a:extLst>
              </a:tr>
              <a:tr h="262890">
                <a:tc>
                  <a:txBody>
                    <a:bodyPr/>
                    <a:lstStyle/>
                    <a:p>
                      <a:r>
                        <a:rPr lang="en-US" sz="1500" dirty="0"/>
                        <a:t># literals</a:t>
                      </a:r>
                    </a:p>
                  </a:txBody>
                  <a:tcPr marL="34290" marR="34290" marT="17145" marB="17145"/>
                </a:tc>
                <a:tc>
                  <a:txBody>
                    <a:bodyPr/>
                    <a:lstStyle/>
                    <a:p>
                      <a:endParaRPr lang="en-US" sz="700" dirty="0"/>
                    </a:p>
                  </a:txBody>
                  <a:tcPr marL="34290" marR="34290" marT="17145" marB="17145"/>
                </a:tc>
                <a:extLst>
                  <a:ext uri="{0D108BD9-81ED-4DB2-BD59-A6C34878D82A}">
                    <a16:rowId xmlns:a16="http://schemas.microsoft.com/office/drawing/2014/main" val="2046018359"/>
                  </a:ext>
                </a:extLst>
              </a:tr>
              <a:tr h="264354">
                <a:tc>
                  <a:txBody>
                    <a:bodyPr/>
                    <a:lstStyle/>
                    <a:p>
                      <a:r>
                        <a:rPr lang="en-US" sz="1500" dirty="0"/>
                        <a:t># gates</a:t>
                      </a:r>
                    </a:p>
                  </a:txBody>
                  <a:tcPr marL="34290" marR="34290" marT="17145" marB="17145"/>
                </a:tc>
                <a:tc>
                  <a:txBody>
                    <a:bodyPr/>
                    <a:lstStyle/>
                    <a:p>
                      <a:endParaRPr lang="en-US" sz="700" dirty="0"/>
                    </a:p>
                  </a:txBody>
                  <a:tcPr marL="34290" marR="34290" marT="17145" marB="17145"/>
                </a:tc>
                <a:extLst>
                  <a:ext uri="{0D108BD9-81ED-4DB2-BD59-A6C34878D82A}">
                    <a16:rowId xmlns:a16="http://schemas.microsoft.com/office/drawing/2014/main" val="32665415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856900"/>
      </p:ext>
    </p:extLst>
  </p:cSld>
  <p:clrMapOvr>
    <a:masterClrMapping/>
  </p:clrMapOvr>
  <p:transition spd="med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1338675" y="11525250"/>
            <a:ext cx="173124" cy="20005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57213" indent="-214313" eaLnBrk="0" hangingPunct="0">
              <a:spcBef>
                <a:spcPct val="20000"/>
              </a:spcBef>
              <a:buChar char="–"/>
              <a:defRPr sz="2100">
                <a:solidFill>
                  <a:schemeClr val="tx1"/>
                </a:solidFill>
                <a:latin typeface="Times New Roman" pitchFamily="18" charset="0"/>
              </a:defRPr>
            </a:lvl2pPr>
            <a:lvl3pPr marL="857250" indent="-171450" eaLnBrk="0" hangingPunct="0">
              <a:spcBef>
                <a:spcPct val="20000"/>
              </a:spcBef>
              <a:buChar char="•"/>
              <a:defRPr sz="1800">
                <a:solidFill>
                  <a:schemeClr val="tx1"/>
                </a:solidFill>
                <a:latin typeface="Times New Roman" pitchFamily="18" charset="0"/>
              </a:defRPr>
            </a:lvl3pPr>
            <a:lvl4pPr marL="1200150" indent="-171450" eaLnBrk="0" hangingPunct="0">
              <a:spcBef>
                <a:spcPct val="20000"/>
              </a:spcBef>
              <a:buChar char="–"/>
              <a:defRPr sz="1500">
                <a:solidFill>
                  <a:schemeClr val="tx1"/>
                </a:solidFill>
                <a:latin typeface="Times New Roman" pitchFamily="18" charset="0"/>
              </a:defRPr>
            </a:lvl4pPr>
            <a:lvl5pPr marL="1543050" indent="-171450" eaLnBrk="0" hangingPunct="0">
              <a:spcBef>
                <a:spcPct val="20000"/>
              </a:spcBef>
              <a:buChar char="»"/>
              <a:defRPr sz="1500">
                <a:solidFill>
                  <a:schemeClr val="tx1"/>
                </a:solidFill>
                <a:latin typeface="Times New Roman" pitchFamily="18" charset="0"/>
              </a:defRPr>
            </a:lvl5pPr>
            <a:lvl6pPr marL="18859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Times New Roman" pitchFamily="18" charset="0"/>
              </a:defRPr>
            </a:lvl6pPr>
            <a:lvl7pPr marL="22288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Times New Roman" pitchFamily="18" charset="0"/>
              </a:defRPr>
            </a:lvl7pPr>
            <a:lvl8pPr marL="25717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Times New Roman" pitchFamily="18" charset="0"/>
              </a:defRPr>
            </a:lvl8pPr>
            <a:lvl9pPr marL="29146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1FB1D151-E681-4F0B-8F93-E758388E0E7E}" type="slidenum">
              <a:rPr lang="en-US" altLang="en-US" sz="1050"/>
              <a:pPr eaLnBrk="1" hangingPunct="1">
                <a:spcBef>
                  <a:spcPct val="0"/>
                </a:spcBef>
                <a:buFontTx/>
                <a:buNone/>
              </a:pPr>
              <a:t>55</a:t>
            </a:fld>
            <a:endParaRPr lang="en-US" altLang="en-US" sz="1050" dirty="0"/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xfrm>
            <a:off x="1967141" y="250893"/>
            <a:ext cx="5600700" cy="714375"/>
          </a:xfrm>
        </p:spPr>
        <p:txBody>
          <a:bodyPr/>
          <a:lstStyle/>
          <a:p>
            <a:pPr algn="l" eaLnBrk="1" hangingPunct="1"/>
            <a:r>
              <a:rPr lang="en-US" altLang="en-US" sz="2400" dirty="0">
                <a:solidFill>
                  <a:schemeClr val="tx1"/>
                </a:solidFill>
              </a:rPr>
              <a:t>Which statement is not true in general?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384329" y="1737276"/>
            <a:ext cx="2487377" cy="1767237"/>
          </a:xfrm>
        </p:spPr>
        <p:txBody>
          <a:bodyPr>
            <a:normAutofit/>
          </a:bodyPr>
          <a:lstStyle/>
          <a:p>
            <a:pPr eaLnBrk="1" hangingPunct="1">
              <a:spcBef>
                <a:spcPts val="450"/>
              </a:spcBef>
              <a:buNone/>
            </a:pPr>
            <a:r>
              <a:rPr lang="en-US" altLang="en-US" sz="1800" dirty="0"/>
              <a:t>Schematic Diagram:</a:t>
            </a:r>
          </a:p>
          <a:p>
            <a:pPr eaLnBrk="1" hangingPunct="1">
              <a:spcBef>
                <a:spcPts val="450"/>
              </a:spcBef>
              <a:buNone/>
            </a:pPr>
            <a:r>
              <a:rPr lang="en-US" altLang="en-US" sz="1800" dirty="0"/>
              <a:t>5 primary inputs</a:t>
            </a:r>
          </a:p>
          <a:p>
            <a:pPr eaLnBrk="1" hangingPunct="1">
              <a:spcBef>
                <a:spcPts val="450"/>
              </a:spcBef>
              <a:buNone/>
            </a:pPr>
            <a:r>
              <a:rPr lang="en-US" altLang="en-US" sz="1800" dirty="0"/>
              <a:t>4 components (gates)</a:t>
            </a:r>
          </a:p>
          <a:p>
            <a:pPr eaLnBrk="1" hangingPunct="1">
              <a:spcBef>
                <a:spcPts val="450"/>
              </a:spcBef>
              <a:buNone/>
            </a:pPr>
            <a:r>
              <a:rPr lang="en-US" altLang="en-US" sz="1800" dirty="0"/>
              <a:t>9 signal nets</a:t>
            </a:r>
          </a:p>
          <a:p>
            <a:pPr eaLnBrk="1" hangingPunct="1">
              <a:spcBef>
                <a:spcPts val="450"/>
              </a:spcBef>
              <a:buNone/>
            </a:pPr>
            <a:r>
              <a:rPr lang="en-US" altLang="en-US" sz="1800" dirty="0"/>
              <a:t>12 pins</a:t>
            </a:r>
            <a:endParaRPr lang="en-US" altLang="en-US" sz="1200" dirty="0"/>
          </a:p>
        </p:txBody>
      </p:sp>
      <p:grpSp>
        <p:nvGrpSpPr>
          <p:cNvPr id="7173" name="Group 32"/>
          <p:cNvGrpSpPr>
            <a:grpSpLocks/>
          </p:cNvGrpSpPr>
          <p:nvPr/>
        </p:nvGrpSpPr>
        <p:grpSpPr bwMode="auto">
          <a:xfrm>
            <a:off x="3576009" y="1425185"/>
            <a:ext cx="4329448" cy="1708324"/>
            <a:chOff x="1266459" y="1285609"/>
            <a:chExt cx="7304184" cy="2540163"/>
          </a:xfrm>
        </p:grpSpPr>
        <p:sp>
          <p:nvSpPr>
            <p:cNvPr id="7177" name="AutoShape 8"/>
            <p:cNvSpPr>
              <a:spLocks noChangeArrowheads="1"/>
            </p:cNvSpPr>
            <p:nvPr/>
          </p:nvSpPr>
          <p:spPr bwMode="auto">
            <a:xfrm>
              <a:off x="1981200" y="1711325"/>
              <a:ext cx="457200" cy="609600"/>
            </a:xfrm>
            <a:prstGeom prst="flowChartDelay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350" dirty="0"/>
            </a:p>
          </p:txBody>
        </p:sp>
        <p:sp>
          <p:nvSpPr>
            <p:cNvPr id="7178" name="AutoShape 9"/>
            <p:cNvSpPr>
              <a:spLocks noChangeArrowheads="1"/>
            </p:cNvSpPr>
            <p:nvPr/>
          </p:nvSpPr>
          <p:spPr bwMode="auto">
            <a:xfrm>
              <a:off x="1981200" y="2473325"/>
              <a:ext cx="457200" cy="609600"/>
            </a:xfrm>
            <a:prstGeom prst="flowChartDelay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350" dirty="0"/>
            </a:p>
          </p:txBody>
        </p:sp>
        <p:sp>
          <p:nvSpPr>
            <p:cNvPr id="7179" name="AutoShape 10"/>
            <p:cNvSpPr>
              <a:spLocks noChangeArrowheads="1"/>
            </p:cNvSpPr>
            <p:nvPr/>
          </p:nvSpPr>
          <p:spPr bwMode="auto">
            <a:xfrm>
              <a:off x="5410200" y="2549525"/>
              <a:ext cx="457200" cy="609600"/>
            </a:xfrm>
            <a:prstGeom prst="flowChartDelay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350" dirty="0"/>
            </a:p>
          </p:txBody>
        </p:sp>
        <p:sp>
          <p:nvSpPr>
            <p:cNvPr id="7180" name="AutoShape 11"/>
            <p:cNvSpPr>
              <a:spLocks noChangeArrowheads="1"/>
            </p:cNvSpPr>
            <p:nvPr/>
          </p:nvSpPr>
          <p:spPr bwMode="auto">
            <a:xfrm flipH="1">
              <a:off x="3276600" y="1939925"/>
              <a:ext cx="762000" cy="914400"/>
            </a:xfrm>
            <a:prstGeom prst="moon">
              <a:avLst>
                <a:gd name="adj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350" dirty="0"/>
            </a:p>
          </p:txBody>
        </p:sp>
        <p:sp>
          <p:nvSpPr>
            <p:cNvPr id="7181" name="Line 12"/>
            <p:cNvSpPr>
              <a:spLocks noChangeShapeType="1"/>
            </p:cNvSpPr>
            <p:nvPr/>
          </p:nvSpPr>
          <p:spPr bwMode="auto">
            <a:xfrm>
              <a:off x="2438400" y="2016125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7182" name="Line 13"/>
            <p:cNvSpPr>
              <a:spLocks noChangeShapeType="1"/>
            </p:cNvSpPr>
            <p:nvPr/>
          </p:nvSpPr>
          <p:spPr bwMode="auto">
            <a:xfrm>
              <a:off x="3048000" y="2016125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7183" name="Line 14"/>
            <p:cNvSpPr>
              <a:spLocks noChangeShapeType="1"/>
            </p:cNvSpPr>
            <p:nvPr/>
          </p:nvSpPr>
          <p:spPr bwMode="auto">
            <a:xfrm>
              <a:off x="3048000" y="2168525"/>
              <a:ext cx="53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7184" name="Line 15"/>
            <p:cNvSpPr>
              <a:spLocks noChangeShapeType="1"/>
            </p:cNvSpPr>
            <p:nvPr/>
          </p:nvSpPr>
          <p:spPr bwMode="auto">
            <a:xfrm>
              <a:off x="2438400" y="2778125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7185" name="Line 16"/>
            <p:cNvSpPr>
              <a:spLocks noChangeShapeType="1"/>
            </p:cNvSpPr>
            <p:nvPr/>
          </p:nvSpPr>
          <p:spPr bwMode="auto">
            <a:xfrm flipV="1">
              <a:off x="3048000" y="2473325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7186" name="Line 17"/>
            <p:cNvSpPr>
              <a:spLocks noChangeShapeType="1"/>
            </p:cNvSpPr>
            <p:nvPr/>
          </p:nvSpPr>
          <p:spPr bwMode="auto">
            <a:xfrm>
              <a:off x="3048000" y="2473325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2305" name="Text Box 18"/>
            <p:cNvSpPr txBox="1">
              <a:spLocks noChangeArrowheads="1"/>
            </p:cNvSpPr>
            <p:nvPr/>
          </p:nvSpPr>
          <p:spPr bwMode="auto">
            <a:xfrm>
              <a:off x="4156538" y="1863726"/>
              <a:ext cx="1720550" cy="5491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dirty="0">
                  <a:solidFill>
                    <a:schemeClr val="accent6">
                      <a:lumMod val="75000"/>
                    </a:schemeClr>
                  </a:solidFill>
                </a:rPr>
                <a:t>a·b + c·d</a:t>
              </a:r>
            </a:p>
          </p:txBody>
        </p:sp>
        <p:sp>
          <p:nvSpPr>
            <p:cNvPr id="7188" name="Line 20"/>
            <p:cNvSpPr>
              <a:spLocks noChangeShapeType="1"/>
            </p:cNvSpPr>
            <p:nvPr/>
          </p:nvSpPr>
          <p:spPr bwMode="auto">
            <a:xfrm>
              <a:off x="4038600" y="2397125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7189" name="Line 21"/>
            <p:cNvSpPr>
              <a:spLocks noChangeShapeType="1"/>
            </p:cNvSpPr>
            <p:nvPr/>
          </p:nvSpPr>
          <p:spPr bwMode="auto">
            <a:xfrm>
              <a:off x="4648200" y="2397125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7190" name="Line 22"/>
            <p:cNvSpPr>
              <a:spLocks noChangeShapeType="1"/>
            </p:cNvSpPr>
            <p:nvPr/>
          </p:nvSpPr>
          <p:spPr bwMode="auto">
            <a:xfrm>
              <a:off x="4648200" y="2701925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7191" name="Line 23"/>
            <p:cNvSpPr>
              <a:spLocks noChangeShapeType="1"/>
            </p:cNvSpPr>
            <p:nvPr/>
          </p:nvSpPr>
          <p:spPr bwMode="auto">
            <a:xfrm>
              <a:off x="5867400" y="2854325"/>
              <a:ext cx="1219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7192" name="Line 24"/>
            <p:cNvSpPr>
              <a:spLocks noChangeShapeType="1"/>
            </p:cNvSpPr>
            <p:nvPr/>
          </p:nvSpPr>
          <p:spPr bwMode="auto">
            <a:xfrm>
              <a:off x="1600200" y="18637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7193" name="Line 25"/>
            <p:cNvSpPr>
              <a:spLocks noChangeShapeType="1"/>
            </p:cNvSpPr>
            <p:nvPr/>
          </p:nvSpPr>
          <p:spPr bwMode="auto">
            <a:xfrm>
              <a:off x="1600200" y="20923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7194" name="Line 26"/>
            <p:cNvSpPr>
              <a:spLocks noChangeShapeType="1"/>
            </p:cNvSpPr>
            <p:nvPr/>
          </p:nvSpPr>
          <p:spPr bwMode="auto">
            <a:xfrm>
              <a:off x="1600200" y="26257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7195" name="Line 27"/>
            <p:cNvSpPr>
              <a:spLocks noChangeShapeType="1"/>
            </p:cNvSpPr>
            <p:nvPr/>
          </p:nvSpPr>
          <p:spPr bwMode="auto">
            <a:xfrm>
              <a:off x="1600200" y="29305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7196" name="Text Box 29"/>
            <p:cNvSpPr txBox="1">
              <a:spLocks noChangeArrowheads="1"/>
            </p:cNvSpPr>
            <p:nvPr/>
          </p:nvSpPr>
          <p:spPr bwMode="auto">
            <a:xfrm>
              <a:off x="1266459" y="1285609"/>
              <a:ext cx="506266" cy="9610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a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</a:t>
              </a:r>
            </a:p>
          </p:txBody>
        </p:sp>
        <p:sp>
          <p:nvSpPr>
            <p:cNvPr id="7197" name="Text Box 30"/>
            <p:cNvSpPr txBox="1">
              <a:spLocks noChangeArrowheads="1"/>
            </p:cNvSpPr>
            <p:nvPr/>
          </p:nvSpPr>
          <p:spPr bwMode="auto">
            <a:xfrm>
              <a:off x="1277614" y="2113182"/>
              <a:ext cx="506266" cy="9610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c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d</a:t>
              </a:r>
            </a:p>
          </p:txBody>
        </p:sp>
        <p:sp>
          <p:nvSpPr>
            <p:cNvPr id="7198" name="Text Box 31"/>
            <p:cNvSpPr txBox="1">
              <a:spLocks noChangeArrowheads="1"/>
            </p:cNvSpPr>
            <p:nvPr/>
          </p:nvSpPr>
          <p:spPr bwMode="auto">
            <a:xfrm>
              <a:off x="1277616" y="3276600"/>
              <a:ext cx="484631" cy="5491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e</a:t>
              </a:r>
            </a:p>
          </p:txBody>
        </p:sp>
        <p:sp>
          <p:nvSpPr>
            <p:cNvPr id="7199" name="Line 32"/>
            <p:cNvSpPr>
              <a:spLocks noChangeShapeType="1"/>
            </p:cNvSpPr>
            <p:nvPr/>
          </p:nvSpPr>
          <p:spPr bwMode="auto">
            <a:xfrm>
              <a:off x="1676400" y="3540125"/>
              <a:ext cx="2971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7200" name="Line 33"/>
            <p:cNvSpPr>
              <a:spLocks noChangeShapeType="1"/>
            </p:cNvSpPr>
            <p:nvPr/>
          </p:nvSpPr>
          <p:spPr bwMode="auto">
            <a:xfrm flipV="1">
              <a:off x="4648200" y="3006725"/>
              <a:ext cx="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7201" name="Line 34"/>
            <p:cNvSpPr>
              <a:spLocks noChangeShapeType="1"/>
            </p:cNvSpPr>
            <p:nvPr/>
          </p:nvSpPr>
          <p:spPr bwMode="auto">
            <a:xfrm>
              <a:off x="4648200" y="3006725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2320" name="Text Box 35"/>
            <p:cNvSpPr txBox="1">
              <a:spLocks noChangeArrowheads="1"/>
            </p:cNvSpPr>
            <p:nvPr/>
          </p:nvSpPr>
          <p:spPr bwMode="auto">
            <a:xfrm>
              <a:off x="2558088" y="2643527"/>
              <a:ext cx="809161" cy="5491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dirty="0">
                  <a:solidFill>
                    <a:schemeClr val="accent6">
                      <a:lumMod val="75000"/>
                    </a:schemeClr>
                  </a:solidFill>
                </a:rPr>
                <a:t>c·d</a:t>
              </a:r>
            </a:p>
          </p:txBody>
        </p:sp>
        <p:sp>
          <p:nvSpPr>
            <p:cNvPr id="12321" name="Text Box 36"/>
            <p:cNvSpPr txBox="1">
              <a:spLocks noChangeArrowheads="1"/>
            </p:cNvSpPr>
            <p:nvPr/>
          </p:nvSpPr>
          <p:spPr bwMode="auto">
            <a:xfrm>
              <a:off x="2570950" y="1482060"/>
              <a:ext cx="809161" cy="5491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dirty="0">
                  <a:solidFill>
                    <a:schemeClr val="accent6">
                      <a:lumMod val="75000"/>
                    </a:schemeClr>
                  </a:solidFill>
                </a:rPr>
                <a:t>a·b</a:t>
              </a:r>
            </a:p>
          </p:txBody>
        </p:sp>
        <p:sp>
          <p:nvSpPr>
            <p:cNvPr id="12322" name="Text Box 37"/>
            <p:cNvSpPr txBox="1">
              <a:spLocks noChangeArrowheads="1"/>
            </p:cNvSpPr>
            <p:nvPr/>
          </p:nvSpPr>
          <p:spPr bwMode="auto">
            <a:xfrm>
              <a:off x="6068518" y="2206291"/>
              <a:ext cx="2502125" cy="5491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dirty="0"/>
                <a:t>y</a:t>
              </a:r>
              <a:r>
                <a:rPr lang="en-US" dirty="0">
                  <a:solidFill>
                    <a:schemeClr val="accent6">
                      <a:lumMod val="75000"/>
                    </a:schemeClr>
                  </a:solidFill>
                </a:rPr>
                <a:t>=e·(a·b+c·d)</a:t>
              </a:r>
            </a:p>
          </p:txBody>
        </p:sp>
      </p:grpSp>
      <p:sp>
        <p:nvSpPr>
          <p:cNvPr id="34" name="Rectangle 4"/>
          <p:cNvSpPr txBox="1">
            <a:spLocks noChangeArrowheads="1"/>
          </p:cNvSpPr>
          <p:nvPr/>
        </p:nvSpPr>
        <p:spPr bwMode="auto">
          <a:xfrm>
            <a:off x="6007299" y="2685171"/>
            <a:ext cx="2281951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57175" indent="-257175">
              <a:spcBef>
                <a:spcPct val="20000"/>
              </a:spcBef>
              <a:defRPr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Boolean Algebra: </a:t>
            </a:r>
            <a:r>
              <a:rPr lang="en-US" dirty="0"/>
              <a:t>y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=e·(a·b+c·d)</a:t>
            </a:r>
          </a:p>
          <a:p>
            <a:pPr marL="257175" indent="-257175">
              <a:spcBef>
                <a:spcPct val="20000"/>
              </a:spcBef>
              <a:defRPr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5 literals</a:t>
            </a:r>
          </a:p>
          <a:p>
            <a:pPr marL="257175" indent="-257175">
              <a:spcBef>
                <a:spcPct val="20000"/>
              </a:spcBef>
              <a:defRPr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4 operators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42900" y="3830369"/>
            <a:ext cx="4876254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lphaUcPeriod"/>
              <a:defRPr/>
            </a:pPr>
            <a:r>
              <a:rPr lang="en-US" sz="2100" dirty="0"/>
              <a:t>#primary inputs = # literals</a:t>
            </a:r>
          </a:p>
          <a:p>
            <a:pPr marL="342900" indent="-342900">
              <a:buFont typeface="+mj-lt"/>
              <a:buAutoNum type="alphaUcPeriod"/>
              <a:defRPr/>
            </a:pPr>
            <a:r>
              <a:rPr lang="en-US" sz="2100" dirty="0"/>
              <a:t>#gates = # operators</a:t>
            </a:r>
          </a:p>
          <a:p>
            <a:pPr marL="342900" indent="-342900">
              <a:buFont typeface="+mj-lt"/>
              <a:buAutoNum type="alphaUcPeriod"/>
              <a:defRPr/>
            </a:pPr>
            <a:r>
              <a:rPr lang="en-US" sz="2100" dirty="0"/>
              <a:t>#nets = #variables + # operators</a:t>
            </a:r>
          </a:p>
          <a:p>
            <a:pPr marL="342900" indent="-342900">
              <a:buFont typeface="+mj-lt"/>
              <a:buAutoNum type="alphaUcPeriod"/>
              <a:defRPr/>
            </a:pPr>
            <a:r>
              <a:rPr lang="en-US" sz="2100" dirty="0"/>
              <a:t>#pins = # literals + 2 * #operators -1</a:t>
            </a:r>
          </a:p>
          <a:p>
            <a:pPr marL="342900" indent="-342900">
              <a:buFont typeface="+mj-lt"/>
              <a:buAutoNum type="alphaUcPeriod"/>
              <a:defRPr/>
            </a:pPr>
            <a:r>
              <a:rPr lang="en-US" sz="2100" dirty="0"/>
              <a:t>All of them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7AC6982-1648-1A4F-9D97-69AC042B2610}"/>
              </a:ext>
            </a:extLst>
          </p:cNvPr>
          <p:cNvSpPr txBox="1"/>
          <p:nvPr/>
        </p:nvSpPr>
        <p:spPr>
          <a:xfrm>
            <a:off x="1347170" y="5628675"/>
            <a:ext cx="2080698" cy="20005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solidFill>
                  <a:srgbClr val="000000"/>
                </a:solidFill>
                <a:latin typeface="+mn-lt"/>
                <a:ea typeface="+mn-ea"/>
                <a:sym typeface="Helvetica Light"/>
              </a:rPr>
              <a:t>Based on CK Cheng – CSE140 Spr18</a:t>
            </a:r>
          </a:p>
        </p:txBody>
      </p:sp>
    </p:spTree>
    <p:extLst>
      <p:ext uri="{BB962C8B-B14F-4D97-AF65-F5344CB8AC3E}">
        <p14:creationId xmlns:p14="http://schemas.microsoft.com/office/powerpoint/2010/main" val="6547653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DEACE0C-E4F3-3149-A5A2-CBDA9B6B1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062" y="0"/>
            <a:ext cx="7877175" cy="543141"/>
          </a:xfrm>
        </p:spPr>
        <p:txBody>
          <a:bodyPr/>
          <a:lstStyle/>
          <a:p>
            <a:r>
              <a:rPr lang="en-US" dirty="0"/>
              <a:t>Logic Diagram/Schematics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CF5BD0-96EE-E24B-B889-714A5F3C4AE6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>
              <a:defRPr/>
            </a:pPr>
            <a:fld id="{D9A72599-CB58-401A-B7A8-3C9314113D35}" type="slidenum">
              <a:rPr lang="en-US" smtClean="0"/>
              <a:pPr>
                <a:defRPr/>
              </a:pPr>
              <a:t>56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CF74C38-47C2-5B41-94A2-ED4344EF6E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062" y="547152"/>
            <a:ext cx="6014506" cy="454691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569D8D3-0464-874D-A749-E6CD63602469}"/>
              </a:ext>
            </a:extLst>
          </p:cNvPr>
          <p:cNvSpPr/>
          <p:nvPr/>
        </p:nvSpPr>
        <p:spPr>
          <a:xfrm>
            <a:off x="6311966" y="4465781"/>
            <a:ext cx="3387873" cy="2077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50" dirty="0"/>
              <a:t>https://commons.wikimedia.org/wiki/File:74181aluschematic.png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F91A93-3891-4D8C-93D8-7ACB2F80EF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1021" y="5313274"/>
            <a:ext cx="7772400" cy="568228"/>
          </a:xfrm>
        </p:spPr>
        <p:txBody>
          <a:bodyPr/>
          <a:lstStyle/>
          <a:p>
            <a:pPr eaLnBrk="1" hangingPunct="1"/>
            <a:r>
              <a:rPr lang="en-US" altLang="en-US" sz="2400" dirty="0"/>
              <a:t>Logic circuit vs. Boolean Algebra Expression</a:t>
            </a:r>
          </a:p>
          <a:p>
            <a:pPr eaLnBrk="1" hangingPunct="1"/>
            <a:r>
              <a:rPr lang="en-US" altLang="en-US" sz="2400" dirty="0">
                <a:solidFill>
                  <a:srgbClr val="C00000"/>
                </a:solidFill>
              </a:rPr>
              <a:t>Simplify the Boolean expression: Reduce the complexity of the circuit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6099674"/>
      </p:ext>
    </p:extLst>
  </p:cSld>
  <p:clrMapOvr>
    <a:masterClrMapping/>
  </p:clrMapOvr>
  <p:transition spd="med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Next class</a:t>
            </a:r>
          </a:p>
        </p:txBody>
      </p:sp>
      <p:sp>
        <p:nvSpPr>
          <p:cNvPr id="57346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altLang="en-US" dirty="0"/>
              <a:t>Designing Combinational circuits</a:t>
            </a:r>
          </a:p>
          <a:p>
            <a:pPr marL="457200" lvl="1" indent="0">
              <a:buFontTx/>
              <a:buNone/>
            </a:pPr>
            <a:endParaRPr lang="en-US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fld id="{5431B7F0-B5CF-46F0-9100-A7BB34188089}" type="slidenum">
              <a:rPr lang="en-US" altLang="en-US" sz="1400"/>
              <a:pPr eaLnBrk="1" hangingPunct="1"/>
              <a:t>57</a:t>
            </a:fld>
            <a:endParaRPr lang="en-US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50321915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2857</TotalTime>
  <Words>4021</Words>
  <Application>Microsoft Office PowerPoint</Application>
  <PresentationFormat>On-screen Show (4:3)</PresentationFormat>
  <Paragraphs>801</Paragraphs>
  <Slides>57</Slides>
  <Notes>29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57</vt:i4>
      </vt:variant>
    </vt:vector>
  </HeadingPairs>
  <TitlesOfParts>
    <vt:vector size="69" baseType="lpstr">
      <vt:lpstr>Arial</vt:lpstr>
      <vt:lpstr>Calibri</vt:lpstr>
      <vt:lpstr>Cambria Math</vt:lpstr>
      <vt:lpstr>Garamond</vt:lpstr>
      <vt:lpstr>Lucida Sans Unicode</vt:lpstr>
      <vt:lpstr>Tahoma</vt:lpstr>
      <vt:lpstr>Times</vt:lpstr>
      <vt:lpstr>Times New Roman</vt:lpstr>
      <vt:lpstr>Wingdings</vt:lpstr>
      <vt:lpstr>Default Design</vt:lpstr>
      <vt:lpstr>Equation</vt:lpstr>
      <vt:lpstr>Visio</vt:lpstr>
      <vt:lpstr>Lecture 1:  Introduction to Digital Logic Design</vt:lpstr>
      <vt:lpstr>Outlines</vt:lpstr>
      <vt:lpstr>Staff: the Instructor</vt:lpstr>
      <vt:lpstr>Staff: TAs and Tutors</vt:lpstr>
      <vt:lpstr>Logistics: Class Schedule</vt:lpstr>
      <vt:lpstr>Logistics: Textbooks</vt:lpstr>
      <vt:lpstr>Logistics: Sites for the Class</vt:lpstr>
      <vt:lpstr>Logistic: Class Expectation</vt:lpstr>
      <vt:lpstr>Logistics: Grading</vt:lpstr>
      <vt:lpstr>Logistic: grading components</vt:lpstr>
      <vt:lpstr>Logistic: 3 Exams</vt:lpstr>
      <vt:lpstr>Course Problems…Cheating</vt:lpstr>
      <vt:lpstr>Motivation</vt:lpstr>
      <vt:lpstr>The Digital Revolution</vt:lpstr>
      <vt:lpstr>Building complex circuits</vt:lpstr>
      <vt:lpstr>Robert Noyce, 1927 - 1990</vt:lpstr>
      <vt:lpstr>Gordon Moore</vt:lpstr>
      <vt:lpstr>Technology Trends: Moore’s Law</vt:lpstr>
      <vt:lpstr>Introduction: Moore in1965  The complexity for minimum component costs has increased at a rate of roughly a factor of two/yr.</vt:lpstr>
      <vt:lpstr>New Technologies</vt:lpstr>
      <vt:lpstr>Artificial Intelligence</vt:lpstr>
      <vt:lpstr>Scope</vt:lpstr>
      <vt:lpstr>Position among CSE Courses</vt:lpstr>
      <vt:lpstr>Principle of Abstraction</vt:lpstr>
      <vt:lpstr>Combinational Logic vs Sequential Network</vt:lpstr>
      <vt:lpstr>Scope: Overall Picture of CS140</vt:lpstr>
      <vt:lpstr>Scope</vt:lpstr>
      <vt:lpstr> Combinational Logic Basics</vt:lpstr>
      <vt:lpstr>What is a combinational circuit?</vt:lpstr>
      <vt:lpstr>Binary Digital Logic</vt:lpstr>
      <vt:lpstr>Basic CMOS</vt:lpstr>
      <vt:lpstr>Transistors as Switches</vt:lpstr>
      <vt:lpstr>Transistors as Switches</vt:lpstr>
      <vt:lpstr>The most basic CMOS gate - inverter</vt:lpstr>
      <vt:lpstr>Basic Gates – (N)AND gate </vt:lpstr>
      <vt:lpstr>Basic Gates – (N)OR gate </vt:lpstr>
      <vt:lpstr>Boolean Algebra</vt:lpstr>
      <vt:lpstr>Duality</vt:lpstr>
      <vt:lpstr>Representations of combinational circuits: The Schematic</vt:lpstr>
      <vt:lpstr>Representations of combinational circuits Truth Table: Enumeration of all combinations</vt:lpstr>
      <vt:lpstr>Boolean Algebra</vt:lpstr>
      <vt:lpstr>Some Def’s</vt:lpstr>
      <vt:lpstr>  Boolean algebra and switching functions </vt:lpstr>
      <vt:lpstr>Boolean Algebra</vt:lpstr>
      <vt:lpstr>Boolean Algebra</vt:lpstr>
      <vt:lpstr>Boolean Algebra</vt:lpstr>
      <vt:lpstr>Boolean Algebra</vt:lpstr>
      <vt:lpstr>So, what is the point of representing gates as symbols and Boolean expressions?</vt:lpstr>
      <vt:lpstr>Switching Expression and Logic Diagrams</vt:lpstr>
      <vt:lpstr>PowerPoint Presentation</vt:lpstr>
      <vt:lpstr>PowerPoint Presentation</vt:lpstr>
      <vt:lpstr>Switching Expression and Logic</vt:lpstr>
      <vt:lpstr>Switching Expression and Logic</vt:lpstr>
      <vt:lpstr>Example: f(a, b, c) = ab + a’c + a’b’</vt:lpstr>
      <vt:lpstr>Which statement is not true in general?</vt:lpstr>
      <vt:lpstr>Logic Diagram/Schematics </vt:lpstr>
      <vt:lpstr>Next class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1: Introduction to Digital Logic Design</dc:title>
  <dc:creator>ThomasLW</dc:creator>
  <cp:lastModifiedBy>CK Cheng</cp:lastModifiedBy>
  <cp:revision>239</cp:revision>
  <cp:lastPrinted>2015-12-31T19:10:37Z</cp:lastPrinted>
  <dcterms:created xsi:type="dcterms:W3CDTF">2002-04-03T04:23:45Z</dcterms:created>
  <dcterms:modified xsi:type="dcterms:W3CDTF">2021-04-14T18:04:15Z</dcterms:modified>
</cp:coreProperties>
</file>