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8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9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0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32"/>
  </p:notesMasterIdLst>
  <p:sldIdLst>
    <p:sldId id="287" r:id="rId3"/>
    <p:sldId id="323" r:id="rId4"/>
    <p:sldId id="281" r:id="rId5"/>
    <p:sldId id="282" r:id="rId6"/>
    <p:sldId id="291" r:id="rId7"/>
    <p:sldId id="328" r:id="rId8"/>
    <p:sldId id="283" r:id="rId9"/>
    <p:sldId id="309" r:id="rId10"/>
    <p:sldId id="301" r:id="rId11"/>
    <p:sldId id="326" r:id="rId12"/>
    <p:sldId id="327" r:id="rId13"/>
    <p:sldId id="302" r:id="rId14"/>
    <p:sldId id="305" r:id="rId15"/>
    <p:sldId id="307" r:id="rId16"/>
    <p:sldId id="311" r:id="rId17"/>
    <p:sldId id="284" r:id="rId18"/>
    <p:sldId id="285" r:id="rId19"/>
    <p:sldId id="286" r:id="rId20"/>
    <p:sldId id="299" r:id="rId21"/>
    <p:sldId id="273" r:id="rId22"/>
    <p:sldId id="298" r:id="rId23"/>
    <p:sldId id="312" r:id="rId24"/>
    <p:sldId id="313" r:id="rId25"/>
    <p:sldId id="314" r:id="rId26"/>
    <p:sldId id="315" r:id="rId27"/>
    <p:sldId id="316" r:id="rId28"/>
    <p:sldId id="317" r:id="rId29"/>
    <p:sldId id="319" r:id="rId30"/>
    <p:sldId id="318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F9900"/>
    <a:srgbClr val="FFCC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672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E09E287-EFC5-44CC-9D96-15DD33E01A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74687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F8DB35B-03CD-4928-8801-B2A91738840F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7E1FA9B-9574-4E10-A6D8-5131FF18E1F5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6939303-9BE3-4586-A7FD-69F9489FC460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A8864B9-06C0-4491-BAD8-5FEFC3EA7213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9FC935E-5B04-4A22-B284-7E4A18864BCC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Implicant</a:t>
            </a:r>
            <a:r>
              <a:rPr lang="en-US" dirty="0" smtClean="0"/>
              <a:t>,</a:t>
            </a:r>
            <a:r>
              <a:rPr lang="en-US" baseline="0" dirty="0" smtClean="0"/>
              <a:t> Prime, Essential (Check dictionary)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09E287-EFC5-44CC-9D96-15DD33E01A87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635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9FC935E-5B04-4A22-B284-7E4A18864BCC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B193C5A-3F63-4C44-9DAC-8D484E05CA69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424FFEA-B254-4C39-9344-1CE0CF7DE24B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C8447F8-719F-4480-B5E2-6DAC573B7488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E299821-052A-440A-9F6E-D8A84F530B03}" type="slidenum">
              <a:rPr lang="en-US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Times New Roman" pitchFamily="18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2CEF747-83DE-4CA3-83DD-626594C20471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Times New Roman" pitchFamily="18" charset="0"/>
                <a:cs typeface="Arial" charset="0"/>
              </a:rPr>
              <a:t> f(a,b,c,d) = b</a:t>
            </a:r>
            <a:r>
              <a:rPr lang="ja-JP" altLang="en-US" smtClean="0">
                <a:latin typeface="Times New Roman" pitchFamily="18" charset="0"/>
                <a:cs typeface="Arial" charset="0"/>
              </a:rPr>
              <a:t>’</a:t>
            </a:r>
            <a:r>
              <a:rPr lang="en-US" altLang="ja-JP" smtClean="0">
                <a:latin typeface="Times New Roman" pitchFamily="18" charset="0"/>
                <a:cs typeface="Arial" charset="0"/>
              </a:rPr>
              <a:t>c</a:t>
            </a:r>
            <a:r>
              <a:rPr lang="ja-JP" altLang="en-US" smtClean="0">
                <a:latin typeface="Times New Roman" pitchFamily="18" charset="0"/>
                <a:cs typeface="Arial" charset="0"/>
              </a:rPr>
              <a:t>’</a:t>
            </a:r>
            <a:r>
              <a:rPr lang="en-US" altLang="ja-JP" smtClean="0">
                <a:latin typeface="Times New Roman" pitchFamily="18" charset="0"/>
                <a:cs typeface="Arial" charset="0"/>
              </a:rPr>
              <a:t> + b</a:t>
            </a:r>
            <a:r>
              <a:rPr lang="ja-JP" altLang="en-US" smtClean="0">
                <a:latin typeface="Times New Roman" pitchFamily="18" charset="0"/>
                <a:cs typeface="Arial" charset="0"/>
              </a:rPr>
              <a:t>’</a:t>
            </a:r>
            <a:r>
              <a:rPr lang="en-US" altLang="ja-JP" smtClean="0">
                <a:latin typeface="Times New Roman" pitchFamily="18" charset="0"/>
                <a:cs typeface="Arial" charset="0"/>
              </a:rPr>
              <a:t>d</a:t>
            </a:r>
            <a:r>
              <a:rPr lang="ja-JP" altLang="en-US" smtClean="0">
                <a:latin typeface="Times New Roman" pitchFamily="18" charset="0"/>
                <a:cs typeface="Arial" charset="0"/>
              </a:rPr>
              <a:t>’</a:t>
            </a:r>
            <a:r>
              <a:rPr lang="en-US" altLang="ja-JP" smtClean="0">
                <a:latin typeface="Times New Roman" pitchFamily="18" charset="0"/>
                <a:cs typeface="Arial" charset="0"/>
              </a:rPr>
              <a:t>+ acd</a:t>
            </a:r>
            <a:r>
              <a:rPr lang="ja-JP" altLang="en-US" smtClean="0">
                <a:latin typeface="Times New Roman" pitchFamily="18" charset="0"/>
                <a:cs typeface="Arial" charset="0"/>
              </a:rPr>
              <a:t>‘</a:t>
            </a:r>
            <a:endParaRPr lang="en-US" altLang="en-US" smtClean="0">
              <a:latin typeface="Times New Roman" pitchFamily="18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16E44F8-4ADF-4289-AF97-52296D3E74AC}" type="slidenum">
              <a:rPr lang="en-US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Times New Roman" pitchFamily="18" charset="0"/>
                <a:cs typeface="Arial" charset="0"/>
              </a:rPr>
              <a:t> f(a,b,c,d) = b</a:t>
            </a:r>
            <a:r>
              <a:rPr lang="ja-JP" altLang="en-US" smtClean="0">
                <a:latin typeface="Times New Roman" pitchFamily="18" charset="0"/>
                <a:cs typeface="Arial" charset="0"/>
              </a:rPr>
              <a:t>’</a:t>
            </a:r>
            <a:r>
              <a:rPr lang="en-US" altLang="ja-JP" smtClean="0">
                <a:latin typeface="Times New Roman" pitchFamily="18" charset="0"/>
                <a:cs typeface="Arial" charset="0"/>
              </a:rPr>
              <a:t>c</a:t>
            </a:r>
            <a:r>
              <a:rPr lang="ja-JP" altLang="en-US" smtClean="0">
                <a:latin typeface="Times New Roman" pitchFamily="18" charset="0"/>
                <a:cs typeface="Arial" charset="0"/>
              </a:rPr>
              <a:t>’</a:t>
            </a:r>
            <a:r>
              <a:rPr lang="en-US" altLang="ja-JP" smtClean="0">
                <a:latin typeface="Times New Roman" pitchFamily="18" charset="0"/>
                <a:cs typeface="Arial" charset="0"/>
              </a:rPr>
              <a:t> + b</a:t>
            </a:r>
            <a:r>
              <a:rPr lang="ja-JP" altLang="en-US" smtClean="0">
                <a:latin typeface="Times New Roman" pitchFamily="18" charset="0"/>
                <a:cs typeface="Arial" charset="0"/>
              </a:rPr>
              <a:t>’</a:t>
            </a:r>
            <a:r>
              <a:rPr lang="en-US" altLang="ja-JP" smtClean="0">
                <a:latin typeface="Times New Roman" pitchFamily="18" charset="0"/>
                <a:cs typeface="Arial" charset="0"/>
              </a:rPr>
              <a:t>d</a:t>
            </a:r>
            <a:r>
              <a:rPr lang="ja-JP" altLang="en-US" smtClean="0">
                <a:latin typeface="Times New Roman" pitchFamily="18" charset="0"/>
                <a:cs typeface="Arial" charset="0"/>
              </a:rPr>
              <a:t>’</a:t>
            </a:r>
            <a:r>
              <a:rPr lang="en-US" altLang="ja-JP" smtClean="0">
                <a:latin typeface="Times New Roman" pitchFamily="18" charset="0"/>
                <a:cs typeface="Arial" charset="0"/>
              </a:rPr>
              <a:t>+ acd</a:t>
            </a:r>
            <a:r>
              <a:rPr lang="ja-JP" altLang="en-US" smtClean="0">
                <a:latin typeface="Times New Roman" pitchFamily="18" charset="0"/>
                <a:cs typeface="Arial" charset="0"/>
              </a:rPr>
              <a:t>‘</a:t>
            </a:r>
            <a:endParaRPr lang="en-US" altLang="en-US" smtClean="0">
              <a:latin typeface="Times New Roman" pitchFamily="18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9EF3678-EB08-47E4-A7C6-7A99BFEA0ABA}" type="slidenum">
              <a:rPr lang="en-US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43584-A096-459E-B4D1-13B41E5885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691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62D97-9A28-4636-8679-4998A5552A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8504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2F448-F2F5-4974-8794-70599C6A4F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0209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A40DF-D529-4812-BCA4-1516177247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478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A72A9-88B4-4D7C-A705-5B5C11C170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4340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BE9A6-CF49-4C03-AA5D-9BCD6BAFBC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28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D1D6B-EEFE-4C96-B87A-5C2146026B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898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90E55-E779-4453-8E90-927C815E0A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610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83769-9AB0-405D-BDD4-96B34FC705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66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7CC4D-2DD5-4993-A2C4-F07D06F5B3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0218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724C7-C278-48AB-A55D-0E64E61F89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5874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28E47-22A4-46B5-9D95-E28E6668D3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2717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57767-D6AD-497E-9810-189AC78850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90866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56F9E-BC45-4BC4-B86C-37C3F9A1D3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3520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9938F0-D1BA-410C-AB12-833420B0B0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1578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87485-C188-4220-A31E-70498B4FC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470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D5A23-C8A0-40AE-B602-9EA391E188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36008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09DE2-1426-42C6-A1DB-31BCBDFEDB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2493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243F9-CA03-4E1E-9263-4E36C14706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308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22C3F-0126-4A05-9B84-6584963BD9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56327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A3636-9436-4E16-92CC-2BB5B5877C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4845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2778D-4BF6-4006-BC76-0ABCB6038A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3935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27D84-39D8-47F8-8240-872D5FC3FD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416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CA1A3F-4258-40CC-954D-558B46DC6B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444C2E0-2F4D-4868-8527-987E29991F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MS PGothic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1.w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2.w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2.wmf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2.wmf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4.wmf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4.wmf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2.wmf"/><Relationship Id="rId2" Type="http://schemas.openxmlformats.org/officeDocument/2006/relationships/tags" Target="../tags/tag15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9.bin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tags" Target="../tags/tag18.xml"/><Relationship Id="rId7" Type="http://schemas.openxmlformats.org/officeDocument/2006/relationships/oleObject" Target="../embeddings/oleObject10.bin"/><Relationship Id="rId2" Type="http://schemas.openxmlformats.org/officeDocument/2006/relationships/tags" Target="../tags/tag17.xml"/><Relationship Id="rId1" Type="http://schemas.openxmlformats.org/officeDocument/2006/relationships/vmlDrawing" Target="../drawings/vmlDrawing10.v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6.wmf"/><Relationship Id="rId4" Type="http://schemas.openxmlformats.org/officeDocument/2006/relationships/tags" Target="../tags/tag19.xml"/><Relationship Id="rId9" Type="http://schemas.openxmlformats.org/officeDocument/2006/relationships/oleObject" Target="../embeddings/oleObject1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tags" Target="../tags/tag21.xml"/><Relationship Id="rId7" Type="http://schemas.openxmlformats.org/officeDocument/2006/relationships/oleObject" Target="../embeddings/oleObject12.bin"/><Relationship Id="rId2" Type="http://schemas.openxmlformats.org/officeDocument/2006/relationships/tags" Target="../tags/tag20.xml"/><Relationship Id="rId1" Type="http://schemas.openxmlformats.org/officeDocument/2006/relationships/vmlDrawing" Target="../drawings/vmlDrawing11.v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7.wmf"/><Relationship Id="rId4" Type="http://schemas.openxmlformats.org/officeDocument/2006/relationships/tags" Target="../tags/tag22.xml"/><Relationship Id="rId9" Type="http://schemas.openxmlformats.org/officeDocument/2006/relationships/oleObject" Target="../embeddings/oleObject13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tags" Target="../tags/tag24.xml"/><Relationship Id="rId7" Type="http://schemas.openxmlformats.org/officeDocument/2006/relationships/oleObject" Target="../embeddings/oleObject14.bin"/><Relationship Id="rId2" Type="http://schemas.openxmlformats.org/officeDocument/2006/relationships/tags" Target="../tags/tag23.xml"/><Relationship Id="rId1" Type="http://schemas.openxmlformats.org/officeDocument/2006/relationships/vmlDrawing" Target="../drawings/vmlDrawing12.v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8.wmf"/><Relationship Id="rId4" Type="http://schemas.openxmlformats.org/officeDocument/2006/relationships/tags" Target="../tags/tag25.xml"/><Relationship Id="rId9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itle 2"/>
          <p:cNvSpPr>
            <a:spLocks noGrp="1"/>
          </p:cNvSpPr>
          <p:nvPr>
            <p:ph type="subTitle" idx="1"/>
          </p:nvPr>
        </p:nvSpPr>
        <p:spPr>
          <a:xfrm>
            <a:off x="914401" y="787400"/>
            <a:ext cx="7259637" cy="5130800"/>
          </a:xfrm>
        </p:spPr>
        <p:txBody>
          <a:bodyPr/>
          <a:lstStyle/>
          <a:p>
            <a:r>
              <a:rPr lang="en-US" altLang="en-US" dirty="0" smtClean="0"/>
              <a:t>Lecture 4: Four Input K-Maps</a:t>
            </a:r>
          </a:p>
          <a:p>
            <a:endParaRPr lang="en-US" altLang="en-US" sz="2400" dirty="0" smtClean="0"/>
          </a:p>
          <a:p>
            <a:r>
              <a:rPr lang="en-US" altLang="en-US" sz="3600" dirty="0" smtClean="0"/>
              <a:t>CSE 140: Components and Design Techniques for Digital Systems</a:t>
            </a:r>
          </a:p>
          <a:p>
            <a:endParaRPr lang="en-US" altLang="en-US" sz="3600" dirty="0" smtClean="0"/>
          </a:p>
          <a:p>
            <a:endParaRPr lang="en-US" altLang="en-US" sz="3600" dirty="0" smtClean="0"/>
          </a:p>
          <a:p>
            <a:r>
              <a:rPr lang="en-US" altLang="en-US" sz="2000" dirty="0" smtClean="0"/>
              <a:t>CK Cheng</a:t>
            </a:r>
          </a:p>
          <a:p>
            <a:r>
              <a:rPr lang="en-US" altLang="en-US" sz="2000" dirty="0" smtClean="0"/>
              <a:t>Dept. of Computer Science and Engineering</a:t>
            </a:r>
          </a:p>
          <a:p>
            <a:r>
              <a:rPr lang="en-US" altLang="en-US" sz="2000" dirty="0" smtClean="0"/>
              <a:t>University of California, San Diego</a:t>
            </a:r>
          </a:p>
          <a:p>
            <a:endParaRPr lang="en-US" altLang="en-US" sz="2400" dirty="0" smtClean="0"/>
          </a:p>
        </p:txBody>
      </p:sp>
      <p:sp>
        <p:nvSpPr>
          <p:cNvPr id="307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70BB2A4-74FE-442D-BC5D-95AC7DE541E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14400"/>
          </a:xfrm>
        </p:spPr>
        <p:txBody>
          <a:bodyPr/>
          <a:lstStyle/>
          <a:p>
            <a:r>
              <a:rPr lang="en-US" altLang="en-US" smtClean="0"/>
              <a:t>Outlines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534400" cy="4876800"/>
          </a:xfrm>
        </p:spPr>
        <p:txBody>
          <a:bodyPr/>
          <a:lstStyle/>
          <a:p>
            <a:r>
              <a:rPr lang="en-US" altLang="en-US" sz="2800" smtClean="0"/>
              <a:t>Boolean Algebra vs. Karnaugh Maps</a:t>
            </a:r>
          </a:p>
          <a:p>
            <a:pPr lvl="1"/>
            <a:r>
              <a:rPr lang="en-US" altLang="en-US" smtClean="0"/>
              <a:t>Algebra: variables, product terms, minterms, consensus theorem</a:t>
            </a:r>
          </a:p>
          <a:p>
            <a:pPr lvl="1"/>
            <a:r>
              <a:rPr lang="en-US" altLang="en-US" smtClean="0"/>
              <a:t>Map: planes, rectangles, cells, adjacency</a:t>
            </a:r>
          </a:p>
          <a:p>
            <a:r>
              <a:rPr lang="en-US" altLang="en-US" sz="2800" smtClean="0"/>
              <a:t>Definitions: implicants, prime implicants, essential prime implicants</a:t>
            </a:r>
          </a:p>
          <a:p>
            <a:r>
              <a:rPr lang="en-US" altLang="en-US" sz="2800" smtClean="0"/>
              <a:t>Implementation Procedures</a:t>
            </a:r>
          </a:p>
          <a:p>
            <a:endParaRPr lang="en-US" alt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C9FFBFA-BCB3-40BF-9A0E-7883C6B4836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1614E47-3BAD-4A58-9AA0-93DAD549416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2667000" y="24567"/>
            <a:ext cx="5791200" cy="849877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4-input K-map</a:t>
            </a:r>
          </a:p>
        </p:txBody>
      </p:sp>
      <p:graphicFrame>
        <p:nvGraphicFramePr>
          <p:cNvPr id="5124" name="Object 3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07528975"/>
              </p:ext>
            </p:extLst>
          </p:nvPr>
        </p:nvGraphicFramePr>
        <p:xfrm>
          <a:off x="3200400" y="787400"/>
          <a:ext cx="5715000" cy="6070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" name="VISIO" r:id="rId6" imgW="1731426" imgH="1988554" progId="Visio.Drawing.6">
                  <p:embed/>
                </p:oleObj>
              </mc:Choice>
              <mc:Fallback>
                <p:oleObj name="VISIO" r:id="rId6" imgW="1731426" imgH="1988554" progId="Visio.Drawing.6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787400"/>
                        <a:ext cx="5715000" cy="60706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61325" y="1313"/>
            <a:ext cx="1678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218613"/>
              </p:ext>
            </p:extLst>
          </p:nvPr>
        </p:nvGraphicFramePr>
        <p:xfrm>
          <a:off x="152400" y="462978"/>
          <a:ext cx="3200400" cy="6217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400"/>
                <a:gridCol w="533400"/>
                <a:gridCol w="533400"/>
                <a:gridCol w="533400"/>
                <a:gridCol w="533400"/>
                <a:gridCol w="533400"/>
              </a:tblGrid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0A87034-C864-4011-838C-A5746A87292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2819400" y="31751"/>
            <a:ext cx="57150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4-input K-map</a:t>
            </a:r>
          </a:p>
        </p:txBody>
      </p:sp>
      <p:graphicFrame>
        <p:nvGraphicFramePr>
          <p:cNvPr id="6148" name="Object 3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758320536"/>
              </p:ext>
            </p:extLst>
          </p:nvPr>
        </p:nvGraphicFramePr>
        <p:xfrm>
          <a:off x="3733800" y="1193801"/>
          <a:ext cx="5217534" cy="4975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VISIO" r:id="rId6" imgW="1731426" imgH="1988554" progId="Visio.Drawing.6">
                  <p:embed/>
                </p:oleObj>
              </mc:Choice>
              <mc:Fallback>
                <p:oleObj name="VISIO" r:id="rId6" imgW="1731426" imgH="1988554" progId="Visio.Drawing.6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193801"/>
                        <a:ext cx="5217534" cy="49754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311"/>
              </p:ext>
            </p:extLst>
          </p:nvPr>
        </p:nvGraphicFramePr>
        <p:xfrm>
          <a:off x="457200" y="533400"/>
          <a:ext cx="3200400" cy="6217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400"/>
                <a:gridCol w="533400"/>
                <a:gridCol w="533400"/>
                <a:gridCol w="533400"/>
                <a:gridCol w="533400"/>
                <a:gridCol w="533400"/>
              </a:tblGrid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30499"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ED6537A-E212-4900-AB08-22668677237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31751"/>
            <a:ext cx="7772400" cy="857249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4-input K-map</a:t>
            </a:r>
          </a:p>
        </p:txBody>
      </p:sp>
      <p:graphicFrame>
        <p:nvGraphicFramePr>
          <p:cNvPr id="7172" name="Object 3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89105244"/>
              </p:ext>
            </p:extLst>
          </p:nvPr>
        </p:nvGraphicFramePr>
        <p:xfrm>
          <a:off x="1" y="1996996"/>
          <a:ext cx="4261697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VISIO" r:id="rId6" imgW="1731426" imgH="1988554" progId="Visio.Drawing.6">
                  <p:embed/>
                </p:oleObj>
              </mc:Choice>
              <mc:Fallback>
                <p:oleObj name="VISIO" r:id="rId6" imgW="1731426" imgH="1988554" progId="Visio.Drawing.6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1996996"/>
                        <a:ext cx="4261697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Box 1"/>
          <p:cNvSpPr txBox="1">
            <a:spLocks noChangeArrowheads="1"/>
          </p:cNvSpPr>
          <p:nvPr/>
        </p:nvSpPr>
        <p:spPr bwMode="auto">
          <a:xfrm>
            <a:off x="390994" y="889001"/>
            <a:ext cx="3672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 smtClean="0"/>
              <a:t>Arrangement of variables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 smtClean="0"/>
              <a:t>Adjacency and partition</a:t>
            </a:r>
            <a:endParaRPr lang="en-US" altLang="en-US" sz="24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398807"/>
              </p:ext>
            </p:extLst>
          </p:nvPr>
        </p:nvGraphicFramePr>
        <p:xfrm>
          <a:off x="4876800" y="1546871"/>
          <a:ext cx="3962400" cy="45237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/>
                <a:gridCol w="990600"/>
                <a:gridCol w="990600"/>
                <a:gridCol w="990600"/>
              </a:tblGrid>
              <a:tr h="1130932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</a:tr>
              <a:tr h="1130932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</a:tr>
              <a:tr h="1130932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</a:tr>
              <a:tr h="1130932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127517"/>
              </p:ext>
            </p:extLst>
          </p:nvPr>
        </p:nvGraphicFramePr>
        <p:xfrm>
          <a:off x="838200" y="2743200"/>
          <a:ext cx="3429000" cy="2819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7250"/>
                <a:gridCol w="857250"/>
                <a:gridCol w="857250"/>
                <a:gridCol w="857250"/>
              </a:tblGrid>
              <a:tr h="7048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12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13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9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14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3" name="Slide Number Placeholder 2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888B2CE-2DC3-42DB-B85F-5A05234FF9C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8381395"/>
                  </p:ext>
                </p:extLst>
              </p:nvPr>
            </p:nvGraphicFramePr>
            <p:xfrm>
              <a:off x="685800" y="914400"/>
              <a:ext cx="8153400" cy="558372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886200"/>
                    <a:gridCol w="4267200"/>
                  </a:tblGrid>
                  <a:tr h="460142">
                    <a:tc>
                      <a:txBody>
                        <a:bodyPr/>
                        <a:lstStyle/>
                        <a:p>
                          <a:r>
                            <a:rPr lang="en-US" sz="2800" b="1" dirty="0" smtClean="0"/>
                            <a:t>Boolean Expression</a:t>
                          </a:r>
                          <a:endParaRPr lang="en-US" sz="2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1" dirty="0" smtClean="0"/>
                            <a:t>K-Map</a:t>
                          </a:r>
                          <a:endParaRPr lang="en-US" sz="2800" b="1" dirty="0"/>
                        </a:p>
                      </a:txBody>
                      <a:tcPr/>
                    </a:tc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b="1" dirty="0" smtClean="0">
                              <a:solidFill>
                                <a:srgbClr val="C00000"/>
                              </a:solidFill>
                            </a:rPr>
                            <a:t>Variable</a:t>
                          </a:r>
                          <a:r>
                            <a:rPr lang="en-US" sz="2800" dirty="0" smtClean="0"/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dirty="0" smtClean="0"/>
                            <a:t> and complement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/>
                                </a:rPr>
                                <m:t>′</m:t>
                              </m:r>
                            </m:oMath>
                          </a14:m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1" dirty="0" smtClean="0">
                              <a:solidFill>
                                <a:srgbClr val="C00000"/>
                              </a:solidFill>
                            </a:rPr>
                            <a:t>Half planes </a:t>
                          </a:r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latin typeface="Cambria Math"/>
                                </a:rPr>
                                <m:t>𝑅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dirty="0" smtClean="0"/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latin typeface="Cambria Math"/>
                                </a:rPr>
                                <m:t>𝑅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/>
                                </a:rPr>
                                <m:t>′</m:t>
                              </m:r>
                            </m:oMath>
                          </a14:m>
                          <a:endParaRPr lang="en-US" sz="2800" dirty="0"/>
                        </a:p>
                      </a:txBody>
                      <a:tcPr/>
                    </a:tc>
                  </a:tr>
                  <a:tr h="460142">
                    <a:tc>
                      <a:txBody>
                        <a:bodyPr/>
                        <a:lstStyle/>
                        <a:p>
                          <a:r>
                            <a:rPr lang="en-US" sz="2800" b="1" dirty="0" smtClean="0">
                              <a:solidFill>
                                <a:srgbClr val="C00000"/>
                              </a:solidFill>
                            </a:rPr>
                            <a:t>Product term</a:t>
                          </a:r>
                          <a:r>
                            <a:rPr lang="en-US" sz="2800" dirty="0" smtClean="0">
                              <a:solidFill>
                                <a:srgbClr val="C00000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800" b="0" i="1" smtClean="0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latin typeface="Cambria Math"/>
                                    </a:rPr>
                                    <m:t>Π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800" b="0" i="1" smtClean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</m:oMath>
                          </a14:m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1" dirty="0" smtClean="0">
                              <a:solidFill>
                                <a:srgbClr val="C00000"/>
                              </a:solidFill>
                            </a:rPr>
                            <a:t>Rectangle</a:t>
                          </a:r>
                          <a:r>
                            <a:rPr lang="en-US" sz="2800" dirty="0" smtClean="0"/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∪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∈</m:t>
                                  </m:r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𝑃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2800" b="0" i="1" smtClean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800" b="0" i="1" smtClean="0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</m:oMath>
                          </a14:m>
                          <a:endParaRPr lang="en-US" sz="2800" dirty="0"/>
                        </a:p>
                      </a:txBody>
                      <a:tcPr/>
                    </a:tc>
                  </a:tr>
                  <a:tr h="460142">
                    <a:tc>
                      <a:txBody>
                        <a:bodyPr/>
                        <a:lstStyle/>
                        <a:p>
                          <a:r>
                            <a:rPr lang="en-US" sz="2800" dirty="0" smtClean="0"/>
                            <a:t>Each </a:t>
                          </a:r>
                          <a:r>
                            <a:rPr lang="en-US" sz="2800" b="1" dirty="0" err="1" smtClean="0">
                              <a:solidFill>
                                <a:srgbClr val="C00000"/>
                              </a:solidFill>
                            </a:rPr>
                            <a:t>minterm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 smtClean="0"/>
                            <a:t>One</a:t>
                          </a:r>
                          <a:r>
                            <a:rPr lang="en-US" sz="2800" baseline="0" dirty="0" smtClean="0"/>
                            <a:t> </a:t>
                          </a:r>
                          <a:r>
                            <a:rPr lang="en-US" sz="2800" b="1" baseline="0" dirty="0" smtClean="0">
                              <a:solidFill>
                                <a:srgbClr val="C00000"/>
                              </a:solidFill>
                            </a:rPr>
                            <a:t>element cell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460142">
                    <a:tc>
                      <a:txBody>
                        <a:bodyPr/>
                        <a:lstStyle/>
                        <a:p>
                          <a:r>
                            <a:rPr lang="en-US" sz="2800" dirty="0" smtClean="0"/>
                            <a:t>Two </a:t>
                          </a:r>
                          <a:r>
                            <a:rPr lang="en-US" sz="2800" b="1" dirty="0" smtClean="0">
                              <a:solidFill>
                                <a:srgbClr val="C00000"/>
                              </a:solidFill>
                            </a:rPr>
                            <a:t>adjacent</a:t>
                          </a:r>
                          <a:r>
                            <a:rPr lang="en-US" sz="2800" baseline="0" dirty="0" smtClean="0"/>
                            <a:t> </a:t>
                          </a:r>
                          <a:r>
                            <a:rPr lang="en-US" sz="2800" baseline="0" dirty="0" err="1" smtClean="0"/>
                            <a:t>minterms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 smtClean="0"/>
                            <a:t>Two </a:t>
                          </a:r>
                          <a:r>
                            <a:rPr lang="en-US" sz="2800" b="1" dirty="0" smtClean="0">
                              <a:solidFill>
                                <a:srgbClr val="C00000"/>
                              </a:solidFill>
                            </a:rPr>
                            <a:t>neighboring</a:t>
                          </a:r>
                          <a:r>
                            <a:rPr lang="en-US" sz="2800" dirty="0" smtClean="0"/>
                            <a:t> cells</a:t>
                          </a:r>
                          <a:endParaRPr lang="en-US" sz="2800" dirty="0"/>
                        </a:p>
                      </a:txBody>
                      <a:tcPr/>
                    </a:tc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dirty="0" smtClean="0"/>
                            <a:t>Each </a:t>
                          </a:r>
                          <a:r>
                            <a:rPr lang="en-US" sz="2800" dirty="0" err="1" smtClean="0"/>
                            <a:t>minterm</a:t>
                          </a:r>
                          <a:r>
                            <a:rPr lang="en-US" sz="2800" dirty="0" smtClean="0"/>
                            <a:t> has </a:t>
                          </a:r>
                          <a:r>
                            <a:rPr lang="en-US" sz="2800" b="1" dirty="0" smtClean="0">
                              <a:solidFill>
                                <a:srgbClr val="C00000"/>
                              </a:solidFill>
                            </a:rPr>
                            <a:t>n adjacent</a:t>
                          </a:r>
                          <a:r>
                            <a:rPr lang="en-US" sz="2800" dirty="0" smtClean="0"/>
                            <a:t> </a:t>
                          </a:r>
                          <a:r>
                            <a:rPr lang="en-US" sz="2800" dirty="0" err="1" smtClean="0"/>
                            <a:t>minterms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 smtClean="0"/>
                            <a:t>Each cell has </a:t>
                          </a:r>
                          <a:r>
                            <a:rPr lang="en-US" sz="2800" b="1" dirty="0" smtClean="0">
                              <a:solidFill>
                                <a:srgbClr val="C00000"/>
                              </a:solidFill>
                            </a:rPr>
                            <a:t>n neighbors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dirty="0" smtClean="0">
                              <a:solidFill>
                                <a:schemeClr val="tx1"/>
                              </a:solidFill>
                            </a:rPr>
                            <a:t>Boolean algebra</a:t>
                          </a:r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 smtClean="0">
                              <a:solidFill>
                                <a:schemeClr val="tx1"/>
                              </a:solidFill>
                            </a:rPr>
                            <a:t>Two</a:t>
                          </a:r>
                          <a:r>
                            <a:rPr lang="en-US" sz="2800" b="0" baseline="0" dirty="0" smtClean="0">
                              <a:solidFill>
                                <a:schemeClr val="tx1"/>
                              </a:solidFill>
                            </a:rPr>
                            <a:t> dimensional </a:t>
                          </a:r>
                          <a:r>
                            <a:rPr lang="en-US" sz="2800" b="1" baseline="0" dirty="0" smtClean="0">
                              <a:solidFill>
                                <a:srgbClr val="C00000"/>
                              </a:solidFill>
                            </a:rPr>
                            <a:t>tool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dirty="0" smtClean="0">
                              <a:solidFill>
                                <a:schemeClr val="tx1"/>
                              </a:solidFill>
                            </a:rPr>
                            <a:t>?</a:t>
                          </a:r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oMath>
                          </a14:m>
                          <a:r>
                            <a:rPr lang="en-US" sz="2800" b="0" dirty="0" smtClean="0">
                              <a:solidFill>
                                <a:schemeClr val="tx1"/>
                              </a:solidFill>
                            </a:rPr>
                            <a:t> Don’t Care set handling</a:t>
                          </a:r>
                          <a:endParaRPr lang="en-US" sz="2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8381395"/>
                  </p:ext>
                </p:extLst>
              </p:nvPr>
            </p:nvGraphicFramePr>
            <p:xfrm>
              <a:off x="685800" y="914400"/>
              <a:ext cx="8153400" cy="558372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3886200"/>
                    <a:gridCol w="4267200"/>
                  </a:tblGrid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2800" b="1" dirty="0" smtClean="0"/>
                            <a:t>Boolean Expression</a:t>
                          </a:r>
                          <a:endParaRPr lang="en-US" sz="2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1" dirty="0" smtClean="0"/>
                            <a:t>K-Map</a:t>
                          </a:r>
                          <a:endParaRPr lang="en-US" sz="2800" b="1" dirty="0"/>
                        </a:p>
                      </a:txBody>
                      <a:tcPr/>
                    </a:tc>
                  </a:tr>
                  <a:tr h="9448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57" t="-61290" r="-109890" b="-4361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1143" t="-61290" b="-436129"/>
                          </a:stretch>
                        </a:blipFill>
                      </a:tcPr>
                    </a:tc>
                  </a:tr>
                  <a:tr h="5510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57" t="-277778" r="-109890" b="-65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1143" t="-277778" b="-651111"/>
                          </a:stretch>
                        </a:blipFill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2800" dirty="0" smtClean="0"/>
                            <a:t>Each </a:t>
                          </a:r>
                          <a:r>
                            <a:rPr lang="en-US" sz="2800" b="1" dirty="0" err="1" smtClean="0">
                              <a:solidFill>
                                <a:srgbClr val="C00000"/>
                              </a:solidFill>
                            </a:rPr>
                            <a:t>minterm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 smtClean="0"/>
                            <a:t>One</a:t>
                          </a:r>
                          <a:r>
                            <a:rPr lang="en-US" sz="2800" baseline="0" dirty="0" smtClean="0"/>
                            <a:t> </a:t>
                          </a:r>
                          <a:r>
                            <a:rPr lang="en-US" sz="2800" b="1" baseline="0" dirty="0" smtClean="0">
                              <a:solidFill>
                                <a:srgbClr val="C00000"/>
                              </a:solidFill>
                            </a:rPr>
                            <a:t>element cell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2800" dirty="0" smtClean="0"/>
                            <a:t>Two </a:t>
                          </a:r>
                          <a:r>
                            <a:rPr lang="en-US" sz="2800" b="1" dirty="0" smtClean="0">
                              <a:solidFill>
                                <a:srgbClr val="C00000"/>
                              </a:solidFill>
                            </a:rPr>
                            <a:t>adjacent</a:t>
                          </a:r>
                          <a:r>
                            <a:rPr lang="en-US" sz="2800" baseline="0" dirty="0" smtClean="0"/>
                            <a:t> </a:t>
                          </a:r>
                          <a:r>
                            <a:rPr lang="en-US" sz="2800" baseline="0" dirty="0" err="1" smtClean="0"/>
                            <a:t>minterms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 smtClean="0"/>
                            <a:t>Two </a:t>
                          </a:r>
                          <a:r>
                            <a:rPr lang="en-US" sz="2800" b="1" dirty="0" smtClean="0">
                              <a:solidFill>
                                <a:srgbClr val="C00000"/>
                              </a:solidFill>
                            </a:rPr>
                            <a:t>neighboring</a:t>
                          </a:r>
                          <a:r>
                            <a:rPr lang="en-US" sz="2800" dirty="0" smtClean="0"/>
                            <a:t> cells</a:t>
                          </a:r>
                          <a:endParaRPr lang="en-US" sz="2800" dirty="0"/>
                        </a:p>
                      </a:txBody>
                      <a:tcPr/>
                    </a:tc>
                  </a:tr>
                  <a:tr h="944880">
                    <a:tc>
                      <a:txBody>
                        <a:bodyPr/>
                        <a:lstStyle/>
                        <a:p>
                          <a:r>
                            <a:rPr lang="en-US" sz="2800" dirty="0" smtClean="0"/>
                            <a:t>Each </a:t>
                          </a:r>
                          <a:r>
                            <a:rPr lang="en-US" sz="2800" dirty="0" err="1" smtClean="0"/>
                            <a:t>minterm</a:t>
                          </a:r>
                          <a:r>
                            <a:rPr lang="en-US" sz="2800" dirty="0" smtClean="0"/>
                            <a:t> has </a:t>
                          </a:r>
                          <a:r>
                            <a:rPr lang="en-US" sz="2800" b="1" dirty="0" smtClean="0">
                              <a:solidFill>
                                <a:srgbClr val="C00000"/>
                              </a:solidFill>
                            </a:rPr>
                            <a:t>n adjacent</a:t>
                          </a:r>
                          <a:r>
                            <a:rPr lang="en-US" sz="2800" dirty="0" smtClean="0"/>
                            <a:t> </a:t>
                          </a:r>
                          <a:r>
                            <a:rPr lang="en-US" sz="2800" dirty="0" err="1" smtClean="0"/>
                            <a:t>minterms</a:t>
                          </a:r>
                          <a:endParaRPr 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dirty="0" smtClean="0"/>
                            <a:t>Each cell has </a:t>
                          </a:r>
                          <a:r>
                            <a:rPr lang="en-US" sz="2800" b="1" dirty="0" smtClean="0">
                              <a:solidFill>
                                <a:srgbClr val="C00000"/>
                              </a:solidFill>
                            </a:rPr>
                            <a:t>n neighbors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dirty="0" smtClean="0">
                              <a:solidFill>
                                <a:schemeClr val="tx1"/>
                              </a:solidFill>
                            </a:rPr>
                            <a:t>Boolean algebra</a:t>
                          </a:r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0" dirty="0" smtClean="0">
                              <a:solidFill>
                                <a:schemeClr val="tx1"/>
                              </a:solidFill>
                            </a:rPr>
                            <a:t>Two</a:t>
                          </a:r>
                          <a:r>
                            <a:rPr lang="en-US" sz="2800" b="0" baseline="0" dirty="0" smtClean="0">
                              <a:solidFill>
                                <a:schemeClr val="tx1"/>
                              </a:solidFill>
                            </a:rPr>
                            <a:t> dimensional </a:t>
                          </a:r>
                          <a:r>
                            <a:rPr lang="en-US" sz="2800" b="1" baseline="0" dirty="0" smtClean="0">
                              <a:solidFill>
                                <a:srgbClr val="C00000"/>
                              </a:solidFill>
                            </a:rPr>
                            <a:t>tool</a:t>
                          </a:r>
                          <a:endParaRPr lang="en-US" sz="2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794217">
                    <a:tc>
                      <a:txBody>
                        <a:bodyPr/>
                        <a:lstStyle/>
                        <a:p>
                          <a:r>
                            <a:rPr lang="en-US" sz="2800" dirty="0" smtClean="0">
                              <a:solidFill>
                                <a:schemeClr val="tx1"/>
                              </a:solidFill>
                            </a:rPr>
                            <a:t>?</a:t>
                          </a:r>
                          <a:endParaRPr lang="en-US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1143" t="-61230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TextBox 2"/>
          <p:cNvSpPr txBox="1"/>
          <p:nvPr/>
        </p:nvSpPr>
        <p:spPr>
          <a:xfrm>
            <a:off x="533400" y="0"/>
            <a:ext cx="5981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K-Map vs. Boolean Expression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4863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FBD8855-C2EE-4A21-B7BC-B3A8EB99D4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z="3200" smtClean="0"/>
              <a:t>Procedure for finding the minimal function via K-maps (layman terms)</a:t>
            </a:r>
          </a:p>
        </p:txBody>
      </p:sp>
      <p:sp>
        <p:nvSpPr>
          <p:cNvPr id="9220" name="Content Placeholder 1"/>
          <p:cNvSpPr>
            <a:spLocks noGrp="1"/>
          </p:cNvSpPr>
          <p:nvPr>
            <p:ph sz="half" idx="2"/>
          </p:nvPr>
        </p:nvSpPr>
        <p:spPr>
          <a:xfrm>
            <a:off x="228600" y="1498600"/>
            <a:ext cx="5410200" cy="4876800"/>
          </a:xfrm>
        </p:spPr>
        <p:txBody>
          <a:bodyPr/>
          <a:lstStyle/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sz="2400" dirty="0" smtClean="0"/>
              <a:t>Convert truth table to K-map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sz="2400" dirty="0" smtClean="0"/>
              <a:t>Group adjacent ones: In doing so include the largest number of adjacent ones (Prime </a:t>
            </a:r>
            <a:r>
              <a:rPr lang="en-US" altLang="en-US" sz="2400" dirty="0" err="1" smtClean="0"/>
              <a:t>Implicants</a:t>
            </a:r>
            <a:r>
              <a:rPr lang="en-US" altLang="en-US" sz="2400" dirty="0" smtClean="0"/>
              <a:t>)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sz="2400" dirty="0" smtClean="0"/>
              <a:t>Create new groups to cover all ones in the map: create a new group only to include at least one cell (of value 1 ) that is not covered by any other </a:t>
            </a:r>
            <a:r>
              <a:rPr lang="en-US" altLang="en-US" sz="2400" dirty="0" smtClean="0"/>
              <a:t>group (Essential Prime </a:t>
            </a:r>
            <a:r>
              <a:rPr lang="en-US" altLang="en-US" sz="2400" dirty="0" err="1" smtClean="0"/>
              <a:t>Impliants</a:t>
            </a:r>
            <a:r>
              <a:rPr lang="en-US" altLang="en-US" sz="2400" dirty="0" smtClean="0"/>
              <a:t>)</a:t>
            </a:r>
            <a:endParaRPr lang="en-US" altLang="en-US" sz="2400" dirty="0" smtClean="0"/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sz="2400" dirty="0" smtClean="0"/>
              <a:t>Select the groups that result in the minimal sum of products (we will formalize this because its not straightforward)</a:t>
            </a:r>
          </a:p>
        </p:txBody>
      </p:sp>
      <p:graphicFrame>
        <p:nvGraphicFramePr>
          <p:cNvPr id="9221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5562602" y="2514601"/>
          <a:ext cx="3319463" cy="316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0" name="VISIO" r:id="rId6" imgW="1731426" imgH="1988554" progId="Visio.Drawing.6">
                  <p:embed/>
                </p:oleObj>
              </mc:Choice>
              <mc:Fallback>
                <p:oleObj name="VISIO" r:id="rId6" imgW="1731426" imgH="1988554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2" y="2514601"/>
                        <a:ext cx="3319463" cy="316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6FC30F1-83D4-4FD4-920D-D8825A76780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Reading the reduced K-map</a:t>
            </a:r>
          </a:p>
        </p:txBody>
      </p:sp>
      <p:graphicFrame>
        <p:nvGraphicFramePr>
          <p:cNvPr id="10244" name="Object 3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40367788"/>
              </p:ext>
            </p:extLst>
          </p:nvPr>
        </p:nvGraphicFramePr>
        <p:xfrm>
          <a:off x="19988" y="1397001"/>
          <a:ext cx="4665627" cy="4449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3" name="VISIO" r:id="rId6" imgW="1732628" imgH="1989087" progId="Visio.Drawing.6">
                  <p:embed/>
                </p:oleObj>
              </mc:Choice>
              <mc:Fallback>
                <p:oleObj name="VISIO" r:id="rId6" imgW="1732628" imgH="1989087" progId="Visio.Drawing.6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88" y="1397001"/>
                        <a:ext cx="4665627" cy="4449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500798"/>
              </p:ext>
            </p:extLst>
          </p:nvPr>
        </p:nvGraphicFramePr>
        <p:xfrm>
          <a:off x="914400" y="2133600"/>
          <a:ext cx="3733800" cy="312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3450"/>
                <a:gridCol w="933450"/>
                <a:gridCol w="933450"/>
                <a:gridCol w="933450"/>
              </a:tblGrid>
              <a:tr h="7810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12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13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9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14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86400" y="2057400"/>
            <a:ext cx="184858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∑m(2,3,6,7)</a:t>
            </a:r>
          </a:p>
          <a:p>
            <a:r>
              <a:rPr lang="en-US" dirty="0"/>
              <a:t>∑</a:t>
            </a:r>
            <a:r>
              <a:rPr lang="en-US" dirty="0" smtClean="0"/>
              <a:t>m(5,7</a:t>
            </a:r>
            <a:r>
              <a:rPr lang="en-US" dirty="0"/>
              <a:t>)</a:t>
            </a:r>
          </a:p>
          <a:p>
            <a:r>
              <a:rPr lang="en-US" dirty="0"/>
              <a:t>∑</a:t>
            </a:r>
            <a:r>
              <a:rPr lang="en-US" dirty="0" smtClean="0"/>
              <a:t>m(8,9)</a:t>
            </a:r>
            <a:endParaRPr lang="en-US" dirty="0"/>
          </a:p>
          <a:p>
            <a:r>
              <a:rPr lang="en-US" dirty="0"/>
              <a:t>∑</a:t>
            </a:r>
            <a:r>
              <a:rPr lang="en-US" dirty="0" smtClean="0"/>
              <a:t>m(0,2,8,10)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sz="2800" smtClean="0"/>
              <a:t>Definitions: implicant, prime implicant, essential prime implicant</a:t>
            </a:r>
          </a:p>
        </p:txBody>
      </p:sp>
      <p:sp>
        <p:nvSpPr>
          <p:cNvPr id="1126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6705B4E-9721-44D2-A37A-4A467C12841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smtClean="0"/>
          </a:p>
        </p:txBody>
      </p:sp>
      <p:sp>
        <p:nvSpPr>
          <p:cNvPr id="11268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r>
              <a:rPr lang="en-US" altLang="en-US" sz="2800" dirty="0" err="1" smtClean="0">
                <a:solidFill>
                  <a:srgbClr val="C00000"/>
                </a:solidFill>
              </a:rPr>
              <a:t>Implicant</a:t>
            </a:r>
            <a:r>
              <a:rPr lang="en-US" altLang="en-US" sz="2800" dirty="0" smtClean="0"/>
              <a:t>: A product term that has non-empty intersection with </a:t>
            </a:r>
            <a:r>
              <a:rPr lang="en-US" altLang="en-US" sz="2800" dirty="0" smtClean="0">
                <a:solidFill>
                  <a:srgbClr val="C00000"/>
                </a:solidFill>
              </a:rPr>
              <a:t>on-set </a:t>
            </a:r>
            <a:r>
              <a:rPr lang="en-US" altLang="en-US" sz="2800" i="1" dirty="0" smtClean="0">
                <a:solidFill>
                  <a:srgbClr val="C00000"/>
                </a:solidFill>
              </a:rPr>
              <a:t>F</a:t>
            </a:r>
            <a:r>
              <a:rPr lang="en-US" altLang="en-US" sz="2800" dirty="0" smtClean="0"/>
              <a:t> and does not intersect with off-set </a:t>
            </a:r>
            <a:r>
              <a:rPr lang="en-US" altLang="en-US" sz="2800" i="1" dirty="0" smtClean="0"/>
              <a:t>R</a:t>
            </a:r>
            <a:r>
              <a:rPr lang="en-US" altLang="en-US" sz="2800" dirty="0" smtClean="0"/>
              <a:t> .</a:t>
            </a:r>
          </a:p>
          <a:p>
            <a:r>
              <a:rPr lang="en-US" altLang="en-US" sz="2800" dirty="0" smtClean="0">
                <a:solidFill>
                  <a:srgbClr val="C00000"/>
                </a:solidFill>
              </a:rPr>
              <a:t>Prime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Implicant</a:t>
            </a:r>
            <a:r>
              <a:rPr lang="en-US" altLang="en-US" sz="2800" dirty="0" smtClean="0"/>
              <a:t>: An </a:t>
            </a:r>
            <a:r>
              <a:rPr lang="en-US" altLang="en-US" sz="2800" dirty="0" err="1" smtClean="0"/>
              <a:t>implicant</a:t>
            </a:r>
            <a:r>
              <a:rPr lang="en-US" altLang="en-US" sz="2800" dirty="0" smtClean="0"/>
              <a:t> that is </a:t>
            </a:r>
            <a:r>
              <a:rPr lang="en-US" altLang="en-US" sz="2800" dirty="0" smtClean="0">
                <a:solidFill>
                  <a:srgbClr val="C00000"/>
                </a:solidFill>
              </a:rPr>
              <a:t>not covered</a:t>
            </a:r>
            <a:r>
              <a:rPr lang="en-US" altLang="en-US" sz="2800" dirty="0" smtClean="0"/>
              <a:t> by any other </a:t>
            </a:r>
            <a:r>
              <a:rPr lang="en-US" altLang="en-US" sz="2800" dirty="0" err="1" smtClean="0"/>
              <a:t>implicant</a:t>
            </a:r>
            <a:r>
              <a:rPr lang="en-US" altLang="en-US" sz="2800" dirty="0" smtClean="0"/>
              <a:t>.</a:t>
            </a:r>
          </a:p>
          <a:p>
            <a:r>
              <a:rPr lang="en-US" altLang="en-US" sz="2800" dirty="0" smtClean="0">
                <a:solidFill>
                  <a:srgbClr val="C00000"/>
                </a:solidFill>
              </a:rPr>
              <a:t>Essential</a:t>
            </a:r>
            <a:r>
              <a:rPr lang="en-US" altLang="en-US" sz="2800" dirty="0" smtClean="0"/>
              <a:t> Prime </a:t>
            </a:r>
            <a:r>
              <a:rPr lang="en-US" altLang="en-US" sz="2800" dirty="0" err="1" smtClean="0"/>
              <a:t>Implicant</a:t>
            </a:r>
            <a:r>
              <a:rPr lang="en-US" altLang="en-US" sz="2800" dirty="0" smtClean="0"/>
              <a:t>: A prime </a:t>
            </a:r>
            <a:r>
              <a:rPr lang="en-US" altLang="en-US" sz="2800" dirty="0" err="1" smtClean="0"/>
              <a:t>implicant</a:t>
            </a:r>
            <a:r>
              <a:rPr lang="en-US" altLang="en-US" sz="2800" dirty="0" smtClean="0"/>
              <a:t> that has </a:t>
            </a:r>
            <a:r>
              <a:rPr lang="en-US" altLang="en-US" sz="2800" dirty="0" smtClean="0">
                <a:solidFill>
                  <a:srgbClr val="C00000"/>
                </a:solidFill>
              </a:rPr>
              <a:t>an element in on-set </a:t>
            </a:r>
            <a:r>
              <a:rPr lang="en-US" altLang="en-US" sz="2800" i="1" dirty="0" smtClean="0">
                <a:solidFill>
                  <a:srgbClr val="C00000"/>
                </a:solidFill>
              </a:rPr>
              <a:t>F</a:t>
            </a:r>
            <a:r>
              <a:rPr lang="en-US" altLang="en-US" sz="2800" dirty="0" smtClean="0"/>
              <a:t>  but this element is not covered by any other prime </a:t>
            </a:r>
            <a:r>
              <a:rPr lang="en-US" altLang="en-US" sz="2800" dirty="0" err="1" smtClean="0"/>
              <a:t>implicants</a:t>
            </a:r>
            <a:r>
              <a:rPr lang="en-US" altLang="en-US" sz="2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762000"/>
          </a:xfrm>
        </p:spPr>
        <p:txBody>
          <a:bodyPr/>
          <a:lstStyle/>
          <a:p>
            <a:pPr algn="l"/>
            <a:r>
              <a:rPr lang="en-US" sz="3200" dirty="0" smtClean="0"/>
              <a:t>Examples of Primes and Essential Primes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62D97-9A28-4636-8679-4998A5552A78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501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6FC30F1-83D4-4FD4-920D-D8825A76780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 dirty="0" err="1" smtClean="0"/>
              <a:t>Implicant</a:t>
            </a:r>
            <a:r>
              <a:rPr lang="en-US" altLang="en-US" sz="4000" dirty="0" smtClean="0"/>
              <a:t>, Prime, Essential Prime</a:t>
            </a:r>
          </a:p>
        </p:txBody>
      </p:sp>
      <p:graphicFrame>
        <p:nvGraphicFramePr>
          <p:cNvPr id="10244" name="Object 3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79240262"/>
              </p:ext>
            </p:extLst>
          </p:nvPr>
        </p:nvGraphicFramePr>
        <p:xfrm>
          <a:off x="19988" y="1397001"/>
          <a:ext cx="4665627" cy="4449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0" name="VISIO" r:id="rId6" imgW="1732628" imgH="1989087" progId="Visio.Drawing.6">
                  <p:embed/>
                </p:oleObj>
              </mc:Choice>
              <mc:Fallback>
                <p:oleObj name="VISIO" r:id="rId6" imgW="1732628" imgH="1989087" progId="Visio.Drawing.6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88" y="1397001"/>
                        <a:ext cx="4665627" cy="4449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720424"/>
              </p:ext>
            </p:extLst>
          </p:nvPr>
        </p:nvGraphicFramePr>
        <p:xfrm>
          <a:off x="914400" y="2133600"/>
          <a:ext cx="3733800" cy="312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3450"/>
                <a:gridCol w="933450"/>
                <a:gridCol w="933450"/>
                <a:gridCol w="933450"/>
              </a:tblGrid>
              <a:tr h="7810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12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13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9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14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86400" y="2057400"/>
            <a:ext cx="184858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Prime</a:t>
            </a:r>
          </a:p>
          <a:p>
            <a:r>
              <a:rPr lang="en-US" dirty="0" smtClean="0"/>
              <a:t>∑m(2,3,6,7)</a:t>
            </a:r>
          </a:p>
          <a:p>
            <a:r>
              <a:rPr lang="en-US" dirty="0"/>
              <a:t>∑</a:t>
            </a:r>
            <a:r>
              <a:rPr lang="en-US" dirty="0" smtClean="0"/>
              <a:t>m(5,7</a:t>
            </a:r>
            <a:r>
              <a:rPr lang="en-US" dirty="0"/>
              <a:t>)</a:t>
            </a:r>
          </a:p>
          <a:p>
            <a:r>
              <a:rPr lang="en-US" dirty="0"/>
              <a:t>∑</a:t>
            </a:r>
            <a:r>
              <a:rPr lang="en-US" dirty="0" smtClean="0"/>
              <a:t>m(8,9)</a:t>
            </a:r>
            <a:endParaRPr lang="en-US" dirty="0"/>
          </a:p>
          <a:p>
            <a:r>
              <a:rPr lang="en-US" dirty="0"/>
              <a:t>∑</a:t>
            </a:r>
            <a:r>
              <a:rPr lang="en-US" dirty="0" smtClean="0"/>
              <a:t>m(0,2,8,10)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2808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smtClean="0"/>
              <a:t>Definition: Prime Implicant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CBC7074-8214-450D-A04A-32C8FEAEAFB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smtClean="0"/>
          </a:p>
        </p:txBody>
      </p:sp>
      <p:graphicFrame>
        <p:nvGraphicFramePr>
          <p:cNvPr id="14340" name="Object 3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066802" y="3200401"/>
          <a:ext cx="3319463" cy="316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4" name="VISIO" r:id="rId4" imgW="1731426" imgH="1988554" progId="Visio.Drawing.6">
                  <p:embed/>
                </p:oleObj>
              </mc:Choice>
              <mc:Fallback>
                <p:oleObj name="VISIO" r:id="rId4" imgW="1731426" imgH="1988554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2" y="3200401"/>
                        <a:ext cx="3319463" cy="316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514600" y="4268789"/>
            <a:ext cx="381000" cy="167481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8" name="Straight Arrow Connector 7"/>
          <p:cNvCxnSpPr>
            <a:cxnSpLocks noChangeShapeType="1"/>
            <a:stCxn id="6" idx="7"/>
          </p:cNvCxnSpPr>
          <p:nvPr/>
        </p:nvCxnSpPr>
        <p:spPr bwMode="auto">
          <a:xfrm flipV="1">
            <a:off x="2839804" y="3505203"/>
            <a:ext cx="1884596" cy="1008856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3" name="TextBox 8"/>
          <p:cNvSpPr txBox="1">
            <a:spLocks noChangeArrowheads="1"/>
          </p:cNvSpPr>
          <p:nvPr/>
        </p:nvSpPr>
        <p:spPr bwMode="auto">
          <a:xfrm>
            <a:off x="4953001" y="4038602"/>
            <a:ext cx="10948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/>
              <a:t>Yes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/>
              <a:t>No</a:t>
            </a:r>
          </a:p>
        </p:txBody>
      </p:sp>
      <p:sp>
        <p:nvSpPr>
          <p:cNvPr id="14344" name="TextBox 6"/>
          <p:cNvSpPr txBox="1">
            <a:spLocks noChangeArrowheads="1"/>
          </p:cNvSpPr>
          <p:nvPr/>
        </p:nvSpPr>
        <p:spPr bwMode="auto">
          <a:xfrm>
            <a:off x="4800600" y="3124202"/>
            <a:ext cx="411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Q: How about this one? Is it a prime implicant?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85800" y="1219200"/>
            <a:ext cx="80772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514350" indent="-514350">
              <a:buFont typeface="+mj-lt"/>
              <a:buAutoNum type="arabicPeriod"/>
              <a:defRPr/>
            </a:pPr>
            <a:r>
              <a:rPr lang="en-US" sz="2400" kern="0" dirty="0" smtClean="0">
                <a:ea typeface="ＭＳ Ｐゴシック" charset="0"/>
              </a:rPr>
              <a:t>Implicant: A product term that has non-empty intersection with on-set </a:t>
            </a:r>
            <a:r>
              <a:rPr lang="en-US" sz="2400" i="1" kern="0" dirty="0" smtClean="0">
                <a:ea typeface="ＭＳ Ｐゴシック" charset="0"/>
              </a:rPr>
              <a:t>F</a:t>
            </a:r>
            <a:r>
              <a:rPr lang="en-US" sz="2400" kern="0" dirty="0" smtClean="0">
                <a:ea typeface="ＭＳ Ｐゴシック" charset="0"/>
              </a:rPr>
              <a:t> and does not intersect with off-set </a:t>
            </a:r>
            <a:r>
              <a:rPr lang="en-US" sz="2400" i="1" kern="0" dirty="0" smtClean="0">
                <a:ea typeface="ＭＳ Ｐゴシック" charset="0"/>
              </a:rPr>
              <a:t>R</a:t>
            </a:r>
            <a:r>
              <a:rPr lang="en-US" sz="2400" kern="0" dirty="0" smtClean="0">
                <a:ea typeface="ＭＳ Ｐゴシック" charset="0"/>
              </a:rPr>
              <a:t>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kern="0" dirty="0" smtClean="0">
                <a:ea typeface="ＭＳ Ｐゴシック" charset="0"/>
              </a:rPr>
              <a:t>Prime Implicant: An implicant that is not covered by any other implicant.                         </a:t>
            </a:r>
          </a:p>
          <a:p>
            <a:pPr marL="0" indent="0">
              <a:buFontTx/>
              <a:buNone/>
              <a:defRPr/>
            </a:pPr>
            <a:r>
              <a:rPr lang="en-US" sz="2400" kern="0" dirty="0" smtClean="0">
                <a:ea typeface="ＭＳ Ｐゴシック" charset="0"/>
              </a:rPr>
              <a:t>                                                      </a:t>
            </a:r>
            <a:endParaRPr lang="en-US" sz="2400" kern="0" dirty="0"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smtClean="0"/>
              <a:t>Definition: Essential Prime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915400" cy="1295400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cs typeface="ＭＳ Ｐゴシック" charset="0"/>
              </a:rPr>
              <a:t>Essential Prime Implicant: A prime implicant that has an element in on-set </a:t>
            </a:r>
            <a:r>
              <a:rPr lang="en-US" sz="2400" i="1" dirty="0" smtClean="0">
                <a:cs typeface="ＭＳ Ｐゴシック" charset="0"/>
              </a:rPr>
              <a:t>F</a:t>
            </a:r>
            <a:r>
              <a:rPr lang="en-US" sz="2400" dirty="0" smtClean="0">
                <a:cs typeface="ＭＳ Ｐゴシック" charset="0"/>
              </a:rPr>
              <a:t>  but this element is not covered by any other prime implicants.</a:t>
            </a:r>
            <a:endParaRPr lang="en-US" sz="2200" dirty="0" smtClean="0"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                        </a:t>
            </a:r>
          </a:p>
          <a:p>
            <a:pPr marL="0" indent="0">
              <a:buFontTx/>
              <a:buNone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                                                  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F0D8EA9-A8D2-4735-9A1D-A4201AB7BBA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smtClean="0"/>
          </a:p>
        </p:txBody>
      </p:sp>
      <p:graphicFrame>
        <p:nvGraphicFramePr>
          <p:cNvPr id="16389" name="Object 3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066802" y="3200401"/>
          <a:ext cx="3319463" cy="316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1" name="VISIO" r:id="rId4" imgW="1731426" imgH="1988554" progId="Visio.Drawing.6">
                  <p:embed/>
                </p:oleObj>
              </mc:Choice>
              <mc:Fallback>
                <p:oleObj name="VISIO" r:id="rId4" imgW="1731426" imgH="1988554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2" y="3200401"/>
                        <a:ext cx="3319463" cy="316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TextBox 8"/>
          <p:cNvSpPr txBox="1">
            <a:spLocks noChangeArrowheads="1"/>
          </p:cNvSpPr>
          <p:nvPr/>
        </p:nvSpPr>
        <p:spPr bwMode="auto">
          <a:xfrm>
            <a:off x="4953000" y="4038602"/>
            <a:ext cx="342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/>
              <a:t>Yes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/>
              <a:t>No</a:t>
            </a:r>
          </a:p>
        </p:txBody>
      </p:sp>
      <p:sp>
        <p:nvSpPr>
          <p:cNvPr id="16391" name="TextBox 6"/>
          <p:cNvSpPr txBox="1">
            <a:spLocks noChangeArrowheads="1"/>
          </p:cNvSpPr>
          <p:nvPr/>
        </p:nvSpPr>
        <p:spPr bwMode="auto">
          <a:xfrm>
            <a:off x="4800600" y="3124202"/>
            <a:ext cx="411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Q:  Is the blue group an essential prime?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1828800" y="4876800"/>
            <a:ext cx="1219200" cy="1066800"/>
          </a:xfrm>
          <a:prstGeom prst="ellips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b="1" dirty="0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Definition: Essential Prime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E0149B1-C458-4FC5-A63E-AD5E7DB3BCE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smtClean="0"/>
          </a:p>
        </p:txBody>
      </p:sp>
      <p:sp>
        <p:nvSpPr>
          <p:cNvPr id="18436" name="TextBox 8"/>
          <p:cNvSpPr txBox="1">
            <a:spLocks noChangeArrowheads="1"/>
          </p:cNvSpPr>
          <p:nvPr/>
        </p:nvSpPr>
        <p:spPr bwMode="auto">
          <a:xfrm>
            <a:off x="4896729" y="2780646"/>
            <a:ext cx="1295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 dirty="0" err="1" smtClean="0"/>
              <a:t>bc’d</a:t>
            </a:r>
            <a:r>
              <a:rPr lang="en-US" altLang="en-US" sz="2400" dirty="0" smtClean="0"/>
              <a:t> 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 dirty="0" err="1" smtClean="0"/>
              <a:t>d’b</a:t>
            </a:r>
            <a:r>
              <a:rPr lang="en-US" altLang="en-US" sz="2400" dirty="0"/>
              <a:t>’ </a:t>
            </a:r>
            <a:endParaRPr lang="en-US" altLang="en-US" sz="2400" dirty="0" smtClean="0"/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 dirty="0" smtClean="0"/>
              <a:t>ac	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 dirty="0" smtClean="0"/>
              <a:t>ab	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400" dirty="0" smtClean="0"/>
              <a:t>ad</a:t>
            </a:r>
            <a:r>
              <a:rPr lang="en-US" altLang="en-US" sz="2400" dirty="0"/>
              <a:t>’ </a:t>
            </a:r>
            <a:r>
              <a:rPr lang="en-US" altLang="en-US" sz="2400" dirty="0" smtClean="0"/>
              <a:t>	</a:t>
            </a:r>
            <a:endParaRPr lang="en-US" altLang="en-US" sz="2400" dirty="0"/>
          </a:p>
        </p:txBody>
      </p:sp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423863" y="1371600"/>
            <a:ext cx="8610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Q:  Which of the following </a:t>
            </a:r>
            <a:r>
              <a:rPr lang="en-US" altLang="en-US" sz="2400" dirty="0" smtClean="0"/>
              <a:t>product term(s) is (are) not an essential </a:t>
            </a:r>
            <a:r>
              <a:rPr lang="en-US" altLang="en-US" sz="2400" dirty="0"/>
              <a:t>prime for the given K-map ?</a:t>
            </a:r>
          </a:p>
        </p:txBody>
      </p:sp>
      <p:grpSp>
        <p:nvGrpSpPr>
          <p:cNvPr id="18438" name="Group 10"/>
          <p:cNvGrpSpPr>
            <a:grpSpLocks/>
          </p:cNvGrpSpPr>
          <p:nvPr/>
        </p:nvGrpSpPr>
        <p:grpSpPr bwMode="auto">
          <a:xfrm>
            <a:off x="304800" y="2667001"/>
            <a:ext cx="4191000" cy="3276600"/>
            <a:chOff x="1371600" y="2057400"/>
            <a:chExt cx="5334000" cy="3886200"/>
          </a:xfrm>
        </p:grpSpPr>
        <p:grpSp>
          <p:nvGrpSpPr>
            <p:cNvPr id="18450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18462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cs typeface="Arial" charset="0"/>
                </a:endParaRPr>
              </a:p>
            </p:txBody>
          </p:sp>
          <p:sp>
            <p:nvSpPr>
              <p:cNvPr id="18463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4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5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6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7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8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451" name="TextBox 12"/>
            <p:cNvSpPr txBox="1">
              <a:spLocks noChangeArrowheads="1"/>
            </p:cNvSpPr>
            <p:nvPr/>
          </p:nvSpPr>
          <p:spPr bwMode="auto">
            <a:xfrm>
              <a:off x="1828801" y="2057400"/>
              <a:ext cx="604304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14" name="Straight Connector 13"/>
            <p:cNvCxnSpPr>
              <a:cxnSpLocks noChangeShapeType="1"/>
            </p:cNvCxnSpPr>
            <p:nvPr/>
          </p:nvCxnSpPr>
          <p:spPr bwMode="auto">
            <a:xfrm flipH="1" flipV="1">
              <a:off x="1523135" y="2285225"/>
              <a:ext cx="763732" cy="534729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53" name="TextBox 14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604304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18454" name="TextBox 15"/>
            <p:cNvSpPr txBox="1">
              <a:spLocks noChangeArrowheads="1"/>
            </p:cNvSpPr>
            <p:nvPr/>
          </p:nvSpPr>
          <p:spPr bwMode="auto">
            <a:xfrm>
              <a:off x="1676400" y="3048000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18455" name="TextBox 16"/>
            <p:cNvSpPr txBox="1">
              <a:spLocks noChangeArrowheads="1"/>
            </p:cNvSpPr>
            <p:nvPr/>
          </p:nvSpPr>
          <p:spPr bwMode="auto">
            <a:xfrm>
              <a:off x="1641157" y="3733798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18456" name="TextBox 17"/>
            <p:cNvSpPr txBox="1">
              <a:spLocks noChangeArrowheads="1"/>
            </p:cNvSpPr>
            <p:nvPr/>
          </p:nvSpPr>
          <p:spPr bwMode="auto">
            <a:xfrm>
              <a:off x="2514599" y="2286000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18457" name="TextBox 18"/>
            <p:cNvSpPr txBox="1">
              <a:spLocks noChangeArrowheads="1"/>
            </p:cNvSpPr>
            <p:nvPr/>
          </p:nvSpPr>
          <p:spPr bwMode="auto">
            <a:xfrm>
              <a:off x="3810000" y="2286000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18458" name="TextBox 19"/>
            <p:cNvSpPr txBox="1">
              <a:spLocks noChangeArrowheads="1"/>
            </p:cNvSpPr>
            <p:nvPr/>
          </p:nvSpPr>
          <p:spPr bwMode="auto">
            <a:xfrm>
              <a:off x="4776779" y="2281534"/>
              <a:ext cx="612219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18459" name="TextBox 20"/>
            <p:cNvSpPr txBox="1">
              <a:spLocks noChangeArrowheads="1"/>
            </p:cNvSpPr>
            <p:nvPr/>
          </p:nvSpPr>
          <p:spPr bwMode="auto">
            <a:xfrm>
              <a:off x="5908357" y="2286000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18460" name="TextBox 21"/>
            <p:cNvSpPr txBox="1">
              <a:spLocks noChangeArrowheads="1"/>
            </p:cNvSpPr>
            <p:nvPr/>
          </p:nvSpPr>
          <p:spPr bwMode="auto">
            <a:xfrm>
              <a:off x="1652579" y="4419600"/>
              <a:ext cx="612219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18461" name="TextBox 22"/>
            <p:cNvSpPr txBox="1">
              <a:spLocks noChangeArrowheads="1"/>
            </p:cNvSpPr>
            <p:nvPr/>
          </p:nvSpPr>
          <p:spPr bwMode="auto">
            <a:xfrm>
              <a:off x="1676400" y="5257799"/>
              <a:ext cx="626746" cy="54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  <p:sp>
        <p:nvSpPr>
          <p:cNvPr id="18439" name="TextBox 30"/>
          <p:cNvSpPr txBox="1">
            <a:spLocks noChangeArrowheads="1"/>
          </p:cNvSpPr>
          <p:nvPr/>
        </p:nvSpPr>
        <p:spPr bwMode="auto">
          <a:xfrm>
            <a:off x="1343025" y="3411538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0" name="TextBox 32"/>
          <p:cNvSpPr txBox="1">
            <a:spLocks noChangeArrowheads="1"/>
          </p:cNvSpPr>
          <p:nvPr/>
        </p:nvSpPr>
        <p:spPr bwMode="auto">
          <a:xfrm>
            <a:off x="2978150" y="342582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1" name="TextBox 34"/>
          <p:cNvSpPr txBox="1">
            <a:spLocks noChangeArrowheads="1"/>
          </p:cNvSpPr>
          <p:nvPr/>
        </p:nvSpPr>
        <p:spPr bwMode="auto">
          <a:xfrm>
            <a:off x="3897314" y="3424238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2" name="TextBox 35"/>
          <p:cNvSpPr txBox="1">
            <a:spLocks noChangeArrowheads="1"/>
          </p:cNvSpPr>
          <p:nvPr/>
        </p:nvSpPr>
        <p:spPr bwMode="auto">
          <a:xfrm>
            <a:off x="2971800" y="40386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3" name="TextBox 36"/>
          <p:cNvSpPr txBox="1">
            <a:spLocks noChangeArrowheads="1"/>
          </p:cNvSpPr>
          <p:nvPr/>
        </p:nvSpPr>
        <p:spPr bwMode="auto">
          <a:xfrm>
            <a:off x="2100264" y="40386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4" name="TextBox 37"/>
          <p:cNvSpPr txBox="1">
            <a:spLocks noChangeArrowheads="1"/>
          </p:cNvSpPr>
          <p:nvPr/>
        </p:nvSpPr>
        <p:spPr bwMode="auto">
          <a:xfrm>
            <a:off x="2971800" y="47244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5" name="TextBox 38"/>
          <p:cNvSpPr txBox="1">
            <a:spLocks noChangeArrowheads="1"/>
          </p:cNvSpPr>
          <p:nvPr/>
        </p:nvSpPr>
        <p:spPr bwMode="auto">
          <a:xfrm>
            <a:off x="3852864" y="4719638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6" name="TextBox 39"/>
          <p:cNvSpPr txBox="1">
            <a:spLocks noChangeArrowheads="1"/>
          </p:cNvSpPr>
          <p:nvPr/>
        </p:nvSpPr>
        <p:spPr bwMode="auto">
          <a:xfrm>
            <a:off x="3016250" y="53340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7" name="TextBox 40"/>
          <p:cNvSpPr txBox="1">
            <a:spLocks noChangeArrowheads="1"/>
          </p:cNvSpPr>
          <p:nvPr/>
        </p:nvSpPr>
        <p:spPr bwMode="auto">
          <a:xfrm>
            <a:off x="3897314" y="535305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8448" name="TextBox 41"/>
          <p:cNvSpPr txBox="1">
            <a:spLocks noChangeArrowheads="1"/>
          </p:cNvSpPr>
          <p:nvPr/>
        </p:nvSpPr>
        <p:spPr bwMode="auto">
          <a:xfrm>
            <a:off x="1314450" y="53975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53471"/>
              </p:ext>
            </p:extLst>
          </p:nvPr>
        </p:nvGraphicFramePr>
        <p:xfrm>
          <a:off x="1006598" y="3336180"/>
          <a:ext cx="3472928" cy="26048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8232"/>
                <a:gridCol w="868232"/>
                <a:gridCol w="868232"/>
                <a:gridCol w="868232"/>
              </a:tblGrid>
              <a:tr h="651212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12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651212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13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9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651212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15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651212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14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10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9" name="TextBox 8"/>
          <p:cNvSpPr txBox="1">
            <a:spLocks noChangeArrowheads="1"/>
          </p:cNvSpPr>
          <p:nvPr/>
        </p:nvSpPr>
        <p:spPr bwMode="auto">
          <a:xfrm>
            <a:off x="6268328" y="2760718"/>
            <a:ext cx="2342271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400" dirty="0" smtClean="0"/>
              <a:t>∑m(5,13)</a:t>
            </a:r>
            <a:endParaRPr lang="en-US" altLang="en-US" sz="24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400" dirty="0" smtClean="0"/>
              <a:t>∑m(0,2,8,10)</a:t>
            </a:r>
            <a:endParaRPr lang="en-US" altLang="en-US" sz="24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400" dirty="0" smtClean="0"/>
              <a:t>∑m(10,11,14,15)</a:t>
            </a:r>
            <a:endParaRPr lang="en-US" altLang="en-US" sz="24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400" dirty="0" smtClean="0"/>
              <a:t>∑m(12,13,14,15)</a:t>
            </a:r>
            <a:endParaRPr lang="en-US" altLang="en-US" sz="2400" dirty="0"/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400" dirty="0" smtClean="0"/>
              <a:t>∑m(8,10,12,14)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3264A7D-4E88-403E-A685-7A935F187F4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z="3200" smtClean="0"/>
              <a:t>Procedure for finding the minimal function via K-maps (formal terms)</a:t>
            </a:r>
          </a:p>
        </p:txBody>
      </p:sp>
      <p:sp>
        <p:nvSpPr>
          <p:cNvPr id="20484" name="Content Placeholder 1"/>
          <p:cNvSpPr>
            <a:spLocks noGrp="1"/>
          </p:cNvSpPr>
          <p:nvPr>
            <p:ph sz="half" idx="2"/>
          </p:nvPr>
        </p:nvSpPr>
        <p:spPr>
          <a:xfrm>
            <a:off x="228600" y="2514600"/>
            <a:ext cx="5181600" cy="3124200"/>
          </a:xfrm>
        </p:spPr>
        <p:txBody>
          <a:bodyPr/>
          <a:lstStyle/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sz="2400" smtClean="0"/>
              <a:t>Convert truth table to K-map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sz="2400" smtClean="0"/>
              <a:t>Include all essential primes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sz="2400" smtClean="0"/>
              <a:t>Include non essential primes as needed to completely cover the onset (all cells of value one) </a:t>
            </a:r>
          </a:p>
        </p:txBody>
      </p:sp>
      <p:graphicFrame>
        <p:nvGraphicFramePr>
          <p:cNvPr id="20485" name="Object 3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5410202" y="2209801"/>
          <a:ext cx="3319463" cy="316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4" name="VISIO" r:id="rId6" imgW="1731426" imgH="1988554" progId="Visio.Drawing.6">
                  <p:embed/>
                </p:oleObj>
              </mc:Choice>
              <mc:Fallback>
                <p:oleObj name="VISIO" r:id="rId6" imgW="1731426" imgH="1988554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2" y="2209801"/>
                        <a:ext cx="3319463" cy="316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D2670A3-75C6-4D25-9EE7-84D47B6D372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K-maps with Don</a:t>
            </a:r>
            <a:r>
              <a:rPr lang="ja-JP" altLang="en-US" smtClean="0"/>
              <a:t>’</a:t>
            </a:r>
            <a:r>
              <a:rPr lang="en-US" altLang="ja-JP" smtClean="0"/>
              <a:t>t Cares</a:t>
            </a:r>
            <a:endParaRPr lang="en-US" altLang="en-US" smtClean="0"/>
          </a:p>
        </p:txBody>
      </p:sp>
      <p:graphicFrame>
        <p:nvGraphicFramePr>
          <p:cNvPr id="21508" name="Object 3"/>
          <p:cNvGraphicFramePr>
            <a:graphicFrameLocks noGrp="1" noChangeAspect="1"/>
          </p:cNvGraphicFramePr>
          <p:nvPr>
            <p:ph sz="quarter" idx="2"/>
            <p:custDataLst>
              <p:tags r:id="rId3"/>
            </p:custDataLst>
          </p:nvPr>
        </p:nvGraphicFramePr>
        <p:xfrm>
          <a:off x="685800" y="1600201"/>
          <a:ext cx="2362200" cy="348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6" name="VISIO" r:id="rId7" imgW="1176092" imgH="2088970" progId="Visio.Drawing.6">
                  <p:embed/>
                </p:oleObj>
              </mc:Choice>
              <mc:Fallback>
                <p:oleObj name="VISIO" r:id="rId7" imgW="1176092" imgH="2088970" progId="Visio.Drawing.6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1"/>
                        <a:ext cx="2362200" cy="348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4"/>
          <p:cNvGraphicFramePr>
            <a:graphicFrameLocks noGrp="1" noChangeAspect="1"/>
          </p:cNvGraphicFramePr>
          <p:nvPr>
            <p:ph sz="quarter" idx="3"/>
            <p:custDataLst>
              <p:tags r:id="rId4"/>
            </p:custDataLst>
          </p:nvPr>
        </p:nvGraphicFramePr>
        <p:xfrm>
          <a:off x="3962400" y="1752600"/>
          <a:ext cx="345440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7" name="VISIO" r:id="rId9" imgW="1731426" imgH="1988554" progId="Visio.Drawing.6">
                  <p:embed/>
                </p:oleObj>
              </mc:Choice>
              <mc:Fallback>
                <p:oleObj name="VISIO" r:id="rId9" imgW="1731426" imgH="1988554" progId="Visio.Drawing.6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752600"/>
                        <a:ext cx="345440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5688A62-60C2-4792-96AE-716B99E1CB9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K-maps with Don</a:t>
            </a:r>
            <a:r>
              <a:rPr lang="ja-JP" altLang="en-US" smtClean="0"/>
              <a:t>’</a:t>
            </a:r>
            <a:r>
              <a:rPr lang="en-US" altLang="ja-JP" smtClean="0"/>
              <a:t>t Cares</a:t>
            </a:r>
            <a:endParaRPr lang="en-US" altLang="en-US" smtClean="0"/>
          </a:p>
        </p:txBody>
      </p:sp>
      <p:graphicFrame>
        <p:nvGraphicFramePr>
          <p:cNvPr id="22532" name="Object 3"/>
          <p:cNvGraphicFramePr>
            <a:graphicFrameLocks noGrp="1" noChangeAspect="1"/>
          </p:cNvGraphicFramePr>
          <p:nvPr>
            <p:ph sz="quarter" idx="2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807564719"/>
              </p:ext>
            </p:extLst>
          </p:nvPr>
        </p:nvGraphicFramePr>
        <p:xfrm>
          <a:off x="685800" y="1371601"/>
          <a:ext cx="3048000" cy="44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0" name="VISIO" r:id="rId7" imgW="1176092" imgH="2088970" progId="Visio.Drawing.6">
                  <p:embed/>
                </p:oleObj>
              </mc:Choice>
              <mc:Fallback>
                <p:oleObj name="VISIO" r:id="rId7" imgW="1176092" imgH="2088970" progId="Visio.Drawing.6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371601"/>
                        <a:ext cx="3048000" cy="44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4"/>
          <p:cNvGraphicFramePr>
            <a:graphicFrameLocks noGrp="1" noChangeAspect="1"/>
          </p:cNvGraphicFramePr>
          <p:nvPr>
            <p:ph sz="quarter" idx="3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291050480"/>
              </p:ext>
            </p:extLst>
          </p:nvPr>
        </p:nvGraphicFramePr>
        <p:xfrm>
          <a:off x="3886200" y="1600199"/>
          <a:ext cx="4267200" cy="4065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1" name="VISIO" r:id="rId9" imgW="1731426" imgH="1988554" progId="Visio.Drawing.6">
                  <p:embed/>
                </p:oleObj>
              </mc:Choice>
              <mc:Fallback>
                <p:oleObj name="VISIO" r:id="rId9" imgW="1731426" imgH="1988554" progId="Visio.Drawing.6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600199"/>
                        <a:ext cx="4267200" cy="40652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1D35084-96A1-4D43-ABF4-4384353E4F6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25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K-maps with Don</a:t>
            </a:r>
            <a:r>
              <a:rPr lang="ja-JP" altLang="en-US" smtClean="0"/>
              <a:t>’</a:t>
            </a:r>
            <a:r>
              <a:rPr lang="en-US" altLang="ja-JP" smtClean="0"/>
              <a:t>t Cares</a:t>
            </a:r>
            <a:endParaRPr lang="en-US" altLang="en-US" smtClean="0"/>
          </a:p>
        </p:txBody>
      </p:sp>
      <p:graphicFrame>
        <p:nvGraphicFramePr>
          <p:cNvPr id="23556" name="Object 3"/>
          <p:cNvGraphicFramePr>
            <a:graphicFrameLocks noGrp="1" noChangeAspect="1"/>
          </p:cNvGraphicFramePr>
          <p:nvPr>
            <p:ph sz="quarter" idx="2"/>
            <p:custDataLst>
              <p:tags r:id="rId3"/>
            </p:custDataLst>
          </p:nvPr>
        </p:nvGraphicFramePr>
        <p:xfrm>
          <a:off x="685800" y="1676401"/>
          <a:ext cx="2362200" cy="348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4" name="VISIO" r:id="rId7" imgW="1176092" imgH="2088970" progId="Visio.Drawing.6">
                  <p:embed/>
                </p:oleObj>
              </mc:Choice>
              <mc:Fallback>
                <p:oleObj name="VISIO" r:id="rId7" imgW="1176092" imgH="2088970" progId="Visio.Drawing.6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76401"/>
                        <a:ext cx="2362200" cy="348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4"/>
          <p:cNvGraphicFramePr>
            <a:graphicFrameLocks noGrp="1" noChangeAspect="1"/>
          </p:cNvGraphicFramePr>
          <p:nvPr>
            <p:ph sz="quarter" idx="3"/>
            <p:custDataLst>
              <p:tags r:id="rId4"/>
            </p:custDataLst>
          </p:nvPr>
        </p:nvGraphicFramePr>
        <p:xfrm>
          <a:off x="3810000" y="1524000"/>
          <a:ext cx="3454400" cy="329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5" name="VISIO" r:id="rId9" imgW="1732628" imgH="1989087" progId="Visio.Drawing.6">
                  <p:embed/>
                </p:oleObj>
              </mc:Choice>
              <mc:Fallback>
                <p:oleObj name="VISIO" r:id="rId9" imgW="1732628" imgH="1989087" progId="Visio.Drawing.6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524000"/>
                        <a:ext cx="3454400" cy="329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Reducing Canonical expressions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609600" y="914400"/>
            <a:ext cx="47596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Arial" charset="0"/>
              </a:rPr>
              <a:t>Given  </a:t>
            </a:r>
            <a:r>
              <a:rPr lang="en-US" altLang="en-US" sz="2400">
                <a:latin typeface="Monotype Corsiva" pitchFamily="66" charset="0"/>
                <a:cs typeface="Arial" charset="0"/>
              </a:rPr>
              <a:t>F(a,b,c,d)</a:t>
            </a:r>
            <a:r>
              <a:rPr lang="en-US" altLang="en-US" sz="2400">
                <a:cs typeface="Arial" charset="0"/>
              </a:rPr>
              <a:t>  = Σm (0, 1, 2, 8, 14)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Arial" charset="0"/>
              </a:rPr>
              <a:t>            </a:t>
            </a:r>
            <a:r>
              <a:rPr lang="en-US" altLang="en-US" sz="2400">
                <a:latin typeface="Monotype Corsiva" pitchFamily="66" charset="0"/>
                <a:cs typeface="Arial" charset="0"/>
              </a:rPr>
              <a:t>D(a,b,c,d)</a:t>
            </a:r>
            <a:r>
              <a:rPr lang="en-US" altLang="en-US" sz="2400">
                <a:cs typeface="Arial" charset="0"/>
              </a:rPr>
              <a:t> = Σm (9, 10)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Arial" charset="0"/>
              </a:rPr>
              <a:t>1. Draw K-map</a:t>
            </a:r>
          </a:p>
        </p:txBody>
      </p:sp>
      <p:sp>
        <p:nvSpPr>
          <p:cNvPr id="24580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E0134A0-9727-4309-A628-0EF704C8657C}" type="slidenum">
              <a:rPr lang="en-US" altLang="en-US" sz="1400" smtClean="0">
                <a:cs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smtClean="0">
              <a:cs typeface="Arial" charset="0"/>
            </a:endParaRPr>
          </a:p>
        </p:txBody>
      </p:sp>
      <p:grpSp>
        <p:nvGrpSpPr>
          <p:cNvPr id="24581" name="Group 2"/>
          <p:cNvGrpSpPr>
            <a:grpSpLocks/>
          </p:cNvGrpSpPr>
          <p:nvPr/>
        </p:nvGrpSpPr>
        <p:grpSpPr bwMode="auto">
          <a:xfrm>
            <a:off x="2277693" y="2139552"/>
            <a:ext cx="5334000" cy="3886200"/>
            <a:chOff x="1371600" y="2057400"/>
            <a:chExt cx="5334000" cy="3886200"/>
          </a:xfrm>
        </p:grpSpPr>
        <p:grpSp>
          <p:nvGrpSpPr>
            <p:cNvPr id="24582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24594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cs typeface="Arial" charset="0"/>
                </a:endParaRPr>
              </a:p>
            </p:txBody>
          </p:sp>
          <p:sp>
            <p:nvSpPr>
              <p:cNvPr id="24595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6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7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8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99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00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583" name="TextBox 1"/>
            <p:cNvSpPr txBox="1">
              <a:spLocks noChangeArrowheads="1"/>
            </p:cNvSpPr>
            <p:nvPr/>
          </p:nvSpPr>
          <p:spPr bwMode="auto">
            <a:xfrm>
              <a:off x="1828800" y="20574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flipH="1" flipV="1">
              <a:off x="1524000" y="2286000"/>
              <a:ext cx="762000" cy="5334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85" name="TextBox 31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24586" name="TextBox 4"/>
            <p:cNvSpPr txBox="1">
              <a:spLocks noChangeArrowheads="1"/>
            </p:cNvSpPr>
            <p:nvPr/>
          </p:nvSpPr>
          <p:spPr bwMode="auto">
            <a:xfrm>
              <a:off x="1676400" y="3048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4587" name="TextBox 33"/>
            <p:cNvSpPr txBox="1">
              <a:spLocks noChangeArrowheads="1"/>
            </p:cNvSpPr>
            <p:nvPr/>
          </p:nvSpPr>
          <p:spPr bwMode="auto">
            <a:xfrm>
              <a:off x="1641157" y="3733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24588" name="TextBox 34"/>
            <p:cNvSpPr txBox="1">
              <a:spLocks noChangeArrowheads="1"/>
            </p:cNvSpPr>
            <p:nvPr/>
          </p:nvSpPr>
          <p:spPr bwMode="auto">
            <a:xfrm>
              <a:off x="25146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4589" name="TextBox 35"/>
            <p:cNvSpPr txBox="1">
              <a:spLocks noChangeArrowheads="1"/>
            </p:cNvSpPr>
            <p:nvPr/>
          </p:nvSpPr>
          <p:spPr bwMode="auto">
            <a:xfrm>
              <a:off x="38100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24590" name="TextBox 36"/>
            <p:cNvSpPr txBox="1">
              <a:spLocks noChangeArrowheads="1"/>
            </p:cNvSpPr>
            <p:nvPr/>
          </p:nvSpPr>
          <p:spPr bwMode="auto">
            <a:xfrm>
              <a:off x="4776779" y="2281535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4591" name="TextBox 37"/>
            <p:cNvSpPr txBox="1">
              <a:spLocks noChangeArrowheads="1"/>
            </p:cNvSpPr>
            <p:nvPr/>
          </p:nvSpPr>
          <p:spPr bwMode="auto">
            <a:xfrm>
              <a:off x="5908357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24592" name="TextBox 38"/>
            <p:cNvSpPr txBox="1">
              <a:spLocks noChangeArrowheads="1"/>
            </p:cNvSpPr>
            <p:nvPr/>
          </p:nvSpPr>
          <p:spPr bwMode="auto">
            <a:xfrm>
              <a:off x="1652579" y="4419600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4593" name="TextBox 39"/>
            <p:cNvSpPr txBox="1">
              <a:spLocks noChangeArrowheads="1"/>
            </p:cNvSpPr>
            <p:nvPr/>
          </p:nvSpPr>
          <p:spPr bwMode="auto">
            <a:xfrm>
              <a:off x="1676400" y="5257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Reducing Canonical Expressions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609600" y="914400"/>
            <a:ext cx="47596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Given  </a:t>
            </a:r>
            <a:r>
              <a:rPr lang="en-US" altLang="en-US" sz="2400">
                <a:latin typeface="Monotype Corsiva" pitchFamily="66" charset="0"/>
              </a:rPr>
              <a:t>F(a,b,c,d)</a:t>
            </a:r>
            <a:r>
              <a:rPr lang="en-US" altLang="en-US" sz="2400"/>
              <a:t>  = Σm (0, 1, 2, 8, 14)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</a:t>
            </a:r>
            <a:r>
              <a:rPr lang="en-US" altLang="en-US" sz="2400">
                <a:latin typeface="Monotype Corsiva" pitchFamily="66" charset="0"/>
              </a:rPr>
              <a:t>D(a,b,c,d)</a:t>
            </a:r>
            <a:r>
              <a:rPr lang="en-US" altLang="en-US" sz="2400"/>
              <a:t> = Σm (9, 10)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1. Draw K-map</a:t>
            </a:r>
          </a:p>
        </p:txBody>
      </p:sp>
      <p:sp>
        <p:nvSpPr>
          <p:cNvPr id="25609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FE52949-71C7-4121-8391-05C7FA684E0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038984" y="2125817"/>
            <a:ext cx="5333999" cy="3886199"/>
            <a:chOff x="1371601" y="1543051"/>
            <a:chExt cx="5333999" cy="2914649"/>
          </a:xfrm>
        </p:grpSpPr>
        <p:grpSp>
          <p:nvGrpSpPr>
            <p:cNvPr id="25604" name="Group 4"/>
            <p:cNvGrpSpPr>
              <a:grpSpLocks/>
            </p:cNvGrpSpPr>
            <p:nvPr/>
          </p:nvGrpSpPr>
          <p:grpSpPr bwMode="auto">
            <a:xfrm>
              <a:off x="2286000" y="2114550"/>
              <a:ext cx="4419600" cy="2343150"/>
              <a:chOff x="1248" y="816"/>
              <a:chExt cx="3408" cy="2592"/>
            </a:xfrm>
          </p:grpSpPr>
          <p:sp>
            <p:nvSpPr>
              <p:cNvPr id="25621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5622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3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4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5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6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7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5605" name="Text Box 12"/>
            <p:cNvSpPr txBox="1">
              <a:spLocks noChangeArrowheads="1"/>
            </p:cNvSpPr>
            <p:nvPr/>
          </p:nvSpPr>
          <p:spPr bwMode="auto">
            <a:xfrm>
              <a:off x="2286000" y="211455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0                      4                        12                    8 </a:t>
              </a:r>
            </a:p>
          </p:txBody>
        </p:sp>
        <p:sp>
          <p:nvSpPr>
            <p:cNvPr id="25606" name="Text Box 13"/>
            <p:cNvSpPr txBox="1">
              <a:spLocks noChangeArrowheads="1"/>
            </p:cNvSpPr>
            <p:nvPr/>
          </p:nvSpPr>
          <p:spPr bwMode="auto">
            <a:xfrm>
              <a:off x="2286000" y="268605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1                      5                       13                     9</a:t>
              </a:r>
            </a:p>
          </p:txBody>
        </p:sp>
        <p:sp>
          <p:nvSpPr>
            <p:cNvPr id="25607" name="Text Box 14"/>
            <p:cNvSpPr txBox="1">
              <a:spLocks noChangeArrowheads="1"/>
            </p:cNvSpPr>
            <p:nvPr/>
          </p:nvSpPr>
          <p:spPr bwMode="auto">
            <a:xfrm>
              <a:off x="2286000" y="331470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3                     7                       15                    11</a:t>
              </a:r>
            </a:p>
          </p:txBody>
        </p:sp>
        <p:sp>
          <p:nvSpPr>
            <p:cNvPr id="25608" name="Text Box 15"/>
            <p:cNvSpPr txBox="1">
              <a:spLocks noChangeArrowheads="1"/>
            </p:cNvSpPr>
            <p:nvPr/>
          </p:nvSpPr>
          <p:spPr bwMode="auto">
            <a:xfrm>
              <a:off x="2286000" y="388620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2                      6                       14                   10 </a:t>
              </a:r>
            </a:p>
          </p:txBody>
        </p:sp>
        <p:sp>
          <p:nvSpPr>
            <p:cNvPr id="25610" name="TextBox 1"/>
            <p:cNvSpPr txBox="1">
              <a:spLocks noChangeArrowheads="1"/>
            </p:cNvSpPr>
            <p:nvPr/>
          </p:nvSpPr>
          <p:spPr bwMode="auto">
            <a:xfrm>
              <a:off x="1828801" y="15430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flipH="1" flipV="1">
              <a:off x="1524000" y="1714500"/>
              <a:ext cx="762000" cy="4000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12" name="TextBox 31"/>
            <p:cNvSpPr txBox="1">
              <a:spLocks noChangeArrowheads="1"/>
            </p:cNvSpPr>
            <p:nvPr/>
          </p:nvSpPr>
          <p:spPr bwMode="auto">
            <a:xfrm>
              <a:off x="1371601" y="18859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25613" name="TextBox 4"/>
            <p:cNvSpPr txBox="1">
              <a:spLocks noChangeArrowheads="1"/>
            </p:cNvSpPr>
            <p:nvPr/>
          </p:nvSpPr>
          <p:spPr bwMode="auto">
            <a:xfrm>
              <a:off x="1676401" y="22860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5614" name="TextBox 33"/>
            <p:cNvSpPr txBox="1">
              <a:spLocks noChangeArrowheads="1"/>
            </p:cNvSpPr>
            <p:nvPr/>
          </p:nvSpPr>
          <p:spPr bwMode="auto">
            <a:xfrm>
              <a:off x="1641476" y="2800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25615" name="TextBox 34"/>
            <p:cNvSpPr txBox="1">
              <a:spLocks noChangeArrowheads="1"/>
            </p:cNvSpPr>
            <p:nvPr/>
          </p:nvSpPr>
          <p:spPr bwMode="auto">
            <a:xfrm>
              <a:off x="2514601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5616" name="TextBox 35"/>
            <p:cNvSpPr txBox="1">
              <a:spLocks noChangeArrowheads="1"/>
            </p:cNvSpPr>
            <p:nvPr/>
          </p:nvSpPr>
          <p:spPr bwMode="auto">
            <a:xfrm>
              <a:off x="3810000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25617" name="TextBox 36"/>
            <p:cNvSpPr txBox="1">
              <a:spLocks noChangeArrowheads="1"/>
            </p:cNvSpPr>
            <p:nvPr/>
          </p:nvSpPr>
          <p:spPr bwMode="auto">
            <a:xfrm>
              <a:off x="4776788" y="1710928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5618" name="TextBox 37"/>
            <p:cNvSpPr txBox="1">
              <a:spLocks noChangeArrowheads="1"/>
            </p:cNvSpPr>
            <p:nvPr/>
          </p:nvSpPr>
          <p:spPr bwMode="auto">
            <a:xfrm>
              <a:off x="5908676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25619" name="TextBox 38"/>
            <p:cNvSpPr txBox="1">
              <a:spLocks noChangeArrowheads="1"/>
            </p:cNvSpPr>
            <p:nvPr/>
          </p:nvSpPr>
          <p:spPr bwMode="auto">
            <a:xfrm>
              <a:off x="1652588" y="3314701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5620" name="TextBox 39"/>
            <p:cNvSpPr txBox="1">
              <a:spLocks noChangeArrowheads="1"/>
            </p:cNvSpPr>
            <p:nvPr/>
          </p:nvSpPr>
          <p:spPr bwMode="auto">
            <a:xfrm>
              <a:off x="1676401" y="3943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Reducing Canonical Expressions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609600" y="914400"/>
            <a:ext cx="47596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Given  </a:t>
            </a:r>
            <a:r>
              <a:rPr lang="en-US" altLang="en-US" sz="2400">
                <a:latin typeface="Monotype Corsiva" pitchFamily="66" charset="0"/>
              </a:rPr>
              <a:t>F(a,b,c,d)</a:t>
            </a:r>
            <a:r>
              <a:rPr lang="en-US" altLang="en-US" sz="2400"/>
              <a:t>  = Σm (0, 1, 2, 8, 14)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</a:t>
            </a:r>
            <a:r>
              <a:rPr lang="en-US" altLang="en-US" sz="2400">
                <a:latin typeface="Monotype Corsiva" pitchFamily="66" charset="0"/>
              </a:rPr>
              <a:t>D(a,b,c,d)</a:t>
            </a:r>
            <a:r>
              <a:rPr lang="en-US" altLang="en-US" sz="2400"/>
              <a:t> = Σm (9, 10)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1. Draw K-map</a:t>
            </a:r>
          </a:p>
        </p:txBody>
      </p:sp>
      <p:sp>
        <p:nvSpPr>
          <p:cNvPr id="26637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F5568E4-2E97-4B7D-8D6E-6C9E0BF40F1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023994" y="2133599"/>
            <a:ext cx="5333999" cy="3886199"/>
            <a:chOff x="1371601" y="1543051"/>
            <a:chExt cx="5333999" cy="2914649"/>
          </a:xfrm>
        </p:grpSpPr>
        <p:grpSp>
          <p:nvGrpSpPr>
            <p:cNvPr id="26628" name="Group 4"/>
            <p:cNvGrpSpPr>
              <a:grpSpLocks/>
            </p:cNvGrpSpPr>
            <p:nvPr/>
          </p:nvGrpSpPr>
          <p:grpSpPr bwMode="auto">
            <a:xfrm>
              <a:off x="2286000" y="2114550"/>
              <a:ext cx="4419600" cy="2343150"/>
              <a:chOff x="1248" y="816"/>
              <a:chExt cx="3408" cy="2592"/>
            </a:xfrm>
          </p:grpSpPr>
          <p:sp>
            <p:nvSpPr>
              <p:cNvPr id="26649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6650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1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2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3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4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5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29" name="Text Box 12"/>
            <p:cNvSpPr txBox="1">
              <a:spLocks noChangeArrowheads="1"/>
            </p:cNvSpPr>
            <p:nvPr/>
          </p:nvSpPr>
          <p:spPr bwMode="auto">
            <a:xfrm>
              <a:off x="2286000" y="211455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0                      4                        12                    8 </a:t>
              </a:r>
            </a:p>
          </p:txBody>
        </p:sp>
        <p:sp>
          <p:nvSpPr>
            <p:cNvPr id="26630" name="Text Box 13"/>
            <p:cNvSpPr txBox="1">
              <a:spLocks noChangeArrowheads="1"/>
            </p:cNvSpPr>
            <p:nvPr/>
          </p:nvSpPr>
          <p:spPr bwMode="auto">
            <a:xfrm>
              <a:off x="2286000" y="268605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1                      5                       13                     9</a:t>
              </a:r>
            </a:p>
          </p:txBody>
        </p:sp>
        <p:sp>
          <p:nvSpPr>
            <p:cNvPr id="26631" name="Text Box 14"/>
            <p:cNvSpPr txBox="1">
              <a:spLocks noChangeArrowheads="1"/>
            </p:cNvSpPr>
            <p:nvPr/>
          </p:nvSpPr>
          <p:spPr bwMode="auto">
            <a:xfrm>
              <a:off x="2286000" y="331470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3                     7                       15                    11</a:t>
              </a:r>
            </a:p>
          </p:txBody>
        </p:sp>
        <p:sp>
          <p:nvSpPr>
            <p:cNvPr id="26632" name="Text Box 15"/>
            <p:cNvSpPr txBox="1">
              <a:spLocks noChangeArrowheads="1"/>
            </p:cNvSpPr>
            <p:nvPr/>
          </p:nvSpPr>
          <p:spPr bwMode="auto">
            <a:xfrm>
              <a:off x="2286000" y="3886200"/>
              <a:ext cx="434340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2                      6                       14                   10 </a:t>
              </a:r>
            </a:p>
          </p:txBody>
        </p:sp>
        <p:sp>
          <p:nvSpPr>
            <p:cNvPr id="26633" name="Text Box 23"/>
            <p:cNvSpPr txBox="1">
              <a:spLocks noChangeArrowheads="1"/>
            </p:cNvSpPr>
            <p:nvPr/>
          </p:nvSpPr>
          <p:spPr bwMode="auto">
            <a:xfrm>
              <a:off x="2438400" y="2228850"/>
              <a:ext cx="4114800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1          0           0          1</a:t>
              </a:r>
            </a:p>
          </p:txBody>
        </p:sp>
        <p:sp>
          <p:nvSpPr>
            <p:cNvPr id="26634" name="Text Box 24"/>
            <p:cNvSpPr txBox="1">
              <a:spLocks noChangeArrowheads="1"/>
            </p:cNvSpPr>
            <p:nvPr/>
          </p:nvSpPr>
          <p:spPr bwMode="auto">
            <a:xfrm>
              <a:off x="2438400" y="2800350"/>
              <a:ext cx="4114800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0          X</a:t>
              </a:r>
            </a:p>
          </p:txBody>
        </p:sp>
        <p:sp>
          <p:nvSpPr>
            <p:cNvPr id="26635" name="Text Box 25"/>
            <p:cNvSpPr txBox="1">
              <a:spLocks noChangeArrowheads="1"/>
            </p:cNvSpPr>
            <p:nvPr/>
          </p:nvSpPr>
          <p:spPr bwMode="auto">
            <a:xfrm>
              <a:off x="2438400" y="3371850"/>
              <a:ext cx="4114800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0          0           0          0</a:t>
              </a:r>
            </a:p>
          </p:txBody>
        </p:sp>
        <p:sp>
          <p:nvSpPr>
            <p:cNvPr id="26636" name="Text Box 26"/>
            <p:cNvSpPr txBox="1">
              <a:spLocks noChangeArrowheads="1"/>
            </p:cNvSpPr>
            <p:nvPr/>
          </p:nvSpPr>
          <p:spPr bwMode="auto">
            <a:xfrm>
              <a:off x="2438400" y="4000501"/>
              <a:ext cx="4114800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1          X</a:t>
              </a:r>
            </a:p>
          </p:txBody>
        </p:sp>
        <p:sp>
          <p:nvSpPr>
            <p:cNvPr id="26638" name="TextBox 1"/>
            <p:cNvSpPr txBox="1">
              <a:spLocks noChangeArrowheads="1"/>
            </p:cNvSpPr>
            <p:nvPr/>
          </p:nvSpPr>
          <p:spPr bwMode="auto">
            <a:xfrm>
              <a:off x="1828801" y="15430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flipH="1" flipV="1">
              <a:off x="1524000" y="1714500"/>
              <a:ext cx="762000" cy="4000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40" name="TextBox 31"/>
            <p:cNvSpPr txBox="1">
              <a:spLocks noChangeArrowheads="1"/>
            </p:cNvSpPr>
            <p:nvPr/>
          </p:nvSpPr>
          <p:spPr bwMode="auto">
            <a:xfrm>
              <a:off x="1371601" y="18859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26641" name="TextBox 4"/>
            <p:cNvSpPr txBox="1">
              <a:spLocks noChangeArrowheads="1"/>
            </p:cNvSpPr>
            <p:nvPr/>
          </p:nvSpPr>
          <p:spPr bwMode="auto">
            <a:xfrm>
              <a:off x="1676401" y="22860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6642" name="TextBox 33"/>
            <p:cNvSpPr txBox="1">
              <a:spLocks noChangeArrowheads="1"/>
            </p:cNvSpPr>
            <p:nvPr/>
          </p:nvSpPr>
          <p:spPr bwMode="auto">
            <a:xfrm>
              <a:off x="1641476" y="2800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26643" name="TextBox 34"/>
            <p:cNvSpPr txBox="1">
              <a:spLocks noChangeArrowheads="1"/>
            </p:cNvSpPr>
            <p:nvPr/>
          </p:nvSpPr>
          <p:spPr bwMode="auto">
            <a:xfrm>
              <a:off x="2514601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26644" name="TextBox 35"/>
            <p:cNvSpPr txBox="1">
              <a:spLocks noChangeArrowheads="1"/>
            </p:cNvSpPr>
            <p:nvPr/>
          </p:nvSpPr>
          <p:spPr bwMode="auto">
            <a:xfrm>
              <a:off x="3810000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26645" name="TextBox 36"/>
            <p:cNvSpPr txBox="1">
              <a:spLocks noChangeArrowheads="1"/>
            </p:cNvSpPr>
            <p:nvPr/>
          </p:nvSpPr>
          <p:spPr bwMode="auto">
            <a:xfrm>
              <a:off x="4776788" y="1710928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6646" name="TextBox 37"/>
            <p:cNvSpPr txBox="1">
              <a:spLocks noChangeArrowheads="1"/>
            </p:cNvSpPr>
            <p:nvPr/>
          </p:nvSpPr>
          <p:spPr bwMode="auto">
            <a:xfrm>
              <a:off x="5908676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26647" name="TextBox 38"/>
            <p:cNvSpPr txBox="1">
              <a:spLocks noChangeArrowheads="1"/>
            </p:cNvSpPr>
            <p:nvPr/>
          </p:nvSpPr>
          <p:spPr bwMode="auto">
            <a:xfrm>
              <a:off x="1652588" y="3314701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26648" name="TextBox 39"/>
            <p:cNvSpPr txBox="1">
              <a:spLocks noChangeArrowheads="1"/>
            </p:cNvSpPr>
            <p:nvPr/>
          </p:nvSpPr>
          <p:spPr bwMode="auto">
            <a:xfrm>
              <a:off x="1676401" y="3943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Reducing Canonical Expressions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381001" y="685801"/>
            <a:ext cx="394050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/>
              <a:t>Draw K-map 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/>
              <a:t>Identify Prime implicants 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/>
              <a:t>Identify Essential Primes 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1066800" y="2819400"/>
            <a:ext cx="4419600" cy="3124200"/>
            <a:chOff x="1248" y="816"/>
            <a:chExt cx="3408" cy="2592"/>
          </a:xfrm>
        </p:grpSpPr>
        <p:sp>
          <p:nvSpPr>
            <p:cNvPr id="27674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75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6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7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8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9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0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3" name="Text Box 12"/>
          <p:cNvSpPr txBox="1">
            <a:spLocks noChangeArrowheads="1"/>
          </p:cNvSpPr>
          <p:nvPr/>
        </p:nvSpPr>
        <p:spPr bwMode="auto">
          <a:xfrm>
            <a:off x="10668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0                      4                        12                    8 </a:t>
            </a:r>
          </a:p>
        </p:txBody>
      </p:sp>
      <p:sp>
        <p:nvSpPr>
          <p:cNvPr id="27654" name="Text Box 13"/>
          <p:cNvSpPr txBox="1">
            <a:spLocks noChangeArrowheads="1"/>
          </p:cNvSpPr>
          <p:nvPr/>
        </p:nvSpPr>
        <p:spPr bwMode="auto">
          <a:xfrm>
            <a:off x="1066800" y="3581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1                      5                       13                     9</a:t>
            </a:r>
          </a:p>
        </p:txBody>
      </p:sp>
      <p:sp>
        <p:nvSpPr>
          <p:cNvPr id="27655" name="Text Box 14"/>
          <p:cNvSpPr txBox="1">
            <a:spLocks noChangeArrowheads="1"/>
          </p:cNvSpPr>
          <p:nvPr/>
        </p:nvSpPr>
        <p:spPr bwMode="auto">
          <a:xfrm>
            <a:off x="1066800" y="4419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3                     7                       15                    11</a:t>
            </a:r>
          </a:p>
        </p:txBody>
      </p:sp>
      <p:sp>
        <p:nvSpPr>
          <p:cNvPr id="27656" name="Text Box 15"/>
          <p:cNvSpPr txBox="1">
            <a:spLocks noChangeArrowheads="1"/>
          </p:cNvSpPr>
          <p:nvPr/>
        </p:nvSpPr>
        <p:spPr bwMode="auto">
          <a:xfrm>
            <a:off x="1066800" y="5181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2                      6                       14                   10 </a:t>
            </a:r>
          </a:p>
        </p:txBody>
      </p:sp>
      <p:sp>
        <p:nvSpPr>
          <p:cNvPr id="27657" name="Text Box 23"/>
          <p:cNvSpPr txBox="1">
            <a:spLocks noChangeArrowheads="1"/>
          </p:cNvSpPr>
          <p:nvPr/>
        </p:nvSpPr>
        <p:spPr bwMode="auto">
          <a:xfrm>
            <a:off x="1219200" y="2971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1          0           0          1</a:t>
            </a:r>
          </a:p>
        </p:txBody>
      </p:sp>
      <p:sp>
        <p:nvSpPr>
          <p:cNvPr id="27658" name="Text Box 24"/>
          <p:cNvSpPr txBox="1">
            <a:spLocks noChangeArrowheads="1"/>
          </p:cNvSpPr>
          <p:nvPr/>
        </p:nvSpPr>
        <p:spPr bwMode="auto">
          <a:xfrm>
            <a:off x="1219200" y="3733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X</a:t>
            </a:r>
          </a:p>
        </p:txBody>
      </p:sp>
      <p:sp>
        <p:nvSpPr>
          <p:cNvPr id="27659" name="Text Box 25"/>
          <p:cNvSpPr txBox="1">
            <a:spLocks noChangeArrowheads="1"/>
          </p:cNvSpPr>
          <p:nvPr/>
        </p:nvSpPr>
        <p:spPr bwMode="auto">
          <a:xfrm>
            <a:off x="1219200" y="4495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0          0           0          0</a:t>
            </a:r>
          </a:p>
        </p:txBody>
      </p:sp>
      <p:sp>
        <p:nvSpPr>
          <p:cNvPr id="27660" name="Text Box 26"/>
          <p:cNvSpPr txBox="1">
            <a:spLocks noChangeArrowheads="1"/>
          </p:cNvSpPr>
          <p:nvPr/>
        </p:nvSpPr>
        <p:spPr bwMode="auto">
          <a:xfrm>
            <a:off x="1219200" y="5334001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1          X</a:t>
            </a:r>
          </a:p>
        </p:txBody>
      </p:sp>
      <p:sp>
        <p:nvSpPr>
          <p:cNvPr id="27661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FE05F35-D80A-4BDA-BE43-C8C1D5DAFDE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smtClean="0"/>
          </a:p>
        </p:txBody>
      </p:sp>
      <p:sp>
        <p:nvSpPr>
          <p:cNvPr id="27662" name="TextBox 1"/>
          <p:cNvSpPr txBox="1">
            <a:spLocks noChangeArrowheads="1"/>
          </p:cNvSpPr>
          <p:nvPr/>
        </p:nvSpPr>
        <p:spPr bwMode="auto">
          <a:xfrm>
            <a:off x="609601" y="20574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ab</a:t>
            </a: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 flipH="1" flipV="1">
            <a:off x="304800" y="2286000"/>
            <a:ext cx="762000" cy="533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64" name="TextBox 31"/>
          <p:cNvSpPr txBox="1">
            <a:spLocks noChangeArrowheads="1"/>
          </p:cNvSpPr>
          <p:nvPr/>
        </p:nvSpPr>
        <p:spPr bwMode="auto">
          <a:xfrm>
            <a:off x="152401" y="25146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cd</a:t>
            </a:r>
          </a:p>
        </p:txBody>
      </p:sp>
      <p:sp>
        <p:nvSpPr>
          <p:cNvPr id="27665" name="TextBox 4"/>
          <p:cNvSpPr txBox="1">
            <a:spLocks noChangeArrowheads="1"/>
          </p:cNvSpPr>
          <p:nvPr/>
        </p:nvSpPr>
        <p:spPr bwMode="auto">
          <a:xfrm>
            <a:off x="457202" y="30480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7666" name="TextBox 33"/>
          <p:cNvSpPr txBox="1">
            <a:spLocks noChangeArrowheads="1"/>
          </p:cNvSpPr>
          <p:nvPr/>
        </p:nvSpPr>
        <p:spPr bwMode="auto">
          <a:xfrm>
            <a:off x="422277" y="3733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7667" name="TextBox 34"/>
          <p:cNvSpPr txBox="1">
            <a:spLocks noChangeArrowheads="1"/>
          </p:cNvSpPr>
          <p:nvPr/>
        </p:nvSpPr>
        <p:spPr bwMode="auto">
          <a:xfrm>
            <a:off x="1295402" y="22860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7668" name="TextBox 35"/>
          <p:cNvSpPr txBox="1">
            <a:spLocks noChangeArrowheads="1"/>
          </p:cNvSpPr>
          <p:nvPr/>
        </p:nvSpPr>
        <p:spPr bwMode="auto">
          <a:xfrm>
            <a:off x="2590802" y="22860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7669" name="TextBox 36"/>
          <p:cNvSpPr txBox="1">
            <a:spLocks noChangeArrowheads="1"/>
          </p:cNvSpPr>
          <p:nvPr/>
        </p:nvSpPr>
        <p:spPr bwMode="auto">
          <a:xfrm>
            <a:off x="3557589" y="22812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7670" name="TextBox 37"/>
          <p:cNvSpPr txBox="1">
            <a:spLocks noChangeArrowheads="1"/>
          </p:cNvSpPr>
          <p:nvPr/>
        </p:nvSpPr>
        <p:spPr bwMode="auto">
          <a:xfrm>
            <a:off x="4689477" y="22860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27671" name="TextBox 38"/>
          <p:cNvSpPr txBox="1">
            <a:spLocks noChangeArrowheads="1"/>
          </p:cNvSpPr>
          <p:nvPr/>
        </p:nvSpPr>
        <p:spPr bwMode="auto">
          <a:xfrm>
            <a:off x="433389" y="44196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7672" name="TextBox 39"/>
          <p:cNvSpPr txBox="1">
            <a:spLocks noChangeArrowheads="1"/>
          </p:cNvSpPr>
          <p:nvPr/>
        </p:nvSpPr>
        <p:spPr bwMode="auto">
          <a:xfrm>
            <a:off x="457202" y="5257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62600" y="3200400"/>
            <a:ext cx="3657600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PI Q: How many primes (P) and essential primes (EP) are there?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Four (P) and three (EP)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Three (P) and two (EP)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Three (P) and three (EP) 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Four (P) and Four (EP)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Reducing Canonical Expressions</a:t>
            </a:r>
          </a:p>
        </p:txBody>
      </p:sp>
      <p:grpSp>
        <p:nvGrpSpPr>
          <p:cNvPr id="28675" name="Group 4"/>
          <p:cNvGrpSpPr>
            <a:grpSpLocks/>
          </p:cNvGrpSpPr>
          <p:nvPr/>
        </p:nvGrpSpPr>
        <p:grpSpPr bwMode="auto">
          <a:xfrm>
            <a:off x="1066800" y="3352800"/>
            <a:ext cx="4419600" cy="3124200"/>
            <a:chOff x="1248" y="816"/>
            <a:chExt cx="3408" cy="2592"/>
          </a:xfrm>
        </p:grpSpPr>
        <p:sp>
          <p:nvSpPr>
            <p:cNvPr id="28698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699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0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1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2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3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4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6" name="Text Box 12"/>
          <p:cNvSpPr txBox="1">
            <a:spLocks noChangeArrowheads="1"/>
          </p:cNvSpPr>
          <p:nvPr/>
        </p:nvSpPr>
        <p:spPr bwMode="auto">
          <a:xfrm>
            <a:off x="1066800" y="3352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0                      4                        12                    8 </a:t>
            </a:r>
          </a:p>
        </p:txBody>
      </p:sp>
      <p:sp>
        <p:nvSpPr>
          <p:cNvPr id="28677" name="Text Box 13"/>
          <p:cNvSpPr txBox="1">
            <a:spLocks noChangeArrowheads="1"/>
          </p:cNvSpPr>
          <p:nvPr/>
        </p:nvSpPr>
        <p:spPr bwMode="auto">
          <a:xfrm>
            <a:off x="1066800" y="4114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1                      5                       13                     9</a:t>
            </a:r>
          </a:p>
        </p:txBody>
      </p:sp>
      <p:sp>
        <p:nvSpPr>
          <p:cNvPr id="28678" name="Text Box 14"/>
          <p:cNvSpPr txBox="1">
            <a:spLocks noChangeArrowheads="1"/>
          </p:cNvSpPr>
          <p:nvPr/>
        </p:nvSpPr>
        <p:spPr bwMode="auto">
          <a:xfrm>
            <a:off x="1066800" y="4953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3                     7                       15                    11</a:t>
            </a:r>
          </a:p>
        </p:txBody>
      </p:sp>
      <p:sp>
        <p:nvSpPr>
          <p:cNvPr id="28679" name="Text Box 15"/>
          <p:cNvSpPr txBox="1">
            <a:spLocks noChangeArrowheads="1"/>
          </p:cNvSpPr>
          <p:nvPr/>
        </p:nvSpPr>
        <p:spPr bwMode="auto">
          <a:xfrm>
            <a:off x="1066800" y="5715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2                      6                       14                   10 </a:t>
            </a:r>
          </a:p>
        </p:txBody>
      </p:sp>
      <p:sp>
        <p:nvSpPr>
          <p:cNvPr id="28680" name="Text Box 23"/>
          <p:cNvSpPr txBox="1">
            <a:spLocks noChangeArrowheads="1"/>
          </p:cNvSpPr>
          <p:nvPr/>
        </p:nvSpPr>
        <p:spPr bwMode="auto">
          <a:xfrm>
            <a:off x="1219200" y="3505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1          0           0          1</a:t>
            </a:r>
          </a:p>
        </p:txBody>
      </p:sp>
      <p:sp>
        <p:nvSpPr>
          <p:cNvPr id="28681" name="Text Box 24"/>
          <p:cNvSpPr txBox="1">
            <a:spLocks noChangeArrowheads="1"/>
          </p:cNvSpPr>
          <p:nvPr/>
        </p:nvSpPr>
        <p:spPr bwMode="auto">
          <a:xfrm>
            <a:off x="1219200" y="4267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X</a:t>
            </a:r>
          </a:p>
        </p:txBody>
      </p:sp>
      <p:sp>
        <p:nvSpPr>
          <p:cNvPr id="28682" name="Text Box 25"/>
          <p:cNvSpPr txBox="1">
            <a:spLocks noChangeArrowheads="1"/>
          </p:cNvSpPr>
          <p:nvPr/>
        </p:nvSpPr>
        <p:spPr bwMode="auto">
          <a:xfrm>
            <a:off x="1219200" y="5029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0          0           0          0</a:t>
            </a:r>
          </a:p>
        </p:txBody>
      </p:sp>
      <p:sp>
        <p:nvSpPr>
          <p:cNvPr id="28683" name="Text Box 26"/>
          <p:cNvSpPr txBox="1">
            <a:spLocks noChangeArrowheads="1"/>
          </p:cNvSpPr>
          <p:nvPr/>
        </p:nvSpPr>
        <p:spPr bwMode="auto">
          <a:xfrm>
            <a:off x="1219200" y="5867401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1          X</a:t>
            </a:r>
          </a:p>
        </p:txBody>
      </p:sp>
      <p:sp>
        <p:nvSpPr>
          <p:cNvPr id="28684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B05B67E-A4BD-4A10-8800-6D116C8C266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smtClean="0"/>
          </a:p>
        </p:txBody>
      </p:sp>
      <p:sp>
        <p:nvSpPr>
          <p:cNvPr id="28685" name="TextBox 1"/>
          <p:cNvSpPr txBox="1">
            <a:spLocks noChangeArrowheads="1"/>
          </p:cNvSpPr>
          <p:nvPr/>
        </p:nvSpPr>
        <p:spPr bwMode="auto">
          <a:xfrm>
            <a:off x="609601" y="25908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ab</a:t>
            </a: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 flipH="1" flipV="1">
            <a:off x="304800" y="2819400"/>
            <a:ext cx="762000" cy="533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87" name="TextBox 31"/>
          <p:cNvSpPr txBox="1">
            <a:spLocks noChangeArrowheads="1"/>
          </p:cNvSpPr>
          <p:nvPr/>
        </p:nvSpPr>
        <p:spPr bwMode="auto">
          <a:xfrm>
            <a:off x="152401" y="30480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cd</a:t>
            </a:r>
          </a:p>
        </p:txBody>
      </p:sp>
      <p:sp>
        <p:nvSpPr>
          <p:cNvPr id="28688" name="TextBox 4"/>
          <p:cNvSpPr txBox="1">
            <a:spLocks noChangeArrowheads="1"/>
          </p:cNvSpPr>
          <p:nvPr/>
        </p:nvSpPr>
        <p:spPr bwMode="auto">
          <a:xfrm>
            <a:off x="457202" y="3581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8689" name="TextBox 33"/>
          <p:cNvSpPr txBox="1">
            <a:spLocks noChangeArrowheads="1"/>
          </p:cNvSpPr>
          <p:nvPr/>
        </p:nvSpPr>
        <p:spPr bwMode="auto">
          <a:xfrm>
            <a:off x="422277" y="4267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8690" name="TextBox 34"/>
          <p:cNvSpPr txBox="1">
            <a:spLocks noChangeArrowheads="1"/>
          </p:cNvSpPr>
          <p:nvPr/>
        </p:nvSpPr>
        <p:spPr bwMode="auto">
          <a:xfrm>
            <a:off x="12954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8691" name="TextBox 35"/>
          <p:cNvSpPr txBox="1">
            <a:spLocks noChangeArrowheads="1"/>
          </p:cNvSpPr>
          <p:nvPr/>
        </p:nvSpPr>
        <p:spPr bwMode="auto">
          <a:xfrm>
            <a:off x="25908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8692" name="TextBox 36"/>
          <p:cNvSpPr txBox="1">
            <a:spLocks noChangeArrowheads="1"/>
          </p:cNvSpPr>
          <p:nvPr/>
        </p:nvSpPr>
        <p:spPr bwMode="auto">
          <a:xfrm>
            <a:off x="3557589" y="28146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8693" name="TextBox 37"/>
          <p:cNvSpPr txBox="1">
            <a:spLocks noChangeArrowheads="1"/>
          </p:cNvSpPr>
          <p:nvPr/>
        </p:nvSpPr>
        <p:spPr bwMode="auto">
          <a:xfrm>
            <a:off x="4689477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28694" name="TextBox 38"/>
          <p:cNvSpPr txBox="1">
            <a:spLocks noChangeArrowheads="1"/>
          </p:cNvSpPr>
          <p:nvPr/>
        </p:nvSpPr>
        <p:spPr bwMode="auto">
          <a:xfrm>
            <a:off x="433389" y="49530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8695" name="TextBox 39"/>
          <p:cNvSpPr txBox="1">
            <a:spLocks noChangeArrowheads="1"/>
          </p:cNvSpPr>
          <p:nvPr/>
        </p:nvSpPr>
        <p:spPr bwMode="auto">
          <a:xfrm>
            <a:off x="457202" y="5791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38800" y="3230563"/>
            <a:ext cx="36576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PI Q: Do the E-primes cover the entire on set?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Yes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No</a:t>
            </a:r>
          </a:p>
        </p:txBody>
      </p:sp>
      <p:sp>
        <p:nvSpPr>
          <p:cNvPr id="28697" name="Text Box 3"/>
          <p:cNvSpPr txBox="1">
            <a:spLocks noChangeArrowheads="1"/>
          </p:cNvSpPr>
          <p:nvPr/>
        </p:nvSpPr>
        <p:spPr bwMode="auto">
          <a:xfrm>
            <a:off x="228602" y="914400"/>
            <a:ext cx="70871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Prime implicants: Σm (0, 1, 8, 9), Σm (0, 2, 8, 10), Σm (10, 14)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Essential Primes: Σm (0, 1, 8, 9), Σm (0, 2, 8, 10), Σm (10, 14)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Reducing Canonical Expressions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228600" y="914401"/>
            <a:ext cx="878638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Prime implicants: Σm (0, 1, 8, 9), Σm (0, 2, 8, 10), Σm (10, 14)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Essential Primes: Σm (0, 1, 8, 9), Σm (0, 2, 8, 10), Σm (10, 14)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Min exp: Σ (Essential Primes)=Σm (0, 1, 8, 9) + Σm (0, 2, 8, 10)  + Σm (10, 14)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          f(a,b,c,d) = </a:t>
            </a:r>
            <a:r>
              <a:rPr lang="en-US" altLang="en-US" sz="2000">
                <a:solidFill>
                  <a:srgbClr val="FF0000"/>
                </a:solidFill>
              </a:rPr>
              <a:t>?</a:t>
            </a:r>
            <a:endParaRPr lang="en-US" altLang="en-US" sz="2400"/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1066800" y="3352800"/>
            <a:ext cx="4419600" cy="3124200"/>
            <a:chOff x="1248" y="816"/>
            <a:chExt cx="3408" cy="2592"/>
          </a:xfrm>
        </p:grpSpPr>
        <p:sp>
          <p:nvSpPr>
            <p:cNvPr id="29722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23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4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5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6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7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8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1" name="Text Box 12"/>
          <p:cNvSpPr txBox="1">
            <a:spLocks noChangeArrowheads="1"/>
          </p:cNvSpPr>
          <p:nvPr/>
        </p:nvSpPr>
        <p:spPr bwMode="auto">
          <a:xfrm>
            <a:off x="1066800" y="3352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0                      4                        12                    8 </a:t>
            </a:r>
          </a:p>
        </p:txBody>
      </p:sp>
      <p:sp>
        <p:nvSpPr>
          <p:cNvPr id="29702" name="Text Box 13"/>
          <p:cNvSpPr txBox="1">
            <a:spLocks noChangeArrowheads="1"/>
          </p:cNvSpPr>
          <p:nvPr/>
        </p:nvSpPr>
        <p:spPr bwMode="auto">
          <a:xfrm>
            <a:off x="1066800" y="4114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1                      5                       13                     9</a:t>
            </a:r>
          </a:p>
        </p:txBody>
      </p:sp>
      <p:sp>
        <p:nvSpPr>
          <p:cNvPr id="29703" name="Text Box 14"/>
          <p:cNvSpPr txBox="1">
            <a:spLocks noChangeArrowheads="1"/>
          </p:cNvSpPr>
          <p:nvPr/>
        </p:nvSpPr>
        <p:spPr bwMode="auto">
          <a:xfrm>
            <a:off x="1066800" y="4953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3                     7                       15                    11</a:t>
            </a:r>
          </a:p>
        </p:txBody>
      </p:sp>
      <p:sp>
        <p:nvSpPr>
          <p:cNvPr id="29704" name="Text Box 15"/>
          <p:cNvSpPr txBox="1">
            <a:spLocks noChangeArrowheads="1"/>
          </p:cNvSpPr>
          <p:nvPr/>
        </p:nvSpPr>
        <p:spPr bwMode="auto">
          <a:xfrm>
            <a:off x="1066800" y="5715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2                      6                       14                   10 </a:t>
            </a:r>
          </a:p>
        </p:txBody>
      </p:sp>
      <p:sp>
        <p:nvSpPr>
          <p:cNvPr id="29705" name="Text Box 23"/>
          <p:cNvSpPr txBox="1">
            <a:spLocks noChangeArrowheads="1"/>
          </p:cNvSpPr>
          <p:nvPr/>
        </p:nvSpPr>
        <p:spPr bwMode="auto">
          <a:xfrm>
            <a:off x="1219200" y="3505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1          0           0          1</a:t>
            </a:r>
          </a:p>
        </p:txBody>
      </p:sp>
      <p:sp>
        <p:nvSpPr>
          <p:cNvPr id="29706" name="Text Box 24"/>
          <p:cNvSpPr txBox="1">
            <a:spLocks noChangeArrowheads="1"/>
          </p:cNvSpPr>
          <p:nvPr/>
        </p:nvSpPr>
        <p:spPr bwMode="auto">
          <a:xfrm>
            <a:off x="1219200" y="4267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X</a:t>
            </a:r>
          </a:p>
        </p:txBody>
      </p:sp>
      <p:sp>
        <p:nvSpPr>
          <p:cNvPr id="29707" name="Text Box 25"/>
          <p:cNvSpPr txBox="1">
            <a:spLocks noChangeArrowheads="1"/>
          </p:cNvSpPr>
          <p:nvPr/>
        </p:nvSpPr>
        <p:spPr bwMode="auto">
          <a:xfrm>
            <a:off x="1219200" y="5029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0          0           0          0</a:t>
            </a:r>
          </a:p>
        </p:txBody>
      </p:sp>
      <p:sp>
        <p:nvSpPr>
          <p:cNvPr id="29708" name="Text Box 26"/>
          <p:cNvSpPr txBox="1">
            <a:spLocks noChangeArrowheads="1"/>
          </p:cNvSpPr>
          <p:nvPr/>
        </p:nvSpPr>
        <p:spPr bwMode="auto">
          <a:xfrm>
            <a:off x="1219200" y="5867401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1          X</a:t>
            </a:r>
          </a:p>
        </p:txBody>
      </p:sp>
      <p:sp>
        <p:nvSpPr>
          <p:cNvPr id="29709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5FE7365-95F2-49B4-8C5B-88C185FB941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smtClean="0"/>
          </a:p>
        </p:txBody>
      </p:sp>
      <p:sp>
        <p:nvSpPr>
          <p:cNvPr id="29710" name="TextBox 1"/>
          <p:cNvSpPr txBox="1">
            <a:spLocks noChangeArrowheads="1"/>
          </p:cNvSpPr>
          <p:nvPr/>
        </p:nvSpPr>
        <p:spPr bwMode="auto">
          <a:xfrm>
            <a:off x="609601" y="25908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ab</a:t>
            </a: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 flipH="1" flipV="1">
            <a:off x="304800" y="2819400"/>
            <a:ext cx="762000" cy="533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2" name="TextBox 31"/>
          <p:cNvSpPr txBox="1">
            <a:spLocks noChangeArrowheads="1"/>
          </p:cNvSpPr>
          <p:nvPr/>
        </p:nvSpPr>
        <p:spPr bwMode="auto">
          <a:xfrm>
            <a:off x="152401" y="30480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cd</a:t>
            </a:r>
          </a:p>
        </p:txBody>
      </p:sp>
      <p:sp>
        <p:nvSpPr>
          <p:cNvPr id="29713" name="TextBox 4"/>
          <p:cNvSpPr txBox="1">
            <a:spLocks noChangeArrowheads="1"/>
          </p:cNvSpPr>
          <p:nvPr/>
        </p:nvSpPr>
        <p:spPr bwMode="auto">
          <a:xfrm>
            <a:off x="457202" y="3581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9714" name="TextBox 33"/>
          <p:cNvSpPr txBox="1">
            <a:spLocks noChangeArrowheads="1"/>
          </p:cNvSpPr>
          <p:nvPr/>
        </p:nvSpPr>
        <p:spPr bwMode="auto">
          <a:xfrm>
            <a:off x="422277" y="4267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9715" name="TextBox 34"/>
          <p:cNvSpPr txBox="1">
            <a:spLocks noChangeArrowheads="1"/>
          </p:cNvSpPr>
          <p:nvPr/>
        </p:nvSpPr>
        <p:spPr bwMode="auto">
          <a:xfrm>
            <a:off x="12954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29716" name="TextBox 35"/>
          <p:cNvSpPr txBox="1">
            <a:spLocks noChangeArrowheads="1"/>
          </p:cNvSpPr>
          <p:nvPr/>
        </p:nvSpPr>
        <p:spPr bwMode="auto">
          <a:xfrm>
            <a:off x="25908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29717" name="TextBox 36"/>
          <p:cNvSpPr txBox="1">
            <a:spLocks noChangeArrowheads="1"/>
          </p:cNvSpPr>
          <p:nvPr/>
        </p:nvSpPr>
        <p:spPr bwMode="auto">
          <a:xfrm>
            <a:off x="3557589" y="28146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9718" name="TextBox 37"/>
          <p:cNvSpPr txBox="1">
            <a:spLocks noChangeArrowheads="1"/>
          </p:cNvSpPr>
          <p:nvPr/>
        </p:nvSpPr>
        <p:spPr bwMode="auto">
          <a:xfrm>
            <a:off x="4689477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29719" name="TextBox 38"/>
          <p:cNvSpPr txBox="1">
            <a:spLocks noChangeArrowheads="1"/>
          </p:cNvSpPr>
          <p:nvPr/>
        </p:nvSpPr>
        <p:spPr bwMode="auto">
          <a:xfrm>
            <a:off x="433389" y="49530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29720" name="TextBox 39"/>
          <p:cNvSpPr txBox="1">
            <a:spLocks noChangeArrowheads="1"/>
          </p:cNvSpPr>
          <p:nvPr/>
        </p:nvSpPr>
        <p:spPr bwMode="auto">
          <a:xfrm>
            <a:off x="457202" y="5791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38800" y="3230563"/>
            <a:ext cx="36576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PI Q: Do the E-primes cover the entire on set?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Yes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Reducing Canonical Expressions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52401" y="850901"/>
            <a:ext cx="878638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Prime implicants: Σm (0, 1, 8, 9), Σm (0, 2, 8, 10), Σm (10, 14)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Essential Primes: Σm (0, 1, 8, 9), Σm (0, 2, 8, 10), Σm (10, 14)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000"/>
              <a:t>Min exp: Σ (Essential Primes)=Σm (0, 1, 8, 9) + Σm (0, 2, 8, 10)  + Σm (10, 14)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          f(a,b,c,d) = b</a:t>
            </a:r>
            <a:r>
              <a:rPr lang="ja-JP" altLang="en-US" sz="2000"/>
              <a:t>’</a:t>
            </a:r>
            <a:r>
              <a:rPr lang="en-US" altLang="ja-JP" sz="2000"/>
              <a:t>c</a:t>
            </a:r>
            <a:r>
              <a:rPr lang="ja-JP" altLang="en-US" sz="2000"/>
              <a:t>’</a:t>
            </a:r>
            <a:r>
              <a:rPr lang="en-US" altLang="ja-JP" sz="2000"/>
              <a:t> + b</a:t>
            </a:r>
            <a:r>
              <a:rPr lang="ja-JP" altLang="en-US" sz="2000"/>
              <a:t>’</a:t>
            </a:r>
            <a:r>
              <a:rPr lang="en-US" altLang="ja-JP" sz="2000"/>
              <a:t>d</a:t>
            </a:r>
            <a:r>
              <a:rPr lang="ja-JP" altLang="en-US" sz="2000"/>
              <a:t>’</a:t>
            </a:r>
            <a:r>
              <a:rPr lang="en-US" altLang="ja-JP" sz="2000"/>
              <a:t>+ acd</a:t>
            </a:r>
            <a:r>
              <a:rPr lang="ja-JP" altLang="en-US" sz="2000"/>
              <a:t>‘</a:t>
            </a:r>
            <a:endParaRPr lang="en-US" altLang="ja-JP" sz="2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24" name="Group 4"/>
          <p:cNvGrpSpPr>
            <a:grpSpLocks/>
          </p:cNvGrpSpPr>
          <p:nvPr/>
        </p:nvGrpSpPr>
        <p:grpSpPr bwMode="auto">
          <a:xfrm>
            <a:off x="1066800" y="3352800"/>
            <a:ext cx="4419600" cy="3124200"/>
            <a:chOff x="1248" y="816"/>
            <a:chExt cx="3408" cy="2592"/>
          </a:xfrm>
        </p:grpSpPr>
        <p:sp>
          <p:nvSpPr>
            <p:cNvPr id="30746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0747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48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49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0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1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2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25" name="Text Box 12"/>
          <p:cNvSpPr txBox="1">
            <a:spLocks noChangeArrowheads="1"/>
          </p:cNvSpPr>
          <p:nvPr/>
        </p:nvSpPr>
        <p:spPr bwMode="auto">
          <a:xfrm>
            <a:off x="1066800" y="3352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0                      4                        12                    8 </a:t>
            </a:r>
          </a:p>
        </p:txBody>
      </p:sp>
      <p:sp>
        <p:nvSpPr>
          <p:cNvPr id="30726" name="Text Box 13"/>
          <p:cNvSpPr txBox="1">
            <a:spLocks noChangeArrowheads="1"/>
          </p:cNvSpPr>
          <p:nvPr/>
        </p:nvSpPr>
        <p:spPr bwMode="auto">
          <a:xfrm>
            <a:off x="1066800" y="41148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1                      5                       13                     9</a:t>
            </a:r>
          </a:p>
        </p:txBody>
      </p:sp>
      <p:sp>
        <p:nvSpPr>
          <p:cNvPr id="30727" name="Text Box 14"/>
          <p:cNvSpPr txBox="1">
            <a:spLocks noChangeArrowheads="1"/>
          </p:cNvSpPr>
          <p:nvPr/>
        </p:nvSpPr>
        <p:spPr bwMode="auto">
          <a:xfrm>
            <a:off x="1066800" y="4953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3                     7                       15                    11</a:t>
            </a:r>
          </a:p>
        </p:txBody>
      </p:sp>
      <p:sp>
        <p:nvSpPr>
          <p:cNvPr id="30728" name="Text Box 15"/>
          <p:cNvSpPr txBox="1">
            <a:spLocks noChangeArrowheads="1"/>
          </p:cNvSpPr>
          <p:nvPr/>
        </p:nvSpPr>
        <p:spPr bwMode="auto">
          <a:xfrm>
            <a:off x="1066800" y="57150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66"/>
                </a:solidFill>
              </a:rPr>
              <a:t> 2                      6                       14                   10 </a:t>
            </a:r>
          </a:p>
        </p:txBody>
      </p:sp>
      <p:sp>
        <p:nvSpPr>
          <p:cNvPr id="30729" name="Text Box 23"/>
          <p:cNvSpPr txBox="1">
            <a:spLocks noChangeArrowheads="1"/>
          </p:cNvSpPr>
          <p:nvPr/>
        </p:nvSpPr>
        <p:spPr bwMode="auto">
          <a:xfrm>
            <a:off x="1219200" y="3505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1          0           0          1</a:t>
            </a:r>
          </a:p>
        </p:txBody>
      </p:sp>
      <p:sp>
        <p:nvSpPr>
          <p:cNvPr id="30730" name="Text Box 24"/>
          <p:cNvSpPr txBox="1">
            <a:spLocks noChangeArrowheads="1"/>
          </p:cNvSpPr>
          <p:nvPr/>
        </p:nvSpPr>
        <p:spPr bwMode="auto">
          <a:xfrm>
            <a:off x="1219200" y="4267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0          X</a:t>
            </a:r>
          </a:p>
        </p:txBody>
      </p:sp>
      <p:sp>
        <p:nvSpPr>
          <p:cNvPr id="30731" name="Text Box 25"/>
          <p:cNvSpPr txBox="1">
            <a:spLocks noChangeArrowheads="1"/>
          </p:cNvSpPr>
          <p:nvPr/>
        </p:nvSpPr>
        <p:spPr bwMode="auto">
          <a:xfrm>
            <a:off x="1219200" y="50292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0          0           0          0</a:t>
            </a:r>
          </a:p>
        </p:txBody>
      </p:sp>
      <p:sp>
        <p:nvSpPr>
          <p:cNvPr id="30732" name="Text Box 26"/>
          <p:cNvSpPr txBox="1">
            <a:spLocks noChangeArrowheads="1"/>
          </p:cNvSpPr>
          <p:nvPr/>
        </p:nvSpPr>
        <p:spPr bwMode="auto">
          <a:xfrm>
            <a:off x="1219200" y="5867401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    1          0           1          X</a:t>
            </a:r>
          </a:p>
        </p:txBody>
      </p:sp>
      <p:sp>
        <p:nvSpPr>
          <p:cNvPr id="30733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8E5FF09-453E-43D9-87FD-8A5DE45E089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smtClean="0"/>
          </a:p>
        </p:txBody>
      </p:sp>
      <p:sp>
        <p:nvSpPr>
          <p:cNvPr id="30734" name="TextBox 1"/>
          <p:cNvSpPr txBox="1">
            <a:spLocks noChangeArrowheads="1"/>
          </p:cNvSpPr>
          <p:nvPr/>
        </p:nvSpPr>
        <p:spPr bwMode="auto">
          <a:xfrm>
            <a:off x="609601" y="25908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ab</a:t>
            </a: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 flipH="1" flipV="1">
            <a:off x="304800" y="2819400"/>
            <a:ext cx="762000" cy="533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6" name="TextBox 31"/>
          <p:cNvSpPr txBox="1">
            <a:spLocks noChangeArrowheads="1"/>
          </p:cNvSpPr>
          <p:nvPr/>
        </p:nvSpPr>
        <p:spPr bwMode="auto">
          <a:xfrm>
            <a:off x="152401" y="30480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cd</a:t>
            </a:r>
          </a:p>
        </p:txBody>
      </p:sp>
      <p:sp>
        <p:nvSpPr>
          <p:cNvPr id="30737" name="TextBox 4"/>
          <p:cNvSpPr txBox="1">
            <a:spLocks noChangeArrowheads="1"/>
          </p:cNvSpPr>
          <p:nvPr/>
        </p:nvSpPr>
        <p:spPr bwMode="auto">
          <a:xfrm>
            <a:off x="457202" y="3581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30738" name="TextBox 33"/>
          <p:cNvSpPr txBox="1">
            <a:spLocks noChangeArrowheads="1"/>
          </p:cNvSpPr>
          <p:nvPr/>
        </p:nvSpPr>
        <p:spPr bwMode="auto">
          <a:xfrm>
            <a:off x="422277" y="4267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30739" name="TextBox 34"/>
          <p:cNvSpPr txBox="1">
            <a:spLocks noChangeArrowheads="1"/>
          </p:cNvSpPr>
          <p:nvPr/>
        </p:nvSpPr>
        <p:spPr bwMode="auto">
          <a:xfrm>
            <a:off x="12954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00</a:t>
            </a:r>
          </a:p>
        </p:txBody>
      </p:sp>
      <p:sp>
        <p:nvSpPr>
          <p:cNvPr id="30740" name="TextBox 35"/>
          <p:cNvSpPr txBox="1">
            <a:spLocks noChangeArrowheads="1"/>
          </p:cNvSpPr>
          <p:nvPr/>
        </p:nvSpPr>
        <p:spPr bwMode="auto">
          <a:xfrm>
            <a:off x="2590802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01</a:t>
            </a:r>
          </a:p>
        </p:txBody>
      </p:sp>
      <p:sp>
        <p:nvSpPr>
          <p:cNvPr id="30741" name="TextBox 36"/>
          <p:cNvSpPr txBox="1">
            <a:spLocks noChangeArrowheads="1"/>
          </p:cNvSpPr>
          <p:nvPr/>
        </p:nvSpPr>
        <p:spPr bwMode="auto">
          <a:xfrm>
            <a:off x="3557589" y="28146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30742" name="TextBox 37"/>
          <p:cNvSpPr txBox="1">
            <a:spLocks noChangeArrowheads="1"/>
          </p:cNvSpPr>
          <p:nvPr/>
        </p:nvSpPr>
        <p:spPr bwMode="auto">
          <a:xfrm>
            <a:off x="4689477" y="2819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30743" name="TextBox 38"/>
          <p:cNvSpPr txBox="1">
            <a:spLocks noChangeArrowheads="1"/>
          </p:cNvSpPr>
          <p:nvPr/>
        </p:nvSpPr>
        <p:spPr bwMode="auto">
          <a:xfrm>
            <a:off x="433389" y="49530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11</a:t>
            </a:r>
          </a:p>
        </p:txBody>
      </p:sp>
      <p:sp>
        <p:nvSpPr>
          <p:cNvPr id="30744" name="TextBox 39"/>
          <p:cNvSpPr txBox="1">
            <a:spLocks noChangeArrowheads="1"/>
          </p:cNvSpPr>
          <p:nvPr/>
        </p:nvSpPr>
        <p:spPr bwMode="auto">
          <a:xfrm>
            <a:off x="457202" y="5791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38800" y="3230563"/>
            <a:ext cx="36576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PI Q: Do the E-primes cover the entire on set?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Yes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Another example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09601" y="914400"/>
            <a:ext cx="49135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Given  </a:t>
            </a:r>
            <a:r>
              <a:rPr lang="en-US" altLang="en-US" sz="2400">
                <a:latin typeface="Monotype Corsiva" pitchFamily="66" charset="0"/>
              </a:rPr>
              <a:t>F(a,b,c,d)</a:t>
            </a:r>
            <a:r>
              <a:rPr lang="en-US" altLang="en-US" sz="2400"/>
              <a:t>  = Σm (0, 3, 4, 14, 15)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</a:t>
            </a:r>
            <a:r>
              <a:rPr lang="en-US" altLang="en-US" sz="2400">
                <a:latin typeface="Monotype Corsiva" pitchFamily="66" charset="0"/>
              </a:rPr>
              <a:t>D(a,b,c,d)</a:t>
            </a:r>
            <a:r>
              <a:rPr lang="en-US" altLang="en-US" sz="2400"/>
              <a:t> = Σm (1, 11, 13)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arabicPeriod"/>
            </a:pPr>
            <a:r>
              <a:rPr lang="en-US" altLang="en-US" sz="2400"/>
              <a:t>Draw the K-Map</a:t>
            </a:r>
          </a:p>
        </p:txBody>
      </p:sp>
      <p:sp>
        <p:nvSpPr>
          <p:cNvPr id="31749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2A5F2B4-E3A5-4BDA-8496-BFA2D04C973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514602" y="2176075"/>
            <a:ext cx="5333999" cy="3886199"/>
            <a:chOff x="1371601" y="1543051"/>
            <a:chExt cx="5333999" cy="2914649"/>
          </a:xfrm>
        </p:grpSpPr>
        <p:grpSp>
          <p:nvGrpSpPr>
            <p:cNvPr id="31748" name="Group 4"/>
            <p:cNvGrpSpPr>
              <a:grpSpLocks/>
            </p:cNvGrpSpPr>
            <p:nvPr/>
          </p:nvGrpSpPr>
          <p:grpSpPr bwMode="auto">
            <a:xfrm>
              <a:off x="2286000" y="2114550"/>
              <a:ext cx="4419600" cy="2343150"/>
              <a:chOff x="1248" y="816"/>
              <a:chExt cx="3408" cy="2592"/>
            </a:xfrm>
          </p:grpSpPr>
          <p:sp>
            <p:nvSpPr>
              <p:cNvPr id="31761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1762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3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4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5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6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7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750" name="TextBox 1"/>
            <p:cNvSpPr txBox="1">
              <a:spLocks noChangeArrowheads="1"/>
            </p:cNvSpPr>
            <p:nvPr/>
          </p:nvSpPr>
          <p:spPr bwMode="auto">
            <a:xfrm>
              <a:off x="1828801" y="15430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flipH="1" flipV="1">
              <a:off x="1524000" y="1714500"/>
              <a:ext cx="762000" cy="4000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52" name="TextBox 31"/>
            <p:cNvSpPr txBox="1">
              <a:spLocks noChangeArrowheads="1"/>
            </p:cNvSpPr>
            <p:nvPr/>
          </p:nvSpPr>
          <p:spPr bwMode="auto">
            <a:xfrm>
              <a:off x="1371601" y="1885951"/>
              <a:ext cx="47481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31753" name="TextBox 4"/>
            <p:cNvSpPr txBox="1">
              <a:spLocks noChangeArrowheads="1"/>
            </p:cNvSpPr>
            <p:nvPr/>
          </p:nvSpPr>
          <p:spPr bwMode="auto">
            <a:xfrm>
              <a:off x="1676401" y="22860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1754" name="TextBox 33"/>
            <p:cNvSpPr txBox="1">
              <a:spLocks noChangeArrowheads="1"/>
            </p:cNvSpPr>
            <p:nvPr/>
          </p:nvSpPr>
          <p:spPr bwMode="auto">
            <a:xfrm>
              <a:off x="1641476" y="2800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1755" name="TextBox 34"/>
            <p:cNvSpPr txBox="1">
              <a:spLocks noChangeArrowheads="1"/>
            </p:cNvSpPr>
            <p:nvPr/>
          </p:nvSpPr>
          <p:spPr bwMode="auto">
            <a:xfrm>
              <a:off x="2514601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1756" name="TextBox 35"/>
            <p:cNvSpPr txBox="1">
              <a:spLocks noChangeArrowheads="1"/>
            </p:cNvSpPr>
            <p:nvPr/>
          </p:nvSpPr>
          <p:spPr bwMode="auto">
            <a:xfrm>
              <a:off x="3810000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1757" name="TextBox 36"/>
            <p:cNvSpPr txBox="1">
              <a:spLocks noChangeArrowheads="1"/>
            </p:cNvSpPr>
            <p:nvPr/>
          </p:nvSpPr>
          <p:spPr bwMode="auto">
            <a:xfrm>
              <a:off x="4776788" y="1710928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1758" name="TextBox 37"/>
            <p:cNvSpPr txBox="1">
              <a:spLocks noChangeArrowheads="1"/>
            </p:cNvSpPr>
            <p:nvPr/>
          </p:nvSpPr>
          <p:spPr bwMode="auto">
            <a:xfrm>
              <a:off x="5908676" y="171450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31759" name="TextBox 38"/>
            <p:cNvSpPr txBox="1">
              <a:spLocks noChangeArrowheads="1"/>
            </p:cNvSpPr>
            <p:nvPr/>
          </p:nvSpPr>
          <p:spPr bwMode="auto">
            <a:xfrm>
              <a:off x="1652588" y="3314701"/>
              <a:ext cx="48102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1760" name="TextBox 39"/>
            <p:cNvSpPr txBox="1">
              <a:spLocks noChangeArrowheads="1"/>
            </p:cNvSpPr>
            <p:nvPr/>
          </p:nvSpPr>
          <p:spPr bwMode="auto">
            <a:xfrm>
              <a:off x="1676401" y="3943351"/>
              <a:ext cx="492443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Another example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609601" y="914402"/>
            <a:ext cx="4913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Given  </a:t>
            </a:r>
            <a:r>
              <a:rPr lang="en-US" altLang="en-US" sz="2400">
                <a:latin typeface="Monotype Corsiva" pitchFamily="66" charset="0"/>
              </a:rPr>
              <a:t>F(a,b,c,d)</a:t>
            </a:r>
            <a:r>
              <a:rPr lang="en-US" altLang="en-US" sz="2400"/>
              <a:t>  = Σm (0, 3, 4, 14, 15)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</a:t>
            </a:r>
            <a:r>
              <a:rPr lang="en-US" altLang="en-US" sz="2400">
                <a:latin typeface="Monotype Corsiva" pitchFamily="66" charset="0"/>
              </a:rPr>
              <a:t>D(a,b,c,d)</a:t>
            </a:r>
            <a:r>
              <a:rPr lang="en-US" altLang="en-US" sz="2400"/>
              <a:t> = Σm (1, 11, 13)</a:t>
            </a:r>
          </a:p>
        </p:txBody>
      </p:sp>
      <p:sp>
        <p:nvSpPr>
          <p:cNvPr id="32772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07D6AF1-7D53-4EA8-B218-57CA4974729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smtClean="0"/>
          </a:p>
        </p:txBody>
      </p:sp>
      <p:grpSp>
        <p:nvGrpSpPr>
          <p:cNvPr id="32773" name="Group 2"/>
          <p:cNvGrpSpPr>
            <a:grpSpLocks/>
          </p:cNvGrpSpPr>
          <p:nvPr/>
        </p:nvGrpSpPr>
        <p:grpSpPr bwMode="auto">
          <a:xfrm>
            <a:off x="1371600" y="2057400"/>
            <a:ext cx="5334000" cy="3886200"/>
            <a:chOff x="1371600" y="2057400"/>
            <a:chExt cx="5334000" cy="3886200"/>
          </a:xfrm>
        </p:grpSpPr>
        <p:grpSp>
          <p:nvGrpSpPr>
            <p:cNvPr id="32774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32794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2795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6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7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8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9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0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2775" name="Text Box 12"/>
            <p:cNvSpPr txBox="1">
              <a:spLocks noChangeArrowheads="1"/>
            </p:cNvSpPr>
            <p:nvPr/>
          </p:nvSpPr>
          <p:spPr bwMode="auto">
            <a:xfrm>
              <a:off x="2286000" y="2819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0                      4                        12                    8 </a:t>
              </a:r>
            </a:p>
          </p:txBody>
        </p:sp>
        <p:sp>
          <p:nvSpPr>
            <p:cNvPr id="32776" name="Text Box 13"/>
            <p:cNvSpPr txBox="1">
              <a:spLocks noChangeArrowheads="1"/>
            </p:cNvSpPr>
            <p:nvPr/>
          </p:nvSpPr>
          <p:spPr bwMode="auto">
            <a:xfrm>
              <a:off x="2286000" y="3581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1                      5                       13                     9</a:t>
              </a:r>
            </a:p>
          </p:txBody>
        </p:sp>
        <p:sp>
          <p:nvSpPr>
            <p:cNvPr id="32777" name="Text Box 14"/>
            <p:cNvSpPr txBox="1">
              <a:spLocks noChangeArrowheads="1"/>
            </p:cNvSpPr>
            <p:nvPr/>
          </p:nvSpPr>
          <p:spPr bwMode="auto">
            <a:xfrm>
              <a:off x="2286000" y="4419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3                     7                       15                    11</a:t>
              </a:r>
            </a:p>
          </p:txBody>
        </p:sp>
        <p:sp>
          <p:nvSpPr>
            <p:cNvPr id="32778" name="Text Box 15"/>
            <p:cNvSpPr txBox="1">
              <a:spLocks noChangeArrowheads="1"/>
            </p:cNvSpPr>
            <p:nvPr/>
          </p:nvSpPr>
          <p:spPr bwMode="auto">
            <a:xfrm>
              <a:off x="2286000" y="5181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2                      6                       14                   10 </a:t>
              </a:r>
            </a:p>
          </p:txBody>
        </p:sp>
        <p:sp>
          <p:nvSpPr>
            <p:cNvPr id="32779" name="Text Box 23"/>
            <p:cNvSpPr txBox="1">
              <a:spLocks noChangeArrowheads="1"/>
            </p:cNvSpPr>
            <p:nvPr/>
          </p:nvSpPr>
          <p:spPr bwMode="auto">
            <a:xfrm>
              <a:off x="2438400" y="2971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1          1           0          0</a:t>
              </a:r>
            </a:p>
          </p:txBody>
        </p:sp>
        <p:sp>
          <p:nvSpPr>
            <p:cNvPr id="32780" name="Text Box 24"/>
            <p:cNvSpPr txBox="1">
              <a:spLocks noChangeArrowheads="1"/>
            </p:cNvSpPr>
            <p:nvPr/>
          </p:nvSpPr>
          <p:spPr bwMode="auto">
            <a:xfrm>
              <a:off x="2438400" y="3733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X          0           X          0</a:t>
              </a:r>
            </a:p>
          </p:txBody>
        </p:sp>
        <p:sp>
          <p:nvSpPr>
            <p:cNvPr id="32781" name="Text Box 25"/>
            <p:cNvSpPr txBox="1">
              <a:spLocks noChangeArrowheads="1"/>
            </p:cNvSpPr>
            <p:nvPr/>
          </p:nvSpPr>
          <p:spPr bwMode="auto">
            <a:xfrm>
              <a:off x="2438400" y="4495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1          X</a:t>
              </a:r>
            </a:p>
          </p:txBody>
        </p:sp>
        <p:sp>
          <p:nvSpPr>
            <p:cNvPr id="32782" name="Text Box 26"/>
            <p:cNvSpPr txBox="1">
              <a:spLocks noChangeArrowheads="1"/>
            </p:cNvSpPr>
            <p:nvPr/>
          </p:nvSpPr>
          <p:spPr bwMode="auto">
            <a:xfrm>
              <a:off x="2438400" y="53340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0          0           1          0</a:t>
              </a:r>
            </a:p>
          </p:txBody>
        </p:sp>
        <p:sp>
          <p:nvSpPr>
            <p:cNvPr id="32783" name="TextBox 1"/>
            <p:cNvSpPr txBox="1">
              <a:spLocks noChangeArrowheads="1"/>
            </p:cNvSpPr>
            <p:nvPr/>
          </p:nvSpPr>
          <p:spPr bwMode="auto">
            <a:xfrm>
              <a:off x="1828800" y="20574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4" name="Straight Connector 3"/>
            <p:cNvCxnSpPr>
              <a:cxnSpLocks noChangeShapeType="1"/>
            </p:cNvCxnSpPr>
            <p:nvPr/>
          </p:nvCxnSpPr>
          <p:spPr bwMode="auto">
            <a:xfrm flipH="1" flipV="1">
              <a:off x="1524000" y="2286000"/>
              <a:ext cx="762000" cy="5334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785" name="TextBox 31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32786" name="TextBox 4"/>
            <p:cNvSpPr txBox="1">
              <a:spLocks noChangeArrowheads="1"/>
            </p:cNvSpPr>
            <p:nvPr/>
          </p:nvSpPr>
          <p:spPr bwMode="auto">
            <a:xfrm>
              <a:off x="1676400" y="3048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2787" name="TextBox 33"/>
            <p:cNvSpPr txBox="1">
              <a:spLocks noChangeArrowheads="1"/>
            </p:cNvSpPr>
            <p:nvPr/>
          </p:nvSpPr>
          <p:spPr bwMode="auto">
            <a:xfrm>
              <a:off x="1641157" y="3733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2788" name="TextBox 34"/>
            <p:cNvSpPr txBox="1">
              <a:spLocks noChangeArrowheads="1"/>
            </p:cNvSpPr>
            <p:nvPr/>
          </p:nvSpPr>
          <p:spPr bwMode="auto">
            <a:xfrm>
              <a:off x="25146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2789" name="TextBox 35"/>
            <p:cNvSpPr txBox="1">
              <a:spLocks noChangeArrowheads="1"/>
            </p:cNvSpPr>
            <p:nvPr/>
          </p:nvSpPr>
          <p:spPr bwMode="auto">
            <a:xfrm>
              <a:off x="38100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2790" name="TextBox 36"/>
            <p:cNvSpPr txBox="1">
              <a:spLocks noChangeArrowheads="1"/>
            </p:cNvSpPr>
            <p:nvPr/>
          </p:nvSpPr>
          <p:spPr bwMode="auto">
            <a:xfrm>
              <a:off x="4776779" y="2281535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2791" name="TextBox 37"/>
            <p:cNvSpPr txBox="1">
              <a:spLocks noChangeArrowheads="1"/>
            </p:cNvSpPr>
            <p:nvPr/>
          </p:nvSpPr>
          <p:spPr bwMode="auto">
            <a:xfrm>
              <a:off x="5908357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32792" name="TextBox 38"/>
            <p:cNvSpPr txBox="1">
              <a:spLocks noChangeArrowheads="1"/>
            </p:cNvSpPr>
            <p:nvPr/>
          </p:nvSpPr>
          <p:spPr bwMode="auto">
            <a:xfrm>
              <a:off x="1652579" y="4419600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2793" name="TextBox 39"/>
            <p:cNvSpPr txBox="1">
              <a:spLocks noChangeArrowheads="1"/>
            </p:cNvSpPr>
            <p:nvPr/>
          </p:nvSpPr>
          <p:spPr bwMode="auto">
            <a:xfrm>
              <a:off x="1676400" y="5257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Reducing Canonical Expressions</a:t>
            </a:r>
          </a:p>
        </p:txBody>
      </p:sp>
      <p:sp>
        <p:nvSpPr>
          <p:cNvPr id="33795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153A7DA-3FC3-405E-B383-041DE2CB0D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smtClean="0"/>
          </a:p>
        </p:txBody>
      </p:sp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228600" y="609601"/>
            <a:ext cx="84582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Times New Roman" pitchFamily="18" charset="0"/>
              <a:buAutoNum type="arabicPeriod"/>
            </a:pPr>
            <a:r>
              <a:rPr lang="en-US" altLang="en-US" sz="2000"/>
              <a:t>Prime implicants: Σm (0, 4), Σm (0, 1), Σm (1, 3), Σm (3, 11), Σm (14, 15), Σm (11, 15), Σm (13, 15)</a:t>
            </a:r>
          </a:p>
          <a:p>
            <a:pPr eaLnBrk="1" hangingPunct="1">
              <a:spcBef>
                <a:spcPct val="50000"/>
              </a:spcBef>
              <a:buFont typeface="Times New Roman" pitchFamily="18" charset="0"/>
              <a:buAutoNum type="arabicPeriod"/>
            </a:pPr>
            <a:r>
              <a:rPr lang="en-US" altLang="en-US" sz="2000"/>
              <a:t>Essential Primes: Σm (0, 4), Σm (14, 15)</a:t>
            </a:r>
          </a:p>
        </p:txBody>
      </p:sp>
      <p:grpSp>
        <p:nvGrpSpPr>
          <p:cNvPr id="33797" name="Group 41"/>
          <p:cNvGrpSpPr>
            <a:grpSpLocks/>
          </p:cNvGrpSpPr>
          <p:nvPr/>
        </p:nvGrpSpPr>
        <p:grpSpPr bwMode="auto">
          <a:xfrm>
            <a:off x="1371600" y="2057400"/>
            <a:ext cx="5334000" cy="3886200"/>
            <a:chOff x="1371600" y="2057400"/>
            <a:chExt cx="5334000" cy="3886200"/>
          </a:xfrm>
        </p:grpSpPr>
        <p:grpSp>
          <p:nvGrpSpPr>
            <p:cNvPr id="33798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33818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3819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0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1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2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3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4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799" name="Text Box 12"/>
            <p:cNvSpPr txBox="1">
              <a:spLocks noChangeArrowheads="1"/>
            </p:cNvSpPr>
            <p:nvPr/>
          </p:nvSpPr>
          <p:spPr bwMode="auto">
            <a:xfrm>
              <a:off x="2286000" y="2819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0                      4                        12                    8 </a:t>
              </a:r>
            </a:p>
          </p:txBody>
        </p:sp>
        <p:sp>
          <p:nvSpPr>
            <p:cNvPr id="33800" name="Text Box 13"/>
            <p:cNvSpPr txBox="1">
              <a:spLocks noChangeArrowheads="1"/>
            </p:cNvSpPr>
            <p:nvPr/>
          </p:nvSpPr>
          <p:spPr bwMode="auto">
            <a:xfrm>
              <a:off x="2286000" y="3581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1                      5                       13                     9</a:t>
              </a:r>
            </a:p>
          </p:txBody>
        </p:sp>
        <p:sp>
          <p:nvSpPr>
            <p:cNvPr id="33801" name="Text Box 14"/>
            <p:cNvSpPr txBox="1">
              <a:spLocks noChangeArrowheads="1"/>
            </p:cNvSpPr>
            <p:nvPr/>
          </p:nvSpPr>
          <p:spPr bwMode="auto">
            <a:xfrm>
              <a:off x="2286000" y="4419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3                     7                       15                    11</a:t>
              </a:r>
            </a:p>
          </p:txBody>
        </p:sp>
        <p:sp>
          <p:nvSpPr>
            <p:cNvPr id="33802" name="Text Box 15"/>
            <p:cNvSpPr txBox="1">
              <a:spLocks noChangeArrowheads="1"/>
            </p:cNvSpPr>
            <p:nvPr/>
          </p:nvSpPr>
          <p:spPr bwMode="auto">
            <a:xfrm>
              <a:off x="2286000" y="5181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2                      6                       14                   10 </a:t>
              </a:r>
            </a:p>
          </p:txBody>
        </p:sp>
        <p:sp>
          <p:nvSpPr>
            <p:cNvPr id="33803" name="Text Box 23"/>
            <p:cNvSpPr txBox="1">
              <a:spLocks noChangeArrowheads="1"/>
            </p:cNvSpPr>
            <p:nvPr/>
          </p:nvSpPr>
          <p:spPr bwMode="auto">
            <a:xfrm>
              <a:off x="2438400" y="2971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1          1           0          0</a:t>
              </a:r>
            </a:p>
          </p:txBody>
        </p:sp>
        <p:sp>
          <p:nvSpPr>
            <p:cNvPr id="33804" name="Text Box 24"/>
            <p:cNvSpPr txBox="1">
              <a:spLocks noChangeArrowheads="1"/>
            </p:cNvSpPr>
            <p:nvPr/>
          </p:nvSpPr>
          <p:spPr bwMode="auto">
            <a:xfrm>
              <a:off x="2438400" y="3733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X          0           X          0</a:t>
              </a:r>
            </a:p>
          </p:txBody>
        </p:sp>
        <p:sp>
          <p:nvSpPr>
            <p:cNvPr id="33805" name="Text Box 25"/>
            <p:cNvSpPr txBox="1">
              <a:spLocks noChangeArrowheads="1"/>
            </p:cNvSpPr>
            <p:nvPr/>
          </p:nvSpPr>
          <p:spPr bwMode="auto">
            <a:xfrm>
              <a:off x="2438400" y="4495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1          X</a:t>
              </a:r>
            </a:p>
          </p:txBody>
        </p:sp>
        <p:sp>
          <p:nvSpPr>
            <p:cNvPr id="33806" name="Text Box 26"/>
            <p:cNvSpPr txBox="1">
              <a:spLocks noChangeArrowheads="1"/>
            </p:cNvSpPr>
            <p:nvPr/>
          </p:nvSpPr>
          <p:spPr bwMode="auto">
            <a:xfrm>
              <a:off x="2438400" y="53340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0          0           1          0</a:t>
              </a:r>
            </a:p>
          </p:txBody>
        </p:sp>
        <p:sp>
          <p:nvSpPr>
            <p:cNvPr id="33807" name="TextBox 51"/>
            <p:cNvSpPr txBox="1">
              <a:spLocks noChangeArrowheads="1"/>
            </p:cNvSpPr>
            <p:nvPr/>
          </p:nvSpPr>
          <p:spPr bwMode="auto">
            <a:xfrm>
              <a:off x="1828800" y="20574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53" name="Straight Connector 52"/>
            <p:cNvCxnSpPr>
              <a:cxnSpLocks noChangeShapeType="1"/>
            </p:cNvCxnSpPr>
            <p:nvPr/>
          </p:nvCxnSpPr>
          <p:spPr bwMode="auto">
            <a:xfrm flipH="1" flipV="1">
              <a:off x="1524000" y="2286000"/>
              <a:ext cx="762000" cy="5334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09" name="TextBox 53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33810" name="TextBox 54"/>
            <p:cNvSpPr txBox="1">
              <a:spLocks noChangeArrowheads="1"/>
            </p:cNvSpPr>
            <p:nvPr/>
          </p:nvSpPr>
          <p:spPr bwMode="auto">
            <a:xfrm>
              <a:off x="1676400" y="3048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3811" name="TextBox 55"/>
            <p:cNvSpPr txBox="1">
              <a:spLocks noChangeArrowheads="1"/>
            </p:cNvSpPr>
            <p:nvPr/>
          </p:nvSpPr>
          <p:spPr bwMode="auto">
            <a:xfrm>
              <a:off x="1641157" y="3733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3812" name="TextBox 56"/>
            <p:cNvSpPr txBox="1">
              <a:spLocks noChangeArrowheads="1"/>
            </p:cNvSpPr>
            <p:nvPr/>
          </p:nvSpPr>
          <p:spPr bwMode="auto">
            <a:xfrm>
              <a:off x="25146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3813" name="TextBox 57"/>
            <p:cNvSpPr txBox="1">
              <a:spLocks noChangeArrowheads="1"/>
            </p:cNvSpPr>
            <p:nvPr/>
          </p:nvSpPr>
          <p:spPr bwMode="auto">
            <a:xfrm>
              <a:off x="38100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3814" name="TextBox 58"/>
            <p:cNvSpPr txBox="1">
              <a:spLocks noChangeArrowheads="1"/>
            </p:cNvSpPr>
            <p:nvPr/>
          </p:nvSpPr>
          <p:spPr bwMode="auto">
            <a:xfrm>
              <a:off x="4776779" y="2281535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3815" name="TextBox 59"/>
            <p:cNvSpPr txBox="1">
              <a:spLocks noChangeArrowheads="1"/>
            </p:cNvSpPr>
            <p:nvPr/>
          </p:nvSpPr>
          <p:spPr bwMode="auto">
            <a:xfrm>
              <a:off x="5908357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33816" name="TextBox 60"/>
            <p:cNvSpPr txBox="1">
              <a:spLocks noChangeArrowheads="1"/>
            </p:cNvSpPr>
            <p:nvPr/>
          </p:nvSpPr>
          <p:spPr bwMode="auto">
            <a:xfrm>
              <a:off x="1652579" y="4419600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3817" name="TextBox 61"/>
            <p:cNvSpPr txBox="1">
              <a:spLocks noChangeArrowheads="1"/>
            </p:cNvSpPr>
            <p:nvPr/>
          </p:nvSpPr>
          <p:spPr bwMode="auto">
            <a:xfrm>
              <a:off x="1676400" y="5257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848600" cy="3048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Reducing Canonical Expressions</a:t>
            </a:r>
          </a:p>
        </p:txBody>
      </p:sp>
      <p:sp>
        <p:nvSpPr>
          <p:cNvPr id="34819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6598275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77B3435-3E9E-48D3-BA18-293DD105AED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smtClean="0"/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228601" y="482601"/>
            <a:ext cx="7955925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0"/>
              </a:spcBef>
              <a:buFont typeface="Times New Roman" pitchFamily="18" charset="0"/>
              <a:buAutoNum type="arabicPeriod"/>
            </a:pPr>
            <a:r>
              <a:rPr lang="en-US" altLang="en-US" sz="2400" dirty="0"/>
              <a:t> Prime </a:t>
            </a:r>
            <a:r>
              <a:rPr lang="en-US" altLang="en-US" sz="2400" dirty="0" err="1"/>
              <a:t>implicants</a:t>
            </a:r>
            <a:r>
              <a:rPr lang="en-US" altLang="en-US" sz="2400" dirty="0"/>
              <a:t>: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 4),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 1),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(1, 3),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(3, 11),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(14, 15),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(11, 15),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(13, 15)</a:t>
            </a:r>
          </a:p>
          <a:p>
            <a:pPr eaLnBrk="1" hangingPunct="1">
              <a:spcBef>
                <a:spcPts val="0"/>
              </a:spcBef>
              <a:buFont typeface="Times New Roman" pitchFamily="18" charset="0"/>
              <a:buAutoNum type="arabicPeriod"/>
            </a:pPr>
            <a:r>
              <a:rPr lang="en-US" altLang="en-US" sz="2400" dirty="0"/>
              <a:t>Essential Primes: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 4),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(14, 15)</a:t>
            </a:r>
          </a:p>
          <a:p>
            <a:pPr eaLnBrk="1" hangingPunct="1">
              <a:spcBef>
                <a:spcPts val="0"/>
              </a:spcBef>
              <a:buFont typeface="Times New Roman" pitchFamily="18" charset="0"/>
              <a:buAutoNum type="arabicPeriod"/>
            </a:pPr>
            <a:r>
              <a:rPr lang="en-US" altLang="en-US" sz="2400" dirty="0"/>
              <a:t>Min </a:t>
            </a:r>
            <a:r>
              <a:rPr lang="en-US" altLang="en-US" sz="2400" dirty="0" err="1"/>
              <a:t>exp</a:t>
            </a:r>
            <a:r>
              <a:rPr lang="en-US" altLang="en-US" sz="2400" dirty="0"/>
              <a:t>: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 4),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(14, 15), (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(3, 11) or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(1,3) </a:t>
            </a:r>
            <a:r>
              <a:rPr lang="en-US" altLang="en-US" sz="2400" dirty="0" smtClean="0"/>
              <a:t>)</a:t>
            </a:r>
          </a:p>
          <a:p>
            <a:pPr eaLnBrk="1" hangingPunct="1">
              <a:spcBef>
                <a:spcPts val="0"/>
              </a:spcBef>
              <a:buFont typeface="Times New Roman" pitchFamily="18" charset="0"/>
              <a:buAutoNum type="arabicPeriod"/>
            </a:pPr>
            <a:r>
              <a:rPr lang="en-US" altLang="en-US" sz="2400" dirty="0" smtClean="0"/>
              <a:t> </a:t>
            </a:r>
            <a:r>
              <a:rPr lang="en-US" altLang="en-US" sz="2400" dirty="0"/>
              <a:t>f(</a:t>
            </a:r>
            <a:r>
              <a:rPr lang="en-US" altLang="en-US" sz="2400" dirty="0" err="1"/>
              <a:t>a,b,c,d</a:t>
            </a:r>
            <a:r>
              <a:rPr lang="en-US" altLang="en-US" sz="2400" dirty="0"/>
              <a:t>) = </a:t>
            </a:r>
            <a:r>
              <a:rPr lang="en-US" altLang="en-US" sz="2400" dirty="0" err="1" smtClean="0"/>
              <a:t>a’</a:t>
            </a:r>
            <a:r>
              <a:rPr lang="en-US" altLang="ja-JP" sz="2400" dirty="0" err="1" smtClean="0"/>
              <a:t>c’d</a:t>
            </a:r>
            <a:r>
              <a:rPr lang="en-US" altLang="ja-JP" sz="2400" dirty="0" smtClean="0"/>
              <a:t>’+ </a:t>
            </a:r>
            <a:r>
              <a:rPr lang="en-US" altLang="ja-JP" sz="2400" dirty="0" err="1"/>
              <a:t>abc</a:t>
            </a:r>
            <a:r>
              <a:rPr lang="en-US" altLang="ja-JP" sz="2400" dirty="0"/>
              <a:t>+ </a:t>
            </a:r>
            <a:r>
              <a:rPr lang="en-US" altLang="ja-JP" sz="2400" dirty="0" err="1" smtClean="0"/>
              <a:t>b’cd</a:t>
            </a:r>
            <a:r>
              <a:rPr lang="en-US" altLang="ja-JP" sz="2400" dirty="0" smtClean="0"/>
              <a:t> </a:t>
            </a:r>
            <a:r>
              <a:rPr lang="en-US" altLang="ja-JP" sz="2400" dirty="0"/>
              <a:t>(or </a:t>
            </a:r>
            <a:r>
              <a:rPr lang="en-US" altLang="ja-JP" sz="2400" dirty="0" err="1" smtClean="0"/>
              <a:t>a’b’d</a:t>
            </a:r>
            <a:r>
              <a:rPr lang="en-US" altLang="ja-JP" sz="2400" dirty="0"/>
              <a:t>)</a:t>
            </a:r>
          </a:p>
          <a:p>
            <a:pPr eaLnBrk="1" hangingPunct="1">
              <a:spcBef>
                <a:spcPct val="50000"/>
              </a:spcBef>
              <a:buFont typeface="Times New Roman" pitchFamily="18" charset="0"/>
              <a:buAutoNum type="arabicPeriod"/>
            </a:pPr>
            <a:endParaRPr lang="en-US" altLang="en-US" sz="2000" dirty="0"/>
          </a:p>
        </p:txBody>
      </p:sp>
      <p:grpSp>
        <p:nvGrpSpPr>
          <p:cNvPr id="34821" name="Group 41"/>
          <p:cNvGrpSpPr>
            <a:grpSpLocks/>
          </p:cNvGrpSpPr>
          <p:nvPr/>
        </p:nvGrpSpPr>
        <p:grpSpPr bwMode="auto">
          <a:xfrm>
            <a:off x="3200400" y="2804756"/>
            <a:ext cx="5334000" cy="3886200"/>
            <a:chOff x="1371600" y="2057400"/>
            <a:chExt cx="5334000" cy="3886200"/>
          </a:xfrm>
        </p:grpSpPr>
        <p:grpSp>
          <p:nvGrpSpPr>
            <p:cNvPr id="34822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34842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4843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4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5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6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7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8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4823" name="Text Box 12"/>
            <p:cNvSpPr txBox="1">
              <a:spLocks noChangeArrowheads="1"/>
            </p:cNvSpPr>
            <p:nvPr/>
          </p:nvSpPr>
          <p:spPr bwMode="auto">
            <a:xfrm>
              <a:off x="2286000" y="2819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0                      4                        12                    8 </a:t>
              </a:r>
            </a:p>
          </p:txBody>
        </p:sp>
        <p:sp>
          <p:nvSpPr>
            <p:cNvPr id="34824" name="Text Box 13"/>
            <p:cNvSpPr txBox="1">
              <a:spLocks noChangeArrowheads="1"/>
            </p:cNvSpPr>
            <p:nvPr/>
          </p:nvSpPr>
          <p:spPr bwMode="auto">
            <a:xfrm>
              <a:off x="2286000" y="3581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1                      5                       13                     9</a:t>
              </a:r>
            </a:p>
          </p:txBody>
        </p:sp>
        <p:sp>
          <p:nvSpPr>
            <p:cNvPr id="34825" name="Text Box 14"/>
            <p:cNvSpPr txBox="1">
              <a:spLocks noChangeArrowheads="1"/>
            </p:cNvSpPr>
            <p:nvPr/>
          </p:nvSpPr>
          <p:spPr bwMode="auto">
            <a:xfrm>
              <a:off x="2286000" y="4419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3                     7                       15                    11</a:t>
              </a:r>
            </a:p>
          </p:txBody>
        </p:sp>
        <p:sp>
          <p:nvSpPr>
            <p:cNvPr id="34826" name="Text Box 15"/>
            <p:cNvSpPr txBox="1">
              <a:spLocks noChangeArrowheads="1"/>
            </p:cNvSpPr>
            <p:nvPr/>
          </p:nvSpPr>
          <p:spPr bwMode="auto">
            <a:xfrm>
              <a:off x="2286000" y="5181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>
                  <a:solidFill>
                    <a:srgbClr val="FF0066"/>
                  </a:solidFill>
                </a:rPr>
                <a:t> 2                      6                       14                   10 </a:t>
              </a:r>
            </a:p>
          </p:txBody>
        </p:sp>
        <p:sp>
          <p:nvSpPr>
            <p:cNvPr id="34827" name="Text Box 23"/>
            <p:cNvSpPr txBox="1">
              <a:spLocks noChangeArrowheads="1"/>
            </p:cNvSpPr>
            <p:nvPr/>
          </p:nvSpPr>
          <p:spPr bwMode="auto">
            <a:xfrm>
              <a:off x="2400300" y="293612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/>
                <a:t>    1          1           0          0</a:t>
              </a:r>
            </a:p>
          </p:txBody>
        </p:sp>
        <p:sp>
          <p:nvSpPr>
            <p:cNvPr id="34828" name="Text Box 24"/>
            <p:cNvSpPr txBox="1">
              <a:spLocks noChangeArrowheads="1"/>
            </p:cNvSpPr>
            <p:nvPr/>
          </p:nvSpPr>
          <p:spPr bwMode="auto">
            <a:xfrm>
              <a:off x="2438400" y="3733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X          0           X          0</a:t>
              </a:r>
            </a:p>
          </p:txBody>
        </p:sp>
        <p:sp>
          <p:nvSpPr>
            <p:cNvPr id="34829" name="Text Box 25"/>
            <p:cNvSpPr txBox="1">
              <a:spLocks noChangeArrowheads="1"/>
            </p:cNvSpPr>
            <p:nvPr/>
          </p:nvSpPr>
          <p:spPr bwMode="auto">
            <a:xfrm>
              <a:off x="2438400" y="4495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1          0           1          X</a:t>
              </a:r>
            </a:p>
          </p:txBody>
        </p:sp>
        <p:sp>
          <p:nvSpPr>
            <p:cNvPr id="34830" name="Text Box 26"/>
            <p:cNvSpPr txBox="1">
              <a:spLocks noChangeArrowheads="1"/>
            </p:cNvSpPr>
            <p:nvPr/>
          </p:nvSpPr>
          <p:spPr bwMode="auto">
            <a:xfrm>
              <a:off x="2438400" y="53340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/>
                <a:t>    0          0           1          0</a:t>
              </a:r>
            </a:p>
          </p:txBody>
        </p:sp>
        <p:sp>
          <p:nvSpPr>
            <p:cNvPr id="34831" name="TextBox 51"/>
            <p:cNvSpPr txBox="1">
              <a:spLocks noChangeArrowheads="1"/>
            </p:cNvSpPr>
            <p:nvPr/>
          </p:nvSpPr>
          <p:spPr bwMode="auto">
            <a:xfrm>
              <a:off x="1828800" y="20574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ab</a:t>
              </a:r>
            </a:p>
          </p:txBody>
        </p:sp>
        <p:cxnSp>
          <p:nvCxnSpPr>
            <p:cNvPr id="53" name="Straight Connector 52"/>
            <p:cNvCxnSpPr>
              <a:cxnSpLocks noChangeShapeType="1"/>
            </p:cNvCxnSpPr>
            <p:nvPr/>
          </p:nvCxnSpPr>
          <p:spPr bwMode="auto">
            <a:xfrm flipH="1" flipV="1">
              <a:off x="1524000" y="2286000"/>
              <a:ext cx="762000" cy="5334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833" name="TextBox 53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cd</a:t>
              </a:r>
            </a:p>
          </p:txBody>
        </p:sp>
        <p:sp>
          <p:nvSpPr>
            <p:cNvPr id="34834" name="TextBox 54"/>
            <p:cNvSpPr txBox="1">
              <a:spLocks noChangeArrowheads="1"/>
            </p:cNvSpPr>
            <p:nvPr/>
          </p:nvSpPr>
          <p:spPr bwMode="auto">
            <a:xfrm>
              <a:off x="1676400" y="3048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4835" name="TextBox 55"/>
            <p:cNvSpPr txBox="1">
              <a:spLocks noChangeArrowheads="1"/>
            </p:cNvSpPr>
            <p:nvPr/>
          </p:nvSpPr>
          <p:spPr bwMode="auto">
            <a:xfrm>
              <a:off x="1641157" y="3733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4836" name="TextBox 56"/>
            <p:cNvSpPr txBox="1">
              <a:spLocks noChangeArrowheads="1"/>
            </p:cNvSpPr>
            <p:nvPr/>
          </p:nvSpPr>
          <p:spPr bwMode="auto">
            <a:xfrm>
              <a:off x="25146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00</a:t>
              </a:r>
            </a:p>
          </p:txBody>
        </p:sp>
        <p:sp>
          <p:nvSpPr>
            <p:cNvPr id="34837" name="TextBox 57"/>
            <p:cNvSpPr txBox="1">
              <a:spLocks noChangeArrowheads="1"/>
            </p:cNvSpPr>
            <p:nvPr/>
          </p:nvSpPr>
          <p:spPr bwMode="auto">
            <a:xfrm>
              <a:off x="3810000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01</a:t>
              </a:r>
            </a:p>
          </p:txBody>
        </p:sp>
        <p:sp>
          <p:nvSpPr>
            <p:cNvPr id="34838" name="TextBox 58"/>
            <p:cNvSpPr txBox="1">
              <a:spLocks noChangeArrowheads="1"/>
            </p:cNvSpPr>
            <p:nvPr/>
          </p:nvSpPr>
          <p:spPr bwMode="auto">
            <a:xfrm>
              <a:off x="4776779" y="2281535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4839" name="TextBox 59"/>
            <p:cNvSpPr txBox="1">
              <a:spLocks noChangeArrowheads="1"/>
            </p:cNvSpPr>
            <p:nvPr/>
          </p:nvSpPr>
          <p:spPr bwMode="auto">
            <a:xfrm>
              <a:off x="5908357" y="22860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  <p:sp>
          <p:nvSpPr>
            <p:cNvPr id="34840" name="TextBox 60"/>
            <p:cNvSpPr txBox="1">
              <a:spLocks noChangeArrowheads="1"/>
            </p:cNvSpPr>
            <p:nvPr/>
          </p:nvSpPr>
          <p:spPr bwMode="auto">
            <a:xfrm>
              <a:off x="1652579" y="4419600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11</a:t>
              </a:r>
            </a:p>
          </p:txBody>
        </p:sp>
        <p:sp>
          <p:nvSpPr>
            <p:cNvPr id="34841" name="TextBox 61"/>
            <p:cNvSpPr txBox="1">
              <a:spLocks noChangeArrowheads="1"/>
            </p:cNvSpPr>
            <p:nvPr/>
          </p:nvSpPr>
          <p:spPr bwMode="auto">
            <a:xfrm>
              <a:off x="1676400" y="5257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1794</TotalTime>
  <Words>2128</Words>
  <Application>Microsoft Office PowerPoint</Application>
  <PresentationFormat>On-screen Show (4:3)</PresentationFormat>
  <Paragraphs>664</Paragraphs>
  <Slides>29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Default Design</vt:lpstr>
      <vt:lpstr>1_Default Design</vt:lpstr>
      <vt:lpstr>VISIO</vt:lpstr>
      <vt:lpstr>PowerPoint Presentation</vt:lpstr>
      <vt:lpstr>Outlines</vt:lpstr>
      <vt:lpstr>4-input K-map</vt:lpstr>
      <vt:lpstr>4-input K-map</vt:lpstr>
      <vt:lpstr>4-input K-map</vt:lpstr>
      <vt:lpstr>PowerPoint Presentation</vt:lpstr>
      <vt:lpstr>Procedure for finding the minimal function via K-maps (layman terms)</vt:lpstr>
      <vt:lpstr>Reading the reduced K-map</vt:lpstr>
      <vt:lpstr>Definitions: implicant, prime implicant, essential prime implicant</vt:lpstr>
      <vt:lpstr>Examples of Primes and Essential Primes</vt:lpstr>
      <vt:lpstr>Implicant, Prime, Essential Prime</vt:lpstr>
      <vt:lpstr>Definition: Prime Implicant</vt:lpstr>
      <vt:lpstr>Definition: Essential Prime</vt:lpstr>
      <vt:lpstr>Definition: Essential Prime</vt:lpstr>
      <vt:lpstr>Procedure for finding the minimal function via K-maps (formal terms)</vt:lpstr>
      <vt:lpstr>K-maps with Don’t Cares</vt:lpstr>
      <vt:lpstr>K-maps with Don’t Cares</vt:lpstr>
      <vt:lpstr>K-maps with Don’t Cares</vt:lpstr>
      <vt:lpstr>Reducing Canonical expressions</vt:lpstr>
      <vt:lpstr>Reducing Canonical Expressions</vt:lpstr>
      <vt:lpstr>Reducing Canonical Expressions</vt:lpstr>
      <vt:lpstr>Reducing Canonical Expressions</vt:lpstr>
      <vt:lpstr>Reducing Canonical Expressions</vt:lpstr>
      <vt:lpstr>Reducing Canonical Expressions</vt:lpstr>
      <vt:lpstr>Reducing Canonical Expressions</vt:lpstr>
      <vt:lpstr>Another example</vt:lpstr>
      <vt:lpstr>Another example</vt:lpstr>
      <vt:lpstr>Reducing Canonical Expressions</vt:lpstr>
      <vt:lpstr>Reducing Canonical Expressions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3</dc:title>
  <dc:creator>ThomasLW</dc:creator>
  <cp:lastModifiedBy>CK</cp:lastModifiedBy>
  <cp:revision>121</cp:revision>
  <dcterms:created xsi:type="dcterms:W3CDTF">2002-04-11T10:23:38Z</dcterms:created>
  <dcterms:modified xsi:type="dcterms:W3CDTF">2018-04-17T17:41:48Z</dcterms:modified>
</cp:coreProperties>
</file>