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3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</p:sldMasterIdLst>
  <p:notesMasterIdLst>
    <p:notesMasterId r:id="rId33"/>
  </p:notesMasterIdLst>
  <p:sldIdLst>
    <p:sldId id="308" r:id="rId3"/>
    <p:sldId id="274" r:id="rId4"/>
    <p:sldId id="346" r:id="rId5"/>
    <p:sldId id="347" r:id="rId6"/>
    <p:sldId id="348" r:id="rId7"/>
    <p:sldId id="319" r:id="rId8"/>
    <p:sldId id="320" r:id="rId9"/>
    <p:sldId id="350" r:id="rId10"/>
    <p:sldId id="324" r:id="rId11"/>
    <p:sldId id="275" r:id="rId12"/>
    <p:sldId id="303" r:id="rId13"/>
    <p:sldId id="304" r:id="rId14"/>
    <p:sldId id="262" r:id="rId15"/>
    <p:sldId id="267" r:id="rId16"/>
    <p:sldId id="330" r:id="rId17"/>
    <p:sldId id="334" r:id="rId18"/>
    <p:sldId id="268" r:id="rId19"/>
    <p:sldId id="336" r:id="rId20"/>
    <p:sldId id="344" r:id="rId21"/>
    <p:sldId id="345" r:id="rId22"/>
    <p:sldId id="337" r:id="rId23"/>
    <p:sldId id="290" r:id="rId24"/>
    <p:sldId id="349" r:id="rId25"/>
    <p:sldId id="291" r:id="rId26"/>
    <p:sldId id="281" r:id="rId27"/>
    <p:sldId id="338" r:id="rId28"/>
    <p:sldId id="339" r:id="rId29"/>
    <p:sldId id="340" r:id="rId30"/>
    <p:sldId id="283" r:id="rId31"/>
    <p:sldId id="306" r:id="rId32"/>
  </p:sldIdLst>
  <p:sldSz cx="9144000" cy="6858000" type="screen4x3"/>
  <p:notesSz cx="68580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D82"/>
    <a:srgbClr val="0000CC"/>
    <a:srgbClr val="990033"/>
    <a:srgbClr val="FF9900"/>
    <a:srgbClr val="FF6699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FA699BD-0F8F-47B4-9848-4AB2229FB3F7}" v="124" dt="2019-04-05T23:22:38.69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642" autoAdjust="0"/>
    <p:restoredTop sz="87013" autoAdjust="0"/>
  </p:normalViewPr>
  <p:slideViewPr>
    <p:cSldViewPr>
      <p:cViewPr varScale="1">
        <p:scale>
          <a:sx n="78" d="100"/>
          <a:sy n="78" d="100"/>
        </p:scale>
        <p:origin x="90" y="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microsoft.com/office/2015/10/relationships/revisionInfo" Target="revisionInfo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notesMaster" Target="notesMasters/notesMaster1.xml"/><Relationship Id="rId38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K Cheng" userId="7afb8203781590a9" providerId="LiveId" clId="{8FA699BD-0F8F-47B4-9848-4AB2229FB3F7}"/>
    <pc:docChg chg="modSld">
      <pc:chgData name="CK Cheng" userId="7afb8203781590a9" providerId="LiveId" clId="{8FA699BD-0F8F-47B4-9848-4AB2229FB3F7}" dt="2019-04-05T23:23:23.903" v="130" actId="114"/>
      <pc:docMkLst>
        <pc:docMk/>
      </pc:docMkLst>
      <pc:sldChg chg="modSp">
        <pc:chgData name="CK Cheng" userId="7afb8203781590a9" providerId="LiveId" clId="{8FA699BD-0F8F-47B4-9848-4AB2229FB3F7}" dt="2019-04-05T23:20:23.824" v="65" actId="20577"/>
        <pc:sldMkLst>
          <pc:docMk/>
          <pc:sldMk cId="3402133028" sldId="346"/>
        </pc:sldMkLst>
        <pc:spChg chg="mod">
          <ac:chgData name="CK Cheng" userId="7afb8203781590a9" providerId="LiveId" clId="{8FA699BD-0F8F-47B4-9848-4AB2229FB3F7}" dt="2019-04-05T23:20:23.824" v="65" actId="20577"/>
          <ac:spMkLst>
            <pc:docMk/>
            <pc:sldMk cId="3402133028" sldId="346"/>
            <ac:spMk id="5123" creationId="{00000000-0000-0000-0000-000000000000}"/>
          </ac:spMkLst>
        </pc:spChg>
      </pc:sldChg>
      <pc:sldChg chg="modSp">
        <pc:chgData name="CK Cheng" userId="7afb8203781590a9" providerId="LiveId" clId="{8FA699BD-0F8F-47B4-9848-4AB2229FB3F7}" dt="2019-04-05T23:23:23.903" v="130" actId="114"/>
        <pc:sldMkLst>
          <pc:docMk/>
          <pc:sldMk cId="226099496" sldId="347"/>
        </pc:sldMkLst>
        <pc:spChg chg="mod">
          <ac:chgData name="CK Cheng" userId="7afb8203781590a9" providerId="LiveId" clId="{8FA699BD-0F8F-47B4-9848-4AB2229FB3F7}" dt="2019-04-05T23:23:23.903" v="130" actId="114"/>
          <ac:spMkLst>
            <pc:docMk/>
            <pc:sldMk cId="226099496" sldId="347"/>
            <ac:spMk id="5123" creationId="{00000000-0000-0000-0000-000000000000}"/>
          </ac:spMkLst>
        </pc:spChg>
      </pc:sldChg>
    </pc:docChg>
  </pc:docChgLst>
</pc:chgInfo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68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049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399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416425"/>
            <a:ext cx="548640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99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99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242114B-2718-F34B-8127-8404ACED9C50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177149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charset="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4900" y="696913"/>
            <a:ext cx="46482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42114B-2718-F34B-8127-8404ACED9C50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05484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A474280B-7BE5-9D49-8658-6F63416B7755}" type="slidenum">
              <a:rPr lang="en-US" sz="1200"/>
              <a:pPr eaLnBrk="1" hangingPunct="1"/>
              <a:t>22</a:t>
            </a:fld>
            <a:endParaRPr lang="en-US" sz="1200" dirty="0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4900" y="698500"/>
            <a:ext cx="4648200" cy="3486150"/>
          </a:xfrm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416425"/>
            <a:ext cx="5029200" cy="41830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dirty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555E1A74-22DF-3941-8BBD-620FA4706B0F}" type="slidenum">
              <a:rPr lang="en-US" sz="1200"/>
              <a:pPr eaLnBrk="1" hangingPunct="1"/>
              <a:t>24</a:t>
            </a:fld>
            <a:endParaRPr lang="en-US" sz="1200" dirty="0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4900" y="698500"/>
            <a:ext cx="4648200" cy="3486150"/>
          </a:xfrm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416425"/>
            <a:ext cx="5029200" cy="41830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dirty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7087A22B-E261-494B-BADD-AEFE811D248E}" type="slidenum">
              <a:rPr lang="en-US" sz="1200"/>
              <a:pPr eaLnBrk="1" hangingPunct="1"/>
              <a:t>30</a:t>
            </a:fld>
            <a:endParaRPr lang="en-US" sz="1200" dirty="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4900" y="698500"/>
            <a:ext cx="4648200" cy="3486150"/>
          </a:xfrm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416425"/>
            <a:ext cx="5029200" cy="41830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dirty="0">
              <a:latin typeface="Times New Roman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E09FC00-1BEE-384F-95F0-9F8C67DF7E0D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89629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1FB363-0577-4B41-8DE1-C7393C57FEB9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85312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64CB79-5C64-CC47-AD67-F2614DA0379A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65041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C19500-069E-8641-BAAF-107E62C3373E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47638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8BDD42-8E7C-CD4F-9583-BBA222C70895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94654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240F3F-8A05-C34E-8F3E-76DD1884D8C9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3771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880391-D0D7-7842-994B-6ED93CABCA4F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302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D6FDD1-5E33-8D4A-9B58-65957ED8CAC5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1335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12BCF9E-2B74-3045-AEE2-2430B36CBC01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3957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9017A4-CBDD-C346-9D1B-EDB8C6C9C5E0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38152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99F5E4-B8D4-BE4C-B86B-0F6F6F43DD34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70481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15AC02-97DC-9B40-AF55-3F7537C256DC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89822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DB9F7C-800F-D848-8DE8-3C9BE28EABBB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90987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392CB2-3E6C-0144-AE7F-DA323C2F0C85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89829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500D4B-E938-0440-8E07-8FF590D23586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0437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CF03BE-60FA-5E4B-8A71-206ED44B0920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20147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4AA4E6A-11D1-C04E-A7BB-DA94E7C1A80F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34803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BDBC76B-2064-B742-B0FB-F26C9DB82874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60372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733824-8307-FA4F-A670-7BC500748667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226701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067038B-A7F2-A440-BFBB-CDB116B519C7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94565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067A43-127E-554A-B704-1064AF0F819E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72015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79B670-38A4-E942-B986-F197A7E2CDF2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427170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917AD89-56B9-C24C-94A8-3D476AA2D361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278465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A94546-1E2D-5040-8CF0-346B4D23990F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954534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D8B5F56-9D8E-484F-B40F-CEB34DEBD1A3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24012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298FFC6-A83C-0945-BC38-624AAB29C3A1}" type="slidenum">
              <a:rPr lang="en-US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277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277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277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cs typeface="Arial" charset="0"/>
              </a:defRPr>
            </a:lvl1pPr>
          </a:lstStyle>
          <a:p>
            <a:fld id="{5861090B-B913-974C-86CB-5B91F99F7090}" type="slidenum">
              <a:rPr lang="en-US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Arial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Arial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Arial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wmf"/><Relationship Id="rId3" Type="http://schemas.openxmlformats.org/officeDocument/2006/relationships/tags" Target="../tags/tag2.xml"/><Relationship Id="rId7" Type="http://schemas.openxmlformats.org/officeDocument/2006/relationships/oleObject" Target="../embeddings/oleObject1.bin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13.xml"/><Relationship Id="rId4" Type="http://schemas.openxmlformats.org/officeDocument/2006/relationships/tags" Target="../tags/tag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tags" Target="../tags/tag5.xml"/><Relationship Id="rId7" Type="http://schemas.openxmlformats.org/officeDocument/2006/relationships/notesSlide" Target="../notesSlides/notesSlide3.xml"/><Relationship Id="rId2" Type="http://schemas.openxmlformats.org/officeDocument/2006/relationships/tags" Target="../tags/tag4.xml"/><Relationship Id="rId1" Type="http://schemas.openxmlformats.org/officeDocument/2006/relationships/vmlDrawing" Target="../drawings/vmlDrawing2.vml"/><Relationship Id="rId6" Type="http://schemas.openxmlformats.org/officeDocument/2006/relationships/slideLayout" Target="../slideLayouts/slideLayout4.xml"/><Relationship Id="rId11" Type="http://schemas.openxmlformats.org/officeDocument/2006/relationships/image" Target="../media/image5.wmf"/><Relationship Id="rId5" Type="http://schemas.openxmlformats.org/officeDocument/2006/relationships/tags" Target="../tags/tag7.xml"/><Relationship Id="rId10" Type="http://schemas.openxmlformats.org/officeDocument/2006/relationships/oleObject" Target="../embeddings/oleObject3.bin"/><Relationship Id="rId4" Type="http://schemas.openxmlformats.org/officeDocument/2006/relationships/tags" Target="../tags/tag6.xml"/><Relationship Id="rId9" Type="http://schemas.openxmlformats.org/officeDocument/2006/relationships/image" Target="../media/image4.w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tags" Target="../tags/tag9.xml"/><Relationship Id="rId7" Type="http://schemas.openxmlformats.org/officeDocument/2006/relationships/oleObject" Target="../embeddings/oleObject4.bin"/><Relationship Id="rId2" Type="http://schemas.openxmlformats.org/officeDocument/2006/relationships/tags" Target="../tags/tag8.xml"/><Relationship Id="rId1" Type="http://schemas.openxmlformats.org/officeDocument/2006/relationships/vmlDrawing" Target="../drawings/vmlDrawing3.vml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13.xml"/><Relationship Id="rId4" Type="http://schemas.openxmlformats.org/officeDocument/2006/relationships/tags" Target="../tags/tag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1" y="990601"/>
            <a:ext cx="7259595" cy="5233087"/>
          </a:xfrm>
        </p:spPr>
        <p:txBody>
          <a:bodyPr>
            <a:noAutofit/>
          </a:bodyPr>
          <a:lstStyle/>
          <a:p>
            <a:r>
              <a:rPr lang="en-US" sz="2400" dirty="0"/>
              <a:t>CSE 140: Components and Design Techniques for Digital Systems</a:t>
            </a:r>
          </a:p>
          <a:p>
            <a:endParaRPr lang="en-US" sz="2400" dirty="0"/>
          </a:p>
          <a:p>
            <a:r>
              <a:rPr lang="en-US" dirty="0"/>
              <a:t>Lecture 3: Incompletely Specified Functions and K Maps</a:t>
            </a:r>
          </a:p>
          <a:p>
            <a:endParaRPr lang="en-US" sz="3200" dirty="0"/>
          </a:p>
          <a:p>
            <a:r>
              <a:rPr lang="en-US" sz="2400" dirty="0"/>
              <a:t>CK Cheng</a:t>
            </a:r>
          </a:p>
          <a:p>
            <a:r>
              <a:rPr lang="en-US" sz="2000" dirty="0"/>
              <a:t>Dept. of Computer Science and Engineering</a:t>
            </a:r>
          </a:p>
          <a:p>
            <a:r>
              <a:rPr lang="en-US" sz="2000" dirty="0"/>
              <a:t>University of California, San Diego</a:t>
            </a:r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CCD24-A720-4820-9E2F-626AA36A14D2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91898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0C54DF41-E6C7-DA47-85F0-D292E302A943}" type="slidenum">
              <a:rPr lang="en-US" sz="1400"/>
              <a:pPr eaLnBrk="1" hangingPunct="1"/>
              <a:t>2</a:t>
            </a:fld>
            <a:endParaRPr lang="en-US" sz="1400" dirty="0"/>
          </a:p>
        </p:txBody>
      </p:sp>
      <p:sp>
        <p:nvSpPr>
          <p:cNvPr id="5123" name="Text Box 4"/>
          <p:cNvSpPr txBox="1">
            <a:spLocks noChangeArrowheads="1"/>
          </p:cNvSpPr>
          <p:nvPr/>
        </p:nvSpPr>
        <p:spPr bwMode="auto">
          <a:xfrm>
            <a:off x="609601" y="1295400"/>
            <a:ext cx="8253413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457200" indent="-457200" eaLnBrk="1" hangingPunct="1">
              <a:buFont typeface="Arial"/>
              <a:buChar char="•"/>
            </a:pPr>
            <a:r>
              <a:rPr lang="en-US" sz="2800" dirty="0"/>
              <a:t>Definitions</a:t>
            </a:r>
          </a:p>
          <a:p>
            <a:pPr marL="1200150" lvl="1" indent="-457200" eaLnBrk="1" hangingPunct="1">
              <a:buFont typeface="Arial"/>
              <a:buChar char="•"/>
            </a:pPr>
            <a:r>
              <a:rPr lang="en-US" sz="2800" dirty="0"/>
              <a:t>Minterms and Maxterms</a:t>
            </a:r>
          </a:p>
          <a:p>
            <a:pPr marL="1200150" lvl="1" indent="-457200" eaLnBrk="1" hangingPunct="1">
              <a:buFont typeface="Arial"/>
              <a:buChar char="•"/>
            </a:pPr>
            <a:r>
              <a:rPr lang="en-US" sz="2800" dirty="0"/>
              <a:t>Incompletely Specified Function</a:t>
            </a:r>
          </a:p>
          <a:p>
            <a:pPr marL="457200" indent="-457200" eaLnBrk="1" hangingPunct="1">
              <a:buFont typeface="Arial"/>
              <a:buChar char="•"/>
            </a:pPr>
            <a:r>
              <a:rPr lang="en-US" sz="2800" dirty="0"/>
              <a:t>Implementation: Boolean Algebra vs Map</a:t>
            </a:r>
          </a:p>
          <a:p>
            <a:pPr marL="457200" indent="-457200" eaLnBrk="1" hangingPunct="1">
              <a:buFont typeface="Arial"/>
              <a:buChar char="•"/>
            </a:pPr>
            <a:r>
              <a:rPr lang="en-US" sz="2800" dirty="0"/>
              <a:t>Karnaugh Maps: Two Dimensional Truth Table</a:t>
            </a:r>
          </a:p>
          <a:p>
            <a:pPr marL="1200150" lvl="1" indent="-457200" eaLnBrk="1" hangingPunct="1">
              <a:buFont typeface="Arial"/>
              <a:buChar char="•"/>
            </a:pPr>
            <a:r>
              <a:rPr lang="en-US" sz="2800" dirty="0"/>
              <a:t>2-Variable Map</a:t>
            </a:r>
          </a:p>
          <a:p>
            <a:pPr marL="1200150" lvl="1" indent="-457200" eaLnBrk="1" hangingPunct="1">
              <a:buFont typeface="Arial"/>
              <a:buChar char="•"/>
            </a:pPr>
            <a:r>
              <a:rPr lang="en-US" sz="2800" dirty="0"/>
              <a:t>3-Variable Map</a:t>
            </a:r>
          </a:p>
          <a:p>
            <a:pPr marL="1200150" lvl="1" indent="-457200" eaLnBrk="1" hangingPunct="1">
              <a:buFont typeface="Arial"/>
              <a:buChar char="•"/>
            </a:pPr>
            <a:r>
              <a:rPr lang="en-US" sz="2800" dirty="0"/>
              <a:t>Up to 6-Variable Map</a:t>
            </a:r>
          </a:p>
        </p:txBody>
      </p:sp>
      <p:sp>
        <p:nvSpPr>
          <p:cNvPr id="5124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685801" y="228600"/>
            <a:ext cx="7772400" cy="838200"/>
          </a:xfrm>
        </p:spPr>
        <p:txBody>
          <a:bodyPr/>
          <a:lstStyle/>
          <a:p>
            <a:pPr eaLnBrk="1" hangingPunct="1"/>
            <a:r>
              <a:rPr lang="en-US" sz="3600" dirty="0">
                <a:latin typeface="Times New Roman" charset="0"/>
              </a:rPr>
              <a:t>Outlines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0C54DF41-E6C7-DA47-85F0-D292E302A943}" type="slidenum">
              <a:rPr lang="en-US" sz="1400"/>
              <a:pPr eaLnBrk="1" hangingPunct="1"/>
              <a:t>3</a:t>
            </a:fld>
            <a:endParaRPr lang="en-US" sz="1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123" name="Text Box 4"/>
              <p:cNvSpPr txBox="1">
                <a:spLocks noChangeArrowheads="1"/>
              </p:cNvSpPr>
              <p:nvPr/>
            </p:nvSpPr>
            <p:spPr bwMode="auto">
              <a:xfrm>
                <a:off x="609600" y="889000"/>
                <a:ext cx="8253413" cy="47707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marL="457200" indent="-457200" eaLnBrk="1" hangingPunct="1">
                  <a:buFont typeface="Arial"/>
                  <a:buChar char="•"/>
                </a:pPr>
                <a:r>
                  <a:rPr lang="en-US" sz="2800" dirty="0"/>
                  <a:t>Literals 	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800" b="0" i="0" smtClean="0">
                        <a:latin typeface="Cambria Math" panose="02040503050406030204" pitchFamily="18" charset="0"/>
                      </a:rPr>
                      <m:t>or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 </m:t>
                    </m:r>
                    <m:sSubSup>
                      <m:sSub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</m:oMath>
                </a14:m>
                <a:endParaRPr lang="en-US" sz="2800" b="0" dirty="0"/>
              </a:p>
              <a:p>
                <a:pPr marL="457200" indent="-457200" eaLnBrk="1" hangingPunct="1">
                  <a:buFont typeface="Arial"/>
                  <a:buChar char="•"/>
                </a:pPr>
                <a:r>
                  <a:rPr lang="en-US" sz="2800" dirty="0"/>
                  <a:t>Product Term	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sz="2800" baseline="-25000" dirty="0"/>
              </a:p>
              <a:p>
                <a:pPr marL="457200" indent="-457200" eaLnBrk="1" hangingPunct="1">
                  <a:buFont typeface="Arial"/>
                  <a:buChar char="•"/>
                </a:pPr>
                <a:r>
                  <a:rPr lang="en-US" sz="2800" dirty="0"/>
                  <a:t>Sum Term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+</m:t>
                    </m:r>
                    <m:sSubSup>
                      <m:sSub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sz="2800" dirty="0"/>
              </a:p>
              <a:p>
                <a:pPr marL="457200" indent="-457200" eaLnBrk="1" hangingPunct="1">
                  <a:buFont typeface="Arial"/>
                  <a:buChar char="•"/>
                </a:pPr>
                <a:r>
                  <a:rPr lang="en-US" sz="2800" dirty="0"/>
                  <a:t>Minterm of n variables: A product of n literals in which every variable appears </a:t>
                </a:r>
                <a:r>
                  <a:rPr lang="en-US" sz="2800" dirty="0">
                    <a:solidFill>
                      <a:srgbClr val="C00000"/>
                    </a:solidFill>
                  </a:rPr>
                  <a:t>exactly</a:t>
                </a:r>
                <a:r>
                  <a:rPr lang="en-US" sz="2800" dirty="0"/>
                  <a:t> once.</a:t>
                </a:r>
              </a:p>
              <a:p>
                <a:pPr marL="457200" indent="-457200" eaLnBrk="1" hangingPunct="1">
                  <a:buFont typeface="Arial"/>
                  <a:buChar char="•"/>
                </a:pPr>
                <a:r>
                  <a:rPr lang="en-US" sz="2800" dirty="0"/>
                  <a:t>Maxterm of n variables: A sum of n literals in which every variable appears </a:t>
                </a:r>
                <a:r>
                  <a:rPr lang="en-US" sz="2800" dirty="0">
                    <a:solidFill>
                      <a:srgbClr val="C00000"/>
                    </a:solidFill>
                  </a:rPr>
                  <a:t>exactly</a:t>
                </a:r>
                <a:r>
                  <a:rPr lang="en-US" sz="2800" dirty="0"/>
                  <a:t> once.</a:t>
                </a:r>
              </a:p>
              <a:p>
                <a:pPr marL="457200" indent="-457200" eaLnBrk="1" hangingPunct="1">
                  <a:buFont typeface="Arial"/>
                  <a:buChar char="•"/>
                </a:pPr>
                <a:r>
                  <a:rPr lang="en-US" sz="2800" dirty="0"/>
                  <a:t>Adjacency of minterms (maxterms): Two minterms (maxterms) are adjacent if they differ by only one variable.</a:t>
                </a:r>
              </a:p>
              <a:p>
                <a:pPr eaLnBrk="1" hangingPunct="1"/>
                <a:r>
                  <a:rPr lang="en-US" sz="2400" dirty="0"/>
                  <a:t>	</a:t>
                </a:r>
              </a:p>
            </p:txBody>
          </p:sp>
        </mc:Choice>
        <mc:Fallback>
          <p:sp>
            <p:nvSpPr>
              <p:cNvPr id="5123" name="Text 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9600" y="889000"/>
                <a:ext cx="8253413" cy="4770793"/>
              </a:xfrm>
              <a:prstGeom prst="rect">
                <a:avLst/>
              </a:prstGeom>
              <a:blipFill>
                <a:blip r:embed="rId2"/>
                <a:stretch>
                  <a:fillRect l="-1329" t="-1407" r="-44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24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41507"/>
            <a:ext cx="7772400" cy="838200"/>
          </a:xfrm>
        </p:spPr>
        <p:txBody>
          <a:bodyPr/>
          <a:lstStyle/>
          <a:p>
            <a:pPr eaLnBrk="1" hangingPunct="1"/>
            <a:r>
              <a:rPr lang="en-US" sz="3600" dirty="0">
                <a:latin typeface="Times New Roman" charset="0"/>
              </a:rPr>
              <a:t>Definitions</a:t>
            </a:r>
          </a:p>
        </p:txBody>
      </p:sp>
    </p:spTree>
    <p:extLst>
      <p:ext uri="{BB962C8B-B14F-4D97-AF65-F5344CB8AC3E}">
        <p14:creationId xmlns:p14="http://schemas.microsoft.com/office/powerpoint/2010/main" val="34021330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0C54DF41-E6C7-DA47-85F0-D292E302A943}" type="slidenum">
              <a:rPr lang="en-US" sz="1400"/>
              <a:pPr eaLnBrk="1" hangingPunct="1"/>
              <a:t>4</a:t>
            </a:fld>
            <a:endParaRPr lang="en-US" sz="1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123" name="Text Box 4"/>
              <p:cNvSpPr txBox="1">
                <a:spLocks noChangeArrowheads="1"/>
              </p:cNvSpPr>
              <p:nvPr/>
            </p:nvSpPr>
            <p:spPr bwMode="auto">
              <a:xfrm>
                <a:off x="609600" y="889001"/>
                <a:ext cx="8253413" cy="48320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20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1pPr>
                <a:lvl2pPr marL="742950" indent="-285750" eaLnBrk="0" hangingPunct="0">
                  <a:defRPr sz="20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 indent="-228600" eaLnBrk="0" hangingPunct="0">
                  <a:defRPr sz="20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600200" indent="-228600" eaLnBrk="0" hangingPunct="0">
                  <a:defRPr sz="20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057400" indent="-228600" eaLnBrk="0" hangingPunct="0">
                  <a:defRPr sz="20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marL="457200" indent="-457200" eaLnBrk="1" hangingPunct="1">
                  <a:buFont typeface="Arial"/>
                  <a:buChar char="•"/>
                </a:pPr>
                <a:r>
                  <a:rPr lang="en-US" sz="2800" dirty="0"/>
                  <a:t>Minterm of n variables: A product of n literals in which every variable appears </a:t>
                </a:r>
                <a:r>
                  <a:rPr lang="en-US" sz="2800" dirty="0">
                    <a:solidFill>
                      <a:srgbClr val="C00000"/>
                    </a:solidFill>
                  </a:rPr>
                  <a:t>exactly</a:t>
                </a:r>
                <a:r>
                  <a:rPr lang="en-US" sz="2800" dirty="0"/>
                  <a:t> once.</a:t>
                </a:r>
              </a:p>
              <a:p>
                <a:pPr marL="1200150" lvl="1" indent="-457200" eaLnBrk="1" hangingPunct="1">
                  <a:buFont typeface="Arial"/>
                  <a:buChar char="•"/>
                </a:pPr>
                <a:r>
                  <a:rPr lang="en-US" sz="2800" dirty="0"/>
                  <a:t>E.g. For function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𝑎𝑏𝑐𝑑𝑒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sSup>
                      <m:sSupPr>
                        <m:ctrlPr>
                          <a:rPr lang="en-US" sz="28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sSup>
                      <m:sSupPr>
                        <m:ctrlPr>
                          <a:rPr lang="en-US" sz="28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p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𝑑𝑒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800" dirty="0"/>
                  <a:t>are minterms, while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𝑏𝑐𝑑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, </m:t>
                    </m:r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𝑏𝑐𝑑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800" dirty="0"/>
                  <a:t>are not.</a:t>
                </a:r>
              </a:p>
              <a:p>
                <a:pPr marL="457200" indent="-457200" eaLnBrk="1" hangingPunct="1">
                  <a:buFont typeface="Arial"/>
                  <a:buChar char="•"/>
                </a:pPr>
                <a:r>
                  <a:rPr lang="en-US" sz="2800" dirty="0"/>
                  <a:t>Maxterm of n variables: A sum of n literals in which every variable appears </a:t>
                </a:r>
                <a:r>
                  <a:rPr lang="en-US" sz="2800" dirty="0">
                    <a:solidFill>
                      <a:srgbClr val="C00000"/>
                    </a:solidFill>
                  </a:rPr>
                  <a:t>exactly</a:t>
                </a:r>
                <a:r>
                  <a:rPr lang="en-US" sz="2800" dirty="0"/>
                  <a:t> once.</a:t>
                </a:r>
              </a:p>
              <a:p>
                <a:pPr marL="457200" indent="-457200" eaLnBrk="1" hangingPunct="1">
                  <a:buFont typeface="Arial"/>
                  <a:buChar char="•"/>
                </a:pPr>
                <a:r>
                  <a:rPr lang="en-US" sz="2800" dirty="0"/>
                  <a:t>Adjacency of minterms: Two minterms are adjacent if they differ by only one variable.</a:t>
                </a:r>
              </a:p>
              <a:p>
                <a:pPr marL="1200150" lvl="1" indent="-457200" eaLnBrk="1" hangingPunct="1">
                  <a:buFont typeface="Arial"/>
                  <a:buChar char="•"/>
                </a:pPr>
                <a:r>
                  <a:rPr lang="en-US" sz="2800" dirty="0"/>
                  <a:t>E.g. </a:t>
                </a:r>
                <a:r>
                  <a:rPr lang="en-US" sz="2800" i="1" dirty="0"/>
                  <a:t>abcde </a:t>
                </a:r>
                <a:r>
                  <a:rPr lang="en-US" sz="2800" dirty="0"/>
                  <a:t>and </a:t>
                </a:r>
                <a:r>
                  <a:rPr lang="en-US" sz="2800" i="1" dirty="0"/>
                  <a:t>a’bcde</a:t>
                </a:r>
                <a:r>
                  <a:rPr lang="en-US" sz="2800" dirty="0"/>
                  <a:t> are adjacent, while </a:t>
                </a:r>
                <a:r>
                  <a:rPr lang="en-US" sz="2800" i="1" dirty="0"/>
                  <a:t>a’b’cde</a:t>
                </a:r>
                <a:r>
                  <a:rPr lang="en-US" sz="2800" dirty="0"/>
                  <a:t> and </a:t>
                </a:r>
                <a:r>
                  <a:rPr lang="en-US" sz="2800" i="1" dirty="0"/>
                  <a:t>abc’d’e’</a:t>
                </a:r>
                <a:r>
                  <a:rPr lang="en-US" sz="2800" dirty="0"/>
                  <a:t> are not</a:t>
                </a:r>
                <a:r>
                  <a:rPr lang="en-US" sz="2400" dirty="0"/>
                  <a:t>	</a:t>
                </a:r>
              </a:p>
            </p:txBody>
          </p:sp>
        </mc:Choice>
        <mc:Fallback>
          <p:sp>
            <p:nvSpPr>
              <p:cNvPr id="5123" name="Text 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9600" y="889001"/>
                <a:ext cx="8253413" cy="4832092"/>
              </a:xfrm>
              <a:prstGeom prst="rect">
                <a:avLst/>
              </a:prstGeom>
              <a:blipFill>
                <a:blip r:embed="rId2"/>
                <a:stretch>
                  <a:fillRect l="-1329" t="-1389" r="-443" b="-265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24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41507"/>
            <a:ext cx="7772400" cy="838200"/>
          </a:xfrm>
        </p:spPr>
        <p:txBody>
          <a:bodyPr/>
          <a:lstStyle/>
          <a:p>
            <a:pPr eaLnBrk="1" hangingPunct="1"/>
            <a:r>
              <a:rPr lang="en-US" sz="3600" dirty="0">
                <a:latin typeface="Times New Roman" charset="0"/>
              </a:rPr>
              <a:t>Definitions: Examples</a:t>
            </a:r>
          </a:p>
        </p:txBody>
      </p:sp>
    </p:spTree>
    <p:extLst>
      <p:ext uri="{BB962C8B-B14F-4D97-AF65-F5344CB8AC3E}">
        <p14:creationId xmlns:p14="http://schemas.microsoft.com/office/powerpoint/2010/main" val="2260994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0C54DF41-E6C7-DA47-85F0-D292E302A943}" type="slidenum">
              <a:rPr lang="en-US" sz="1400"/>
              <a:pPr eaLnBrk="1" hangingPunct="1"/>
              <a:t>5</a:t>
            </a:fld>
            <a:endParaRPr lang="en-US" sz="1400" dirty="0"/>
          </a:p>
        </p:txBody>
      </p:sp>
      <p:sp>
        <p:nvSpPr>
          <p:cNvPr id="5123" name="Text Box 4"/>
          <p:cNvSpPr txBox="1">
            <a:spLocks noChangeArrowheads="1"/>
          </p:cNvSpPr>
          <p:nvPr/>
        </p:nvSpPr>
        <p:spPr bwMode="auto">
          <a:xfrm>
            <a:off x="827049" y="1295401"/>
            <a:ext cx="7772400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800" dirty="0"/>
              <a:t>For two minterms ab’c’d’ and ab’cd’, are they adjacent?</a:t>
            </a:r>
          </a:p>
          <a:p>
            <a:pPr marL="457200" indent="-457200" eaLnBrk="1" hangingPunct="1">
              <a:buAutoNum type="alphaUcPeriod"/>
            </a:pPr>
            <a:r>
              <a:rPr lang="en-US" sz="2800" dirty="0"/>
              <a:t>Yes</a:t>
            </a:r>
          </a:p>
          <a:p>
            <a:pPr marL="457200" indent="-457200" eaLnBrk="1" hangingPunct="1">
              <a:buAutoNum type="alphaUcPeriod"/>
            </a:pPr>
            <a:r>
              <a:rPr lang="en-US" sz="2800" dirty="0"/>
              <a:t>No	</a:t>
            </a:r>
          </a:p>
        </p:txBody>
      </p:sp>
      <p:sp>
        <p:nvSpPr>
          <p:cNvPr id="5124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355599"/>
            <a:ext cx="7772400" cy="838200"/>
          </a:xfrm>
        </p:spPr>
        <p:txBody>
          <a:bodyPr/>
          <a:lstStyle/>
          <a:p>
            <a:pPr eaLnBrk="1" hangingPunct="1"/>
            <a:r>
              <a:rPr lang="en-US" sz="3600" dirty="0">
                <a:latin typeface="Times New Roman" charset="0"/>
              </a:rPr>
              <a:t>iClicker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96312" y="4038601"/>
            <a:ext cx="763387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Adjacency allows us to merge the terms to reduce the Boolean expression.</a:t>
            </a:r>
          </a:p>
        </p:txBody>
      </p:sp>
    </p:spTree>
    <p:extLst>
      <p:ext uri="{BB962C8B-B14F-4D97-AF65-F5344CB8AC3E}">
        <p14:creationId xmlns:p14="http://schemas.microsoft.com/office/powerpoint/2010/main" val="8220131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4E520929-FD64-CE46-8EEF-8088DBB85833}" type="slidenum">
              <a:rPr lang="en-US" sz="1400"/>
              <a:pPr eaLnBrk="1" hangingPunct="1"/>
              <a:t>6</a:t>
            </a:fld>
            <a:endParaRPr lang="en-US" sz="1400" dirty="0"/>
          </a:p>
        </p:txBody>
      </p:sp>
      <p:sp>
        <p:nvSpPr>
          <p:cNvPr id="82946" name="Text Box 4"/>
          <p:cNvSpPr txBox="1">
            <a:spLocks noChangeArrowheads="1"/>
          </p:cNvSpPr>
          <p:nvPr/>
        </p:nvSpPr>
        <p:spPr bwMode="auto">
          <a:xfrm>
            <a:off x="609600" y="2667001"/>
            <a:ext cx="3505200" cy="2339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 dirty="0"/>
              <a:t>Id     a    b         f (a, b)    </a:t>
            </a:r>
          </a:p>
          <a:p>
            <a:pPr eaLnBrk="1" hangingPunct="1">
              <a:spcBef>
                <a:spcPct val="50000"/>
              </a:spcBef>
            </a:pPr>
            <a:r>
              <a:rPr lang="en-US" sz="2000" dirty="0"/>
              <a:t>0      0   0            1          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</a:pPr>
            <a:r>
              <a:rPr lang="en-US" sz="2000" dirty="0"/>
              <a:t>1      0   1            0          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</a:pPr>
            <a:r>
              <a:rPr lang="en-US" sz="2000" dirty="0"/>
              <a:t>2      1   0            1        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</a:pPr>
            <a:r>
              <a:rPr lang="en-US" sz="2000" dirty="0"/>
              <a:t>3      1   1            X (don’t care)         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</a:pPr>
            <a:endParaRPr lang="en-US" sz="2000" dirty="0"/>
          </a:p>
        </p:txBody>
      </p:sp>
      <p:sp>
        <p:nvSpPr>
          <p:cNvPr id="82947" name="Line 5"/>
          <p:cNvSpPr>
            <a:spLocks noChangeShapeType="1"/>
          </p:cNvSpPr>
          <p:nvPr/>
        </p:nvSpPr>
        <p:spPr bwMode="auto">
          <a:xfrm>
            <a:off x="533400" y="3124199"/>
            <a:ext cx="2438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82948" name="Line 6"/>
          <p:cNvSpPr>
            <a:spLocks noChangeShapeType="1"/>
          </p:cNvSpPr>
          <p:nvPr/>
        </p:nvSpPr>
        <p:spPr bwMode="auto">
          <a:xfrm>
            <a:off x="1905000" y="2666997"/>
            <a:ext cx="0" cy="259080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82949" name="Line 7"/>
          <p:cNvSpPr>
            <a:spLocks noChangeShapeType="1"/>
          </p:cNvSpPr>
          <p:nvPr/>
        </p:nvSpPr>
        <p:spPr bwMode="auto">
          <a:xfrm>
            <a:off x="990600" y="2666998"/>
            <a:ext cx="0" cy="259080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82950" name="Text Box 8"/>
          <p:cNvSpPr txBox="1">
            <a:spLocks noChangeArrowheads="1"/>
          </p:cNvSpPr>
          <p:nvPr/>
        </p:nvSpPr>
        <p:spPr bwMode="auto">
          <a:xfrm>
            <a:off x="3962400" y="2649732"/>
            <a:ext cx="487680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0" indent="0" eaLnBrk="1" hangingPunct="1">
              <a:spcBef>
                <a:spcPct val="50000"/>
              </a:spcBef>
            </a:pPr>
            <a:r>
              <a:rPr lang="en-US" dirty="0"/>
              <a:t>For example:</a:t>
            </a:r>
          </a:p>
          <a:p>
            <a:pPr eaLnBrk="1" hangingPunct="1">
              <a:spcBef>
                <a:spcPct val="50000"/>
              </a:spcBef>
              <a:buFontTx/>
              <a:buAutoNum type="arabicParenR"/>
            </a:pPr>
            <a:r>
              <a:rPr lang="en-US" dirty="0"/>
              <a:t>The input pattern does not happen.</a:t>
            </a:r>
          </a:p>
          <a:p>
            <a:pPr eaLnBrk="1" hangingPunct="1">
              <a:spcBef>
                <a:spcPct val="50000"/>
              </a:spcBef>
              <a:buFontTx/>
              <a:buAutoNum type="arabicParenR"/>
            </a:pPr>
            <a:r>
              <a:rPr lang="en-US" dirty="0"/>
              <a:t>The input pattern happens, but the output is ignored.</a:t>
            </a:r>
          </a:p>
        </p:txBody>
      </p:sp>
      <p:sp>
        <p:nvSpPr>
          <p:cNvPr id="82951" name="Text Box 10"/>
          <p:cNvSpPr txBox="1">
            <a:spLocks noChangeArrowheads="1"/>
          </p:cNvSpPr>
          <p:nvPr/>
        </p:nvSpPr>
        <p:spPr bwMode="auto">
          <a:xfrm>
            <a:off x="598007" y="5359401"/>
            <a:ext cx="783099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/>
              <a:t>Example:</a:t>
            </a:r>
          </a:p>
          <a:p>
            <a:pPr eaLnBrk="1" hangingPunct="1">
              <a:buFontTx/>
              <a:buChar char="-"/>
            </a:pPr>
            <a:r>
              <a:rPr lang="en-US" dirty="0"/>
              <a:t>Decimal number 0… 9 uses 4 bits. (1,1,1,1) does not happen.</a:t>
            </a:r>
          </a:p>
        </p:txBody>
      </p:sp>
      <p:sp>
        <p:nvSpPr>
          <p:cNvPr id="82952" name="Text Box 11"/>
          <p:cNvSpPr txBox="1">
            <a:spLocks noChangeArrowheads="1"/>
          </p:cNvSpPr>
          <p:nvPr/>
        </p:nvSpPr>
        <p:spPr bwMode="auto">
          <a:xfrm>
            <a:off x="533400" y="1049834"/>
            <a:ext cx="80772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342900" indent="-342900" eaLnBrk="1" hangingPunct="1">
              <a:buFont typeface="Arial"/>
              <a:buChar char="•"/>
            </a:pPr>
            <a:r>
              <a:rPr lang="en-US" dirty="0"/>
              <a:t>Situations where the output of a switching function can be either 0 or 1 for a particular combination of inputs </a:t>
            </a:r>
          </a:p>
          <a:p>
            <a:pPr marL="342900" indent="-342900" eaLnBrk="1" hangingPunct="1">
              <a:buFont typeface="Arial"/>
              <a:buChar char="•"/>
            </a:pPr>
            <a:r>
              <a:rPr lang="en-US" dirty="0"/>
              <a:t>This is specified by a don’t care in the truth table</a:t>
            </a:r>
          </a:p>
        </p:txBody>
      </p:sp>
      <p:sp>
        <p:nvSpPr>
          <p:cNvPr id="82953" name="Text Box 11"/>
          <p:cNvSpPr txBox="1">
            <a:spLocks noChangeArrowheads="1"/>
          </p:cNvSpPr>
          <p:nvPr/>
        </p:nvSpPr>
        <p:spPr bwMode="auto">
          <a:xfrm>
            <a:off x="1984840" y="177801"/>
            <a:ext cx="556434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3200" dirty="0">
                <a:solidFill>
                  <a:srgbClr val="000090"/>
                </a:solidFill>
              </a:rPr>
              <a:t>Incompletely Specified Function</a:t>
            </a:r>
          </a:p>
        </p:txBody>
      </p:sp>
    </p:spTree>
    <p:extLst>
      <p:ext uri="{BB962C8B-B14F-4D97-AF65-F5344CB8AC3E}">
        <p14:creationId xmlns:p14="http://schemas.microsoft.com/office/powerpoint/2010/main" val="27386684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0BE28F31-4645-1944-9485-332F88B5CC67}" type="slidenum">
              <a:rPr lang="en-US" sz="1400"/>
              <a:pPr eaLnBrk="1" hangingPunct="1"/>
              <a:t>7</a:t>
            </a:fld>
            <a:endParaRPr lang="en-US" sz="1400" dirty="0"/>
          </a:p>
        </p:txBody>
      </p:sp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482600"/>
            <a:ext cx="8229600" cy="2032000"/>
          </a:xfrm>
        </p:spPr>
        <p:txBody>
          <a:bodyPr>
            <a:noAutofit/>
          </a:bodyPr>
          <a:lstStyle/>
          <a:p>
            <a:pPr algn="l" eaLnBrk="1" hangingPunct="1"/>
            <a:r>
              <a:rPr lang="en-US" sz="2000" dirty="0">
                <a:latin typeface="Times New Roman" charset="0"/>
              </a:rPr>
              <a:t>How to completely specify the truth table in canonical form?</a:t>
            </a:r>
            <a:br>
              <a:rPr lang="en-US" sz="2000" dirty="0">
                <a:latin typeface="Times New Roman" charset="0"/>
              </a:rPr>
            </a:br>
            <a:r>
              <a:rPr lang="en-US" sz="2000" dirty="0">
                <a:latin typeface="Times New Roman" charset="0"/>
              </a:rPr>
              <a:t>We have three types of output which divides the input space into three sets:</a:t>
            </a:r>
            <a:br>
              <a:rPr lang="en-US" sz="2000" dirty="0">
                <a:latin typeface="Times New Roman" charset="0"/>
              </a:rPr>
            </a:br>
            <a:r>
              <a:rPr lang="en-US" sz="2000" dirty="0">
                <a:latin typeface="Times New Roman" charset="0"/>
              </a:rPr>
              <a:t>On-set </a:t>
            </a:r>
            <a:r>
              <a:rPr lang="en-US" sz="2000" dirty="0">
                <a:latin typeface="Monotype Corsiva" charset="0"/>
                <a:cs typeface="Arial" charset="0"/>
              </a:rPr>
              <a:t>F</a:t>
            </a:r>
            <a:r>
              <a:rPr lang="en-US" sz="2000" dirty="0">
                <a:latin typeface="Times New Roman" charset="0"/>
              </a:rPr>
              <a:t>: All the input conditions for which the output is 1</a:t>
            </a:r>
            <a:br>
              <a:rPr lang="en-US" sz="2000" dirty="0">
                <a:latin typeface="Times New Roman" charset="0"/>
              </a:rPr>
            </a:br>
            <a:r>
              <a:rPr lang="en-US" sz="2000" dirty="0">
                <a:latin typeface="Times New Roman" charset="0"/>
              </a:rPr>
              <a:t>Off-set </a:t>
            </a:r>
            <a:r>
              <a:rPr lang="en-US" sz="2000" dirty="0">
                <a:latin typeface="Monotype Corsiva" charset="0"/>
                <a:cs typeface="Arial" charset="0"/>
              </a:rPr>
              <a:t>R: </a:t>
            </a:r>
            <a:r>
              <a:rPr lang="en-US" sz="2000" dirty="0">
                <a:latin typeface="Times New Roman" charset="0"/>
              </a:rPr>
              <a:t>All the input conditions for which the output is 0</a:t>
            </a:r>
            <a:br>
              <a:rPr lang="en-US" sz="2000" dirty="0">
                <a:latin typeface="Times New Roman" charset="0"/>
              </a:rPr>
            </a:br>
            <a:r>
              <a:rPr lang="en-US" sz="2000" dirty="0">
                <a:latin typeface="Times New Roman" charset="0"/>
              </a:rPr>
              <a:t>Don’t care set </a:t>
            </a:r>
            <a:r>
              <a:rPr lang="en-US" sz="2000" dirty="0">
                <a:latin typeface="Monotype Corsiva" charset="0"/>
                <a:cs typeface="Arial" charset="0"/>
              </a:rPr>
              <a:t>D: </a:t>
            </a:r>
            <a:r>
              <a:rPr lang="en-US" sz="2000" dirty="0">
                <a:latin typeface="Times New Roman" charset="0"/>
              </a:rPr>
              <a:t>All the input conditions for which the output is a ‘don’t care’</a:t>
            </a:r>
            <a:r>
              <a:rPr lang="en-US" sz="2000" dirty="0">
                <a:latin typeface="Monotype Corsiva" charset="0"/>
                <a:cs typeface="Arial" charset="0"/>
              </a:rPr>
              <a:t> </a:t>
            </a:r>
            <a:endParaRPr lang="en-US" sz="2000" dirty="0">
              <a:latin typeface="Times New Roman" charset="0"/>
            </a:endParaRPr>
          </a:p>
        </p:txBody>
      </p:sp>
      <p:sp>
        <p:nvSpPr>
          <p:cNvPr id="83976" name="Rectangle 16"/>
          <p:cNvSpPr>
            <a:spLocks noChangeArrowheads="1"/>
          </p:cNvSpPr>
          <p:nvPr/>
        </p:nvSpPr>
        <p:spPr bwMode="auto">
          <a:xfrm>
            <a:off x="457200" y="2616200"/>
            <a:ext cx="510540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2400" dirty="0"/>
              <a:t>Example: The truth table on right has</a:t>
            </a:r>
          </a:p>
          <a:p>
            <a:r>
              <a:rPr lang="en-US" sz="2400" dirty="0">
                <a:latin typeface="Monotype Corsiva" charset="0"/>
                <a:cs typeface="Arial" charset="0"/>
              </a:rPr>
              <a:t>F </a:t>
            </a:r>
            <a:r>
              <a:rPr lang="en-US" sz="2400" dirty="0"/>
              <a:t>covers input pattern {(a=1,b=0)}</a:t>
            </a:r>
          </a:p>
          <a:p>
            <a:r>
              <a:rPr lang="en-US" sz="2400" dirty="0">
                <a:latin typeface="Monotype Corsiva" charset="0"/>
                <a:cs typeface="Arial" charset="0"/>
              </a:rPr>
              <a:t>R</a:t>
            </a:r>
            <a:r>
              <a:rPr lang="en-US" sz="2400" dirty="0"/>
              <a:t> covers input pattern {(0,0)}</a:t>
            </a:r>
          </a:p>
          <a:p>
            <a:r>
              <a:rPr lang="en-US" sz="2400" dirty="0">
                <a:latin typeface="Monotype Corsiva" charset="0"/>
                <a:cs typeface="Arial" charset="0"/>
              </a:rPr>
              <a:t>D</a:t>
            </a:r>
            <a:r>
              <a:rPr lang="en-US" sz="2400" dirty="0"/>
              <a:t> covers input patterns {(0,1), (1,1)}</a:t>
            </a:r>
          </a:p>
          <a:p>
            <a:r>
              <a:rPr lang="en-US" sz="2400" b="1" dirty="0">
                <a:solidFill>
                  <a:srgbClr val="C00000"/>
                </a:solidFill>
              </a:rPr>
              <a:t>The union of </a:t>
            </a:r>
            <a:r>
              <a:rPr lang="en-US" sz="2400" b="1" dirty="0">
                <a:solidFill>
                  <a:srgbClr val="C00000"/>
                </a:solidFill>
                <a:latin typeface="Monotype Corsiva" charset="0"/>
                <a:cs typeface="Arial" charset="0"/>
              </a:rPr>
              <a:t>F</a:t>
            </a:r>
            <a:r>
              <a:rPr lang="en-US" sz="2400" b="1" i="1" dirty="0">
                <a:solidFill>
                  <a:srgbClr val="C00000"/>
                </a:solidFill>
              </a:rPr>
              <a:t>, </a:t>
            </a:r>
            <a:r>
              <a:rPr lang="en-US" sz="2400" b="1" dirty="0">
                <a:solidFill>
                  <a:srgbClr val="C00000"/>
                </a:solidFill>
                <a:latin typeface="Monotype Corsiva" charset="0"/>
                <a:cs typeface="Arial" charset="0"/>
              </a:rPr>
              <a:t>R</a:t>
            </a:r>
            <a:r>
              <a:rPr lang="en-US" sz="2400" b="1" i="1" dirty="0">
                <a:solidFill>
                  <a:srgbClr val="C00000"/>
                </a:solidFill>
              </a:rPr>
              <a:t>, </a:t>
            </a:r>
            <a:r>
              <a:rPr lang="en-US" sz="2400" b="1" dirty="0">
                <a:solidFill>
                  <a:srgbClr val="C00000"/>
                </a:solidFill>
                <a:latin typeface="Monotype Corsiva" charset="0"/>
                <a:cs typeface="Arial" charset="0"/>
              </a:rPr>
              <a:t>D</a:t>
            </a:r>
            <a:r>
              <a:rPr lang="en-US" sz="2400" b="1" i="1" dirty="0">
                <a:solidFill>
                  <a:srgbClr val="C00000"/>
                </a:solidFill>
              </a:rPr>
              <a:t> </a:t>
            </a:r>
            <a:r>
              <a:rPr lang="en-US" sz="2400" b="1" dirty="0">
                <a:solidFill>
                  <a:srgbClr val="C00000"/>
                </a:solidFill>
              </a:rPr>
              <a:t>is the whole set of all input patterns.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9208001"/>
              </p:ext>
            </p:extLst>
          </p:nvPr>
        </p:nvGraphicFramePr>
        <p:xfrm>
          <a:off x="5562600" y="2732008"/>
          <a:ext cx="3200400" cy="3454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00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0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00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00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9088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Id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a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b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F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088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0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088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X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088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2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088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3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X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1984840" y="177801"/>
            <a:ext cx="556434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3200" dirty="0">
                <a:solidFill>
                  <a:srgbClr val="000090"/>
                </a:solidFill>
              </a:rPr>
              <a:t>Incompletely Specified Function</a:t>
            </a:r>
          </a:p>
        </p:txBody>
      </p:sp>
    </p:spTree>
    <p:extLst>
      <p:ext uri="{BB962C8B-B14F-4D97-AF65-F5344CB8AC3E}">
        <p14:creationId xmlns:p14="http://schemas.microsoft.com/office/powerpoint/2010/main" val="5810328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0BE28F31-4645-1944-9485-332F88B5CC67}" type="slidenum">
              <a:rPr lang="en-US" sz="1400"/>
              <a:pPr eaLnBrk="1" hangingPunct="1"/>
              <a:t>8</a:t>
            </a:fld>
            <a:endParaRPr lang="en-US" sz="1400" dirty="0"/>
          </a:p>
        </p:txBody>
      </p:sp>
      <p:sp>
        <p:nvSpPr>
          <p:cNvPr id="83976" name="Rectangle 16"/>
          <p:cNvSpPr>
            <a:spLocks noChangeArrowheads="1"/>
          </p:cNvSpPr>
          <p:nvPr/>
        </p:nvSpPr>
        <p:spPr bwMode="auto">
          <a:xfrm>
            <a:off x="381000" y="1295338"/>
            <a:ext cx="57150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2400" dirty="0"/>
              <a:t>Example: The truth table on right has</a:t>
            </a:r>
          </a:p>
          <a:p>
            <a:r>
              <a:rPr lang="en-US" sz="2400" dirty="0">
                <a:latin typeface="Monotype Corsiva" charset="0"/>
                <a:cs typeface="Arial" charset="0"/>
              </a:rPr>
              <a:t>F </a:t>
            </a:r>
            <a:r>
              <a:rPr lang="en-US" sz="2400" dirty="0"/>
              <a:t>covers input pattern (a,b)=(1,0)</a:t>
            </a:r>
          </a:p>
          <a:p>
            <a:r>
              <a:rPr lang="en-US" sz="2400" dirty="0">
                <a:latin typeface="Monotype Corsiva" charset="0"/>
                <a:cs typeface="Arial" charset="0"/>
              </a:rPr>
              <a:t>R</a:t>
            </a:r>
            <a:r>
              <a:rPr lang="en-US" sz="2400" dirty="0"/>
              <a:t> covers input pattern (a,b)=(0,0) </a:t>
            </a:r>
          </a:p>
          <a:p>
            <a:r>
              <a:rPr lang="en-US" sz="2400" dirty="0">
                <a:latin typeface="Monotype Corsiva" charset="0"/>
                <a:cs typeface="Arial" charset="0"/>
              </a:rPr>
              <a:t>D</a:t>
            </a:r>
            <a:r>
              <a:rPr lang="en-US" sz="2400" dirty="0"/>
              <a:t> covers input patterns (a,b)=(0,1) (1,1)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5715258"/>
              </p:ext>
            </p:extLst>
          </p:nvPr>
        </p:nvGraphicFramePr>
        <p:xfrm>
          <a:off x="5943600" y="1233023"/>
          <a:ext cx="2209800" cy="2438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52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2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2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524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46346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Id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a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b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F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136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136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X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136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136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3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X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81000" y="3505200"/>
            <a:ext cx="41574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We assign values to elements in don’t care set for logic designs.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914400"/>
          </a:xfrm>
        </p:spPr>
        <p:txBody>
          <a:bodyPr/>
          <a:lstStyle/>
          <a:p>
            <a:r>
              <a:rPr lang="en-US" dirty="0">
                <a:solidFill>
                  <a:srgbClr val="000090"/>
                </a:solidFill>
              </a:rPr>
              <a:t>Incompletely Specified Function</a:t>
            </a:r>
            <a:endParaRPr lang="en-US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7923809"/>
              </p:ext>
            </p:extLst>
          </p:nvPr>
        </p:nvGraphicFramePr>
        <p:xfrm>
          <a:off x="5943600" y="3886200"/>
          <a:ext cx="2209800" cy="2438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52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2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2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524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46346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Id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a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b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F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136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136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 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136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136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3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 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844272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6"/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4E520929-FD64-CE46-8EEF-8088DBB85833}" type="slidenum">
              <a:rPr lang="en-US" sz="1400"/>
              <a:pPr eaLnBrk="1" hangingPunct="1"/>
              <a:t>9</a:t>
            </a:fld>
            <a:endParaRPr lang="en-US" sz="1400" dirty="0"/>
          </a:p>
        </p:txBody>
      </p:sp>
      <p:sp>
        <p:nvSpPr>
          <p:cNvPr id="82952" name="Text Box 11"/>
          <p:cNvSpPr txBox="1">
            <a:spLocks noChangeArrowheads="1"/>
          </p:cNvSpPr>
          <p:nvPr/>
        </p:nvSpPr>
        <p:spPr bwMode="auto">
          <a:xfrm>
            <a:off x="533400" y="1143001"/>
            <a:ext cx="79248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/>
              <a:t>iClicker Q: Which of the following assignment would result in an implementation with the fewest gates?</a:t>
            </a:r>
          </a:p>
        </p:txBody>
      </p:sp>
      <p:sp>
        <p:nvSpPr>
          <p:cNvPr id="82953" name="Text Box 11"/>
          <p:cNvSpPr txBox="1">
            <a:spLocks noChangeArrowheads="1"/>
          </p:cNvSpPr>
          <p:nvPr/>
        </p:nvSpPr>
        <p:spPr bwMode="auto">
          <a:xfrm>
            <a:off x="1066801" y="381001"/>
            <a:ext cx="740138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3200" dirty="0"/>
              <a:t>Reducing Incompletely Specified Functions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2790716"/>
              </p:ext>
            </p:extLst>
          </p:nvPr>
        </p:nvGraphicFramePr>
        <p:xfrm>
          <a:off x="685800" y="2514600"/>
          <a:ext cx="3505200" cy="3454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85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9088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Id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a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b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F(a,b)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088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X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088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0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088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2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088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3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0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4267200" y="2813824"/>
            <a:ext cx="2749920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AutoNum type="alphaUcPeriod"/>
            </a:pPr>
            <a:r>
              <a:rPr lang="en-US" sz="2800" dirty="0"/>
              <a:t>F(0,0)=1</a:t>
            </a:r>
          </a:p>
          <a:p>
            <a:pPr marL="457200" indent="-457200">
              <a:buAutoNum type="alphaUcPeriod"/>
            </a:pPr>
            <a:r>
              <a:rPr lang="en-US" sz="2800" dirty="0"/>
              <a:t>F(0,0)=0</a:t>
            </a:r>
          </a:p>
          <a:p>
            <a:pPr marL="457200" indent="-457200">
              <a:buAutoNum type="alphaUcPeriod"/>
            </a:pPr>
            <a:r>
              <a:rPr lang="en-US" sz="2800" dirty="0"/>
              <a:t>Neither A or B</a:t>
            </a:r>
          </a:p>
          <a:p>
            <a:pPr marL="457200" indent="-457200">
              <a:buAutoNum type="alphaUcPeriod"/>
            </a:pPr>
            <a:r>
              <a:rPr lang="en-US" sz="2800" dirty="0"/>
              <a:t>Both A and B</a:t>
            </a:r>
          </a:p>
        </p:txBody>
      </p:sp>
    </p:spTree>
    <p:extLst>
      <p:ext uri="{BB962C8B-B14F-4D97-AF65-F5344CB8AC3E}">
        <p14:creationId xmlns:p14="http://schemas.microsoft.com/office/powerpoint/2010/main" val="17341556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91A8A894-6025-8B45-874D-14D10D4E0EC7}" type="slidenum">
              <a:rPr lang="en-US" sz="1400"/>
              <a:pPr eaLnBrk="1" hangingPunct="1"/>
              <a:t>10</a:t>
            </a:fld>
            <a:endParaRPr lang="en-US" sz="1400" dirty="0"/>
          </a:p>
        </p:txBody>
      </p:sp>
      <p:sp>
        <p:nvSpPr>
          <p:cNvPr id="6147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177800"/>
            <a:ext cx="7772400" cy="812800"/>
          </a:xfrm>
        </p:spPr>
        <p:txBody>
          <a:bodyPr/>
          <a:lstStyle/>
          <a:p>
            <a:pPr eaLnBrk="1" hangingPunct="1"/>
            <a:r>
              <a:rPr lang="en-US" sz="3600" dirty="0">
                <a:latin typeface="Times New Roman" charset="0"/>
              </a:rPr>
              <a:t>Implementation</a:t>
            </a:r>
          </a:p>
        </p:txBody>
      </p:sp>
      <p:sp>
        <p:nvSpPr>
          <p:cNvPr id="6148" name="Text Box 5"/>
          <p:cNvSpPr txBox="1">
            <a:spLocks noChangeArrowheads="1"/>
          </p:cNvSpPr>
          <p:nvPr/>
        </p:nvSpPr>
        <p:spPr bwMode="auto">
          <a:xfrm>
            <a:off x="457201" y="1092200"/>
            <a:ext cx="8430513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800" dirty="0"/>
              <a:t>Specification           </a:t>
            </a:r>
            <a:r>
              <a:rPr lang="en-US" sz="2800" dirty="0">
                <a:sym typeface="Wingdings" charset="0"/>
              </a:rPr>
              <a:t></a:t>
            </a:r>
            <a:r>
              <a:rPr lang="en-US" sz="2800" dirty="0"/>
              <a:t>      Schematic Diagram </a:t>
            </a:r>
          </a:p>
          <a:p>
            <a:pPr eaLnBrk="1" hangingPunct="1"/>
            <a:r>
              <a:rPr lang="en-US" sz="2800" dirty="0"/>
              <a:t>                                          Net list, </a:t>
            </a:r>
          </a:p>
          <a:p>
            <a:pPr eaLnBrk="1" hangingPunct="1"/>
            <a:r>
              <a:rPr lang="en-US" sz="2800" dirty="0"/>
              <a:t>				 </a:t>
            </a:r>
            <a:r>
              <a:rPr lang="en-US" sz="2800" dirty="0">
                <a:sym typeface="Wingdings" charset="0"/>
              </a:rPr>
              <a:t>Switching expression</a:t>
            </a:r>
            <a:endParaRPr lang="en-US" sz="2800" dirty="0"/>
          </a:p>
          <a:p>
            <a:pPr eaLnBrk="1" hangingPunct="1"/>
            <a:r>
              <a:rPr lang="en-US" sz="2800" dirty="0"/>
              <a:t>Obj min cost            </a:t>
            </a:r>
            <a:r>
              <a:rPr lang="en-US" sz="2800" dirty="0">
                <a:sym typeface="Wingdings" charset="0"/>
              </a:rPr>
              <a:t></a:t>
            </a:r>
            <a:r>
              <a:rPr lang="en-US" sz="2800" dirty="0"/>
              <a:t> 	 Search in solution space	</a:t>
            </a:r>
            <a:endParaRPr lang="en-US" sz="2800" dirty="0">
              <a:sym typeface="Wingdings" charset="0"/>
            </a:endParaRPr>
          </a:p>
          <a:p>
            <a:pPr eaLnBrk="1" hangingPunct="1"/>
            <a:r>
              <a:rPr lang="en-US" sz="2800" dirty="0"/>
              <a:t>(max performance)</a:t>
            </a:r>
          </a:p>
          <a:p>
            <a:pPr eaLnBrk="1" hangingPunct="1"/>
            <a:r>
              <a:rPr lang="en-US" sz="2800" dirty="0"/>
              <a:t>Cost: wires, gates    </a:t>
            </a:r>
            <a:r>
              <a:rPr lang="en-US" sz="2800" dirty="0">
                <a:sym typeface="Wingdings" charset="0"/>
              </a:rPr>
              <a:t>     Literals, product terms, </a:t>
            </a:r>
          </a:p>
          <a:p>
            <a:pPr eaLnBrk="1" hangingPunct="1"/>
            <a:r>
              <a:rPr lang="en-US" sz="2800" dirty="0">
                <a:sym typeface="Wingdings" charset="0"/>
              </a:rPr>
              <a:t>			           sum terms</a:t>
            </a:r>
          </a:p>
          <a:p>
            <a:pPr eaLnBrk="1" hangingPunct="1"/>
            <a:r>
              <a:rPr lang="en-US" sz="2800" dirty="0">
                <a:sym typeface="Wingdings" charset="0"/>
              </a:rPr>
              <a:t>For two level logic (sum of products or product of sums),</a:t>
            </a:r>
          </a:p>
          <a:p>
            <a:pPr eaLnBrk="1" hangingPunct="1"/>
            <a:r>
              <a:rPr lang="en-US" sz="2800" dirty="0">
                <a:sym typeface="Wingdings" charset="0"/>
              </a:rPr>
              <a:t>we want to minimize # of terms, and # of literals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A71E65EB-F491-C646-B631-31234F57BAB7}" type="slidenum">
              <a:rPr lang="en-US" sz="1400"/>
              <a:pPr eaLnBrk="1" hangingPunct="1"/>
              <a:t>11</a:t>
            </a:fld>
            <a:endParaRPr lang="en-US" sz="1400" dirty="0"/>
          </a:p>
        </p:txBody>
      </p:sp>
      <p:sp>
        <p:nvSpPr>
          <p:cNvPr id="7171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304800"/>
            <a:ext cx="7772400" cy="762000"/>
          </a:xfrm>
        </p:spPr>
        <p:txBody>
          <a:bodyPr/>
          <a:lstStyle/>
          <a:p>
            <a:pPr eaLnBrk="1" hangingPunct="1"/>
            <a:r>
              <a:rPr lang="en-US" sz="2800" dirty="0">
                <a:latin typeface="Times New Roman" charset="0"/>
              </a:rPr>
              <a:t>Implementation: Specification =&gt; Logic Diagram</a:t>
            </a:r>
          </a:p>
        </p:txBody>
      </p:sp>
      <p:sp>
        <p:nvSpPr>
          <p:cNvPr id="2" name="Rectangle 1"/>
          <p:cNvSpPr/>
          <p:nvPr/>
        </p:nvSpPr>
        <p:spPr>
          <a:xfrm>
            <a:off x="243468" y="2286001"/>
            <a:ext cx="457200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dirty="0">
                <a:sym typeface="Wingdings" pitchFamily="2" charset="2"/>
              </a:rPr>
              <a:t>Flow 1: Boolean Algebra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dirty="0">
                <a:sym typeface="Wingdings" pitchFamily="2" charset="2"/>
              </a:rPr>
              <a:t>Specification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dirty="0">
                <a:sym typeface="Wingdings" pitchFamily="2" charset="2"/>
              </a:rPr>
              <a:t>Truth table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dirty="0">
                <a:sym typeface="Wingdings" pitchFamily="2" charset="2"/>
              </a:rPr>
              <a:t>Sum of products (SOP) or product of sums(POS) canonical form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dirty="0">
                <a:sym typeface="Wingdings" pitchFamily="2" charset="2"/>
              </a:rPr>
              <a:t>Reduced expression using Boolean algebra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dirty="0">
                <a:sym typeface="Wingdings" pitchFamily="2" charset="2"/>
              </a:rPr>
              <a:t>Schematic diagram of two level logic</a:t>
            </a:r>
          </a:p>
        </p:txBody>
      </p:sp>
      <p:sp>
        <p:nvSpPr>
          <p:cNvPr id="6" name="Rectangle 5"/>
          <p:cNvSpPr/>
          <p:nvPr/>
        </p:nvSpPr>
        <p:spPr>
          <a:xfrm>
            <a:off x="4705830" y="2286000"/>
            <a:ext cx="436197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dirty="0">
                <a:sym typeface="Wingdings" pitchFamily="2" charset="2"/>
              </a:rPr>
              <a:t>Flow 2: K Map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dirty="0">
                <a:sym typeface="Wingdings" pitchFamily="2" charset="2"/>
              </a:rPr>
              <a:t>Specification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dirty="0">
                <a:sym typeface="Wingdings" pitchFamily="2" charset="2"/>
              </a:rPr>
              <a:t>Truth Table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dirty="0">
                <a:sym typeface="Wingdings" pitchFamily="2" charset="2"/>
              </a:rPr>
              <a:t>Karnaugh Map (truth table in two dimensional space)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dirty="0">
                <a:sym typeface="Wingdings" pitchFamily="2" charset="2"/>
              </a:rPr>
              <a:t>Reduce using K’Maps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dirty="0">
                <a:sym typeface="Wingdings" pitchFamily="2" charset="2"/>
              </a:rPr>
              <a:t>Reduced expression (SOP or POS)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dirty="0">
                <a:sym typeface="Wingdings" pitchFamily="2" charset="2"/>
              </a:rPr>
              <a:t>Schematic diagram of two level logic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4648200" y="2286000"/>
            <a:ext cx="0" cy="40386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1027771" y="1093262"/>
            <a:ext cx="73561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Karnaugh Map: A 2-dimensional truth table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C9542977-5E6C-C043-89D6-E6C8F5B58109}" type="slidenum">
              <a:rPr lang="en-US" sz="1400"/>
              <a:pPr eaLnBrk="1" hangingPunct="1"/>
              <a:t>12</a:t>
            </a:fld>
            <a:endParaRPr lang="en-US" sz="1400" dirty="0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838200"/>
          </a:xfrm>
        </p:spPr>
        <p:txBody>
          <a:bodyPr/>
          <a:lstStyle/>
          <a:p>
            <a:pPr eaLnBrk="1" hangingPunct="1"/>
            <a:r>
              <a:rPr lang="en-US" sz="3600" b="1" dirty="0">
                <a:latin typeface="Times New Roman" charset="0"/>
              </a:rPr>
              <a:t>Truth Table vs. Karnaugh Map</a:t>
            </a:r>
          </a:p>
        </p:txBody>
      </p:sp>
      <p:graphicFrame>
        <p:nvGraphicFramePr>
          <p:cNvPr id="8275" name="Group 83"/>
          <p:cNvGraphicFramePr>
            <a:graphicFrameLocks noGrp="1"/>
          </p:cNvGraphicFramePr>
          <p:nvPr>
            <p:ph idx="1"/>
          </p:nvPr>
        </p:nvGraphicFramePr>
        <p:xfrm>
          <a:off x="1143000" y="1981200"/>
          <a:ext cx="2743200" cy="4160839"/>
        </p:xfrm>
        <a:graphic>
          <a:graphicData uri="http://schemas.openxmlformats.org/drawingml/2006/table">
            <a:tbl>
              <a:tblPr/>
              <a:tblGrid>
                <a:gridCol w="5826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03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223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</a:rPr>
                        <a:t>ID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</a:rPr>
                        <a:t>f(A,B)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39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f(0,0)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8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f(0,1)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39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f(1,0)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223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f(1,1)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228" name="TextBox 5"/>
          <p:cNvSpPr txBox="1">
            <a:spLocks noChangeArrowheads="1"/>
          </p:cNvSpPr>
          <p:nvPr/>
        </p:nvSpPr>
        <p:spPr bwMode="auto">
          <a:xfrm>
            <a:off x="990601" y="1219201"/>
            <a:ext cx="491352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3200" dirty="0"/>
              <a:t>2-variable function, f(A,B)   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8946872"/>
              </p:ext>
            </p:extLst>
          </p:nvPr>
        </p:nvGraphicFramePr>
        <p:xfrm>
          <a:off x="4724400" y="2362201"/>
          <a:ext cx="3581400" cy="368803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79104">
                <a:tc>
                  <a:txBody>
                    <a:bodyPr/>
                    <a:lstStyle/>
                    <a:p>
                      <a:endParaRPr lang="en-US" sz="3200" dirty="0"/>
                    </a:p>
                  </a:txBody>
                  <a:tcPr marT="45712" marB="45712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B=0</a:t>
                      </a:r>
                    </a:p>
                  </a:txBody>
                  <a:tcPr marT="45712" marB="45712"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B=1</a:t>
                      </a:r>
                    </a:p>
                  </a:txBody>
                  <a:tcPr marT="45712" marB="45712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10517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A=0</a:t>
                      </a:r>
                    </a:p>
                  </a:txBody>
                  <a:tcPr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700" dirty="0"/>
                        <a:t>f(0,0)</a:t>
                      </a:r>
                    </a:p>
                  </a:txBody>
                  <a:tcPr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700" dirty="0"/>
                        <a:t>f(0,1)</a:t>
                      </a:r>
                    </a:p>
                  </a:txBody>
                  <a:tcPr marT="45712" marB="45712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10517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A=1</a:t>
                      </a:r>
                    </a:p>
                  </a:txBody>
                  <a:tcPr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700" dirty="0"/>
                        <a:t>f(1,0)</a:t>
                      </a:r>
                    </a:p>
                  </a:txBody>
                  <a:tcPr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700" dirty="0"/>
                        <a:t>f(1,1)</a:t>
                      </a:r>
                    </a:p>
                  </a:txBody>
                  <a:tcPr marT="45712" marB="45712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6A20160C-78B9-E64A-A3BA-E3537F1323CE}" type="slidenum">
              <a:rPr lang="en-US" sz="1400"/>
              <a:pPr eaLnBrk="1" hangingPunct="1"/>
              <a:t>13</a:t>
            </a:fld>
            <a:endParaRPr lang="en-US" sz="1400" dirty="0"/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838200"/>
          </a:xfrm>
        </p:spPr>
        <p:txBody>
          <a:bodyPr/>
          <a:lstStyle/>
          <a:p>
            <a:pPr eaLnBrk="1" hangingPunct="1"/>
            <a:r>
              <a:rPr lang="en-US" sz="3600" b="1" dirty="0">
                <a:latin typeface="Times New Roman" charset="0"/>
              </a:rPr>
              <a:t>Truth Table</a:t>
            </a:r>
          </a:p>
        </p:txBody>
      </p:sp>
      <p:graphicFrame>
        <p:nvGraphicFramePr>
          <p:cNvPr id="8275" name="Group 83"/>
          <p:cNvGraphicFramePr>
            <a:graphicFrameLocks noGrp="1"/>
          </p:cNvGraphicFramePr>
          <p:nvPr>
            <p:ph idx="1"/>
          </p:nvPr>
        </p:nvGraphicFramePr>
        <p:xfrm>
          <a:off x="1371600" y="1981200"/>
          <a:ext cx="6705600" cy="4160839"/>
        </p:xfrm>
        <a:graphic>
          <a:graphicData uri="http://schemas.openxmlformats.org/drawingml/2006/table">
            <a:tbl>
              <a:tblPr/>
              <a:tblGrid>
                <a:gridCol w="5826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63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63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715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223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ID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f(A,B)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minterm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39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8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A</a:t>
                      </a:r>
                      <a:r>
                        <a:rPr kumimoji="0" lang="ja-JP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’</a:t>
                      </a: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39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AB</a:t>
                      </a:r>
                      <a:r>
                        <a:rPr kumimoji="0" lang="ja-JP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’</a:t>
                      </a: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223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AB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258" name="TextBox 5"/>
          <p:cNvSpPr txBox="1">
            <a:spLocks noChangeArrowheads="1"/>
          </p:cNvSpPr>
          <p:nvPr/>
        </p:nvSpPr>
        <p:spPr bwMode="auto">
          <a:xfrm>
            <a:off x="990602" y="1219201"/>
            <a:ext cx="714811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3200" dirty="0"/>
              <a:t>An example of 2-variable function, f(A,B)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B3445BEF-6494-674D-8B29-364F9D5CA038}" type="slidenum">
              <a:rPr lang="en-US" sz="1400"/>
              <a:pPr eaLnBrk="1" hangingPunct="1"/>
              <a:t>14</a:t>
            </a:fld>
            <a:endParaRPr lang="en-US" sz="1400" dirty="0"/>
          </a:p>
        </p:txBody>
      </p:sp>
      <p:sp>
        <p:nvSpPr>
          <p:cNvPr id="10243" name="Text Box 2"/>
          <p:cNvSpPr txBox="1">
            <a:spLocks noChangeArrowheads="1"/>
          </p:cNvSpPr>
          <p:nvPr/>
        </p:nvSpPr>
        <p:spPr bwMode="auto">
          <a:xfrm>
            <a:off x="838200" y="990600"/>
            <a:ext cx="8002640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800" dirty="0"/>
              <a:t>Function can be represented by sum of minterms:</a:t>
            </a:r>
          </a:p>
          <a:p>
            <a:pPr eaLnBrk="1" hangingPunct="1"/>
            <a:r>
              <a:rPr lang="en-US" sz="2800" dirty="0"/>
              <a:t>	f(A,B) = A</a:t>
            </a:r>
            <a:r>
              <a:rPr lang="ja-JP" altLang="en-US" sz="2800" dirty="0"/>
              <a:t>’</a:t>
            </a:r>
            <a:r>
              <a:rPr lang="en-US" sz="2800" dirty="0"/>
              <a:t>B+AB</a:t>
            </a:r>
            <a:r>
              <a:rPr lang="ja-JP" altLang="en-US" sz="2800" dirty="0"/>
              <a:t>’</a:t>
            </a:r>
            <a:r>
              <a:rPr lang="en-US" sz="2800" dirty="0"/>
              <a:t>+AB </a:t>
            </a:r>
          </a:p>
          <a:p>
            <a:pPr eaLnBrk="1" hangingPunct="1"/>
            <a:r>
              <a:rPr lang="en-US" sz="2800" dirty="0"/>
              <a:t>This is not optimal however! </a:t>
            </a:r>
          </a:p>
          <a:p>
            <a:pPr eaLnBrk="1" hangingPunct="1"/>
            <a:r>
              <a:rPr lang="en-US" sz="2800" dirty="0"/>
              <a:t>We want to minimize the number of literals and terms.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B3445BEF-6494-674D-8B29-364F9D5CA038}" type="slidenum">
              <a:rPr lang="en-US" sz="1400"/>
              <a:pPr eaLnBrk="1" hangingPunct="1"/>
              <a:t>15</a:t>
            </a:fld>
            <a:endParaRPr lang="en-US" sz="1400" dirty="0"/>
          </a:p>
        </p:txBody>
      </p:sp>
      <p:sp>
        <p:nvSpPr>
          <p:cNvPr id="10243" name="Text Box 2"/>
          <p:cNvSpPr txBox="1">
            <a:spLocks noChangeArrowheads="1"/>
          </p:cNvSpPr>
          <p:nvPr/>
        </p:nvSpPr>
        <p:spPr bwMode="auto">
          <a:xfrm>
            <a:off x="570571" y="584200"/>
            <a:ext cx="7772400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800" dirty="0"/>
              <a:t>To minimize the number of literals and terms.</a:t>
            </a:r>
          </a:p>
          <a:p>
            <a:pPr eaLnBrk="1" hangingPunct="1"/>
            <a:r>
              <a:rPr lang="en-US" sz="2800" dirty="0"/>
              <a:t>We factor out common terms – </a:t>
            </a:r>
          </a:p>
          <a:p>
            <a:pPr eaLnBrk="1" hangingPunct="1"/>
            <a:endParaRPr lang="en-US" sz="2800" dirty="0"/>
          </a:p>
          <a:p>
            <a:pPr eaLnBrk="1" hangingPunct="1"/>
            <a:r>
              <a:rPr lang="en-US" sz="2800" dirty="0"/>
              <a:t>A</a:t>
            </a:r>
            <a:r>
              <a:rPr lang="ja-JP" altLang="en-US" sz="2800" dirty="0"/>
              <a:t>’</a:t>
            </a:r>
            <a:r>
              <a:rPr lang="en-US" sz="2800" dirty="0"/>
              <a:t>B+AB</a:t>
            </a:r>
            <a:r>
              <a:rPr lang="ja-JP" altLang="en-US" sz="2800" dirty="0"/>
              <a:t>’</a:t>
            </a:r>
            <a:r>
              <a:rPr lang="en-US" sz="2800" dirty="0"/>
              <a:t>+AB</a:t>
            </a:r>
          </a:p>
          <a:p>
            <a:pPr eaLnBrk="1" hangingPunct="1"/>
            <a:r>
              <a:rPr lang="en-US" sz="2800" dirty="0"/>
              <a:t>= A</a:t>
            </a:r>
            <a:r>
              <a:rPr lang="ja-JP" altLang="en-US" sz="2800" dirty="0"/>
              <a:t>’</a:t>
            </a:r>
            <a:r>
              <a:rPr lang="en-US" sz="2800" dirty="0"/>
              <a:t>B+AB</a:t>
            </a:r>
            <a:r>
              <a:rPr lang="ja-JP" altLang="en-US" sz="2800" dirty="0"/>
              <a:t>’</a:t>
            </a:r>
            <a:r>
              <a:rPr lang="en-US" sz="2800" dirty="0"/>
              <a:t>+</a:t>
            </a:r>
            <a:r>
              <a:rPr lang="en-US" sz="2800" dirty="0">
                <a:solidFill>
                  <a:srgbClr val="0000CC"/>
                </a:solidFill>
              </a:rPr>
              <a:t>AB+AB</a:t>
            </a:r>
          </a:p>
          <a:p>
            <a:pPr eaLnBrk="1" hangingPunct="1"/>
            <a:r>
              <a:rPr lang="en-US" sz="2800" dirty="0"/>
              <a:t>=(A</a:t>
            </a:r>
            <a:r>
              <a:rPr lang="ja-JP" altLang="en-US" sz="2800" dirty="0"/>
              <a:t>’</a:t>
            </a:r>
            <a:r>
              <a:rPr lang="en-US" sz="2800" dirty="0"/>
              <a:t>+</a:t>
            </a:r>
            <a:r>
              <a:rPr lang="en-US" sz="2800" dirty="0">
                <a:solidFill>
                  <a:srgbClr val="0000CC"/>
                </a:solidFill>
              </a:rPr>
              <a:t>A</a:t>
            </a:r>
            <a:r>
              <a:rPr lang="en-US" sz="2800" dirty="0"/>
              <a:t>)B+A(B’+</a:t>
            </a:r>
            <a:r>
              <a:rPr lang="en-US" sz="2800" dirty="0">
                <a:solidFill>
                  <a:srgbClr val="0000CC"/>
                </a:solidFill>
              </a:rPr>
              <a:t>B</a:t>
            </a:r>
            <a:r>
              <a:rPr lang="en-US" sz="2800" dirty="0"/>
              <a:t>)=B+A</a:t>
            </a:r>
          </a:p>
          <a:p>
            <a:pPr eaLnBrk="1" hangingPunct="1"/>
            <a:endParaRPr lang="en-US" sz="2800" dirty="0">
              <a:solidFill>
                <a:srgbClr val="0000CC"/>
              </a:solidFill>
            </a:endParaRPr>
          </a:p>
          <a:p>
            <a:pPr eaLnBrk="1" hangingPunct="1"/>
            <a:r>
              <a:rPr lang="en-US" sz="2800" dirty="0"/>
              <a:t>Hence, we have</a:t>
            </a:r>
          </a:p>
          <a:p>
            <a:pPr eaLnBrk="1" hangingPunct="1"/>
            <a:r>
              <a:rPr lang="en-US" sz="2800" dirty="0"/>
              <a:t>	f(A,B) = A+B</a:t>
            </a:r>
          </a:p>
        </p:txBody>
      </p:sp>
    </p:spTree>
    <p:extLst>
      <p:ext uri="{BB962C8B-B14F-4D97-AF65-F5344CB8AC3E}">
        <p14:creationId xmlns:p14="http://schemas.microsoft.com/office/powerpoint/2010/main" val="35067734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pPr marL="0" indent="0" eaLnBrk="1" hangingPunct="1"/>
            <a:r>
              <a:rPr lang="en-US" sz="3200" dirty="0"/>
              <a:t>How can we guarantee the most reduced expression was reached?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95400"/>
            <a:ext cx="9296400" cy="1752600"/>
          </a:xfrm>
        </p:spPr>
        <p:txBody>
          <a:bodyPr/>
          <a:lstStyle/>
          <a:p>
            <a:pPr eaLnBrk="1" hangingPunct="1"/>
            <a:r>
              <a:rPr lang="en-US" sz="2800" dirty="0"/>
              <a:t>Boolean expressions can be minimized by combining terms</a:t>
            </a:r>
          </a:p>
          <a:p>
            <a:pPr eaLnBrk="1" hangingPunct="1"/>
            <a:r>
              <a:rPr lang="en-US" sz="2800" dirty="0"/>
              <a:t>K-maps minimize equations graphically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629400" y="6324600"/>
            <a:ext cx="1905000" cy="457200"/>
          </a:xfrm>
        </p:spPr>
        <p:txBody>
          <a:bodyPr/>
          <a:lstStyle/>
          <a:p>
            <a:fld id="{A61FB363-0577-4B41-8DE1-C7393C57FEB9}" type="slidenum">
              <a:rPr lang="en-US" smtClean="0"/>
              <a:pPr/>
              <a:t>16</a:t>
            </a:fld>
            <a:endParaRPr lang="en-US" dirty="0"/>
          </a:p>
        </p:txBody>
      </p:sp>
      <p:graphicFrame>
        <p:nvGraphicFramePr>
          <p:cNvPr id="5" name="Group 8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48741483"/>
              </p:ext>
            </p:extLst>
          </p:nvPr>
        </p:nvGraphicFramePr>
        <p:xfrm>
          <a:off x="685800" y="2717801"/>
          <a:ext cx="2514600" cy="3429000"/>
        </p:xfrm>
        <a:graphic>
          <a:graphicData uri="http://schemas.openxmlformats.org/drawingml/2006/table">
            <a:tbl>
              <a:tblPr/>
              <a:tblGrid>
                <a:gridCol w="5340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36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9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477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7768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</a:rPr>
                        <a:t>ID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pitchFamily="18" charset="0"/>
                        </a:rPr>
                        <a:t>f(A,B)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899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f(0,0)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56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f(0,1)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899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f(1,0)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768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f(1,1)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0670335"/>
              </p:ext>
            </p:extLst>
          </p:nvPr>
        </p:nvGraphicFramePr>
        <p:xfrm>
          <a:off x="4343400" y="3022600"/>
          <a:ext cx="3276600" cy="237624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85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662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245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824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T="45712" marB="45712"/>
                </a:tc>
                <a:tc>
                  <a:txBody>
                    <a:bodyPr/>
                    <a:lstStyle/>
                    <a:p>
                      <a:r>
                        <a:rPr lang="en-US" sz="2700" dirty="0"/>
                        <a:t>B=0</a:t>
                      </a:r>
                    </a:p>
                  </a:txBody>
                  <a:tcPr marT="45712" marB="45712"/>
                </a:tc>
                <a:tc>
                  <a:txBody>
                    <a:bodyPr/>
                    <a:lstStyle/>
                    <a:p>
                      <a:r>
                        <a:rPr lang="en-US" sz="2700" dirty="0"/>
                        <a:t>B=1</a:t>
                      </a:r>
                    </a:p>
                  </a:txBody>
                  <a:tcPr marT="45712" marB="45712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6671">
                <a:tc>
                  <a:txBody>
                    <a:bodyPr/>
                    <a:lstStyle/>
                    <a:p>
                      <a:pPr algn="ctr"/>
                      <a:r>
                        <a:rPr lang="en-US" sz="2700" dirty="0"/>
                        <a:t>A=0</a:t>
                      </a:r>
                    </a:p>
                  </a:txBody>
                  <a:tcPr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A’B’</a:t>
                      </a:r>
                    </a:p>
                  </a:txBody>
                  <a:tcPr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A’B</a:t>
                      </a:r>
                    </a:p>
                  </a:txBody>
                  <a:tcPr marT="45712" marB="45712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36671">
                <a:tc>
                  <a:txBody>
                    <a:bodyPr/>
                    <a:lstStyle/>
                    <a:p>
                      <a:pPr algn="ctr"/>
                      <a:r>
                        <a:rPr lang="en-US" sz="2700" dirty="0"/>
                        <a:t>A=1</a:t>
                      </a:r>
                    </a:p>
                  </a:txBody>
                  <a:tcPr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AB’</a:t>
                      </a:r>
                    </a:p>
                  </a:txBody>
                  <a:tcPr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AB</a:t>
                      </a:r>
                    </a:p>
                  </a:txBody>
                  <a:tcPr marT="45712" marB="45712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158643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5046374B-A2F5-1046-9E6A-018ED7D6488A}" type="slidenum">
              <a:rPr lang="en-US" sz="1400"/>
              <a:pPr eaLnBrk="1" hangingPunct="1"/>
              <a:t>17</a:t>
            </a:fld>
            <a:endParaRPr lang="en-US" sz="1400" dirty="0"/>
          </a:p>
        </p:txBody>
      </p:sp>
      <p:sp>
        <p:nvSpPr>
          <p:cNvPr id="11267" name="Text Box 2"/>
          <p:cNvSpPr txBox="1">
            <a:spLocks noChangeArrowheads="1"/>
          </p:cNvSpPr>
          <p:nvPr/>
        </p:nvSpPr>
        <p:spPr bwMode="auto">
          <a:xfrm>
            <a:off x="1905000" y="533401"/>
            <a:ext cx="550567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800" dirty="0"/>
              <a:t>K-Map: Truth Table in 2 Dimensions</a:t>
            </a:r>
          </a:p>
        </p:txBody>
      </p:sp>
      <p:sp>
        <p:nvSpPr>
          <p:cNvPr id="11268" name="Rectangle 3"/>
          <p:cNvSpPr>
            <a:spLocks noChangeArrowheads="1"/>
          </p:cNvSpPr>
          <p:nvPr/>
        </p:nvSpPr>
        <p:spPr bwMode="auto">
          <a:xfrm>
            <a:off x="4395788" y="2279651"/>
            <a:ext cx="2819400" cy="2057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1269" name="Line 4"/>
          <p:cNvSpPr>
            <a:spLocks noChangeShapeType="1"/>
          </p:cNvSpPr>
          <p:nvPr/>
        </p:nvSpPr>
        <p:spPr bwMode="auto">
          <a:xfrm>
            <a:off x="5722937" y="2279651"/>
            <a:ext cx="0" cy="2057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1270" name="Line 5"/>
          <p:cNvSpPr>
            <a:spLocks noChangeShapeType="1"/>
          </p:cNvSpPr>
          <p:nvPr/>
        </p:nvSpPr>
        <p:spPr bwMode="auto">
          <a:xfrm>
            <a:off x="4351337" y="3270251"/>
            <a:ext cx="2819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1271" name="Text Box 6"/>
          <p:cNvSpPr txBox="1">
            <a:spLocks noChangeArrowheads="1"/>
          </p:cNvSpPr>
          <p:nvPr/>
        </p:nvSpPr>
        <p:spPr bwMode="auto">
          <a:xfrm>
            <a:off x="4411663" y="1711326"/>
            <a:ext cx="248016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dirty="0"/>
              <a:t> B = 0           B = 1</a:t>
            </a:r>
          </a:p>
        </p:txBody>
      </p:sp>
      <p:sp>
        <p:nvSpPr>
          <p:cNvPr id="11272" name="Text Box 7"/>
          <p:cNvSpPr txBox="1">
            <a:spLocks noChangeArrowheads="1"/>
          </p:cNvSpPr>
          <p:nvPr/>
        </p:nvSpPr>
        <p:spPr bwMode="auto">
          <a:xfrm>
            <a:off x="3386138" y="2508251"/>
            <a:ext cx="871392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dirty="0"/>
              <a:t>A = 0</a:t>
            </a:r>
          </a:p>
          <a:p>
            <a:pPr eaLnBrk="1" hangingPunct="1"/>
            <a:endParaRPr lang="en-US" sz="2400" dirty="0"/>
          </a:p>
          <a:p>
            <a:pPr eaLnBrk="1" hangingPunct="1"/>
            <a:r>
              <a:rPr lang="en-US" sz="2400" dirty="0"/>
              <a:t>A = 1</a:t>
            </a:r>
          </a:p>
        </p:txBody>
      </p:sp>
      <p:sp>
        <p:nvSpPr>
          <p:cNvPr id="11273" name="Text Box 8"/>
          <p:cNvSpPr txBox="1">
            <a:spLocks noChangeArrowheads="1"/>
          </p:cNvSpPr>
          <p:nvPr/>
        </p:nvSpPr>
        <p:spPr bwMode="auto">
          <a:xfrm>
            <a:off x="4411664" y="2305250"/>
            <a:ext cx="180049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dirty="0">
                <a:solidFill>
                  <a:srgbClr val="FF6699"/>
                </a:solidFill>
              </a:rPr>
              <a:t>0                 1</a:t>
            </a:r>
          </a:p>
        </p:txBody>
      </p:sp>
      <p:sp>
        <p:nvSpPr>
          <p:cNvPr id="11274" name="Text Box 9"/>
          <p:cNvSpPr txBox="1">
            <a:spLocks noChangeArrowheads="1"/>
          </p:cNvSpPr>
          <p:nvPr/>
        </p:nvSpPr>
        <p:spPr bwMode="auto">
          <a:xfrm>
            <a:off x="4395788" y="3270252"/>
            <a:ext cx="180049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dirty="0">
                <a:solidFill>
                  <a:srgbClr val="FF6699"/>
                </a:solidFill>
              </a:rPr>
              <a:t>2                 3</a:t>
            </a:r>
          </a:p>
        </p:txBody>
      </p:sp>
      <p:sp>
        <p:nvSpPr>
          <p:cNvPr id="11275" name="Text Box 10"/>
          <p:cNvSpPr txBox="1">
            <a:spLocks noChangeArrowheads="1"/>
          </p:cNvSpPr>
          <p:nvPr/>
        </p:nvSpPr>
        <p:spPr bwMode="auto">
          <a:xfrm>
            <a:off x="4995009" y="2536082"/>
            <a:ext cx="1620957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3200" dirty="0"/>
              <a:t>0          1</a:t>
            </a:r>
          </a:p>
          <a:p>
            <a:pPr eaLnBrk="1" hangingPunct="1"/>
            <a:endParaRPr lang="en-US" sz="3200" dirty="0"/>
          </a:p>
          <a:p>
            <a:pPr eaLnBrk="1" hangingPunct="1"/>
            <a:r>
              <a:rPr lang="en-US" sz="3200" dirty="0"/>
              <a:t>1          1</a:t>
            </a:r>
          </a:p>
        </p:txBody>
      </p:sp>
      <p:graphicFrame>
        <p:nvGraphicFramePr>
          <p:cNvPr id="21" name="Group 8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21102173"/>
              </p:ext>
            </p:extLst>
          </p:nvPr>
        </p:nvGraphicFramePr>
        <p:xfrm>
          <a:off x="647701" y="1971967"/>
          <a:ext cx="2514599" cy="2627049"/>
        </p:xfrm>
        <a:graphic>
          <a:graphicData uri="http://schemas.openxmlformats.org/drawingml/2006/table">
            <a:tbl>
              <a:tblPr/>
              <a:tblGrid>
                <a:gridCol w="4190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10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64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80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40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ID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f(A,B)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28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88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28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191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5046374B-A2F5-1046-9E6A-018ED7D6488A}" type="slidenum">
              <a:rPr lang="en-US" sz="1400"/>
              <a:pPr eaLnBrk="1" hangingPunct="1"/>
              <a:t>18</a:t>
            </a:fld>
            <a:endParaRPr lang="en-US" sz="1400" dirty="0"/>
          </a:p>
        </p:txBody>
      </p:sp>
      <p:sp>
        <p:nvSpPr>
          <p:cNvPr id="11267" name="Text Box 2"/>
          <p:cNvSpPr txBox="1">
            <a:spLocks noChangeArrowheads="1"/>
          </p:cNvSpPr>
          <p:nvPr/>
        </p:nvSpPr>
        <p:spPr bwMode="auto">
          <a:xfrm>
            <a:off x="1905000" y="533401"/>
            <a:ext cx="550567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800" dirty="0"/>
              <a:t>K-Map: Truth Table in 2 Dimensions</a:t>
            </a:r>
          </a:p>
        </p:txBody>
      </p:sp>
      <p:sp>
        <p:nvSpPr>
          <p:cNvPr id="11268" name="Rectangle 3"/>
          <p:cNvSpPr>
            <a:spLocks noChangeArrowheads="1"/>
          </p:cNvSpPr>
          <p:nvPr/>
        </p:nvSpPr>
        <p:spPr bwMode="auto">
          <a:xfrm>
            <a:off x="4351337" y="2279651"/>
            <a:ext cx="2819400" cy="2057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1269" name="Line 4"/>
          <p:cNvSpPr>
            <a:spLocks noChangeShapeType="1"/>
          </p:cNvSpPr>
          <p:nvPr/>
        </p:nvSpPr>
        <p:spPr bwMode="auto">
          <a:xfrm>
            <a:off x="5722937" y="2279651"/>
            <a:ext cx="0" cy="2057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1270" name="Line 5"/>
          <p:cNvSpPr>
            <a:spLocks noChangeShapeType="1"/>
          </p:cNvSpPr>
          <p:nvPr/>
        </p:nvSpPr>
        <p:spPr bwMode="auto">
          <a:xfrm>
            <a:off x="4351337" y="3270251"/>
            <a:ext cx="2819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1271" name="Text Box 6"/>
          <p:cNvSpPr txBox="1">
            <a:spLocks noChangeArrowheads="1"/>
          </p:cNvSpPr>
          <p:nvPr/>
        </p:nvSpPr>
        <p:spPr bwMode="auto">
          <a:xfrm>
            <a:off x="4411663" y="1711326"/>
            <a:ext cx="248016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dirty="0"/>
              <a:t> B = 0           B = 1</a:t>
            </a:r>
          </a:p>
        </p:txBody>
      </p:sp>
      <p:sp>
        <p:nvSpPr>
          <p:cNvPr id="11272" name="Text Box 7"/>
          <p:cNvSpPr txBox="1">
            <a:spLocks noChangeArrowheads="1"/>
          </p:cNvSpPr>
          <p:nvPr/>
        </p:nvSpPr>
        <p:spPr bwMode="auto">
          <a:xfrm>
            <a:off x="3386137" y="2508251"/>
            <a:ext cx="871392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dirty="0"/>
              <a:t>A = 0</a:t>
            </a:r>
          </a:p>
          <a:p>
            <a:pPr eaLnBrk="1" hangingPunct="1"/>
            <a:endParaRPr lang="en-US" sz="2400" dirty="0"/>
          </a:p>
          <a:p>
            <a:pPr eaLnBrk="1" hangingPunct="1"/>
            <a:r>
              <a:rPr lang="en-US" sz="2400" dirty="0"/>
              <a:t>A = 1</a:t>
            </a:r>
          </a:p>
        </p:txBody>
      </p:sp>
      <p:sp>
        <p:nvSpPr>
          <p:cNvPr id="11273" name="Text Box 8"/>
          <p:cNvSpPr txBox="1">
            <a:spLocks noChangeArrowheads="1"/>
          </p:cNvSpPr>
          <p:nvPr/>
        </p:nvSpPr>
        <p:spPr bwMode="auto">
          <a:xfrm>
            <a:off x="4447908" y="2291480"/>
            <a:ext cx="180049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dirty="0">
                <a:solidFill>
                  <a:srgbClr val="FF6699"/>
                </a:solidFill>
              </a:rPr>
              <a:t>0                 1</a:t>
            </a:r>
          </a:p>
        </p:txBody>
      </p:sp>
      <p:sp>
        <p:nvSpPr>
          <p:cNvPr id="11274" name="Text Box 9"/>
          <p:cNvSpPr txBox="1">
            <a:spLocks noChangeArrowheads="1"/>
          </p:cNvSpPr>
          <p:nvPr/>
        </p:nvSpPr>
        <p:spPr bwMode="auto">
          <a:xfrm>
            <a:off x="4395788" y="3270252"/>
            <a:ext cx="180049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dirty="0">
                <a:solidFill>
                  <a:srgbClr val="FF6699"/>
                </a:solidFill>
              </a:rPr>
              <a:t>2                 3</a:t>
            </a:r>
          </a:p>
        </p:txBody>
      </p:sp>
      <p:sp>
        <p:nvSpPr>
          <p:cNvPr id="11275" name="Text Box 10"/>
          <p:cNvSpPr txBox="1">
            <a:spLocks noChangeArrowheads="1"/>
          </p:cNvSpPr>
          <p:nvPr/>
        </p:nvSpPr>
        <p:spPr bwMode="auto">
          <a:xfrm>
            <a:off x="4899262" y="2564795"/>
            <a:ext cx="1723549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3200" dirty="0"/>
              <a:t>0           1</a:t>
            </a:r>
          </a:p>
          <a:p>
            <a:pPr eaLnBrk="1" hangingPunct="1"/>
            <a:endParaRPr lang="en-US" sz="3200" dirty="0"/>
          </a:p>
          <a:p>
            <a:pPr eaLnBrk="1" hangingPunct="1"/>
            <a:r>
              <a:rPr lang="en-US" sz="3200" dirty="0"/>
              <a:t>1           1</a:t>
            </a:r>
          </a:p>
        </p:txBody>
      </p:sp>
      <p:sp>
        <p:nvSpPr>
          <p:cNvPr id="11276" name="Rectangle 11"/>
          <p:cNvSpPr>
            <a:spLocks noChangeArrowheads="1"/>
          </p:cNvSpPr>
          <p:nvPr/>
        </p:nvSpPr>
        <p:spPr bwMode="auto">
          <a:xfrm>
            <a:off x="6088062" y="2473325"/>
            <a:ext cx="609600" cy="1752600"/>
          </a:xfrm>
          <a:prstGeom prst="rect">
            <a:avLst/>
          </a:prstGeom>
          <a:noFill/>
          <a:ln w="9525">
            <a:solidFill>
              <a:srgbClr val="FF00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1277" name="Rectangle 12"/>
          <p:cNvSpPr>
            <a:spLocks noChangeArrowheads="1"/>
          </p:cNvSpPr>
          <p:nvPr/>
        </p:nvSpPr>
        <p:spPr bwMode="auto">
          <a:xfrm>
            <a:off x="4640262" y="3708400"/>
            <a:ext cx="2133600" cy="533400"/>
          </a:xfrm>
          <a:prstGeom prst="rect">
            <a:avLst/>
          </a:prstGeom>
          <a:noFill/>
          <a:ln w="9525">
            <a:solidFill>
              <a:srgbClr val="FF99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1281" name="Line 18"/>
          <p:cNvSpPr>
            <a:spLocks noChangeShapeType="1"/>
          </p:cNvSpPr>
          <p:nvPr/>
        </p:nvSpPr>
        <p:spPr bwMode="auto">
          <a:xfrm flipH="1">
            <a:off x="7002462" y="2320925"/>
            <a:ext cx="9144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1284" name="Rectangle 21"/>
          <p:cNvSpPr>
            <a:spLocks noChangeArrowheads="1"/>
          </p:cNvSpPr>
          <p:nvPr/>
        </p:nvSpPr>
        <p:spPr bwMode="auto">
          <a:xfrm>
            <a:off x="3352801" y="5638801"/>
            <a:ext cx="266412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3200" dirty="0"/>
              <a:t>f(A,B) = A + B</a:t>
            </a:r>
          </a:p>
        </p:txBody>
      </p:sp>
      <p:graphicFrame>
        <p:nvGraphicFramePr>
          <p:cNvPr id="21" name="Group 8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53448017"/>
              </p:ext>
            </p:extLst>
          </p:nvPr>
        </p:nvGraphicFramePr>
        <p:xfrm>
          <a:off x="457203" y="2057400"/>
          <a:ext cx="2514599" cy="2627049"/>
        </p:xfrm>
        <a:graphic>
          <a:graphicData uri="http://schemas.openxmlformats.org/drawingml/2006/table">
            <a:tbl>
              <a:tblPr/>
              <a:tblGrid>
                <a:gridCol w="4190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10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64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80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40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ID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f(A,B)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28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88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28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191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ＭＳ Ｐゴシック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470780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0BB06E35-0842-5B4E-BEBC-3757307A15BC}" type="slidenum">
              <a:rPr lang="en-US" sz="1400"/>
              <a:pPr eaLnBrk="1" hangingPunct="1"/>
              <a:t>19</a:t>
            </a:fld>
            <a:endParaRPr lang="en-US" sz="1400" dirty="0"/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279400"/>
            <a:ext cx="7620000" cy="558800"/>
          </a:xfrm>
        </p:spPr>
        <p:txBody>
          <a:bodyPr/>
          <a:lstStyle/>
          <a:p>
            <a:pPr eaLnBrk="1" hangingPunct="1"/>
            <a:r>
              <a:rPr lang="en-US" sz="2800" b="1" dirty="0">
                <a:latin typeface="Times New Roman" charset="0"/>
              </a:rPr>
              <a:t>Two Variable K-maps</a:t>
            </a:r>
          </a:p>
        </p:txBody>
      </p:sp>
      <p:sp>
        <p:nvSpPr>
          <p:cNvPr id="23560" name="Text Box 12"/>
          <p:cNvSpPr txBox="1">
            <a:spLocks noChangeArrowheads="1"/>
          </p:cNvSpPr>
          <p:nvPr/>
        </p:nvSpPr>
        <p:spPr bwMode="auto">
          <a:xfrm>
            <a:off x="868363" y="3408556"/>
            <a:ext cx="6950075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b="1" dirty="0"/>
              <a:t># possible 2-variable functions:</a:t>
            </a:r>
          </a:p>
          <a:p>
            <a:pPr eaLnBrk="1" hangingPunct="1"/>
            <a:r>
              <a:rPr lang="en-US" sz="2400" dirty="0"/>
              <a:t>For 2 variables as inputs, we have 4=2</a:t>
            </a:r>
            <a:r>
              <a:rPr lang="en-US" sz="2400" baseline="30000" dirty="0"/>
              <a:t>2  </a:t>
            </a:r>
            <a:r>
              <a:rPr lang="en-US" sz="2400" dirty="0"/>
              <a:t>entries. Each entry can be 0 or 1. Thus we have 16=2</a:t>
            </a:r>
            <a:r>
              <a:rPr lang="en-US" sz="2400" baseline="30000" dirty="0"/>
              <a:t>4 </a:t>
            </a:r>
            <a:r>
              <a:rPr lang="en-US" sz="2400" dirty="0"/>
              <a:t>possible functions.</a:t>
            </a:r>
          </a:p>
        </p:txBody>
      </p:sp>
      <p:sp>
        <p:nvSpPr>
          <p:cNvPr id="23561" name="Rectangle 13"/>
          <p:cNvSpPr>
            <a:spLocks noChangeArrowheads="1"/>
          </p:cNvSpPr>
          <p:nvPr/>
        </p:nvSpPr>
        <p:spPr bwMode="auto">
          <a:xfrm>
            <a:off x="3810000" y="5029200"/>
            <a:ext cx="1066800" cy="1066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3562" name="Line 14"/>
          <p:cNvSpPr>
            <a:spLocks noChangeShapeType="1"/>
          </p:cNvSpPr>
          <p:nvPr/>
        </p:nvSpPr>
        <p:spPr bwMode="auto">
          <a:xfrm>
            <a:off x="4876800" y="55626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3563" name="Text Box 15"/>
          <p:cNvSpPr txBox="1">
            <a:spLocks noChangeArrowheads="1"/>
          </p:cNvSpPr>
          <p:nvPr/>
        </p:nvSpPr>
        <p:spPr bwMode="auto">
          <a:xfrm>
            <a:off x="5638801" y="5334001"/>
            <a:ext cx="8595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dirty="0"/>
              <a:t>f(a,b)</a:t>
            </a:r>
          </a:p>
        </p:txBody>
      </p:sp>
      <p:sp>
        <p:nvSpPr>
          <p:cNvPr id="23564" name="Line 16"/>
          <p:cNvSpPr>
            <a:spLocks noChangeShapeType="1"/>
          </p:cNvSpPr>
          <p:nvPr/>
        </p:nvSpPr>
        <p:spPr bwMode="auto">
          <a:xfrm>
            <a:off x="3048000" y="53340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3565" name="Line 17"/>
          <p:cNvSpPr>
            <a:spLocks noChangeShapeType="1"/>
          </p:cNvSpPr>
          <p:nvPr/>
        </p:nvSpPr>
        <p:spPr bwMode="auto">
          <a:xfrm>
            <a:off x="3048000" y="58674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3566" name="Text Box 18"/>
          <p:cNvSpPr txBox="1">
            <a:spLocks noChangeArrowheads="1"/>
          </p:cNvSpPr>
          <p:nvPr/>
        </p:nvSpPr>
        <p:spPr bwMode="auto">
          <a:xfrm>
            <a:off x="2667000" y="5029201"/>
            <a:ext cx="33855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dirty="0"/>
              <a:t>a</a:t>
            </a:r>
          </a:p>
          <a:p>
            <a:pPr eaLnBrk="1" hangingPunct="1"/>
            <a:endParaRPr lang="en-US" sz="2400" dirty="0"/>
          </a:p>
          <a:p>
            <a:pPr eaLnBrk="1" hangingPunct="1"/>
            <a:r>
              <a:rPr lang="en-US" sz="2400" dirty="0"/>
              <a:t>b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8180518"/>
              </p:ext>
            </p:extLst>
          </p:nvPr>
        </p:nvGraphicFramePr>
        <p:xfrm>
          <a:off x="2895600" y="990600"/>
          <a:ext cx="2895600" cy="228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524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239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f (a, b)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f (0, 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f (0, 1)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f (1, 0)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f (1, 1)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572205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767790" y="152400"/>
            <a:ext cx="7772400" cy="914400"/>
          </a:xfrm>
        </p:spPr>
        <p:txBody>
          <a:bodyPr/>
          <a:lstStyle/>
          <a:p>
            <a:r>
              <a:rPr lang="en-US" sz="4000" dirty="0">
                <a:latin typeface="Times New Roman" charset="0"/>
              </a:rPr>
              <a:t>Representation of k-Variable Func.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sz="half" idx="1"/>
          </p:nvPr>
        </p:nvSpPr>
        <p:spPr>
          <a:xfrm>
            <a:off x="629519" y="1590704"/>
            <a:ext cx="7692753" cy="4648200"/>
          </a:xfrm>
        </p:spPr>
        <p:txBody>
          <a:bodyPr/>
          <a:lstStyle/>
          <a:p>
            <a:r>
              <a:rPr lang="en-US" dirty="0">
                <a:solidFill>
                  <a:srgbClr val="C00000"/>
                </a:solidFill>
                <a:latin typeface="Times New Roman" charset="0"/>
              </a:rPr>
              <a:t>Boolean Expression</a:t>
            </a:r>
          </a:p>
          <a:p>
            <a:r>
              <a:rPr lang="en-US" dirty="0">
                <a:solidFill>
                  <a:srgbClr val="C00000"/>
                </a:solidFill>
                <a:latin typeface="Times New Roman" charset="0"/>
              </a:rPr>
              <a:t>Truth Table</a:t>
            </a:r>
          </a:p>
          <a:p>
            <a:r>
              <a:rPr lang="en-US" dirty="0">
                <a:solidFill>
                  <a:srgbClr val="00B0F0"/>
                </a:solidFill>
                <a:latin typeface="Times New Roman" charset="0"/>
              </a:rPr>
              <a:t>Cube</a:t>
            </a:r>
          </a:p>
          <a:p>
            <a:r>
              <a:rPr lang="en-US" dirty="0">
                <a:solidFill>
                  <a:srgbClr val="C00000"/>
                </a:solidFill>
                <a:latin typeface="Times New Roman" charset="0"/>
              </a:rPr>
              <a:t>K Map</a:t>
            </a:r>
          </a:p>
          <a:p>
            <a:r>
              <a:rPr lang="en-US" dirty="0">
                <a:latin typeface="Times New Roman" charset="0"/>
              </a:rPr>
              <a:t>Binary Decision Diagram</a:t>
            </a:r>
          </a:p>
          <a:p>
            <a:r>
              <a:rPr lang="en-US" dirty="0">
                <a:latin typeface="Times New Roman" charset="0"/>
              </a:rPr>
              <a:t>And-Inverter Graph</a:t>
            </a:r>
          </a:p>
          <a:p>
            <a:pPr lvl="1"/>
            <a:r>
              <a:rPr lang="en-US" dirty="0">
                <a:latin typeface="Times New Roman" charset="0"/>
              </a:rPr>
              <a:t>Ref: R. Brayton and A. Mishchenko, “ABC: an academic industrial-strength verification tool,” ACM Int. Conf. on Computer Aided Verification, pp. 24-40, 2010.</a:t>
            </a:r>
          </a:p>
        </p:txBody>
      </p:sp>
      <p:sp>
        <p:nvSpPr>
          <p:cNvPr id="24580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A021258F-D68E-464C-A9C8-4E4C9575AA0F}" type="slidenum">
              <a:rPr lang="en-US" sz="1400"/>
              <a:pPr eaLnBrk="1" hangingPunct="1"/>
              <a:t>20</a:t>
            </a:fld>
            <a:endParaRPr lang="en-US" sz="1400" dirty="0"/>
          </a:p>
        </p:txBody>
      </p:sp>
      <p:sp>
        <p:nvSpPr>
          <p:cNvPr id="24597" name="TextBox 20"/>
          <p:cNvSpPr txBox="1">
            <a:spLocks noChangeArrowheads="1"/>
          </p:cNvSpPr>
          <p:nvPr/>
        </p:nvSpPr>
        <p:spPr bwMode="auto">
          <a:xfrm>
            <a:off x="3829821" y="990600"/>
            <a:ext cx="492897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800" dirty="0">
                <a:solidFill>
                  <a:srgbClr val="0070C0"/>
                </a:solidFill>
              </a:rPr>
              <a:t>A cube of 4 variables: (A,B,C,D)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3561496" y="1600200"/>
            <a:ext cx="5327106" cy="2335048"/>
            <a:chOff x="3581400" y="1828800"/>
            <a:chExt cx="5327106" cy="2335048"/>
          </a:xfrm>
        </p:grpSpPr>
        <p:sp>
          <p:nvSpPr>
            <p:cNvPr id="8" name="Cube 7"/>
            <p:cNvSpPr/>
            <p:nvPr/>
          </p:nvSpPr>
          <p:spPr>
            <a:xfrm>
              <a:off x="4572000" y="2209800"/>
              <a:ext cx="1371600" cy="1371600"/>
            </a:xfrm>
            <a:prstGeom prst="cub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 dirty="0">
                <a:solidFill>
                  <a:srgbClr val="FFFFFF"/>
                </a:solidFill>
                <a:latin typeface="Times New Roman" charset="0"/>
                <a:ea typeface="ＭＳ Ｐゴシック" charset="0"/>
              </a:endParaRPr>
            </a:p>
          </p:txBody>
        </p:sp>
        <p:sp>
          <p:nvSpPr>
            <p:cNvPr id="9" name="Cube 8"/>
            <p:cNvSpPr/>
            <p:nvPr/>
          </p:nvSpPr>
          <p:spPr>
            <a:xfrm>
              <a:off x="6705600" y="2209800"/>
              <a:ext cx="1371600" cy="1371600"/>
            </a:xfrm>
            <a:prstGeom prst="cub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 dirty="0">
                <a:solidFill>
                  <a:srgbClr val="FFFFFF"/>
                </a:solidFill>
                <a:latin typeface="Times New Roman" charset="0"/>
                <a:ea typeface="ＭＳ Ｐゴシック" charset="0"/>
              </a:endParaRPr>
            </a:p>
          </p:txBody>
        </p:sp>
        <p:sp>
          <p:nvSpPr>
            <p:cNvPr id="24583" name="TextBox 9"/>
            <p:cNvSpPr txBox="1">
              <a:spLocks noChangeArrowheads="1"/>
            </p:cNvSpPr>
            <p:nvPr/>
          </p:nvSpPr>
          <p:spPr bwMode="auto">
            <a:xfrm>
              <a:off x="5410200" y="1828800"/>
              <a:ext cx="105990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dirty="0"/>
                <a:t>(0,1,1,1)</a:t>
              </a:r>
            </a:p>
          </p:txBody>
        </p:sp>
        <p:sp>
          <p:nvSpPr>
            <p:cNvPr id="24584" name="TextBox 10"/>
            <p:cNvSpPr txBox="1">
              <a:spLocks noChangeArrowheads="1"/>
            </p:cNvSpPr>
            <p:nvPr/>
          </p:nvSpPr>
          <p:spPr bwMode="auto">
            <a:xfrm>
              <a:off x="4267200" y="1828800"/>
              <a:ext cx="105990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dirty="0"/>
                <a:t>(0,1,1,0)</a:t>
              </a:r>
            </a:p>
          </p:txBody>
        </p:sp>
        <p:sp>
          <p:nvSpPr>
            <p:cNvPr id="24585" name="TextBox 11"/>
            <p:cNvSpPr txBox="1">
              <a:spLocks noChangeArrowheads="1"/>
            </p:cNvSpPr>
            <p:nvPr/>
          </p:nvSpPr>
          <p:spPr bwMode="auto">
            <a:xfrm>
              <a:off x="3733800" y="3505200"/>
              <a:ext cx="105990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dirty="0"/>
                <a:t>(0,0,0,0)</a:t>
              </a:r>
            </a:p>
          </p:txBody>
        </p:sp>
        <p:sp>
          <p:nvSpPr>
            <p:cNvPr id="24586" name="TextBox 12"/>
            <p:cNvSpPr txBox="1">
              <a:spLocks noChangeArrowheads="1"/>
            </p:cNvSpPr>
            <p:nvPr/>
          </p:nvSpPr>
          <p:spPr bwMode="auto">
            <a:xfrm>
              <a:off x="5029200" y="3505200"/>
              <a:ext cx="105990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dirty="0"/>
                <a:t>(0,0,0,1)</a:t>
              </a:r>
            </a:p>
          </p:txBody>
        </p:sp>
        <p:sp>
          <p:nvSpPr>
            <p:cNvPr id="24587" name="TextBox 13"/>
            <p:cNvSpPr txBox="1">
              <a:spLocks noChangeArrowheads="1"/>
            </p:cNvSpPr>
            <p:nvPr/>
          </p:nvSpPr>
          <p:spPr bwMode="auto">
            <a:xfrm>
              <a:off x="7239000" y="3505200"/>
              <a:ext cx="105990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dirty="0"/>
                <a:t>(1,0,0,1)</a:t>
              </a:r>
            </a:p>
          </p:txBody>
        </p:sp>
        <p:sp>
          <p:nvSpPr>
            <p:cNvPr id="24588" name="TextBox 14"/>
            <p:cNvSpPr txBox="1">
              <a:spLocks noChangeArrowheads="1"/>
            </p:cNvSpPr>
            <p:nvPr/>
          </p:nvSpPr>
          <p:spPr bwMode="auto">
            <a:xfrm>
              <a:off x="7696200" y="1828800"/>
              <a:ext cx="105990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dirty="0"/>
                <a:t>(1,1,1,1)</a:t>
              </a:r>
            </a:p>
          </p:txBody>
        </p:sp>
        <p:sp>
          <p:nvSpPr>
            <p:cNvPr id="24589" name="TextBox 15"/>
            <p:cNvSpPr txBox="1">
              <a:spLocks noChangeArrowheads="1"/>
            </p:cNvSpPr>
            <p:nvPr/>
          </p:nvSpPr>
          <p:spPr bwMode="auto">
            <a:xfrm>
              <a:off x="7848600" y="3181349"/>
              <a:ext cx="105990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dirty="0"/>
                <a:t>(1,1,0,1)</a:t>
              </a:r>
            </a:p>
          </p:txBody>
        </p:sp>
        <p:sp>
          <p:nvSpPr>
            <p:cNvPr id="24590" name="TextBox 16"/>
            <p:cNvSpPr txBox="1">
              <a:spLocks noChangeArrowheads="1"/>
            </p:cNvSpPr>
            <p:nvPr/>
          </p:nvSpPr>
          <p:spPr bwMode="auto">
            <a:xfrm>
              <a:off x="6172200" y="3519097"/>
              <a:ext cx="105990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dirty="0"/>
                <a:t>(1,0,0,0)</a:t>
              </a:r>
            </a:p>
          </p:txBody>
        </p:sp>
        <p:sp>
          <p:nvSpPr>
            <p:cNvPr id="24591" name="TextBox 17"/>
            <p:cNvSpPr txBox="1">
              <a:spLocks noChangeArrowheads="1"/>
            </p:cNvSpPr>
            <p:nvPr/>
          </p:nvSpPr>
          <p:spPr bwMode="auto">
            <a:xfrm>
              <a:off x="3581400" y="2495549"/>
              <a:ext cx="105990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dirty="0"/>
                <a:t>(0,0,1,0)</a:t>
              </a:r>
            </a:p>
          </p:txBody>
        </p:sp>
        <p:sp>
          <p:nvSpPr>
            <p:cNvPr id="24592" name="TextBox 18"/>
            <p:cNvSpPr txBox="1">
              <a:spLocks noChangeArrowheads="1"/>
            </p:cNvSpPr>
            <p:nvPr/>
          </p:nvSpPr>
          <p:spPr bwMode="auto">
            <a:xfrm>
              <a:off x="6553200" y="1828800"/>
              <a:ext cx="105990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dirty="0"/>
                <a:t>(1,1,1,0)</a:t>
              </a:r>
            </a:p>
          </p:txBody>
        </p:sp>
        <p:sp>
          <p:nvSpPr>
            <p:cNvPr id="24593" name="TextBox 19"/>
            <p:cNvSpPr txBox="1">
              <a:spLocks noChangeArrowheads="1"/>
            </p:cNvSpPr>
            <p:nvPr/>
          </p:nvSpPr>
          <p:spPr bwMode="auto">
            <a:xfrm>
              <a:off x="5181600" y="2438400"/>
              <a:ext cx="105990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dirty="0"/>
                <a:t>(0,0,1,1)</a:t>
              </a:r>
            </a:p>
          </p:txBody>
        </p:sp>
        <p:sp>
          <p:nvSpPr>
            <p:cNvPr id="24594" name="TextBox 20"/>
            <p:cNvSpPr txBox="1">
              <a:spLocks noChangeArrowheads="1"/>
            </p:cNvSpPr>
            <p:nvPr/>
          </p:nvSpPr>
          <p:spPr bwMode="auto">
            <a:xfrm>
              <a:off x="7239000" y="2514600"/>
              <a:ext cx="105990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dirty="0"/>
                <a:t>(1,0,1,1)</a:t>
              </a:r>
            </a:p>
          </p:txBody>
        </p:sp>
        <p:sp>
          <p:nvSpPr>
            <p:cNvPr id="24595" name="TextBox 21"/>
            <p:cNvSpPr txBox="1">
              <a:spLocks noChangeArrowheads="1"/>
            </p:cNvSpPr>
            <p:nvPr/>
          </p:nvSpPr>
          <p:spPr bwMode="auto">
            <a:xfrm>
              <a:off x="5562600" y="3048000"/>
              <a:ext cx="105990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dirty="0"/>
                <a:t>(0,1,0,1)</a:t>
              </a:r>
            </a:p>
          </p:txBody>
        </p:sp>
        <p:sp>
          <p:nvSpPr>
            <p:cNvPr id="24596" name="TextBox 22"/>
            <p:cNvSpPr txBox="1">
              <a:spLocks noChangeArrowheads="1"/>
            </p:cNvSpPr>
            <p:nvPr/>
          </p:nvSpPr>
          <p:spPr bwMode="auto">
            <a:xfrm>
              <a:off x="6172200" y="2495549"/>
              <a:ext cx="106680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dirty="0"/>
                <a:t>(1,0,1,0)</a:t>
              </a:r>
            </a:p>
          </p:txBody>
        </p:sp>
        <p:sp>
          <p:nvSpPr>
            <p:cNvPr id="24598" name="TextBox 21"/>
            <p:cNvSpPr txBox="1">
              <a:spLocks noChangeArrowheads="1"/>
            </p:cNvSpPr>
            <p:nvPr/>
          </p:nvSpPr>
          <p:spPr bwMode="auto">
            <a:xfrm>
              <a:off x="4876800" y="3257549"/>
              <a:ext cx="3706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dirty="0"/>
                <a:t>D</a:t>
              </a:r>
            </a:p>
          </p:txBody>
        </p:sp>
        <p:sp>
          <p:nvSpPr>
            <p:cNvPr id="24599" name="TextBox 22"/>
            <p:cNvSpPr txBox="1">
              <a:spLocks noChangeArrowheads="1"/>
            </p:cNvSpPr>
            <p:nvPr/>
          </p:nvSpPr>
          <p:spPr bwMode="auto">
            <a:xfrm>
              <a:off x="4267200" y="2895600"/>
              <a:ext cx="356188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dirty="0"/>
                <a:t>C</a:t>
              </a:r>
            </a:p>
          </p:txBody>
        </p:sp>
        <p:sp>
          <p:nvSpPr>
            <p:cNvPr id="24600" name="TextBox 23"/>
            <p:cNvSpPr txBox="1">
              <a:spLocks noChangeArrowheads="1"/>
            </p:cNvSpPr>
            <p:nvPr/>
          </p:nvSpPr>
          <p:spPr bwMode="auto">
            <a:xfrm>
              <a:off x="4495800" y="2133600"/>
              <a:ext cx="356188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dirty="0"/>
                <a:t>B</a:t>
              </a:r>
            </a:p>
          </p:txBody>
        </p:sp>
        <p:sp>
          <p:nvSpPr>
            <p:cNvPr id="24601" name="TextBox 24"/>
            <p:cNvSpPr txBox="1">
              <a:spLocks noChangeArrowheads="1"/>
            </p:cNvSpPr>
            <p:nvPr/>
          </p:nvSpPr>
          <p:spPr bwMode="auto">
            <a:xfrm>
              <a:off x="5943600" y="3763738"/>
              <a:ext cx="3706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dirty="0"/>
                <a:t>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494280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06985FC3-B9C0-234F-A2A8-E37739A42998}" type="slidenum">
              <a:rPr lang="en-US" sz="1400"/>
              <a:pPr eaLnBrk="1" hangingPunct="1"/>
              <a:t>21</a:t>
            </a:fld>
            <a:endParaRPr lang="en-US" sz="1400" dirty="0"/>
          </a:p>
        </p:txBody>
      </p:sp>
      <p:sp>
        <p:nvSpPr>
          <p:cNvPr id="2253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0" y="533400"/>
            <a:ext cx="7620000" cy="304800"/>
          </a:xfrm>
        </p:spPr>
        <p:txBody>
          <a:bodyPr/>
          <a:lstStyle/>
          <a:p>
            <a:pPr eaLnBrk="1" hangingPunct="1"/>
            <a:r>
              <a:rPr lang="en-US" sz="2800" dirty="0">
                <a:latin typeface="Times New Roman" charset="0"/>
              </a:rPr>
              <a:t>Corresponding three variable K-map</a:t>
            </a:r>
          </a:p>
        </p:txBody>
      </p:sp>
      <p:sp>
        <p:nvSpPr>
          <p:cNvPr id="22542" name="Text Box 13"/>
          <p:cNvSpPr txBox="1">
            <a:spLocks noChangeArrowheads="1"/>
          </p:cNvSpPr>
          <p:nvPr/>
        </p:nvSpPr>
        <p:spPr bwMode="auto">
          <a:xfrm>
            <a:off x="3505201" y="3810001"/>
            <a:ext cx="80182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dirty="0"/>
              <a:t>c = 1</a:t>
            </a:r>
          </a:p>
        </p:txBody>
      </p:sp>
      <p:sp>
        <p:nvSpPr>
          <p:cNvPr id="22547" name="Text Box 19"/>
          <p:cNvSpPr txBox="1">
            <a:spLocks noChangeArrowheads="1"/>
          </p:cNvSpPr>
          <p:nvPr/>
        </p:nvSpPr>
        <p:spPr bwMode="auto">
          <a:xfrm>
            <a:off x="4451195" y="2272315"/>
            <a:ext cx="51054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 dirty="0"/>
              <a:t>  </a:t>
            </a:r>
            <a:r>
              <a:rPr lang="en-US" sz="2400" dirty="0"/>
              <a:t>(0,0)      (0,1)       (1,1)      (1,0) </a:t>
            </a:r>
          </a:p>
        </p:txBody>
      </p:sp>
      <p:sp>
        <p:nvSpPr>
          <p:cNvPr id="22548" name="Text Box 21"/>
          <p:cNvSpPr txBox="1">
            <a:spLocks noChangeArrowheads="1"/>
          </p:cNvSpPr>
          <p:nvPr/>
        </p:nvSpPr>
        <p:spPr bwMode="auto">
          <a:xfrm>
            <a:off x="3505201" y="2971801"/>
            <a:ext cx="80182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dirty="0"/>
              <a:t>c = 0</a:t>
            </a:r>
          </a:p>
        </p:txBody>
      </p:sp>
      <p:sp>
        <p:nvSpPr>
          <p:cNvPr id="22549" name="Text Box 22"/>
          <p:cNvSpPr txBox="1">
            <a:spLocks noChangeArrowheads="1"/>
          </p:cNvSpPr>
          <p:nvPr/>
        </p:nvSpPr>
        <p:spPr bwMode="auto">
          <a:xfrm>
            <a:off x="4038602" y="1752601"/>
            <a:ext cx="210666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dirty="0"/>
              <a:t>Gray code (a,b)</a:t>
            </a:r>
          </a:p>
        </p:txBody>
      </p:sp>
      <p:sp>
        <p:nvSpPr>
          <p:cNvPr id="22552" name="Line 27"/>
          <p:cNvSpPr>
            <a:spLocks noChangeShapeType="1"/>
          </p:cNvSpPr>
          <p:nvPr/>
        </p:nvSpPr>
        <p:spPr bwMode="auto">
          <a:xfrm>
            <a:off x="4495800" y="2133600"/>
            <a:ext cx="1524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grpSp>
        <p:nvGrpSpPr>
          <p:cNvPr id="25" name="Group 24"/>
          <p:cNvGrpSpPr/>
          <p:nvPr/>
        </p:nvGrpSpPr>
        <p:grpSpPr>
          <a:xfrm>
            <a:off x="215590" y="1750552"/>
            <a:ext cx="3048000" cy="2965451"/>
            <a:chOff x="2971800" y="1828800"/>
            <a:chExt cx="3276600" cy="2965450"/>
          </a:xfrm>
        </p:grpSpPr>
        <p:sp>
          <p:nvSpPr>
            <p:cNvPr id="26" name="Text Box 3"/>
            <p:cNvSpPr txBox="1">
              <a:spLocks noChangeArrowheads="1"/>
            </p:cNvSpPr>
            <p:nvPr/>
          </p:nvSpPr>
          <p:spPr bwMode="auto">
            <a:xfrm>
              <a:off x="3048000" y="1828800"/>
              <a:ext cx="3200400" cy="2917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1800" dirty="0"/>
                <a:t>Id      a    b    c         f (a,b,c)</a:t>
              </a:r>
            </a:p>
            <a:p>
              <a:pPr eaLnBrk="1" hangingPunct="1">
                <a:spcBef>
                  <a:spcPct val="50000"/>
                </a:spcBef>
              </a:pPr>
              <a:r>
                <a:rPr lang="en-US" sz="1800" dirty="0"/>
                <a:t>0       0    0    0            1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/>
                <a:t>1       0    0    1            0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/>
                <a:t>2       0    1    0            1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/>
                <a:t>3       0    1    1            0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/>
                <a:t>4       1    0    0            1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/>
                <a:t>5       1    0    1            0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/>
                <a:t>6       1    1    0            1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/>
                <a:t>7       1    1    1            0</a:t>
              </a:r>
            </a:p>
          </p:txBody>
        </p:sp>
        <p:sp>
          <p:nvSpPr>
            <p:cNvPr id="27" name="Line 4"/>
            <p:cNvSpPr>
              <a:spLocks noChangeShapeType="1"/>
            </p:cNvSpPr>
            <p:nvPr/>
          </p:nvSpPr>
          <p:spPr bwMode="auto">
            <a:xfrm>
              <a:off x="2971800" y="2203450"/>
              <a:ext cx="3124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Line 5"/>
            <p:cNvSpPr>
              <a:spLocks noChangeShapeType="1"/>
            </p:cNvSpPr>
            <p:nvPr/>
          </p:nvSpPr>
          <p:spPr bwMode="auto">
            <a:xfrm>
              <a:off x="3505200" y="1898650"/>
              <a:ext cx="0" cy="2895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" name="Line 6"/>
            <p:cNvSpPr>
              <a:spLocks noChangeShapeType="1"/>
            </p:cNvSpPr>
            <p:nvPr/>
          </p:nvSpPr>
          <p:spPr bwMode="auto">
            <a:xfrm>
              <a:off x="4724400" y="1898650"/>
              <a:ext cx="0" cy="2895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685800" y="457200"/>
            <a:ext cx="17558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Truth table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3200400" y="0"/>
            <a:ext cx="0" cy="67056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3231818"/>
              </p:ext>
            </p:extLst>
          </p:nvPr>
        </p:nvGraphicFramePr>
        <p:xfrm>
          <a:off x="4552485" y="2969941"/>
          <a:ext cx="4114800" cy="1554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28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72160">
                <a:tc>
                  <a:txBody>
                    <a:bodyPr/>
                    <a:lstStyle/>
                    <a:p>
                      <a:endParaRPr lang="en-US" sz="43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43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43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4300" dirty="0"/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2160">
                <a:tc>
                  <a:txBody>
                    <a:bodyPr/>
                    <a:lstStyle/>
                    <a:p>
                      <a:endParaRPr lang="en-US" sz="43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43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43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4300" dirty="0"/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047548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5A559507-1BEB-B545-8FC3-C3BE8D48EB9F}" type="slidenum">
              <a:rPr lang="en-US" sz="1400"/>
              <a:pPr eaLnBrk="1" hangingPunct="1"/>
              <a:t>22</a:t>
            </a:fld>
            <a:endParaRPr lang="en-US" sz="1400" dirty="0"/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685800" y="228600"/>
            <a:ext cx="7772400" cy="914400"/>
          </a:xfrm>
        </p:spPr>
        <p:txBody>
          <a:bodyPr/>
          <a:lstStyle/>
          <a:p>
            <a:pPr eaLnBrk="1" hangingPunct="1"/>
            <a:r>
              <a:rPr lang="en-US" dirty="0">
                <a:latin typeface="Times New Roman" charset="0"/>
              </a:rPr>
              <a:t>Karnaugh Maps (K-Maps)</a:t>
            </a:r>
          </a:p>
        </p:txBody>
      </p:sp>
      <p:sp>
        <p:nvSpPr>
          <p:cNvPr id="23556" name="Rectangle 3"/>
          <p:cNvSpPr>
            <a:spLocks noGrp="1" noChangeArrowheads="1"/>
          </p:cNvSpPr>
          <p:nvPr>
            <p:ph type="body" sz="half" idx="1"/>
            <p:custDataLst>
              <p:tags r:id="rId3"/>
            </p:custDataLst>
          </p:nvPr>
        </p:nvSpPr>
        <p:spPr>
          <a:xfrm>
            <a:off x="685800" y="1143000"/>
            <a:ext cx="8153400" cy="2057400"/>
          </a:xfrm>
        </p:spPr>
        <p:txBody>
          <a:bodyPr/>
          <a:lstStyle/>
          <a:p>
            <a:pPr eaLnBrk="1" hangingPunct="1"/>
            <a:r>
              <a:rPr lang="en-US" sz="2800" dirty="0">
                <a:latin typeface="Times New Roman" charset="0"/>
              </a:rPr>
              <a:t>K-maps minimize equations graphically</a:t>
            </a:r>
          </a:p>
          <a:p>
            <a:pPr eaLnBrk="1" hangingPunct="1"/>
            <a:r>
              <a:rPr lang="en-US" sz="2800" dirty="0">
                <a:latin typeface="Times New Roman" charset="0"/>
              </a:rPr>
              <a:t>Note that the label decides the order in the map</a:t>
            </a:r>
          </a:p>
        </p:txBody>
      </p:sp>
      <p:graphicFrame>
        <p:nvGraphicFramePr>
          <p:cNvPr id="23557" name="Object 5"/>
          <p:cNvGraphicFramePr>
            <a:graphicFrameLocks noGrp="1" noChangeAspect="1"/>
          </p:cNvGraphicFramePr>
          <p:nvPr>
            <p:ph sz="half" idx="2"/>
            <p:custDataLst>
              <p:tags r:id="rId4"/>
            </p:custDataLst>
          </p:nvPr>
        </p:nvGraphicFramePr>
        <p:xfrm>
          <a:off x="228600" y="3276601"/>
          <a:ext cx="8686800" cy="2265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VISIO" r:id="rId7" imgW="4891048" imgH="1274664" progId="Visio.Drawing.6">
                  <p:embed/>
                </p:oleObj>
              </mc:Choice>
              <mc:Fallback>
                <p:oleObj name="VISIO" r:id="rId7" imgW="4891048" imgH="1274664" progId="Visio.Drawing.6">
                  <p:embed/>
                  <p:pic>
                    <p:nvPicPr>
                      <p:cNvPr id="23557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3276601"/>
                        <a:ext cx="8686800" cy="2265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B9F7C-800F-D848-8DE8-3C9BE28EABBB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49959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A52E49A6-7ED8-0346-A14C-80BE0654F0D4}" type="slidenum">
              <a:rPr lang="en-US" sz="1400"/>
              <a:pPr eaLnBrk="1" hangingPunct="1"/>
              <a:t>24</a:t>
            </a:fld>
            <a:endParaRPr lang="en-US" sz="1400" dirty="0"/>
          </a:p>
        </p:txBody>
      </p:sp>
      <p:sp>
        <p:nvSpPr>
          <p:cNvPr id="24579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85800" y="1219200"/>
            <a:ext cx="75438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 dirty="0"/>
              <a:t>Circle 1</a:t>
            </a:r>
            <a:r>
              <a:rPr lang="ja-JP" altLang="en-US" sz="2800"/>
              <a:t>’</a:t>
            </a:r>
            <a:r>
              <a:rPr lang="en-US" sz="2800" dirty="0"/>
              <a:t>s in adjacent squares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 dirty="0"/>
              <a:t>Find rectangles which correspond to product terms in Boolean expression</a:t>
            </a:r>
          </a:p>
        </p:txBody>
      </p:sp>
      <p:sp>
        <p:nvSpPr>
          <p:cNvPr id="24580" name="Rectangle 3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>
          <a:xfrm>
            <a:off x="685800" y="228600"/>
            <a:ext cx="7772400" cy="838200"/>
          </a:xfrm>
        </p:spPr>
        <p:txBody>
          <a:bodyPr/>
          <a:lstStyle/>
          <a:p>
            <a:pPr eaLnBrk="1" hangingPunct="1"/>
            <a:r>
              <a:rPr lang="en-US" dirty="0">
                <a:latin typeface="Times New Roman" charset="0"/>
              </a:rPr>
              <a:t>K-map</a:t>
            </a:r>
          </a:p>
        </p:txBody>
      </p:sp>
      <p:graphicFrame>
        <p:nvGraphicFramePr>
          <p:cNvPr id="24581" name="Object 4"/>
          <p:cNvGraphicFramePr>
            <a:graphicFrameLocks noGrp="1" noChangeAspect="1"/>
          </p:cNvGraphicFramePr>
          <p:nvPr>
            <p:ph sz="half" idx="1"/>
            <p:custDataLst>
              <p:tags r:id="rId4"/>
            </p:custDataLst>
          </p:nvPr>
        </p:nvGraphicFramePr>
        <p:xfrm>
          <a:off x="2438400" y="3162301"/>
          <a:ext cx="3810000" cy="1920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VISIO" r:id="rId8" imgW="1746367" imgH="1060948" progId="Visio.Drawing.6">
                  <p:embed/>
                </p:oleObj>
              </mc:Choice>
              <mc:Fallback>
                <p:oleObj name="VISIO" r:id="rId8" imgW="1746367" imgH="1060948" progId="Visio.Drawing.6">
                  <p:embed/>
                  <p:pic>
                    <p:nvPicPr>
                      <p:cNvPr id="24581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3162301"/>
                        <a:ext cx="3810000" cy="1920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2" name="Object 7"/>
          <p:cNvGraphicFramePr>
            <a:graphicFrameLocks noGrp="1" noChangeAspect="1"/>
          </p:cNvGraphicFramePr>
          <p:nvPr>
            <p:ph sz="half" idx="2"/>
            <p:custDataLst>
              <p:tags r:id="rId5"/>
            </p:custDataLst>
          </p:nvPr>
        </p:nvGraphicFramePr>
        <p:xfrm>
          <a:off x="685800" y="3373440"/>
          <a:ext cx="1785938" cy="1836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VISIO" r:id="rId10" imgW="947872" imgH="1174570" progId="Visio.Drawing.6">
                  <p:embed/>
                </p:oleObj>
              </mc:Choice>
              <mc:Fallback>
                <p:oleObj name="VISIO" r:id="rId10" imgW="947872" imgH="1174570" progId="Visio.Drawing.6">
                  <p:embed/>
                  <p:pic>
                    <p:nvPicPr>
                      <p:cNvPr id="24582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3373440"/>
                        <a:ext cx="1785938" cy="1836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3" name="Text Box 8"/>
          <p:cNvSpPr txBox="1">
            <a:spLocks noChangeArrowheads="1"/>
          </p:cNvSpPr>
          <p:nvPr/>
        </p:nvSpPr>
        <p:spPr bwMode="auto">
          <a:xfrm>
            <a:off x="685800" y="5410201"/>
            <a:ext cx="7924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800" dirty="0"/>
              <a:t>y(A,B)=A</a:t>
            </a:r>
            <a:r>
              <a:rPr lang="ja-JP" altLang="en-US" sz="2800" dirty="0"/>
              <a:t>’</a:t>
            </a:r>
            <a:r>
              <a:rPr lang="en-US" sz="2800" dirty="0"/>
              <a:t>B</a:t>
            </a:r>
            <a:r>
              <a:rPr lang="ja-JP" altLang="en-US" sz="2800" dirty="0"/>
              <a:t>’</a:t>
            </a:r>
            <a:r>
              <a:rPr lang="en-US" sz="2800" dirty="0"/>
              <a:t>C</a:t>
            </a:r>
            <a:r>
              <a:rPr lang="ja-JP" altLang="en-US" sz="2800" dirty="0"/>
              <a:t>’</a:t>
            </a:r>
            <a:r>
              <a:rPr lang="en-US" sz="2800" dirty="0"/>
              <a:t>+A</a:t>
            </a:r>
            <a:r>
              <a:rPr lang="ja-JP" altLang="en-US" sz="2800" dirty="0"/>
              <a:t>’</a:t>
            </a:r>
            <a:r>
              <a:rPr lang="en-US" sz="2800" dirty="0"/>
              <a:t>B</a:t>
            </a:r>
            <a:r>
              <a:rPr lang="ja-JP" altLang="en-US" sz="2800" dirty="0"/>
              <a:t>’</a:t>
            </a:r>
            <a:r>
              <a:rPr lang="en-US" sz="2800" dirty="0"/>
              <a:t>C= A</a:t>
            </a:r>
            <a:r>
              <a:rPr lang="ja-JP" altLang="en-US" sz="2800" dirty="0"/>
              <a:t>’</a:t>
            </a:r>
            <a:r>
              <a:rPr lang="en-US" sz="2800" dirty="0"/>
              <a:t>B</a:t>
            </a:r>
            <a:r>
              <a:rPr lang="ja-JP" altLang="en-US" sz="2800" dirty="0"/>
              <a:t>’</a:t>
            </a:r>
            <a:r>
              <a:rPr lang="en-US" sz="2800" dirty="0"/>
              <a:t>(C</a:t>
            </a:r>
            <a:r>
              <a:rPr lang="ja-JP" altLang="en-US" sz="2800" dirty="0"/>
              <a:t>’</a:t>
            </a:r>
            <a:r>
              <a:rPr lang="en-US" sz="2800" dirty="0"/>
              <a:t>+C)=A</a:t>
            </a:r>
            <a:r>
              <a:rPr lang="ja-JP" altLang="en-US" sz="2800" dirty="0"/>
              <a:t>’</a:t>
            </a:r>
            <a:r>
              <a:rPr lang="en-US" sz="2800" dirty="0"/>
              <a:t>B</a:t>
            </a:r>
            <a:r>
              <a:rPr lang="ja-JP" altLang="en-US" sz="2800" dirty="0"/>
              <a:t>’</a:t>
            </a:r>
            <a:endParaRPr lang="en-US" sz="2800" dirty="0"/>
          </a:p>
        </p:txBody>
      </p:sp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36B24F25-18FF-2C4A-ADF7-23632F518AB7}" type="slidenum">
              <a:rPr lang="en-US" sz="1400"/>
              <a:pPr eaLnBrk="1" hangingPunct="1"/>
              <a:t>25</a:t>
            </a:fld>
            <a:endParaRPr lang="en-US" sz="1400" dirty="0"/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971800" y="685800"/>
            <a:ext cx="7620000" cy="304800"/>
          </a:xfrm>
        </p:spPr>
        <p:txBody>
          <a:bodyPr/>
          <a:lstStyle/>
          <a:p>
            <a:pPr eaLnBrk="1" hangingPunct="1"/>
            <a:r>
              <a:rPr lang="en-US" sz="3200" dirty="0">
                <a:latin typeface="Times New Roman" charset="0"/>
              </a:rPr>
              <a:t>Corresponding K-map</a:t>
            </a:r>
          </a:p>
        </p:txBody>
      </p:sp>
      <p:sp>
        <p:nvSpPr>
          <p:cNvPr id="26628" name="Rectangle 3"/>
          <p:cNvSpPr>
            <a:spLocks noChangeArrowheads="1"/>
          </p:cNvSpPr>
          <p:nvPr/>
        </p:nvSpPr>
        <p:spPr bwMode="auto">
          <a:xfrm>
            <a:off x="4648200" y="2743200"/>
            <a:ext cx="4419600" cy="1600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6629" name="Line 4"/>
          <p:cNvSpPr>
            <a:spLocks noChangeShapeType="1"/>
          </p:cNvSpPr>
          <p:nvPr/>
        </p:nvSpPr>
        <p:spPr bwMode="auto">
          <a:xfrm>
            <a:off x="6889750" y="2743200"/>
            <a:ext cx="0" cy="160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6630" name="Line 5"/>
          <p:cNvSpPr>
            <a:spLocks noChangeShapeType="1"/>
          </p:cNvSpPr>
          <p:nvPr/>
        </p:nvSpPr>
        <p:spPr bwMode="auto">
          <a:xfrm>
            <a:off x="5768975" y="2743200"/>
            <a:ext cx="1588" cy="160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6631" name="Line 6"/>
          <p:cNvSpPr>
            <a:spLocks noChangeShapeType="1"/>
          </p:cNvSpPr>
          <p:nvPr/>
        </p:nvSpPr>
        <p:spPr bwMode="auto">
          <a:xfrm>
            <a:off x="7947025" y="2743200"/>
            <a:ext cx="1588" cy="160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6632" name="Line 7"/>
          <p:cNvSpPr>
            <a:spLocks noChangeShapeType="1"/>
          </p:cNvSpPr>
          <p:nvPr/>
        </p:nvSpPr>
        <p:spPr bwMode="auto">
          <a:xfrm>
            <a:off x="4648200" y="3495675"/>
            <a:ext cx="44196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6633" name="Text Box 8"/>
          <p:cNvSpPr txBox="1">
            <a:spLocks noChangeArrowheads="1"/>
          </p:cNvSpPr>
          <p:nvPr/>
        </p:nvSpPr>
        <p:spPr bwMode="auto">
          <a:xfrm>
            <a:off x="4648200" y="2743201"/>
            <a:ext cx="4343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400" dirty="0">
                <a:solidFill>
                  <a:srgbClr val="FF0066"/>
                </a:solidFill>
              </a:rPr>
              <a:t> 0                      2                       6                     4</a:t>
            </a:r>
          </a:p>
        </p:txBody>
      </p:sp>
      <p:sp>
        <p:nvSpPr>
          <p:cNvPr id="26634" name="Text Box 9"/>
          <p:cNvSpPr txBox="1">
            <a:spLocks noChangeArrowheads="1"/>
          </p:cNvSpPr>
          <p:nvPr/>
        </p:nvSpPr>
        <p:spPr bwMode="auto">
          <a:xfrm>
            <a:off x="4648200" y="3505201"/>
            <a:ext cx="4343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400" dirty="0">
                <a:solidFill>
                  <a:srgbClr val="FF0066"/>
                </a:solidFill>
              </a:rPr>
              <a:t> 1                      3                      7                      5</a:t>
            </a:r>
          </a:p>
        </p:txBody>
      </p:sp>
      <p:sp>
        <p:nvSpPr>
          <p:cNvPr id="26638" name="Text Box 13"/>
          <p:cNvSpPr txBox="1">
            <a:spLocks noChangeArrowheads="1"/>
          </p:cNvSpPr>
          <p:nvPr/>
        </p:nvSpPr>
        <p:spPr bwMode="auto">
          <a:xfrm>
            <a:off x="3733801" y="3657601"/>
            <a:ext cx="80182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dirty="0"/>
              <a:t>c = 1</a:t>
            </a:r>
          </a:p>
        </p:txBody>
      </p:sp>
      <p:sp>
        <p:nvSpPr>
          <p:cNvPr id="26640" name="Text Box 15"/>
          <p:cNvSpPr txBox="1">
            <a:spLocks noChangeArrowheads="1"/>
          </p:cNvSpPr>
          <p:nvPr/>
        </p:nvSpPr>
        <p:spPr bwMode="auto">
          <a:xfrm>
            <a:off x="4724400" y="2895600"/>
            <a:ext cx="4114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 dirty="0"/>
              <a:t>    0          1           X          1</a:t>
            </a:r>
          </a:p>
        </p:txBody>
      </p:sp>
      <p:sp>
        <p:nvSpPr>
          <p:cNvPr id="26641" name="Text Box 16"/>
          <p:cNvSpPr txBox="1">
            <a:spLocks noChangeArrowheads="1"/>
          </p:cNvSpPr>
          <p:nvPr/>
        </p:nvSpPr>
        <p:spPr bwMode="auto">
          <a:xfrm>
            <a:off x="4724400" y="3657600"/>
            <a:ext cx="4114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 dirty="0"/>
              <a:t>    0          0           1          1</a:t>
            </a:r>
          </a:p>
        </p:txBody>
      </p:sp>
      <p:sp>
        <p:nvSpPr>
          <p:cNvPr id="26643" name="Text Box 18"/>
          <p:cNvSpPr txBox="1">
            <a:spLocks noChangeArrowheads="1"/>
          </p:cNvSpPr>
          <p:nvPr/>
        </p:nvSpPr>
        <p:spPr bwMode="auto">
          <a:xfrm>
            <a:off x="4724400" y="2063385"/>
            <a:ext cx="51054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 dirty="0"/>
              <a:t>  </a:t>
            </a:r>
            <a:r>
              <a:rPr lang="en-US" sz="2400" dirty="0"/>
              <a:t>(0,0)      (0,1)       (1,1)      (1,0) </a:t>
            </a:r>
          </a:p>
        </p:txBody>
      </p:sp>
      <p:sp>
        <p:nvSpPr>
          <p:cNvPr id="26644" name="Text Box 20"/>
          <p:cNvSpPr txBox="1">
            <a:spLocks noChangeArrowheads="1"/>
          </p:cNvSpPr>
          <p:nvPr/>
        </p:nvSpPr>
        <p:spPr bwMode="auto">
          <a:xfrm>
            <a:off x="3733801" y="2819401"/>
            <a:ext cx="80182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dirty="0"/>
              <a:t>c = 0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152400" y="1828800"/>
            <a:ext cx="3276600" cy="2965451"/>
            <a:chOff x="2971800" y="1828800"/>
            <a:chExt cx="3276600" cy="2965450"/>
          </a:xfrm>
        </p:grpSpPr>
        <p:sp>
          <p:nvSpPr>
            <p:cNvPr id="25" name="Text Box 3"/>
            <p:cNvSpPr txBox="1">
              <a:spLocks noChangeArrowheads="1"/>
            </p:cNvSpPr>
            <p:nvPr/>
          </p:nvSpPr>
          <p:spPr bwMode="auto">
            <a:xfrm>
              <a:off x="3048000" y="1828800"/>
              <a:ext cx="3200400" cy="2917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1800" dirty="0"/>
                <a:t>Id      a    b    c         f (a,b,c)</a:t>
              </a:r>
            </a:p>
            <a:p>
              <a:pPr eaLnBrk="1" hangingPunct="1">
                <a:spcBef>
                  <a:spcPct val="50000"/>
                </a:spcBef>
              </a:pPr>
              <a:r>
                <a:rPr lang="en-US" sz="1800" dirty="0"/>
                <a:t>0       0    0    0            0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/>
                <a:t>1       0    0    1            0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/>
                <a:t>2       0    1    0            1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/>
                <a:t>3       0    1    1            0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/>
                <a:t>4       1    0    0            1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/>
                <a:t>5       1    0    1            1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/>
                <a:t>6       1    1    0            X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/>
                <a:t>7       1    1    1            1</a:t>
              </a:r>
            </a:p>
          </p:txBody>
        </p:sp>
        <p:sp>
          <p:nvSpPr>
            <p:cNvPr id="26" name="Line 4"/>
            <p:cNvSpPr>
              <a:spLocks noChangeShapeType="1"/>
            </p:cNvSpPr>
            <p:nvPr/>
          </p:nvSpPr>
          <p:spPr bwMode="auto">
            <a:xfrm>
              <a:off x="2971800" y="2203450"/>
              <a:ext cx="3124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" name="Line 5"/>
            <p:cNvSpPr>
              <a:spLocks noChangeShapeType="1"/>
            </p:cNvSpPr>
            <p:nvPr/>
          </p:nvSpPr>
          <p:spPr bwMode="auto">
            <a:xfrm>
              <a:off x="3505200" y="1898650"/>
              <a:ext cx="0" cy="2895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Line 6"/>
            <p:cNvSpPr>
              <a:spLocks noChangeShapeType="1"/>
            </p:cNvSpPr>
            <p:nvPr/>
          </p:nvSpPr>
          <p:spPr bwMode="auto">
            <a:xfrm>
              <a:off x="4724400" y="1898650"/>
              <a:ext cx="0" cy="2895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cxnSp>
        <p:nvCxnSpPr>
          <p:cNvPr id="3" name="Straight Connector 2"/>
          <p:cNvCxnSpPr/>
          <p:nvPr/>
        </p:nvCxnSpPr>
        <p:spPr>
          <a:xfrm>
            <a:off x="3581400" y="0"/>
            <a:ext cx="0" cy="68580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ectangle 2"/>
          <p:cNvSpPr txBox="1">
            <a:spLocks noChangeArrowheads="1"/>
          </p:cNvSpPr>
          <p:nvPr/>
        </p:nvSpPr>
        <p:spPr bwMode="auto">
          <a:xfrm>
            <a:off x="-76200" y="457200"/>
            <a:ext cx="35814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charset="0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3200" dirty="0">
                <a:latin typeface="Times New Roman" charset="0"/>
              </a:rPr>
              <a:t>Another 3-Input truth table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36B24F25-18FF-2C4A-ADF7-23632F518AB7}" type="slidenum">
              <a:rPr lang="en-US" sz="1400"/>
              <a:pPr eaLnBrk="1" hangingPunct="1"/>
              <a:t>26</a:t>
            </a:fld>
            <a:endParaRPr lang="en-US" sz="1400" dirty="0"/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971800" y="685800"/>
            <a:ext cx="7620000" cy="304800"/>
          </a:xfrm>
        </p:spPr>
        <p:txBody>
          <a:bodyPr/>
          <a:lstStyle/>
          <a:p>
            <a:pPr eaLnBrk="1" hangingPunct="1"/>
            <a:r>
              <a:rPr lang="en-US" sz="3200" dirty="0">
                <a:latin typeface="Times New Roman" charset="0"/>
              </a:rPr>
              <a:t>Corresponding K-map</a:t>
            </a:r>
          </a:p>
        </p:txBody>
      </p:sp>
      <p:sp>
        <p:nvSpPr>
          <p:cNvPr id="26628" name="Rectangle 3"/>
          <p:cNvSpPr>
            <a:spLocks noChangeArrowheads="1"/>
          </p:cNvSpPr>
          <p:nvPr/>
        </p:nvSpPr>
        <p:spPr bwMode="auto">
          <a:xfrm>
            <a:off x="4648200" y="2743200"/>
            <a:ext cx="4419600" cy="1600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6629" name="Line 4"/>
          <p:cNvSpPr>
            <a:spLocks noChangeShapeType="1"/>
          </p:cNvSpPr>
          <p:nvPr/>
        </p:nvSpPr>
        <p:spPr bwMode="auto">
          <a:xfrm>
            <a:off x="6889750" y="2743200"/>
            <a:ext cx="0" cy="160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6630" name="Line 5"/>
          <p:cNvSpPr>
            <a:spLocks noChangeShapeType="1"/>
          </p:cNvSpPr>
          <p:nvPr/>
        </p:nvSpPr>
        <p:spPr bwMode="auto">
          <a:xfrm>
            <a:off x="5768975" y="2743200"/>
            <a:ext cx="1588" cy="160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6631" name="Line 6"/>
          <p:cNvSpPr>
            <a:spLocks noChangeShapeType="1"/>
          </p:cNvSpPr>
          <p:nvPr/>
        </p:nvSpPr>
        <p:spPr bwMode="auto">
          <a:xfrm>
            <a:off x="7947025" y="2743200"/>
            <a:ext cx="1588" cy="160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6632" name="Line 7"/>
          <p:cNvSpPr>
            <a:spLocks noChangeShapeType="1"/>
          </p:cNvSpPr>
          <p:nvPr/>
        </p:nvSpPr>
        <p:spPr bwMode="auto">
          <a:xfrm>
            <a:off x="4648200" y="3495675"/>
            <a:ext cx="44196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6633" name="Text Box 8"/>
          <p:cNvSpPr txBox="1">
            <a:spLocks noChangeArrowheads="1"/>
          </p:cNvSpPr>
          <p:nvPr/>
        </p:nvSpPr>
        <p:spPr bwMode="auto">
          <a:xfrm>
            <a:off x="4648200" y="2743201"/>
            <a:ext cx="4343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400" dirty="0">
                <a:solidFill>
                  <a:srgbClr val="FF0066"/>
                </a:solidFill>
              </a:rPr>
              <a:t> 0                      2                       6                     4</a:t>
            </a:r>
          </a:p>
        </p:txBody>
      </p:sp>
      <p:sp>
        <p:nvSpPr>
          <p:cNvPr id="26634" name="Text Box 9"/>
          <p:cNvSpPr txBox="1">
            <a:spLocks noChangeArrowheads="1"/>
          </p:cNvSpPr>
          <p:nvPr/>
        </p:nvSpPr>
        <p:spPr bwMode="auto">
          <a:xfrm>
            <a:off x="4648200" y="3505201"/>
            <a:ext cx="4343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400" dirty="0">
                <a:solidFill>
                  <a:srgbClr val="FF0066"/>
                </a:solidFill>
              </a:rPr>
              <a:t> 1                      3                      7                      5</a:t>
            </a:r>
          </a:p>
        </p:txBody>
      </p:sp>
      <p:sp>
        <p:nvSpPr>
          <p:cNvPr id="26635" name="Line 10"/>
          <p:cNvSpPr>
            <a:spLocks noChangeShapeType="1"/>
          </p:cNvSpPr>
          <p:nvPr/>
        </p:nvSpPr>
        <p:spPr bwMode="auto">
          <a:xfrm>
            <a:off x="6858000" y="44958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6636" name="Line 11"/>
          <p:cNvSpPr>
            <a:spLocks noChangeShapeType="1"/>
          </p:cNvSpPr>
          <p:nvPr/>
        </p:nvSpPr>
        <p:spPr bwMode="auto">
          <a:xfrm>
            <a:off x="5791200" y="2057400"/>
            <a:ext cx="2057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6637" name="Text Box 12"/>
          <p:cNvSpPr txBox="1">
            <a:spLocks noChangeArrowheads="1"/>
          </p:cNvSpPr>
          <p:nvPr/>
        </p:nvSpPr>
        <p:spPr bwMode="auto">
          <a:xfrm>
            <a:off x="6509448" y="1512472"/>
            <a:ext cx="81945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dirty="0"/>
              <a:t>b = 1</a:t>
            </a:r>
          </a:p>
        </p:txBody>
      </p:sp>
      <p:sp>
        <p:nvSpPr>
          <p:cNvPr id="26638" name="Text Box 13"/>
          <p:cNvSpPr txBox="1">
            <a:spLocks noChangeArrowheads="1"/>
          </p:cNvSpPr>
          <p:nvPr/>
        </p:nvSpPr>
        <p:spPr bwMode="auto">
          <a:xfrm>
            <a:off x="3733801" y="3657601"/>
            <a:ext cx="80182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dirty="0"/>
              <a:t>c = 1</a:t>
            </a:r>
          </a:p>
        </p:txBody>
      </p:sp>
      <p:sp>
        <p:nvSpPr>
          <p:cNvPr id="26639" name="Text Box 14"/>
          <p:cNvSpPr txBox="1">
            <a:spLocks noChangeArrowheads="1"/>
          </p:cNvSpPr>
          <p:nvPr/>
        </p:nvSpPr>
        <p:spPr bwMode="auto">
          <a:xfrm>
            <a:off x="7924801" y="4419601"/>
            <a:ext cx="80182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dirty="0"/>
              <a:t>a = 1</a:t>
            </a:r>
          </a:p>
        </p:txBody>
      </p:sp>
      <p:sp>
        <p:nvSpPr>
          <p:cNvPr id="26640" name="Text Box 15"/>
          <p:cNvSpPr txBox="1">
            <a:spLocks noChangeArrowheads="1"/>
          </p:cNvSpPr>
          <p:nvPr/>
        </p:nvSpPr>
        <p:spPr bwMode="auto">
          <a:xfrm>
            <a:off x="4724400" y="2895600"/>
            <a:ext cx="4114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 dirty="0"/>
              <a:t>    0          1           X          1</a:t>
            </a:r>
          </a:p>
        </p:txBody>
      </p:sp>
      <p:sp>
        <p:nvSpPr>
          <p:cNvPr id="26641" name="Text Box 16"/>
          <p:cNvSpPr txBox="1">
            <a:spLocks noChangeArrowheads="1"/>
          </p:cNvSpPr>
          <p:nvPr/>
        </p:nvSpPr>
        <p:spPr bwMode="auto">
          <a:xfrm>
            <a:off x="4724400" y="3657600"/>
            <a:ext cx="4114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 dirty="0"/>
              <a:t>    0          0           1          1</a:t>
            </a:r>
          </a:p>
        </p:txBody>
      </p:sp>
      <p:sp>
        <p:nvSpPr>
          <p:cNvPr id="26642" name="Line 17"/>
          <p:cNvSpPr>
            <a:spLocks noChangeShapeType="1"/>
          </p:cNvSpPr>
          <p:nvPr/>
        </p:nvSpPr>
        <p:spPr bwMode="auto">
          <a:xfrm>
            <a:off x="4495800" y="35052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6643" name="Text Box 18"/>
          <p:cNvSpPr txBox="1">
            <a:spLocks noChangeArrowheads="1"/>
          </p:cNvSpPr>
          <p:nvPr/>
        </p:nvSpPr>
        <p:spPr bwMode="auto">
          <a:xfrm>
            <a:off x="4724400" y="2209800"/>
            <a:ext cx="51054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 dirty="0"/>
              <a:t>  </a:t>
            </a:r>
            <a:r>
              <a:rPr lang="en-US" sz="2400" dirty="0"/>
              <a:t>(0,0)      (0,1)       (1,1)      (1,0) </a:t>
            </a:r>
          </a:p>
        </p:txBody>
      </p:sp>
      <p:sp>
        <p:nvSpPr>
          <p:cNvPr id="26644" name="Text Box 20"/>
          <p:cNvSpPr txBox="1">
            <a:spLocks noChangeArrowheads="1"/>
          </p:cNvSpPr>
          <p:nvPr/>
        </p:nvSpPr>
        <p:spPr bwMode="auto">
          <a:xfrm>
            <a:off x="3733801" y="2819401"/>
            <a:ext cx="80182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dirty="0"/>
              <a:t>c = 0</a:t>
            </a:r>
          </a:p>
        </p:txBody>
      </p:sp>
      <p:sp>
        <p:nvSpPr>
          <p:cNvPr id="26645" name="Rectangle 22"/>
          <p:cNvSpPr>
            <a:spLocks noChangeArrowheads="1"/>
          </p:cNvSpPr>
          <p:nvPr/>
        </p:nvSpPr>
        <p:spPr bwMode="auto">
          <a:xfrm>
            <a:off x="7239000" y="2895600"/>
            <a:ext cx="1676400" cy="1295400"/>
          </a:xfrm>
          <a:prstGeom prst="rect">
            <a:avLst/>
          </a:prstGeom>
          <a:noFill/>
          <a:ln w="9525">
            <a:solidFill>
              <a:srgbClr val="FF99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6646" name="Text Box 23"/>
          <p:cNvSpPr txBox="1">
            <a:spLocks noChangeArrowheads="1"/>
          </p:cNvSpPr>
          <p:nvPr/>
        </p:nvSpPr>
        <p:spPr bwMode="auto">
          <a:xfrm>
            <a:off x="5767388" y="5410201"/>
            <a:ext cx="24609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dirty="0"/>
              <a:t>  f(a,b,c) = a + bc</a:t>
            </a:r>
            <a:r>
              <a:rPr lang="ja-JP" altLang="en-US" sz="2400" dirty="0"/>
              <a:t>’</a:t>
            </a:r>
            <a:endParaRPr lang="en-US" sz="2400" dirty="0"/>
          </a:p>
        </p:txBody>
      </p:sp>
      <p:sp>
        <p:nvSpPr>
          <p:cNvPr id="26647" name="Rectangle 25"/>
          <p:cNvSpPr>
            <a:spLocks noChangeArrowheads="1"/>
          </p:cNvSpPr>
          <p:nvPr/>
        </p:nvSpPr>
        <p:spPr bwMode="auto">
          <a:xfrm>
            <a:off x="5867400" y="2971800"/>
            <a:ext cx="1905000" cy="457200"/>
          </a:xfrm>
          <a:prstGeom prst="rect">
            <a:avLst/>
          </a:prstGeom>
          <a:noFill/>
          <a:ln w="9525">
            <a:solidFill>
              <a:srgbClr val="FF00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grpSp>
        <p:nvGrpSpPr>
          <p:cNvPr id="24" name="Group 23"/>
          <p:cNvGrpSpPr/>
          <p:nvPr/>
        </p:nvGrpSpPr>
        <p:grpSpPr>
          <a:xfrm>
            <a:off x="152400" y="1828800"/>
            <a:ext cx="3276600" cy="2965451"/>
            <a:chOff x="2971800" y="1828800"/>
            <a:chExt cx="3276600" cy="2965450"/>
          </a:xfrm>
        </p:grpSpPr>
        <p:sp>
          <p:nvSpPr>
            <p:cNvPr id="25" name="Text Box 3"/>
            <p:cNvSpPr txBox="1">
              <a:spLocks noChangeArrowheads="1"/>
            </p:cNvSpPr>
            <p:nvPr/>
          </p:nvSpPr>
          <p:spPr bwMode="auto">
            <a:xfrm>
              <a:off x="3048000" y="1828800"/>
              <a:ext cx="3200400" cy="2917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1800" dirty="0"/>
                <a:t>Id      a    b    c         f (a,b,c)</a:t>
              </a:r>
            </a:p>
            <a:p>
              <a:pPr eaLnBrk="1" hangingPunct="1">
                <a:spcBef>
                  <a:spcPct val="50000"/>
                </a:spcBef>
              </a:pPr>
              <a:r>
                <a:rPr lang="en-US" sz="1800" dirty="0"/>
                <a:t>0       0    0    0            0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/>
                <a:t>1       0    0    1            0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/>
                <a:t>2       0    1    0            1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/>
                <a:t>3       0    1    1            0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/>
                <a:t>4       1    0    0            1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/>
                <a:t>5       1    0    1            1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/>
                <a:t>6       1    1    0            X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/>
                <a:t>7       1    1    1            1</a:t>
              </a:r>
            </a:p>
          </p:txBody>
        </p:sp>
        <p:sp>
          <p:nvSpPr>
            <p:cNvPr id="26" name="Line 4"/>
            <p:cNvSpPr>
              <a:spLocks noChangeShapeType="1"/>
            </p:cNvSpPr>
            <p:nvPr/>
          </p:nvSpPr>
          <p:spPr bwMode="auto">
            <a:xfrm>
              <a:off x="2971800" y="2203450"/>
              <a:ext cx="3124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" name="Line 5"/>
            <p:cNvSpPr>
              <a:spLocks noChangeShapeType="1"/>
            </p:cNvSpPr>
            <p:nvPr/>
          </p:nvSpPr>
          <p:spPr bwMode="auto">
            <a:xfrm>
              <a:off x="3505200" y="1898650"/>
              <a:ext cx="0" cy="2895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Line 6"/>
            <p:cNvSpPr>
              <a:spLocks noChangeShapeType="1"/>
            </p:cNvSpPr>
            <p:nvPr/>
          </p:nvSpPr>
          <p:spPr bwMode="auto">
            <a:xfrm>
              <a:off x="4724400" y="1898650"/>
              <a:ext cx="0" cy="2895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" name="Line 7"/>
            <p:cNvSpPr>
              <a:spLocks noChangeShapeType="1"/>
            </p:cNvSpPr>
            <p:nvPr/>
          </p:nvSpPr>
          <p:spPr bwMode="auto">
            <a:xfrm>
              <a:off x="2971800" y="3498850"/>
              <a:ext cx="3124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cxnSp>
        <p:nvCxnSpPr>
          <p:cNvPr id="3" name="Straight Connector 2"/>
          <p:cNvCxnSpPr/>
          <p:nvPr/>
        </p:nvCxnSpPr>
        <p:spPr>
          <a:xfrm>
            <a:off x="3581400" y="0"/>
            <a:ext cx="0" cy="68580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ectangle 2"/>
          <p:cNvSpPr txBox="1">
            <a:spLocks noChangeArrowheads="1"/>
          </p:cNvSpPr>
          <p:nvPr/>
        </p:nvSpPr>
        <p:spPr bwMode="auto">
          <a:xfrm>
            <a:off x="-76200" y="457200"/>
            <a:ext cx="35814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charset="0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3200" dirty="0">
                <a:latin typeface="Times New Roman" charset="0"/>
              </a:rPr>
              <a:t>Another 3-Input truth table</a:t>
            </a:r>
          </a:p>
        </p:txBody>
      </p:sp>
    </p:spTree>
    <p:extLst>
      <p:ext uri="{BB962C8B-B14F-4D97-AF65-F5344CB8AC3E}">
        <p14:creationId xmlns:p14="http://schemas.microsoft.com/office/powerpoint/2010/main" val="37644445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B2D10237-0E38-6A4B-9CDC-8C37EE554528}" type="slidenum">
              <a:rPr lang="en-US" sz="1400"/>
              <a:pPr eaLnBrk="1" hangingPunct="1"/>
              <a:t>27</a:t>
            </a:fld>
            <a:endParaRPr lang="en-US" sz="1400" dirty="0"/>
          </a:p>
        </p:txBody>
      </p:sp>
      <p:sp>
        <p:nvSpPr>
          <p:cNvPr id="2867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895600" y="762000"/>
            <a:ext cx="7620000" cy="304800"/>
          </a:xfrm>
        </p:spPr>
        <p:txBody>
          <a:bodyPr/>
          <a:lstStyle/>
          <a:p>
            <a:pPr eaLnBrk="1" hangingPunct="1"/>
            <a:r>
              <a:rPr lang="en-US" sz="2400" b="1" dirty="0">
                <a:solidFill>
                  <a:schemeClr val="tx1"/>
                </a:solidFill>
                <a:latin typeface="Times New Roman" charset="0"/>
                <a:cs typeface="Arial" charset="0"/>
              </a:rPr>
              <a:t>Corresponding K-map</a:t>
            </a:r>
          </a:p>
        </p:txBody>
      </p:sp>
      <p:sp>
        <p:nvSpPr>
          <p:cNvPr id="28676" name="Rectangle 3"/>
          <p:cNvSpPr>
            <a:spLocks noChangeArrowheads="1"/>
          </p:cNvSpPr>
          <p:nvPr/>
        </p:nvSpPr>
        <p:spPr bwMode="auto">
          <a:xfrm>
            <a:off x="4572000" y="2057400"/>
            <a:ext cx="4419600" cy="1600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dirty="0">
              <a:cs typeface="Arial" charset="0"/>
            </a:endParaRPr>
          </a:p>
        </p:txBody>
      </p:sp>
      <p:sp>
        <p:nvSpPr>
          <p:cNvPr id="28677" name="Line 4"/>
          <p:cNvSpPr>
            <a:spLocks noChangeShapeType="1"/>
          </p:cNvSpPr>
          <p:nvPr/>
        </p:nvSpPr>
        <p:spPr bwMode="auto">
          <a:xfrm>
            <a:off x="6813550" y="2057400"/>
            <a:ext cx="0" cy="160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8678" name="Line 5"/>
          <p:cNvSpPr>
            <a:spLocks noChangeShapeType="1"/>
          </p:cNvSpPr>
          <p:nvPr/>
        </p:nvSpPr>
        <p:spPr bwMode="auto">
          <a:xfrm>
            <a:off x="5692775" y="2057400"/>
            <a:ext cx="1588" cy="160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8679" name="Line 6"/>
          <p:cNvSpPr>
            <a:spLocks noChangeShapeType="1"/>
          </p:cNvSpPr>
          <p:nvPr/>
        </p:nvSpPr>
        <p:spPr bwMode="auto">
          <a:xfrm>
            <a:off x="7870825" y="2057400"/>
            <a:ext cx="1588" cy="160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8680" name="Line 7"/>
          <p:cNvSpPr>
            <a:spLocks noChangeShapeType="1"/>
          </p:cNvSpPr>
          <p:nvPr/>
        </p:nvSpPr>
        <p:spPr bwMode="auto">
          <a:xfrm>
            <a:off x="4572000" y="2809875"/>
            <a:ext cx="44196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8681" name="Text Box 8"/>
          <p:cNvSpPr txBox="1">
            <a:spLocks noChangeArrowheads="1"/>
          </p:cNvSpPr>
          <p:nvPr/>
        </p:nvSpPr>
        <p:spPr bwMode="auto">
          <a:xfrm>
            <a:off x="4572000" y="2057401"/>
            <a:ext cx="4343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400" dirty="0">
                <a:solidFill>
                  <a:srgbClr val="FF0066"/>
                </a:solidFill>
                <a:cs typeface="Arial" charset="0"/>
              </a:rPr>
              <a:t> 0                      2                       6                     4</a:t>
            </a:r>
          </a:p>
        </p:txBody>
      </p:sp>
      <p:sp>
        <p:nvSpPr>
          <p:cNvPr id="28682" name="Text Box 9"/>
          <p:cNvSpPr txBox="1">
            <a:spLocks noChangeArrowheads="1"/>
          </p:cNvSpPr>
          <p:nvPr/>
        </p:nvSpPr>
        <p:spPr bwMode="auto">
          <a:xfrm>
            <a:off x="4572000" y="2819401"/>
            <a:ext cx="4343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400" dirty="0">
                <a:solidFill>
                  <a:srgbClr val="FF0066"/>
                </a:solidFill>
                <a:cs typeface="Arial" charset="0"/>
              </a:rPr>
              <a:t> 1                      3                      7                      5</a:t>
            </a:r>
          </a:p>
        </p:txBody>
      </p:sp>
      <p:sp>
        <p:nvSpPr>
          <p:cNvPr id="28686" name="Text Box 13"/>
          <p:cNvSpPr txBox="1">
            <a:spLocks noChangeArrowheads="1"/>
          </p:cNvSpPr>
          <p:nvPr/>
        </p:nvSpPr>
        <p:spPr bwMode="auto">
          <a:xfrm>
            <a:off x="3657601" y="2971801"/>
            <a:ext cx="80182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dirty="0">
                <a:cs typeface="Arial" charset="0"/>
              </a:rPr>
              <a:t>c = 1</a:t>
            </a:r>
          </a:p>
        </p:txBody>
      </p:sp>
      <p:sp>
        <p:nvSpPr>
          <p:cNvPr id="28688" name="Text Box 15"/>
          <p:cNvSpPr txBox="1">
            <a:spLocks noChangeArrowheads="1"/>
          </p:cNvSpPr>
          <p:nvPr/>
        </p:nvSpPr>
        <p:spPr bwMode="auto">
          <a:xfrm>
            <a:off x="4648200" y="2209800"/>
            <a:ext cx="4114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 dirty="0">
                <a:cs typeface="Arial" charset="0"/>
              </a:rPr>
              <a:t>    1          X           0         1</a:t>
            </a:r>
          </a:p>
        </p:txBody>
      </p:sp>
      <p:sp>
        <p:nvSpPr>
          <p:cNvPr id="28689" name="Text Box 16"/>
          <p:cNvSpPr txBox="1">
            <a:spLocks noChangeArrowheads="1"/>
          </p:cNvSpPr>
          <p:nvPr/>
        </p:nvSpPr>
        <p:spPr bwMode="auto">
          <a:xfrm>
            <a:off x="4648200" y="2971800"/>
            <a:ext cx="4114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 dirty="0">
                <a:cs typeface="Arial" charset="0"/>
              </a:rPr>
              <a:t>    1          0           0          1</a:t>
            </a:r>
          </a:p>
        </p:txBody>
      </p:sp>
      <p:sp>
        <p:nvSpPr>
          <p:cNvPr id="28691" name="Text Box 18"/>
          <p:cNvSpPr txBox="1">
            <a:spLocks noChangeArrowheads="1"/>
          </p:cNvSpPr>
          <p:nvPr/>
        </p:nvSpPr>
        <p:spPr bwMode="auto">
          <a:xfrm>
            <a:off x="4648200" y="1524000"/>
            <a:ext cx="51054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 dirty="0">
                <a:cs typeface="Arial" charset="0"/>
              </a:rPr>
              <a:t>  </a:t>
            </a:r>
            <a:r>
              <a:rPr lang="en-US" sz="2400" dirty="0">
                <a:cs typeface="Arial" charset="0"/>
              </a:rPr>
              <a:t>(0,0)      (0,1)       (1,1)      (1,0) </a:t>
            </a:r>
          </a:p>
        </p:txBody>
      </p:sp>
      <p:sp>
        <p:nvSpPr>
          <p:cNvPr id="28692" name="Text Box 19"/>
          <p:cNvSpPr txBox="1">
            <a:spLocks noChangeArrowheads="1"/>
          </p:cNvSpPr>
          <p:nvPr/>
        </p:nvSpPr>
        <p:spPr bwMode="auto">
          <a:xfrm>
            <a:off x="3657601" y="2133601"/>
            <a:ext cx="80182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dirty="0">
                <a:cs typeface="Arial" charset="0"/>
              </a:rPr>
              <a:t>c = 0</a:t>
            </a:r>
          </a:p>
        </p:txBody>
      </p:sp>
      <p:grpSp>
        <p:nvGrpSpPr>
          <p:cNvPr id="28" name="Group 27"/>
          <p:cNvGrpSpPr/>
          <p:nvPr/>
        </p:nvGrpSpPr>
        <p:grpSpPr>
          <a:xfrm>
            <a:off x="184595" y="453104"/>
            <a:ext cx="3276600" cy="3088115"/>
            <a:chOff x="2971800" y="1706136"/>
            <a:chExt cx="3276600" cy="3088114"/>
          </a:xfrm>
        </p:grpSpPr>
        <p:sp>
          <p:nvSpPr>
            <p:cNvPr id="29" name="Text Box 3"/>
            <p:cNvSpPr txBox="1">
              <a:spLocks noChangeArrowheads="1"/>
            </p:cNvSpPr>
            <p:nvPr/>
          </p:nvSpPr>
          <p:spPr bwMode="auto">
            <a:xfrm>
              <a:off x="3048000" y="1706136"/>
              <a:ext cx="3200400" cy="2917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1800" dirty="0">
                  <a:cs typeface="Arial" charset="0"/>
                </a:rPr>
                <a:t>Id      a    b    c         f (a,b,c,d)</a:t>
              </a:r>
            </a:p>
            <a:p>
              <a:pPr eaLnBrk="1" hangingPunct="1">
                <a:spcBef>
                  <a:spcPct val="50000"/>
                </a:spcBef>
              </a:pPr>
              <a:r>
                <a:rPr lang="en-US" sz="1800" dirty="0">
                  <a:cs typeface="Arial" charset="0"/>
                </a:rPr>
                <a:t>0       0    0    0            1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>
                  <a:cs typeface="Arial" charset="0"/>
                </a:rPr>
                <a:t>1       0    0    1            1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>
                  <a:cs typeface="Arial" charset="0"/>
                </a:rPr>
                <a:t>2       0    1    0            X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>
                  <a:cs typeface="Arial" charset="0"/>
                </a:rPr>
                <a:t>3       0    1    1            0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>
                  <a:cs typeface="Arial" charset="0"/>
                </a:rPr>
                <a:t>4       1    0    0            1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>
                  <a:cs typeface="Arial" charset="0"/>
                </a:rPr>
                <a:t>5       1    0    1            1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>
                  <a:cs typeface="Arial" charset="0"/>
                </a:rPr>
                <a:t>6       1    1    0            0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>
                  <a:cs typeface="Arial" charset="0"/>
                </a:rPr>
                <a:t>7       1    1    1            0</a:t>
              </a:r>
            </a:p>
          </p:txBody>
        </p:sp>
        <p:sp>
          <p:nvSpPr>
            <p:cNvPr id="30" name="Line 4"/>
            <p:cNvSpPr>
              <a:spLocks noChangeShapeType="1"/>
            </p:cNvSpPr>
            <p:nvPr/>
          </p:nvSpPr>
          <p:spPr bwMode="auto">
            <a:xfrm>
              <a:off x="2971800" y="2203450"/>
              <a:ext cx="3124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Line 5"/>
            <p:cNvSpPr>
              <a:spLocks noChangeShapeType="1"/>
            </p:cNvSpPr>
            <p:nvPr/>
          </p:nvSpPr>
          <p:spPr bwMode="auto">
            <a:xfrm>
              <a:off x="3505200" y="1898650"/>
              <a:ext cx="0" cy="2895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2" name="Line 6"/>
            <p:cNvSpPr>
              <a:spLocks noChangeShapeType="1"/>
            </p:cNvSpPr>
            <p:nvPr/>
          </p:nvSpPr>
          <p:spPr bwMode="auto">
            <a:xfrm>
              <a:off x="4724400" y="1898650"/>
              <a:ext cx="0" cy="2895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cxnSp>
        <p:nvCxnSpPr>
          <p:cNvPr id="3" name="Straight Connector 2"/>
          <p:cNvCxnSpPr/>
          <p:nvPr/>
        </p:nvCxnSpPr>
        <p:spPr>
          <a:xfrm>
            <a:off x="3657600" y="0"/>
            <a:ext cx="0" cy="44196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Rectangle 2"/>
          <p:cNvSpPr txBox="1">
            <a:spLocks noChangeArrowheads="1"/>
          </p:cNvSpPr>
          <p:nvPr/>
        </p:nvSpPr>
        <p:spPr bwMode="auto">
          <a:xfrm>
            <a:off x="140590" y="0"/>
            <a:ext cx="336461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charset="0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ＭＳ Ｐゴシック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ＭＳ Ｐゴシック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ＭＳ Ｐゴシック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ＭＳ Ｐゴシック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en-US" sz="2400" b="1" dirty="0">
                <a:latin typeface="Times New Roman" charset="0"/>
                <a:cs typeface="Arial" charset="0"/>
              </a:rPr>
              <a:t>3-input truth table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" y="4196477"/>
            <a:ext cx="912720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PI Q: In the above case the minimal Boolean expression is obtained when the don’t care term is:</a:t>
            </a:r>
          </a:p>
          <a:p>
            <a:pPr marL="457200" indent="-457200">
              <a:buAutoNum type="alphaUcPeriod"/>
            </a:pPr>
            <a:r>
              <a:rPr lang="en-US" sz="2400" dirty="0"/>
              <a:t>Included i.e. Circled in with one or more minterms that evaluate to 1</a:t>
            </a:r>
          </a:p>
          <a:p>
            <a:pPr marL="457200" indent="-457200">
              <a:buAutoNum type="alphaUcPeriod"/>
            </a:pPr>
            <a:r>
              <a:rPr lang="en-US" sz="2400" dirty="0"/>
              <a:t>Excluded when grouping the minterms that evaluate to one</a:t>
            </a:r>
          </a:p>
          <a:p>
            <a:pPr marL="457200" indent="-457200">
              <a:buAutoNum type="alphaUcPeriod"/>
            </a:pPr>
            <a:r>
              <a:rPr lang="en-US" sz="2400" dirty="0"/>
              <a:t>Either approach gives the minimal expression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11151" y="4241800"/>
            <a:ext cx="9144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884575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B2D10237-0E38-6A4B-9CDC-8C37EE554528}" type="slidenum">
              <a:rPr lang="en-US" sz="1400"/>
              <a:pPr eaLnBrk="1" hangingPunct="1"/>
              <a:t>28</a:t>
            </a:fld>
            <a:endParaRPr lang="en-US" sz="1400" dirty="0"/>
          </a:p>
        </p:txBody>
      </p:sp>
      <p:sp>
        <p:nvSpPr>
          <p:cNvPr id="2867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895600" y="762000"/>
            <a:ext cx="7620000" cy="304800"/>
          </a:xfrm>
        </p:spPr>
        <p:txBody>
          <a:bodyPr/>
          <a:lstStyle/>
          <a:p>
            <a:pPr eaLnBrk="1" hangingPunct="1"/>
            <a:r>
              <a:rPr lang="en-US" sz="2400" b="1" dirty="0">
                <a:solidFill>
                  <a:schemeClr val="tx1"/>
                </a:solidFill>
                <a:latin typeface="Times New Roman" charset="0"/>
                <a:cs typeface="Arial" charset="0"/>
              </a:rPr>
              <a:t>Corresponding K-map</a:t>
            </a:r>
          </a:p>
        </p:txBody>
      </p:sp>
      <p:sp>
        <p:nvSpPr>
          <p:cNvPr id="28676" name="Rectangle 3"/>
          <p:cNvSpPr>
            <a:spLocks noChangeArrowheads="1"/>
          </p:cNvSpPr>
          <p:nvPr/>
        </p:nvSpPr>
        <p:spPr bwMode="auto">
          <a:xfrm>
            <a:off x="4572000" y="2057400"/>
            <a:ext cx="4419600" cy="1600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dirty="0">
              <a:cs typeface="Arial" charset="0"/>
            </a:endParaRPr>
          </a:p>
        </p:txBody>
      </p:sp>
      <p:sp>
        <p:nvSpPr>
          <p:cNvPr id="28677" name="Line 4"/>
          <p:cNvSpPr>
            <a:spLocks noChangeShapeType="1"/>
          </p:cNvSpPr>
          <p:nvPr/>
        </p:nvSpPr>
        <p:spPr bwMode="auto">
          <a:xfrm>
            <a:off x="6813550" y="2057400"/>
            <a:ext cx="0" cy="160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8678" name="Line 5"/>
          <p:cNvSpPr>
            <a:spLocks noChangeShapeType="1"/>
          </p:cNvSpPr>
          <p:nvPr/>
        </p:nvSpPr>
        <p:spPr bwMode="auto">
          <a:xfrm>
            <a:off x="5692775" y="2057400"/>
            <a:ext cx="1588" cy="160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8679" name="Line 6"/>
          <p:cNvSpPr>
            <a:spLocks noChangeShapeType="1"/>
          </p:cNvSpPr>
          <p:nvPr/>
        </p:nvSpPr>
        <p:spPr bwMode="auto">
          <a:xfrm>
            <a:off x="7870825" y="2057400"/>
            <a:ext cx="1588" cy="160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8680" name="Line 7"/>
          <p:cNvSpPr>
            <a:spLocks noChangeShapeType="1"/>
          </p:cNvSpPr>
          <p:nvPr/>
        </p:nvSpPr>
        <p:spPr bwMode="auto">
          <a:xfrm>
            <a:off x="4572000" y="2809875"/>
            <a:ext cx="44196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8681" name="Text Box 8"/>
          <p:cNvSpPr txBox="1">
            <a:spLocks noChangeArrowheads="1"/>
          </p:cNvSpPr>
          <p:nvPr/>
        </p:nvSpPr>
        <p:spPr bwMode="auto">
          <a:xfrm>
            <a:off x="4572000" y="2057401"/>
            <a:ext cx="4343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400" dirty="0">
                <a:solidFill>
                  <a:srgbClr val="FF0066"/>
                </a:solidFill>
                <a:cs typeface="Arial" charset="0"/>
              </a:rPr>
              <a:t> 0                      2                       6                     4</a:t>
            </a:r>
          </a:p>
        </p:txBody>
      </p:sp>
      <p:sp>
        <p:nvSpPr>
          <p:cNvPr id="28682" name="Text Box 9"/>
          <p:cNvSpPr txBox="1">
            <a:spLocks noChangeArrowheads="1"/>
          </p:cNvSpPr>
          <p:nvPr/>
        </p:nvSpPr>
        <p:spPr bwMode="auto">
          <a:xfrm>
            <a:off x="4572000" y="2819401"/>
            <a:ext cx="4343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400" dirty="0">
                <a:solidFill>
                  <a:srgbClr val="FF0066"/>
                </a:solidFill>
                <a:cs typeface="Arial" charset="0"/>
              </a:rPr>
              <a:t> 1                      3                      7                      5</a:t>
            </a:r>
          </a:p>
        </p:txBody>
      </p:sp>
      <p:sp>
        <p:nvSpPr>
          <p:cNvPr id="28686" name="Text Box 13"/>
          <p:cNvSpPr txBox="1">
            <a:spLocks noChangeArrowheads="1"/>
          </p:cNvSpPr>
          <p:nvPr/>
        </p:nvSpPr>
        <p:spPr bwMode="auto">
          <a:xfrm>
            <a:off x="3657601" y="2971801"/>
            <a:ext cx="80182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dirty="0">
                <a:cs typeface="Arial" charset="0"/>
              </a:rPr>
              <a:t>c = 1</a:t>
            </a:r>
          </a:p>
        </p:txBody>
      </p:sp>
      <p:sp>
        <p:nvSpPr>
          <p:cNvPr id="28688" name="Text Box 15"/>
          <p:cNvSpPr txBox="1">
            <a:spLocks noChangeArrowheads="1"/>
          </p:cNvSpPr>
          <p:nvPr/>
        </p:nvSpPr>
        <p:spPr bwMode="auto">
          <a:xfrm>
            <a:off x="4648200" y="2209800"/>
            <a:ext cx="4114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 dirty="0">
                <a:cs typeface="Arial" charset="0"/>
              </a:rPr>
              <a:t>    1          X           0         1</a:t>
            </a:r>
          </a:p>
        </p:txBody>
      </p:sp>
      <p:sp>
        <p:nvSpPr>
          <p:cNvPr id="28689" name="Text Box 16"/>
          <p:cNvSpPr txBox="1">
            <a:spLocks noChangeArrowheads="1"/>
          </p:cNvSpPr>
          <p:nvPr/>
        </p:nvSpPr>
        <p:spPr bwMode="auto">
          <a:xfrm>
            <a:off x="4648200" y="2971800"/>
            <a:ext cx="4114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 dirty="0">
                <a:cs typeface="Arial" charset="0"/>
              </a:rPr>
              <a:t>    1          0           0          1</a:t>
            </a:r>
          </a:p>
        </p:txBody>
      </p:sp>
      <p:sp>
        <p:nvSpPr>
          <p:cNvPr id="28691" name="Text Box 18"/>
          <p:cNvSpPr txBox="1">
            <a:spLocks noChangeArrowheads="1"/>
          </p:cNvSpPr>
          <p:nvPr/>
        </p:nvSpPr>
        <p:spPr bwMode="auto">
          <a:xfrm>
            <a:off x="4648200" y="1524000"/>
            <a:ext cx="51054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 dirty="0">
                <a:cs typeface="Arial" charset="0"/>
              </a:rPr>
              <a:t>  </a:t>
            </a:r>
            <a:r>
              <a:rPr lang="en-US" sz="2400" dirty="0">
                <a:cs typeface="Arial" charset="0"/>
              </a:rPr>
              <a:t>(0,0)      (0,1)       (1,1)      (1,0) </a:t>
            </a:r>
          </a:p>
        </p:txBody>
      </p:sp>
      <p:sp>
        <p:nvSpPr>
          <p:cNvPr id="28692" name="Text Box 19"/>
          <p:cNvSpPr txBox="1">
            <a:spLocks noChangeArrowheads="1"/>
          </p:cNvSpPr>
          <p:nvPr/>
        </p:nvSpPr>
        <p:spPr bwMode="auto">
          <a:xfrm>
            <a:off x="3657601" y="2133601"/>
            <a:ext cx="80182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dirty="0">
                <a:cs typeface="Arial" charset="0"/>
              </a:rPr>
              <a:t>c = 0</a:t>
            </a:r>
          </a:p>
        </p:txBody>
      </p:sp>
      <p:grpSp>
        <p:nvGrpSpPr>
          <p:cNvPr id="28" name="Group 27"/>
          <p:cNvGrpSpPr/>
          <p:nvPr/>
        </p:nvGrpSpPr>
        <p:grpSpPr>
          <a:xfrm>
            <a:off x="184595" y="502664"/>
            <a:ext cx="3276600" cy="2965451"/>
            <a:chOff x="2971800" y="1828800"/>
            <a:chExt cx="3276600" cy="2965450"/>
          </a:xfrm>
        </p:grpSpPr>
        <p:sp>
          <p:nvSpPr>
            <p:cNvPr id="29" name="Text Box 3"/>
            <p:cNvSpPr txBox="1">
              <a:spLocks noChangeArrowheads="1"/>
            </p:cNvSpPr>
            <p:nvPr/>
          </p:nvSpPr>
          <p:spPr bwMode="auto">
            <a:xfrm>
              <a:off x="3048000" y="1828800"/>
              <a:ext cx="3200400" cy="2917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1800" dirty="0">
                  <a:cs typeface="Arial" charset="0"/>
                </a:rPr>
                <a:t>Id      a    b    c         f (a,b,c,d)</a:t>
              </a:r>
            </a:p>
            <a:p>
              <a:pPr eaLnBrk="1" hangingPunct="1">
                <a:spcBef>
                  <a:spcPct val="50000"/>
                </a:spcBef>
              </a:pPr>
              <a:r>
                <a:rPr lang="en-US" sz="1800" dirty="0">
                  <a:cs typeface="Arial" charset="0"/>
                </a:rPr>
                <a:t>0       0    0    0            1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>
                  <a:cs typeface="Arial" charset="0"/>
                </a:rPr>
                <a:t>1       0    0    1            1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>
                  <a:cs typeface="Arial" charset="0"/>
                </a:rPr>
                <a:t>2       0    1    0            X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>
                  <a:cs typeface="Arial" charset="0"/>
                </a:rPr>
                <a:t>3       0    1    1            0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>
                  <a:cs typeface="Arial" charset="0"/>
                </a:rPr>
                <a:t>4       1    0    0            1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>
                  <a:cs typeface="Arial" charset="0"/>
                </a:rPr>
                <a:t>5       1    0    1            1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>
                  <a:cs typeface="Arial" charset="0"/>
                </a:rPr>
                <a:t>6       1    1    0            0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>
                  <a:cs typeface="Arial" charset="0"/>
                </a:rPr>
                <a:t>7       1    1    1            0</a:t>
              </a:r>
            </a:p>
          </p:txBody>
        </p:sp>
        <p:sp>
          <p:nvSpPr>
            <p:cNvPr id="30" name="Line 4"/>
            <p:cNvSpPr>
              <a:spLocks noChangeShapeType="1"/>
            </p:cNvSpPr>
            <p:nvPr/>
          </p:nvSpPr>
          <p:spPr bwMode="auto">
            <a:xfrm>
              <a:off x="2971800" y="2203450"/>
              <a:ext cx="3124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Line 5"/>
            <p:cNvSpPr>
              <a:spLocks noChangeShapeType="1"/>
            </p:cNvSpPr>
            <p:nvPr/>
          </p:nvSpPr>
          <p:spPr bwMode="auto">
            <a:xfrm>
              <a:off x="3505200" y="1898650"/>
              <a:ext cx="0" cy="2895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2" name="Line 6"/>
            <p:cNvSpPr>
              <a:spLocks noChangeShapeType="1"/>
            </p:cNvSpPr>
            <p:nvPr/>
          </p:nvSpPr>
          <p:spPr bwMode="auto">
            <a:xfrm>
              <a:off x="4724400" y="1898650"/>
              <a:ext cx="0" cy="2895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cxnSp>
        <p:nvCxnSpPr>
          <p:cNvPr id="3" name="Straight Connector 2"/>
          <p:cNvCxnSpPr/>
          <p:nvPr/>
        </p:nvCxnSpPr>
        <p:spPr>
          <a:xfrm>
            <a:off x="3657600" y="0"/>
            <a:ext cx="0" cy="44196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Rectangle 2"/>
          <p:cNvSpPr txBox="1">
            <a:spLocks noChangeArrowheads="1"/>
          </p:cNvSpPr>
          <p:nvPr/>
        </p:nvSpPr>
        <p:spPr bwMode="auto">
          <a:xfrm>
            <a:off x="140590" y="1"/>
            <a:ext cx="3364610" cy="648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charset="0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ＭＳ Ｐゴシック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ＭＳ Ｐゴシック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ＭＳ Ｐゴシック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ＭＳ Ｐゴシック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en-US" sz="2400" b="1" dirty="0">
                <a:latin typeface="Times New Roman" charset="0"/>
                <a:cs typeface="Arial" charset="0"/>
              </a:rPr>
              <a:t>3-Input Truth table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6800" y="4241800"/>
            <a:ext cx="912720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PI Q: In the above case the minimal Boolean expression is obtained when the don’t care term is:</a:t>
            </a:r>
          </a:p>
          <a:p>
            <a:pPr marL="457200" indent="-457200">
              <a:buAutoNum type="alphaUcPeriod"/>
            </a:pPr>
            <a:r>
              <a:rPr lang="en-US" sz="2400" dirty="0"/>
              <a:t>Included i.e. Circled in with one or more minterms that evaluate to 1</a:t>
            </a:r>
          </a:p>
          <a:p>
            <a:pPr marL="457200" indent="-457200">
              <a:buAutoNum type="alphaUcPeriod"/>
            </a:pPr>
            <a:r>
              <a:rPr lang="en-US" sz="2400" dirty="0">
                <a:solidFill>
                  <a:srgbClr val="FF0000"/>
                </a:solidFill>
              </a:rPr>
              <a:t>Excluded when grouping the minterms that evaluate to one</a:t>
            </a:r>
          </a:p>
          <a:p>
            <a:pPr marL="457200" indent="-457200">
              <a:buAutoNum type="alphaUcPeriod"/>
            </a:pPr>
            <a:r>
              <a:rPr lang="en-US" sz="2400" dirty="0"/>
              <a:t>Either approach gives the minimal expression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4241800"/>
            <a:ext cx="9144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489819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B2D10237-0E38-6A4B-9CDC-8C37EE554528}" type="slidenum">
              <a:rPr lang="en-US" sz="1400"/>
              <a:pPr eaLnBrk="1" hangingPunct="1"/>
              <a:t>29</a:t>
            </a:fld>
            <a:endParaRPr lang="en-US" sz="1400" dirty="0"/>
          </a:p>
        </p:txBody>
      </p:sp>
      <p:sp>
        <p:nvSpPr>
          <p:cNvPr id="2867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895600" y="762000"/>
            <a:ext cx="7620000" cy="304800"/>
          </a:xfrm>
        </p:spPr>
        <p:txBody>
          <a:bodyPr/>
          <a:lstStyle/>
          <a:p>
            <a:pPr eaLnBrk="1" hangingPunct="1"/>
            <a:r>
              <a:rPr lang="en-US" sz="2400" b="1" dirty="0">
                <a:solidFill>
                  <a:schemeClr val="tx1"/>
                </a:solidFill>
                <a:latin typeface="Times New Roman" charset="0"/>
                <a:cs typeface="Arial" charset="0"/>
              </a:rPr>
              <a:t>Corresponding K-map</a:t>
            </a:r>
          </a:p>
        </p:txBody>
      </p:sp>
      <p:sp>
        <p:nvSpPr>
          <p:cNvPr id="28676" name="Rectangle 3"/>
          <p:cNvSpPr>
            <a:spLocks noChangeArrowheads="1"/>
          </p:cNvSpPr>
          <p:nvPr/>
        </p:nvSpPr>
        <p:spPr bwMode="auto">
          <a:xfrm>
            <a:off x="4572000" y="2438400"/>
            <a:ext cx="4419600" cy="1600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dirty="0">
              <a:cs typeface="Arial" charset="0"/>
            </a:endParaRPr>
          </a:p>
        </p:txBody>
      </p:sp>
      <p:sp>
        <p:nvSpPr>
          <p:cNvPr id="28677" name="Line 4"/>
          <p:cNvSpPr>
            <a:spLocks noChangeShapeType="1"/>
          </p:cNvSpPr>
          <p:nvPr/>
        </p:nvSpPr>
        <p:spPr bwMode="auto">
          <a:xfrm>
            <a:off x="6813550" y="2438400"/>
            <a:ext cx="0" cy="160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8678" name="Line 5"/>
          <p:cNvSpPr>
            <a:spLocks noChangeShapeType="1"/>
          </p:cNvSpPr>
          <p:nvPr/>
        </p:nvSpPr>
        <p:spPr bwMode="auto">
          <a:xfrm>
            <a:off x="5692775" y="2438400"/>
            <a:ext cx="1588" cy="160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8679" name="Line 6"/>
          <p:cNvSpPr>
            <a:spLocks noChangeShapeType="1"/>
          </p:cNvSpPr>
          <p:nvPr/>
        </p:nvSpPr>
        <p:spPr bwMode="auto">
          <a:xfrm>
            <a:off x="7870825" y="2438400"/>
            <a:ext cx="1588" cy="160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8680" name="Line 7"/>
          <p:cNvSpPr>
            <a:spLocks noChangeShapeType="1"/>
          </p:cNvSpPr>
          <p:nvPr/>
        </p:nvSpPr>
        <p:spPr bwMode="auto">
          <a:xfrm>
            <a:off x="4572000" y="3190875"/>
            <a:ext cx="4419600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8681" name="Text Box 8"/>
          <p:cNvSpPr txBox="1">
            <a:spLocks noChangeArrowheads="1"/>
          </p:cNvSpPr>
          <p:nvPr/>
        </p:nvSpPr>
        <p:spPr bwMode="auto">
          <a:xfrm>
            <a:off x="4572000" y="2438401"/>
            <a:ext cx="4343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400" dirty="0">
                <a:solidFill>
                  <a:srgbClr val="FF0066"/>
                </a:solidFill>
                <a:cs typeface="Arial" charset="0"/>
              </a:rPr>
              <a:t> 0                      2                       6                     4</a:t>
            </a:r>
          </a:p>
        </p:txBody>
      </p:sp>
      <p:sp>
        <p:nvSpPr>
          <p:cNvPr id="28682" name="Text Box 9"/>
          <p:cNvSpPr txBox="1">
            <a:spLocks noChangeArrowheads="1"/>
          </p:cNvSpPr>
          <p:nvPr/>
        </p:nvSpPr>
        <p:spPr bwMode="auto">
          <a:xfrm>
            <a:off x="4572000" y="3200401"/>
            <a:ext cx="43434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400" dirty="0">
                <a:solidFill>
                  <a:srgbClr val="FF0066"/>
                </a:solidFill>
                <a:cs typeface="Arial" charset="0"/>
              </a:rPr>
              <a:t> 1                      3                      7                      5</a:t>
            </a:r>
          </a:p>
        </p:txBody>
      </p:sp>
      <p:sp>
        <p:nvSpPr>
          <p:cNvPr id="28683" name="Line 10"/>
          <p:cNvSpPr>
            <a:spLocks noChangeShapeType="1"/>
          </p:cNvSpPr>
          <p:nvPr/>
        </p:nvSpPr>
        <p:spPr bwMode="auto">
          <a:xfrm>
            <a:off x="6781800" y="4191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8684" name="Line 11"/>
          <p:cNvSpPr>
            <a:spLocks noChangeShapeType="1"/>
          </p:cNvSpPr>
          <p:nvPr/>
        </p:nvSpPr>
        <p:spPr bwMode="auto">
          <a:xfrm>
            <a:off x="5715000" y="1752600"/>
            <a:ext cx="2057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8685" name="Text Box 12"/>
          <p:cNvSpPr txBox="1">
            <a:spLocks noChangeArrowheads="1"/>
          </p:cNvSpPr>
          <p:nvPr/>
        </p:nvSpPr>
        <p:spPr bwMode="auto">
          <a:xfrm>
            <a:off x="6461126" y="1371601"/>
            <a:ext cx="81945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dirty="0">
                <a:cs typeface="Arial" charset="0"/>
              </a:rPr>
              <a:t>b = 1</a:t>
            </a:r>
          </a:p>
        </p:txBody>
      </p:sp>
      <p:sp>
        <p:nvSpPr>
          <p:cNvPr id="28686" name="Text Box 13"/>
          <p:cNvSpPr txBox="1">
            <a:spLocks noChangeArrowheads="1"/>
          </p:cNvSpPr>
          <p:nvPr/>
        </p:nvSpPr>
        <p:spPr bwMode="auto">
          <a:xfrm>
            <a:off x="3657601" y="3352801"/>
            <a:ext cx="80182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dirty="0">
                <a:cs typeface="Arial" charset="0"/>
              </a:rPr>
              <a:t>c = 1</a:t>
            </a:r>
          </a:p>
        </p:txBody>
      </p:sp>
      <p:sp>
        <p:nvSpPr>
          <p:cNvPr id="28687" name="Text Box 14"/>
          <p:cNvSpPr txBox="1">
            <a:spLocks noChangeArrowheads="1"/>
          </p:cNvSpPr>
          <p:nvPr/>
        </p:nvSpPr>
        <p:spPr bwMode="auto">
          <a:xfrm>
            <a:off x="7848601" y="4114801"/>
            <a:ext cx="80182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dirty="0">
                <a:cs typeface="Arial" charset="0"/>
              </a:rPr>
              <a:t>a = 1</a:t>
            </a:r>
          </a:p>
        </p:txBody>
      </p:sp>
      <p:sp>
        <p:nvSpPr>
          <p:cNvPr id="28688" name="Text Box 15"/>
          <p:cNvSpPr txBox="1">
            <a:spLocks noChangeArrowheads="1"/>
          </p:cNvSpPr>
          <p:nvPr/>
        </p:nvSpPr>
        <p:spPr bwMode="auto">
          <a:xfrm>
            <a:off x="4648200" y="2590800"/>
            <a:ext cx="4114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 dirty="0">
                <a:cs typeface="Arial" charset="0"/>
              </a:rPr>
              <a:t>    1         X           0          1</a:t>
            </a:r>
          </a:p>
        </p:txBody>
      </p:sp>
      <p:sp>
        <p:nvSpPr>
          <p:cNvPr id="28689" name="Text Box 16"/>
          <p:cNvSpPr txBox="1">
            <a:spLocks noChangeArrowheads="1"/>
          </p:cNvSpPr>
          <p:nvPr/>
        </p:nvSpPr>
        <p:spPr bwMode="auto">
          <a:xfrm>
            <a:off x="4648200" y="3352800"/>
            <a:ext cx="4114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 dirty="0">
                <a:cs typeface="Arial" charset="0"/>
              </a:rPr>
              <a:t>    1          0           0          1</a:t>
            </a:r>
          </a:p>
        </p:txBody>
      </p:sp>
      <p:sp>
        <p:nvSpPr>
          <p:cNvPr id="28690" name="Line 17"/>
          <p:cNvSpPr>
            <a:spLocks noChangeShapeType="1"/>
          </p:cNvSpPr>
          <p:nvPr/>
        </p:nvSpPr>
        <p:spPr bwMode="auto">
          <a:xfrm>
            <a:off x="4419600" y="32004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8691" name="Text Box 18"/>
          <p:cNvSpPr txBox="1">
            <a:spLocks noChangeArrowheads="1"/>
          </p:cNvSpPr>
          <p:nvPr/>
        </p:nvSpPr>
        <p:spPr bwMode="auto">
          <a:xfrm>
            <a:off x="4648200" y="1905000"/>
            <a:ext cx="51054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 dirty="0">
                <a:cs typeface="Arial" charset="0"/>
              </a:rPr>
              <a:t>  </a:t>
            </a:r>
            <a:r>
              <a:rPr lang="en-US" sz="2400" dirty="0">
                <a:cs typeface="Arial" charset="0"/>
              </a:rPr>
              <a:t>(0,0)      (0,1)       (1,1)      (1,0) </a:t>
            </a:r>
          </a:p>
        </p:txBody>
      </p:sp>
      <p:sp>
        <p:nvSpPr>
          <p:cNvPr id="28692" name="Text Box 19"/>
          <p:cNvSpPr txBox="1">
            <a:spLocks noChangeArrowheads="1"/>
          </p:cNvSpPr>
          <p:nvPr/>
        </p:nvSpPr>
        <p:spPr bwMode="auto">
          <a:xfrm>
            <a:off x="3657601" y="2514601"/>
            <a:ext cx="80182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dirty="0">
                <a:cs typeface="Arial" charset="0"/>
              </a:rPr>
              <a:t>c = 0</a:t>
            </a:r>
          </a:p>
        </p:txBody>
      </p:sp>
      <p:sp>
        <p:nvSpPr>
          <p:cNvPr id="28693" name="Text Box 21"/>
          <p:cNvSpPr txBox="1">
            <a:spLocks noChangeArrowheads="1"/>
          </p:cNvSpPr>
          <p:nvPr/>
        </p:nvSpPr>
        <p:spPr bwMode="auto">
          <a:xfrm>
            <a:off x="5691189" y="5105401"/>
            <a:ext cx="186140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400" dirty="0">
                <a:cs typeface="Arial" charset="0"/>
              </a:rPr>
              <a:t>  f(a,b,c) = b</a:t>
            </a:r>
            <a:r>
              <a:rPr lang="ja-JP" altLang="en-US" sz="2400">
                <a:cs typeface="Arial" charset="0"/>
              </a:rPr>
              <a:t>’</a:t>
            </a:r>
            <a:endParaRPr lang="en-US" sz="2400" dirty="0">
              <a:cs typeface="Arial" charset="0"/>
            </a:endParaRPr>
          </a:p>
        </p:txBody>
      </p:sp>
      <p:sp>
        <p:nvSpPr>
          <p:cNvPr id="28694" name="Line 23"/>
          <p:cNvSpPr>
            <a:spLocks noChangeShapeType="1"/>
          </p:cNvSpPr>
          <p:nvPr/>
        </p:nvSpPr>
        <p:spPr bwMode="auto">
          <a:xfrm>
            <a:off x="4495800" y="2514600"/>
            <a:ext cx="838200" cy="0"/>
          </a:xfrm>
          <a:prstGeom prst="line">
            <a:avLst/>
          </a:prstGeom>
          <a:noFill/>
          <a:ln w="9525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8695" name="Line 24"/>
          <p:cNvSpPr>
            <a:spLocks noChangeShapeType="1"/>
          </p:cNvSpPr>
          <p:nvPr/>
        </p:nvSpPr>
        <p:spPr bwMode="auto">
          <a:xfrm>
            <a:off x="5334000" y="2514600"/>
            <a:ext cx="0" cy="1371600"/>
          </a:xfrm>
          <a:prstGeom prst="line">
            <a:avLst/>
          </a:prstGeom>
          <a:noFill/>
          <a:ln w="9525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8696" name="Line 25"/>
          <p:cNvSpPr>
            <a:spLocks noChangeShapeType="1"/>
          </p:cNvSpPr>
          <p:nvPr/>
        </p:nvSpPr>
        <p:spPr bwMode="auto">
          <a:xfrm flipH="1">
            <a:off x="4343400" y="3886200"/>
            <a:ext cx="990600" cy="0"/>
          </a:xfrm>
          <a:prstGeom prst="line">
            <a:avLst/>
          </a:prstGeom>
          <a:noFill/>
          <a:ln w="9525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8697" name="Line 26"/>
          <p:cNvSpPr>
            <a:spLocks noChangeShapeType="1"/>
          </p:cNvSpPr>
          <p:nvPr/>
        </p:nvSpPr>
        <p:spPr bwMode="auto">
          <a:xfrm flipH="1">
            <a:off x="8229600" y="2667000"/>
            <a:ext cx="1295400" cy="0"/>
          </a:xfrm>
          <a:prstGeom prst="line">
            <a:avLst/>
          </a:prstGeom>
          <a:noFill/>
          <a:ln w="9525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8698" name="Line 27"/>
          <p:cNvSpPr>
            <a:spLocks noChangeShapeType="1"/>
          </p:cNvSpPr>
          <p:nvPr/>
        </p:nvSpPr>
        <p:spPr bwMode="auto">
          <a:xfrm>
            <a:off x="8229600" y="2667000"/>
            <a:ext cx="0" cy="1219200"/>
          </a:xfrm>
          <a:prstGeom prst="line">
            <a:avLst/>
          </a:prstGeom>
          <a:noFill/>
          <a:ln w="9525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8699" name="Line 28"/>
          <p:cNvSpPr>
            <a:spLocks noChangeShapeType="1"/>
          </p:cNvSpPr>
          <p:nvPr/>
        </p:nvSpPr>
        <p:spPr bwMode="auto">
          <a:xfrm>
            <a:off x="8229600" y="3886200"/>
            <a:ext cx="990600" cy="0"/>
          </a:xfrm>
          <a:prstGeom prst="line">
            <a:avLst/>
          </a:prstGeom>
          <a:noFill/>
          <a:ln w="9525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grpSp>
        <p:nvGrpSpPr>
          <p:cNvPr id="28" name="Group 27"/>
          <p:cNvGrpSpPr/>
          <p:nvPr/>
        </p:nvGrpSpPr>
        <p:grpSpPr>
          <a:xfrm>
            <a:off x="228600" y="1828800"/>
            <a:ext cx="3276600" cy="2965451"/>
            <a:chOff x="2971800" y="1828800"/>
            <a:chExt cx="3276600" cy="2965450"/>
          </a:xfrm>
        </p:grpSpPr>
        <p:sp>
          <p:nvSpPr>
            <p:cNvPr id="29" name="Text Box 3"/>
            <p:cNvSpPr txBox="1">
              <a:spLocks noChangeArrowheads="1"/>
            </p:cNvSpPr>
            <p:nvPr/>
          </p:nvSpPr>
          <p:spPr bwMode="auto">
            <a:xfrm>
              <a:off x="3048000" y="1828800"/>
              <a:ext cx="3200400" cy="2917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sz="1800" dirty="0">
                  <a:cs typeface="Arial" charset="0"/>
                </a:rPr>
                <a:t>Id      a    b    c         f (a,b,c,d)</a:t>
              </a:r>
            </a:p>
            <a:p>
              <a:pPr eaLnBrk="1" hangingPunct="1">
                <a:spcBef>
                  <a:spcPct val="50000"/>
                </a:spcBef>
              </a:pPr>
              <a:r>
                <a:rPr lang="en-US" sz="1800" dirty="0">
                  <a:cs typeface="Arial" charset="0"/>
                </a:rPr>
                <a:t>0       0    0    0            1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>
                  <a:cs typeface="Arial" charset="0"/>
                </a:rPr>
                <a:t>1       0    0    1            1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>
                  <a:cs typeface="Arial" charset="0"/>
                </a:rPr>
                <a:t>2       0    1    0            X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>
                  <a:cs typeface="Arial" charset="0"/>
                </a:rPr>
                <a:t>3       0    1    1            0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>
                  <a:cs typeface="Arial" charset="0"/>
                </a:rPr>
                <a:t>4       1    0    0            1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>
                  <a:cs typeface="Arial" charset="0"/>
                </a:rPr>
                <a:t>5       1    0    1            1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>
                  <a:cs typeface="Arial" charset="0"/>
                </a:rPr>
                <a:t>6       1    1    0            0</a:t>
              </a:r>
            </a:p>
            <a:p>
              <a:pPr eaLnBrk="1" hangingPunct="1">
                <a:lnSpc>
                  <a:spcPct val="60000"/>
                </a:lnSpc>
                <a:spcBef>
                  <a:spcPct val="50000"/>
                </a:spcBef>
              </a:pPr>
              <a:r>
                <a:rPr lang="en-US" sz="1800" dirty="0">
                  <a:cs typeface="Arial" charset="0"/>
                </a:rPr>
                <a:t>7       1    1    1            0</a:t>
              </a:r>
            </a:p>
          </p:txBody>
        </p:sp>
        <p:sp>
          <p:nvSpPr>
            <p:cNvPr id="30" name="Line 4"/>
            <p:cNvSpPr>
              <a:spLocks noChangeShapeType="1"/>
            </p:cNvSpPr>
            <p:nvPr/>
          </p:nvSpPr>
          <p:spPr bwMode="auto">
            <a:xfrm>
              <a:off x="2971800" y="2203450"/>
              <a:ext cx="3124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Line 5"/>
            <p:cNvSpPr>
              <a:spLocks noChangeShapeType="1"/>
            </p:cNvSpPr>
            <p:nvPr/>
          </p:nvSpPr>
          <p:spPr bwMode="auto">
            <a:xfrm>
              <a:off x="3505200" y="1898650"/>
              <a:ext cx="0" cy="2895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2" name="Line 6"/>
            <p:cNvSpPr>
              <a:spLocks noChangeShapeType="1"/>
            </p:cNvSpPr>
            <p:nvPr/>
          </p:nvSpPr>
          <p:spPr bwMode="auto">
            <a:xfrm>
              <a:off x="4724400" y="1898650"/>
              <a:ext cx="0" cy="2895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cxnSp>
        <p:nvCxnSpPr>
          <p:cNvPr id="3" name="Straight Connector 2"/>
          <p:cNvCxnSpPr/>
          <p:nvPr/>
        </p:nvCxnSpPr>
        <p:spPr>
          <a:xfrm>
            <a:off x="3657600" y="0"/>
            <a:ext cx="0" cy="68580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Rectangle 2"/>
          <p:cNvSpPr txBox="1">
            <a:spLocks noChangeArrowheads="1"/>
          </p:cNvSpPr>
          <p:nvPr/>
        </p:nvSpPr>
        <p:spPr bwMode="auto">
          <a:xfrm>
            <a:off x="140590" y="762000"/>
            <a:ext cx="336461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charset="0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ＭＳ Ｐゴシック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ＭＳ Ｐゴシック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ＭＳ Ｐゴシック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ea typeface="ＭＳ Ｐゴシック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en-US" sz="2400" b="1" dirty="0">
                <a:latin typeface="Times New Roman" charset="0"/>
                <a:cs typeface="Arial" charset="0"/>
              </a:rPr>
              <a:t>3-input truth table with Don’t cares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C5A84E0B-E5CA-3E43-A6C1-7F2787695811}" type="slidenum">
              <a:rPr lang="en-US" sz="1400"/>
              <a:pPr eaLnBrk="1" hangingPunct="1"/>
              <a:t>30</a:t>
            </a:fld>
            <a:endParaRPr lang="en-US" sz="1400" dirty="0"/>
          </a:p>
        </p:txBody>
      </p:sp>
      <p:sp>
        <p:nvSpPr>
          <p:cNvPr id="29699" name="Rectangle 2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304800" y="228600"/>
            <a:ext cx="8839200" cy="914400"/>
          </a:xfrm>
        </p:spPr>
        <p:txBody>
          <a:bodyPr/>
          <a:lstStyle/>
          <a:p>
            <a:pPr eaLnBrk="1" hangingPunct="1"/>
            <a:r>
              <a:rPr lang="en-US" sz="3600" dirty="0">
                <a:latin typeface="Times New Roman" charset="0"/>
              </a:rPr>
              <a:t>Consensus </a:t>
            </a:r>
            <a:r>
              <a:rPr lang="en-US" sz="3600">
                <a:latin typeface="Times New Roman" charset="0"/>
              </a:rPr>
              <a:t>Theorem in View of </a:t>
            </a:r>
            <a:r>
              <a:rPr lang="en-US" sz="3600" dirty="0">
                <a:latin typeface="Times New Roman" charset="0"/>
              </a:rPr>
              <a:t>K Maps</a:t>
            </a:r>
          </a:p>
        </p:txBody>
      </p:sp>
      <p:sp>
        <p:nvSpPr>
          <p:cNvPr id="29700" name="Rectangle 3"/>
          <p:cNvSpPr>
            <a:spLocks noGrp="1" noChangeArrowheads="1"/>
          </p:cNvSpPr>
          <p:nvPr>
            <p:ph type="body" sz="half" idx="1"/>
            <p:custDataLst>
              <p:tags r:id="rId3"/>
            </p:custDataLst>
          </p:nvPr>
        </p:nvSpPr>
        <p:spPr>
          <a:xfrm>
            <a:off x="685800" y="1143000"/>
            <a:ext cx="8153400" cy="20574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sz="2800" dirty="0">
                <a:latin typeface="Times New Roman" charset="0"/>
              </a:rPr>
              <a:t>Consensus Theorem: A</a:t>
            </a:r>
            <a:r>
              <a:rPr lang="ja-JP" altLang="en-US" sz="2800" dirty="0">
                <a:latin typeface="Times New Roman" charset="0"/>
              </a:rPr>
              <a:t>’</a:t>
            </a:r>
            <a:r>
              <a:rPr lang="en-US" sz="2800" dirty="0">
                <a:latin typeface="Times New Roman" charset="0"/>
              </a:rPr>
              <a:t>B+AC+BC=A</a:t>
            </a:r>
            <a:r>
              <a:rPr lang="ja-JP" altLang="en-US" sz="2800" dirty="0">
                <a:latin typeface="Times New Roman" charset="0"/>
              </a:rPr>
              <a:t>’</a:t>
            </a:r>
            <a:r>
              <a:rPr lang="en-US" sz="2800" dirty="0">
                <a:latin typeface="Times New Roman" charset="0"/>
              </a:rPr>
              <a:t>B+AC</a:t>
            </a:r>
          </a:p>
        </p:txBody>
      </p:sp>
      <p:graphicFrame>
        <p:nvGraphicFramePr>
          <p:cNvPr id="29701" name="Object 5"/>
          <p:cNvGraphicFramePr>
            <a:graphicFrameLocks noGrp="1" noChangeAspect="1"/>
          </p:cNvGraphicFramePr>
          <p:nvPr>
            <p:ph sz="half" idx="2"/>
            <p:custDataLst>
              <p:tags r:id="rId4"/>
            </p:custDataLst>
          </p:nvPr>
        </p:nvGraphicFramePr>
        <p:xfrm>
          <a:off x="228600" y="2514600"/>
          <a:ext cx="8686800" cy="2265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Visio" r:id="rId7" imgW="4889406" imgH="1274616" progId="Visio.Drawing.11">
                  <p:embed/>
                </p:oleObj>
              </mc:Choice>
              <mc:Fallback>
                <p:oleObj name="Visio" r:id="rId7" imgW="4889406" imgH="1274616" progId="Visio.Drawing.11">
                  <p:embed/>
                  <p:pic>
                    <p:nvPicPr>
                      <p:cNvPr id="29701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2514600"/>
                        <a:ext cx="8686800" cy="2265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efault Design">
  <a:themeElements>
    <a:clrScheme name="1_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Default Design">
      <a:majorFont>
        <a:latin typeface="Times New Roman"/>
        <a:ea typeface=""/>
        <a:cs typeface="Arial"/>
      </a:majorFont>
      <a:minorFont>
        <a:latin typeface="Times New Roman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5996</TotalTime>
  <Words>2063</Words>
  <Application>Microsoft Office PowerPoint</Application>
  <PresentationFormat>On-screen Show (4:3)</PresentationFormat>
  <Paragraphs>549</Paragraphs>
  <Slides>30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30</vt:i4>
      </vt:variant>
    </vt:vector>
  </HeadingPairs>
  <TitlesOfParts>
    <vt:vector size="38" baseType="lpstr">
      <vt:lpstr>Arial</vt:lpstr>
      <vt:lpstr>Cambria Math</vt:lpstr>
      <vt:lpstr>Monotype Corsiva</vt:lpstr>
      <vt:lpstr>Times New Roman</vt:lpstr>
      <vt:lpstr>Default Design</vt:lpstr>
      <vt:lpstr>1_Default Design</vt:lpstr>
      <vt:lpstr>VISIO</vt:lpstr>
      <vt:lpstr>Visio</vt:lpstr>
      <vt:lpstr>PowerPoint Presentation</vt:lpstr>
      <vt:lpstr>Outlines</vt:lpstr>
      <vt:lpstr>Definitions</vt:lpstr>
      <vt:lpstr>Definitions: Examples</vt:lpstr>
      <vt:lpstr>iClicker</vt:lpstr>
      <vt:lpstr>PowerPoint Presentation</vt:lpstr>
      <vt:lpstr>How to completely specify the truth table in canonical form? We have three types of output which divides the input space into three sets: On-set F: All the input conditions for which the output is 1 Off-set R: All the input conditions for which the output is 0 Don’t care set D: All the input conditions for which the output is a ‘don’t care’ </vt:lpstr>
      <vt:lpstr>Incompletely Specified Function</vt:lpstr>
      <vt:lpstr>PowerPoint Presentation</vt:lpstr>
      <vt:lpstr>Implementation</vt:lpstr>
      <vt:lpstr>Implementation: Specification =&gt; Logic Diagram</vt:lpstr>
      <vt:lpstr>Truth Table vs. Karnaugh Map</vt:lpstr>
      <vt:lpstr>Truth Table</vt:lpstr>
      <vt:lpstr>PowerPoint Presentation</vt:lpstr>
      <vt:lpstr>PowerPoint Presentation</vt:lpstr>
      <vt:lpstr>How can we guarantee the most reduced expression was reached?</vt:lpstr>
      <vt:lpstr>PowerPoint Presentation</vt:lpstr>
      <vt:lpstr>PowerPoint Presentation</vt:lpstr>
      <vt:lpstr>Two Variable K-maps</vt:lpstr>
      <vt:lpstr>Representation of k-Variable Func.</vt:lpstr>
      <vt:lpstr>Corresponding three variable K-map</vt:lpstr>
      <vt:lpstr>Karnaugh Maps (K-Maps)</vt:lpstr>
      <vt:lpstr>PowerPoint Presentation</vt:lpstr>
      <vt:lpstr>K-map</vt:lpstr>
      <vt:lpstr>Corresponding K-map</vt:lpstr>
      <vt:lpstr>Corresponding K-map</vt:lpstr>
      <vt:lpstr>Corresponding K-map</vt:lpstr>
      <vt:lpstr>Corresponding K-map</vt:lpstr>
      <vt:lpstr>Corresponding K-map</vt:lpstr>
      <vt:lpstr>Consensus Theorem in View of K Maps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140 Lecture 2</dc:title>
  <dc:creator>ThomasLW</dc:creator>
  <cp:lastModifiedBy>CK Cheng</cp:lastModifiedBy>
  <cp:revision>191</cp:revision>
  <dcterms:created xsi:type="dcterms:W3CDTF">2002-04-11T13:34:32Z</dcterms:created>
  <dcterms:modified xsi:type="dcterms:W3CDTF">2019-04-05T23:23:26Z</dcterms:modified>
</cp:coreProperties>
</file>