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0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1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7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8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9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0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21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256" r:id="rId2"/>
    <p:sldId id="315" r:id="rId3"/>
    <p:sldId id="318" r:id="rId4"/>
    <p:sldId id="290" r:id="rId5"/>
    <p:sldId id="279" r:id="rId6"/>
    <p:sldId id="280" r:id="rId7"/>
    <p:sldId id="267" r:id="rId8"/>
    <p:sldId id="282" r:id="rId9"/>
    <p:sldId id="291" r:id="rId10"/>
    <p:sldId id="285" r:id="rId11"/>
    <p:sldId id="314" r:id="rId12"/>
    <p:sldId id="319" r:id="rId13"/>
    <p:sldId id="286" r:id="rId14"/>
    <p:sldId id="271" r:id="rId15"/>
    <p:sldId id="287" r:id="rId16"/>
    <p:sldId id="293" r:id="rId17"/>
    <p:sldId id="274" r:id="rId18"/>
    <p:sldId id="275" r:id="rId19"/>
    <p:sldId id="289" r:id="rId20"/>
    <p:sldId id="288" r:id="rId21"/>
    <p:sldId id="317" r:id="rId22"/>
    <p:sldId id="316" r:id="rId23"/>
    <p:sldId id="296" r:id="rId24"/>
    <p:sldId id="273" r:id="rId25"/>
    <p:sldId id="261" r:id="rId26"/>
    <p:sldId id="292" r:id="rId27"/>
    <p:sldId id="277" r:id="rId28"/>
    <p:sldId id="307" r:id="rId29"/>
    <p:sldId id="297" r:id="rId30"/>
    <p:sldId id="422" r:id="rId31"/>
    <p:sldId id="423" r:id="rId32"/>
    <p:sldId id="432" r:id="rId33"/>
    <p:sldId id="427" r:id="rId34"/>
    <p:sldId id="430" r:id="rId35"/>
    <p:sldId id="433" r:id="rId36"/>
    <p:sldId id="303" r:id="rId37"/>
    <p:sldId id="449" r:id="rId38"/>
    <p:sldId id="298" r:id="rId39"/>
    <p:sldId id="299" r:id="rId40"/>
    <p:sldId id="301" r:id="rId41"/>
    <p:sldId id="484" r:id="rId42"/>
    <p:sldId id="311" r:id="rId43"/>
    <p:sldId id="302" r:id="rId44"/>
    <p:sldId id="308" r:id="rId45"/>
    <p:sldId id="309" r:id="rId46"/>
    <p:sldId id="310" r:id="rId47"/>
    <p:sldId id="305" r:id="rId48"/>
    <p:sldId id="455" r:id="rId49"/>
    <p:sldId id="485" r:id="rId50"/>
    <p:sldId id="278" r:id="rId51"/>
    <p:sldId id="486" r:id="rId52"/>
    <p:sldId id="487" r:id="rId53"/>
    <p:sldId id="457" r:id="rId54"/>
    <p:sldId id="458" r:id="rId55"/>
    <p:sldId id="456" r:id="rId56"/>
    <p:sldId id="306" r:id="rId57"/>
  </p:sldIdLst>
  <p:sldSz cx="9144000" cy="6858000" type="screen4x3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0000"/>
    <a:srgbClr val="FFCC66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78A003-59C9-4E88-BE42-37E283E375B1}" v="63" dt="2019-04-02T00:20:04.8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563" autoAdjust="0"/>
  </p:normalViewPr>
  <p:slideViewPr>
    <p:cSldViewPr snapToGrid="0">
      <p:cViewPr varScale="1">
        <p:scale>
          <a:sx n="80" d="100"/>
          <a:sy n="80" d="100"/>
        </p:scale>
        <p:origin x="90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65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K Cheng" userId="7afb8203781590a9" providerId="LiveId" clId="{0E78A003-59C9-4E88-BE42-37E283E375B1}"/>
    <pc:docChg chg="custSel addSld delSld modSld sldOrd">
      <pc:chgData name="CK Cheng" userId="7afb8203781590a9" providerId="LiveId" clId="{0E78A003-59C9-4E88-BE42-37E283E375B1}" dt="2019-04-02T18:25:25.492" v="1164" actId="6549"/>
      <pc:docMkLst>
        <pc:docMk/>
      </pc:docMkLst>
      <pc:sldChg chg="modSp">
        <pc:chgData name="CK Cheng" userId="7afb8203781590a9" providerId="LiveId" clId="{0E78A003-59C9-4E88-BE42-37E283E375B1}" dt="2019-03-31T21:19:20.076" v="3" actId="20577"/>
        <pc:sldMkLst>
          <pc:docMk/>
          <pc:sldMk cId="0" sldId="256"/>
        </pc:sldMkLst>
        <pc:spChg chg="mod">
          <ac:chgData name="CK Cheng" userId="7afb8203781590a9" providerId="LiveId" clId="{0E78A003-59C9-4E88-BE42-37E283E375B1}" dt="2019-03-31T21:19:20.076" v="3" actId="20577"/>
          <ac:spMkLst>
            <pc:docMk/>
            <pc:sldMk cId="0" sldId="256"/>
            <ac:spMk id="2052" creationId="{00000000-0000-0000-0000-000000000000}"/>
          </ac:spMkLst>
        </pc:spChg>
      </pc:sldChg>
      <pc:sldChg chg="modSp">
        <pc:chgData name="CK Cheng" userId="7afb8203781590a9" providerId="LiveId" clId="{0E78A003-59C9-4E88-BE42-37E283E375B1}" dt="2019-03-31T21:52:18.268" v="188" actId="6549"/>
        <pc:sldMkLst>
          <pc:docMk/>
          <pc:sldMk cId="0" sldId="267"/>
        </pc:sldMkLst>
        <pc:spChg chg="mod">
          <ac:chgData name="CK Cheng" userId="7afb8203781590a9" providerId="LiveId" clId="{0E78A003-59C9-4E88-BE42-37E283E375B1}" dt="2019-03-31T21:52:18.268" v="188" actId="6549"/>
          <ac:spMkLst>
            <pc:docMk/>
            <pc:sldMk cId="0" sldId="267"/>
            <ac:spMk id="6148" creationId="{00000000-0000-0000-0000-000000000000}"/>
          </ac:spMkLst>
        </pc:spChg>
      </pc:sldChg>
      <pc:sldChg chg="modSp">
        <pc:chgData name="CK Cheng" userId="7afb8203781590a9" providerId="LiveId" clId="{0E78A003-59C9-4E88-BE42-37E283E375B1}" dt="2019-03-31T22:18:49.350" v="536" actId="20577"/>
        <pc:sldMkLst>
          <pc:docMk/>
          <pc:sldMk cId="0" sldId="271"/>
        </pc:sldMkLst>
        <pc:spChg chg="mod">
          <ac:chgData name="CK Cheng" userId="7afb8203781590a9" providerId="LiveId" clId="{0E78A003-59C9-4E88-BE42-37E283E375B1}" dt="2019-03-31T22:16:21.938" v="534" actId="14100"/>
          <ac:spMkLst>
            <pc:docMk/>
            <pc:sldMk cId="0" sldId="271"/>
            <ac:spMk id="11270" creationId="{00000000-0000-0000-0000-000000000000}"/>
          </ac:spMkLst>
        </pc:spChg>
        <pc:spChg chg="mod">
          <ac:chgData name="CK Cheng" userId="7afb8203781590a9" providerId="LiveId" clId="{0E78A003-59C9-4E88-BE42-37E283E375B1}" dt="2019-03-31T22:18:49.350" v="536" actId="20577"/>
          <ac:spMkLst>
            <pc:docMk/>
            <pc:sldMk cId="0" sldId="271"/>
            <ac:spMk id="11271" creationId="{00000000-0000-0000-0000-000000000000}"/>
          </ac:spMkLst>
        </pc:spChg>
      </pc:sldChg>
      <pc:sldChg chg="delSp modSp add">
        <pc:chgData name="CK Cheng" userId="7afb8203781590a9" providerId="LiveId" clId="{0E78A003-59C9-4E88-BE42-37E283E375B1}" dt="2019-04-02T00:11:27.678" v="1039" actId="1076"/>
        <pc:sldMkLst>
          <pc:docMk/>
          <pc:sldMk cId="3015065465" sldId="278"/>
        </pc:sldMkLst>
        <pc:spChg chg="del mod">
          <ac:chgData name="CK Cheng" userId="7afb8203781590a9" providerId="LiveId" clId="{0E78A003-59C9-4E88-BE42-37E283E375B1}" dt="2019-04-01T23:42:06.387" v="755" actId="478"/>
          <ac:spMkLst>
            <pc:docMk/>
            <pc:sldMk cId="3015065465" sldId="278"/>
            <ac:spMk id="15363" creationId="{00000000-0000-0000-0000-000000000000}"/>
          </ac:spMkLst>
        </pc:spChg>
        <pc:spChg chg="del mod">
          <ac:chgData name="CK Cheng" userId="7afb8203781590a9" providerId="LiveId" clId="{0E78A003-59C9-4E88-BE42-37E283E375B1}" dt="2019-04-01T23:42:11.987" v="757" actId="478"/>
          <ac:spMkLst>
            <pc:docMk/>
            <pc:sldMk cId="3015065465" sldId="278"/>
            <ac:spMk id="15364" creationId="{00000000-0000-0000-0000-000000000000}"/>
          </ac:spMkLst>
        </pc:spChg>
        <pc:spChg chg="mod">
          <ac:chgData name="CK Cheng" userId="7afb8203781590a9" providerId="LiveId" clId="{0E78A003-59C9-4E88-BE42-37E283E375B1}" dt="2019-04-02T00:11:27.678" v="1039" actId="1076"/>
          <ac:spMkLst>
            <pc:docMk/>
            <pc:sldMk cId="3015065465" sldId="278"/>
            <ac:spMk id="15365" creationId="{00000000-0000-0000-0000-000000000000}"/>
          </ac:spMkLst>
        </pc:spChg>
        <pc:spChg chg="mod">
          <ac:chgData name="CK Cheng" userId="7afb8203781590a9" providerId="LiveId" clId="{0E78A003-59C9-4E88-BE42-37E283E375B1}" dt="2019-04-01T23:41:46.240" v="753" actId="1076"/>
          <ac:spMkLst>
            <pc:docMk/>
            <pc:sldMk cId="3015065465" sldId="278"/>
            <ac:spMk id="15421" creationId="{00000000-0000-0000-0000-000000000000}"/>
          </ac:spMkLst>
        </pc:spChg>
      </pc:sldChg>
      <pc:sldChg chg="modSp">
        <pc:chgData name="CK Cheng" userId="7afb8203781590a9" providerId="LiveId" clId="{0E78A003-59C9-4E88-BE42-37E283E375B1}" dt="2019-03-31T21:42:39.946" v="154" actId="6549"/>
        <pc:sldMkLst>
          <pc:docMk/>
          <pc:sldMk cId="0" sldId="279"/>
        </pc:sldMkLst>
        <pc:spChg chg="mod">
          <ac:chgData name="CK Cheng" userId="7afb8203781590a9" providerId="LiveId" clId="{0E78A003-59C9-4E88-BE42-37E283E375B1}" dt="2019-03-31T21:42:39.946" v="154" actId="6549"/>
          <ac:spMkLst>
            <pc:docMk/>
            <pc:sldMk cId="0" sldId="279"/>
            <ac:spMk id="29698" creationId="{00000000-0000-0000-0000-000000000000}"/>
          </ac:spMkLst>
        </pc:spChg>
      </pc:sldChg>
      <pc:sldChg chg="modSp">
        <pc:chgData name="CK Cheng" userId="7afb8203781590a9" providerId="LiveId" clId="{0E78A003-59C9-4E88-BE42-37E283E375B1}" dt="2019-03-31T21:51:50.680" v="185" actId="20577"/>
        <pc:sldMkLst>
          <pc:docMk/>
          <pc:sldMk cId="0" sldId="280"/>
        </pc:sldMkLst>
        <pc:spChg chg="mod">
          <ac:chgData name="CK Cheng" userId="7afb8203781590a9" providerId="LiveId" clId="{0E78A003-59C9-4E88-BE42-37E283E375B1}" dt="2019-03-31T21:51:50.680" v="185" actId="20577"/>
          <ac:spMkLst>
            <pc:docMk/>
            <pc:sldMk cId="0" sldId="280"/>
            <ac:spMk id="29698" creationId="{00000000-0000-0000-0000-000000000000}"/>
          </ac:spMkLst>
        </pc:spChg>
      </pc:sldChg>
      <pc:sldChg chg="modSp">
        <pc:chgData name="CK Cheng" userId="7afb8203781590a9" providerId="LiveId" clId="{0E78A003-59C9-4E88-BE42-37E283E375B1}" dt="2019-04-01T23:07:18.588" v="609" actId="14100"/>
        <pc:sldMkLst>
          <pc:docMk/>
          <pc:sldMk cId="0" sldId="285"/>
        </pc:sldMkLst>
        <pc:spChg chg="mod">
          <ac:chgData name="CK Cheng" userId="7afb8203781590a9" providerId="LiveId" clId="{0E78A003-59C9-4E88-BE42-37E283E375B1}" dt="2019-04-01T23:07:15.116" v="608" actId="14100"/>
          <ac:spMkLst>
            <pc:docMk/>
            <pc:sldMk cId="0" sldId="285"/>
            <ac:spMk id="9218" creationId="{00000000-0000-0000-0000-000000000000}"/>
          </ac:spMkLst>
        </pc:spChg>
        <pc:spChg chg="mod">
          <ac:chgData name="CK Cheng" userId="7afb8203781590a9" providerId="LiveId" clId="{0E78A003-59C9-4E88-BE42-37E283E375B1}" dt="2019-04-01T23:07:18.588" v="609" actId="14100"/>
          <ac:spMkLst>
            <pc:docMk/>
            <pc:sldMk cId="0" sldId="285"/>
            <ac:spMk id="9219" creationId="{00000000-0000-0000-0000-000000000000}"/>
          </ac:spMkLst>
        </pc:spChg>
      </pc:sldChg>
      <pc:sldChg chg="modSp">
        <pc:chgData name="CK Cheng" userId="7afb8203781590a9" providerId="LiveId" clId="{0E78A003-59C9-4E88-BE42-37E283E375B1}" dt="2019-03-31T22:12:02.920" v="491" actId="20577"/>
        <pc:sldMkLst>
          <pc:docMk/>
          <pc:sldMk cId="0" sldId="286"/>
        </pc:sldMkLst>
        <pc:spChg chg="mod">
          <ac:chgData name="CK Cheng" userId="7afb8203781590a9" providerId="LiveId" clId="{0E78A003-59C9-4E88-BE42-37E283E375B1}" dt="2019-03-31T22:12:02.920" v="491" actId="20577"/>
          <ac:spMkLst>
            <pc:docMk/>
            <pc:sldMk cId="0" sldId="286"/>
            <ac:spMk id="10243" creationId="{00000000-0000-0000-0000-000000000000}"/>
          </ac:spMkLst>
        </pc:spChg>
      </pc:sldChg>
      <pc:sldChg chg="modSp">
        <pc:chgData name="CK Cheng" userId="7afb8203781590a9" providerId="LiveId" clId="{0E78A003-59C9-4E88-BE42-37E283E375B1}" dt="2019-04-01T23:58:53.899" v="956" actId="207"/>
        <pc:sldMkLst>
          <pc:docMk/>
          <pc:sldMk cId="0" sldId="288"/>
        </pc:sldMkLst>
        <pc:spChg chg="mod">
          <ac:chgData name="CK Cheng" userId="7afb8203781590a9" providerId="LiveId" clId="{0E78A003-59C9-4E88-BE42-37E283E375B1}" dt="2019-04-01T23:58:53.899" v="956" actId="207"/>
          <ac:spMkLst>
            <pc:docMk/>
            <pc:sldMk cId="0" sldId="288"/>
            <ac:spMk id="17412" creationId="{00000000-0000-0000-0000-000000000000}"/>
          </ac:spMkLst>
        </pc:spChg>
      </pc:sldChg>
      <pc:sldChg chg="modSp">
        <pc:chgData name="CK Cheng" userId="7afb8203781590a9" providerId="LiveId" clId="{0E78A003-59C9-4E88-BE42-37E283E375B1}" dt="2019-04-01T23:56:54.361" v="887" actId="5793"/>
        <pc:sldMkLst>
          <pc:docMk/>
          <pc:sldMk cId="0" sldId="289"/>
        </pc:sldMkLst>
        <pc:spChg chg="mod">
          <ac:chgData name="CK Cheng" userId="7afb8203781590a9" providerId="LiveId" clId="{0E78A003-59C9-4E88-BE42-37E283E375B1}" dt="2019-04-01T23:54:01.462" v="833" actId="1076"/>
          <ac:spMkLst>
            <pc:docMk/>
            <pc:sldMk cId="0" sldId="289"/>
            <ac:spMk id="15362" creationId="{00000000-0000-0000-0000-000000000000}"/>
          </ac:spMkLst>
        </pc:spChg>
        <pc:spChg chg="mod">
          <ac:chgData name="CK Cheng" userId="7afb8203781590a9" providerId="LiveId" clId="{0E78A003-59C9-4E88-BE42-37E283E375B1}" dt="2019-04-01T23:56:54.361" v="887" actId="5793"/>
          <ac:spMkLst>
            <pc:docMk/>
            <pc:sldMk cId="0" sldId="289"/>
            <ac:spMk id="15364" creationId="{00000000-0000-0000-0000-000000000000}"/>
          </ac:spMkLst>
        </pc:spChg>
        <pc:picChg chg="mod">
          <ac:chgData name="CK Cheng" userId="7afb8203781590a9" providerId="LiveId" clId="{0E78A003-59C9-4E88-BE42-37E283E375B1}" dt="2019-04-01T23:56:27.182" v="862" actId="14100"/>
          <ac:picMkLst>
            <pc:docMk/>
            <pc:sldMk cId="0" sldId="289"/>
            <ac:picMk id="15363" creationId="{00000000-0000-0000-0000-000000000000}"/>
          </ac:picMkLst>
        </pc:picChg>
      </pc:sldChg>
      <pc:sldChg chg="modSp">
        <pc:chgData name="CK Cheng" userId="7afb8203781590a9" providerId="LiveId" clId="{0E78A003-59C9-4E88-BE42-37E283E375B1}" dt="2019-04-01T16:50:54.031" v="603" actId="20577"/>
        <pc:sldMkLst>
          <pc:docMk/>
          <pc:sldMk cId="0" sldId="290"/>
        </pc:sldMkLst>
        <pc:spChg chg="mod">
          <ac:chgData name="CK Cheng" userId="7afb8203781590a9" providerId="LiveId" clId="{0E78A003-59C9-4E88-BE42-37E283E375B1}" dt="2019-04-01T16:50:54.031" v="603" actId="20577"/>
          <ac:spMkLst>
            <pc:docMk/>
            <pc:sldMk cId="0" sldId="290"/>
            <ac:spMk id="3075" creationId="{00000000-0000-0000-0000-000000000000}"/>
          </ac:spMkLst>
        </pc:spChg>
      </pc:sldChg>
      <pc:sldChg chg="modSp">
        <pc:chgData name="CK Cheng" userId="7afb8203781590a9" providerId="LiveId" clId="{0E78A003-59C9-4E88-BE42-37E283E375B1}" dt="2019-04-01T16:51:29.284" v="605" actId="20577"/>
        <pc:sldMkLst>
          <pc:docMk/>
          <pc:sldMk cId="0" sldId="291"/>
        </pc:sldMkLst>
        <pc:spChg chg="mod">
          <ac:chgData name="CK Cheng" userId="7afb8203781590a9" providerId="LiveId" clId="{0E78A003-59C9-4E88-BE42-37E283E375B1}" dt="2019-04-01T16:51:29.284" v="605" actId="20577"/>
          <ac:spMkLst>
            <pc:docMk/>
            <pc:sldMk cId="0" sldId="291"/>
            <ac:spMk id="23555" creationId="{00000000-0000-0000-0000-000000000000}"/>
          </ac:spMkLst>
        </pc:spChg>
      </pc:sldChg>
      <pc:sldChg chg="modSp">
        <pc:chgData name="CK Cheng" userId="7afb8203781590a9" providerId="LiveId" clId="{0E78A003-59C9-4E88-BE42-37E283E375B1}" dt="2019-04-02T00:16:22.915" v="1149" actId="255"/>
        <pc:sldMkLst>
          <pc:docMk/>
          <pc:sldMk cId="14135000" sldId="305"/>
        </pc:sldMkLst>
        <pc:spChg chg="mod">
          <ac:chgData name="CK Cheng" userId="7afb8203781590a9" providerId="LiveId" clId="{0E78A003-59C9-4E88-BE42-37E283E375B1}" dt="2019-04-02T00:16:22.915" v="1149" actId="255"/>
          <ac:spMkLst>
            <pc:docMk/>
            <pc:sldMk cId="14135000" sldId="305"/>
            <ac:spMk id="56324" creationId="{00000000-0000-0000-0000-000000000000}"/>
          </ac:spMkLst>
        </pc:spChg>
      </pc:sldChg>
      <pc:sldChg chg="modSp">
        <pc:chgData name="CK Cheng" userId="7afb8203781590a9" providerId="LiveId" clId="{0E78A003-59C9-4E88-BE42-37E283E375B1}" dt="2019-04-02T00:00:19.959" v="1019" actId="14100"/>
        <pc:sldMkLst>
          <pc:docMk/>
          <pc:sldMk cId="3292560950" sldId="317"/>
        </pc:sldMkLst>
        <pc:spChg chg="mod">
          <ac:chgData name="CK Cheng" userId="7afb8203781590a9" providerId="LiveId" clId="{0E78A003-59C9-4E88-BE42-37E283E375B1}" dt="2019-04-02T00:00:19.959" v="1019" actId="14100"/>
          <ac:spMkLst>
            <pc:docMk/>
            <pc:sldMk cId="3292560950" sldId="317"/>
            <ac:spMk id="17412" creationId="{00000000-0000-0000-0000-000000000000}"/>
          </ac:spMkLst>
        </pc:spChg>
      </pc:sldChg>
      <pc:sldChg chg="modSp">
        <pc:chgData name="CK Cheng" userId="7afb8203781590a9" providerId="LiveId" clId="{0E78A003-59C9-4E88-BE42-37E283E375B1}" dt="2019-04-02T18:25:25.492" v="1164" actId="6549"/>
        <pc:sldMkLst>
          <pc:docMk/>
          <pc:sldMk cId="1811619381" sldId="318"/>
        </pc:sldMkLst>
        <pc:spChg chg="mod">
          <ac:chgData name="CK Cheng" userId="7afb8203781590a9" providerId="LiveId" clId="{0E78A003-59C9-4E88-BE42-37E283E375B1}" dt="2019-04-02T18:25:25.492" v="1164" actId="6549"/>
          <ac:spMkLst>
            <pc:docMk/>
            <pc:sldMk cId="1811619381" sldId="318"/>
            <ac:spMk id="3" creationId="{00000000-0000-0000-0000-000000000000}"/>
          </ac:spMkLst>
        </pc:spChg>
        <pc:spChg chg="mod">
          <ac:chgData name="CK Cheng" userId="7afb8203781590a9" providerId="LiveId" clId="{0E78A003-59C9-4E88-BE42-37E283E375B1}" dt="2019-04-02T18:25:13.960" v="1161" actId="1076"/>
          <ac:spMkLst>
            <pc:docMk/>
            <pc:sldMk cId="1811619381" sldId="318"/>
            <ac:spMk id="4" creationId="{00000000-0000-0000-0000-000000000000}"/>
          </ac:spMkLst>
        </pc:spChg>
      </pc:sldChg>
      <pc:sldChg chg="modSp">
        <pc:chgData name="CK Cheng" userId="7afb8203781590a9" providerId="LiveId" clId="{0E78A003-59C9-4E88-BE42-37E283E375B1}" dt="2019-03-31T22:06:19.977" v="431" actId="20577"/>
        <pc:sldMkLst>
          <pc:docMk/>
          <pc:sldMk cId="439538643" sldId="319"/>
        </pc:sldMkLst>
        <pc:spChg chg="mod">
          <ac:chgData name="CK Cheng" userId="7afb8203781590a9" providerId="LiveId" clId="{0E78A003-59C9-4E88-BE42-37E283E375B1}" dt="2019-03-31T22:06:19.977" v="431" actId="20577"/>
          <ac:spMkLst>
            <pc:docMk/>
            <pc:sldMk cId="439538643" sldId="319"/>
            <ac:spMk id="9219" creationId="{00000000-0000-0000-0000-000000000000}"/>
          </ac:spMkLst>
        </pc:spChg>
      </pc:sldChg>
      <pc:sldChg chg="modSp del">
        <pc:chgData name="CK Cheng" userId="7afb8203781590a9" providerId="LiveId" clId="{0E78A003-59C9-4E88-BE42-37E283E375B1}" dt="2019-04-01T23:37:10.249" v="744" actId="2696"/>
        <pc:sldMkLst>
          <pc:docMk/>
          <pc:sldMk cId="3523131198" sldId="320"/>
        </pc:sldMkLst>
        <pc:spChg chg="mod">
          <ac:chgData name="CK Cheng" userId="7afb8203781590a9" providerId="LiveId" clId="{0E78A003-59C9-4E88-BE42-37E283E375B1}" dt="2019-03-31T22:22:13.240" v="593" actId="6549"/>
          <ac:spMkLst>
            <pc:docMk/>
            <pc:sldMk cId="3523131198" sldId="320"/>
            <ac:spMk id="3" creationId="{00000000-0000-0000-0000-000000000000}"/>
          </ac:spMkLst>
        </pc:spChg>
      </pc:sldChg>
      <pc:sldChg chg="modSp add">
        <pc:chgData name="CK Cheng" userId="7afb8203781590a9" providerId="LiveId" clId="{0E78A003-59C9-4E88-BE42-37E283E375B1}" dt="2019-04-02T00:02:32.933" v="1021" actId="1076"/>
        <pc:sldMkLst>
          <pc:docMk/>
          <pc:sldMk cId="1241303445" sldId="422"/>
        </pc:sldMkLst>
        <pc:spChg chg="mod">
          <ac:chgData name="CK Cheng" userId="7afb8203781590a9" providerId="LiveId" clId="{0E78A003-59C9-4E88-BE42-37E283E375B1}" dt="2019-04-02T00:02:32.933" v="1021" actId="1076"/>
          <ac:spMkLst>
            <pc:docMk/>
            <pc:sldMk cId="1241303445" sldId="422"/>
            <ac:spMk id="2" creationId="{58324E46-40C0-0D46-96C5-7843FAB5F794}"/>
          </ac:spMkLst>
        </pc:spChg>
        <pc:spChg chg="mod">
          <ac:chgData name="CK Cheng" userId="7afb8203781590a9" providerId="LiveId" clId="{0E78A003-59C9-4E88-BE42-37E283E375B1}" dt="2019-04-01T23:15:04.965" v="611" actId="27636"/>
          <ac:spMkLst>
            <pc:docMk/>
            <pc:sldMk cId="1241303445" sldId="422"/>
            <ac:spMk id="3" creationId="{93AF2B7D-CF4C-4442-983F-5C5AE3E029E6}"/>
          </ac:spMkLst>
        </pc:spChg>
      </pc:sldChg>
      <pc:sldChg chg="modSp add">
        <pc:chgData name="CK Cheng" userId="7afb8203781590a9" providerId="LiveId" clId="{0E78A003-59C9-4E88-BE42-37E283E375B1}" dt="2019-04-02T00:04:59.292" v="1028" actId="1076"/>
        <pc:sldMkLst>
          <pc:docMk/>
          <pc:sldMk cId="3498795559" sldId="423"/>
        </pc:sldMkLst>
        <pc:spChg chg="mod">
          <ac:chgData name="CK Cheng" userId="7afb8203781590a9" providerId="LiveId" clId="{0E78A003-59C9-4E88-BE42-37E283E375B1}" dt="2019-04-02T00:02:48.886" v="1022" actId="1076"/>
          <ac:spMkLst>
            <pc:docMk/>
            <pc:sldMk cId="3498795559" sldId="423"/>
            <ac:spMk id="2" creationId="{D5B9A426-46CE-0549-BC30-ECBFCA190020}"/>
          </ac:spMkLst>
        </pc:spChg>
        <pc:spChg chg="mod">
          <ac:chgData name="CK Cheng" userId="7afb8203781590a9" providerId="LiveId" clId="{0E78A003-59C9-4E88-BE42-37E283E375B1}" dt="2019-04-02T00:04:41.126" v="1026" actId="20577"/>
          <ac:spMkLst>
            <pc:docMk/>
            <pc:sldMk cId="3498795559" sldId="423"/>
            <ac:spMk id="3" creationId="{9BA5F109-6942-5340-81B6-6EE9F40531FF}"/>
          </ac:spMkLst>
        </pc:spChg>
        <pc:spChg chg="mod">
          <ac:chgData name="CK Cheng" userId="7afb8203781590a9" providerId="LiveId" clId="{0E78A003-59C9-4E88-BE42-37E283E375B1}" dt="2019-04-02T00:04:53.558" v="1027" actId="1076"/>
          <ac:spMkLst>
            <pc:docMk/>
            <pc:sldMk cId="3498795559" sldId="423"/>
            <ac:spMk id="9" creationId="{2CDB180D-F47A-D143-96DE-CA55847D40A4}"/>
          </ac:spMkLst>
        </pc:spChg>
        <pc:spChg chg="mod">
          <ac:chgData name="CK Cheng" userId="7afb8203781590a9" providerId="LiveId" clId="{0E78A003-59C9-4E88-BE42-37E283E375B1}" dt="2019-04-02T00:04:59.292" v="1028" actId="1076"/>
          <ac:spMkLst>
            <pc:docMk/>
            <pc:sldMk cId="3498795559" sldId="423"/>
            <ac:spMk id="37" creationId="{11C9A6DE-DB3A-0342-813C-A92B22EB7E3A}"/>
          </ac:spMkLst>
        </pc:spChg>
        <pc:picChg chg="mod">
          <ac:chgData name="CK Cheng" userId="7afb8203781590a9" providerId="LiveId" clId="{0E78A003-59C9-4E88-BE42-37E283E375B1}" dt="2019-04-02T00:03:46.549" v="1025" actId="14100"/>
          <ac:picMkLst>
            <pc:docMk/>
            <pc:sldMk cId="3498795559" sldId="423"/>
            <ac:picMk id="8" creationId="{DF0EE081-2DDA-3B44-BD7F-BC38B412A25B}"/>
          </ac:picMkLst>
        </pc:picChg>
        <pc:picChg chg="mod">
          <ac:chgData name="CK Cheng" userId="7afb8203781590a9" providerId="LiveId" clId="{0E78A003-59C9-4E88-BE42-37E283E375B1}" dt="2019-04-02T00:03:38.206" v="1024" actId="14100"/>
          <ac:picMkLst>
            <pc:docMk/>
            <pc:sldMk cId="3498795559" sldId="423"/>
            <ac:picMk id="53" creationId="{BA1CAFB7-EFF6-564A-AF61-87CE0B7872BE}"/>
          </ac:picMkLst>
        </pc:picChg>
      </pc:sldChg>
      <pc:sldChg chg="delSp modSp add">
        <pc:chgData name="CK Cheng" userId="7afb8203781590a9" providerId="LiveId" clId="{0E78A003-59C9-4E88-BE42-37E283E375B1}" dt="2019-04-01T23:17:25.066" v="654" actId="478"/>
        <pc:sldMkLst>
          <pc:docMk/>
          <pc:sldMk cId="293683276" sldId="427"/>
        </pc:sldMkLst>
        <pc:spChg chg="mod">
          <ac:chgData name="CK Cheng" userId="7afb8203781590a9" providerId="LiveId" clId="{0E78A003-59C9-4E88-BE42-37E283E375B1}" dt="2019-04-01T23:16:37.433" v="648" actId="14100"/>
          <ac:spMkLst>
            <pc:docMk/>
            <pc:sldMk cId="293683276" sldId="427"/>
            <ac:spMk id="2" creationId="{1CD04977-11A8-3746-8038-F68ED6571C8C}"/>
          </ac:spMkLst>
        </pc:spChg>
        <pc:spChg chg="mod">
          <ac:chgData name="CK Cheng" userId="7afb8203781590a9" providerId="LiveId" clId="{0E78A003-59C9-4E88-BE42-37E283E375B1}" dt="2019-04-01T23:15:38.366" v="620" actId="27636"/>
          <ac:spMkLst>
            <pc:docMk/>
            <pc:sldMk cId="293683276" sldId="427"/>
            <ac:spMk id="3" creationId="{9F8BE33F-3614-A249-ADFE-344FC3D39C69}"/>
          </ac:spMkLst>
        </pc:spChg>
        <pc:spChg chg="mod">
          <ac:chgData name="CK Cheng" userId="7afb8203781590a9" providerId="LiveId" clId="{0E78A003-59C9-4E88-BE42-37E283E375B1}" dt="2019-04-01T23:16:50.489" v="650" actId="1076"/>
          <ac:spMkLst>
            <pc:docMk/>
            <pc:sldMk cId="293683276" sldId="427"/>
            <ac:spMk id="42" creationId="{1DBCDD15-A024-9544-9B4B-0CF0F54222B2}"/>
          </ac:spMkLst>
        </pc:spChg>
        <pc:spChg chg="del mod">
          <ac:chgData name="CK Cheng" userId="7afb8203781590a9" providerId="LiveId" clId="{0E78A003-59C9-4E88-BE42-37E283E375B1}" dt="2019-04-01T23:17:25.066" v="654" actId="478"/>
          <ac:spMkLst>
            <pc:docMk/>
            <pc:sldMk cId="293683276" sldId="427"/>
            <ac:spMk id="45" creationId="{EFD57592-B225-9D40-81CC-D9837A329D69}"/>
          </ac:spMkLst>
        </pc:spChg>
        <pc:graphicFrameChg chg="mod modGraphic">
          <ac:chgData name="CK Cheng" userId="7afb8203781590a9" providerId="LiveId" clId="{0E78A003-59C9-4E88-BE42-37E283E375B1}" dt="2019-04-01T23:17:02.880" v="652" actId="255"/>
          <ac:graphicFrameMkLst>
            <pc:docMk/>
            <pc:sldMk cId="293683276" sldId="427"/>
            <ac:graphicFrameMk id="40" creationId="{D1EDE972-439E-0D44-98FA-32BBE7E78B63}"/>
          </ac:graphicFrameMkLst>
        </pc:graphicFrameChg>
      </pc:sldChg>
      <pc:sldChg chg="delSp modSp add setBg">
        <pc:chgData name="CK Cheng" userId="7afb8203781590a9" providerId="LiveId" clId="{0E78A003-59C9-4E88-BE42-37E283E375B1}" dt="2019-04-02T00:05:24.271" v="1029" actId="1076"/>
        <pc:sldMkLst>
          <pc:docMk/>
          <pc:sldMk cId="2413094746" sldId="430"/>
        </pc:sldMkLst>
        <pc:spChg chg="mod">
          <ac:chgData name="CK Cheng" userId="7afb8203781590a9" providerId="LiveId" clId="{0E78A003-59C9-4E88-BE42-37E283E375B1}" dt="2019-04-02T00:05:24.271" v="1029" actId="1076"/>
          <ac:spMkLst>
            <pc:docMk/>
            <pc:sldMk cId="2413094746" sldId="430"/>
            <ac:spMk id="2" creationId="{796759B4-C211-2A44-83C9-6DCCF3FAABBD}"/>
          </ac:spMkLst>
        </pc:spChg>
        <pc:spChg chg="mod">
          <ac:chgData name="CK Cheng" userId="7afb8203781590a9" providerId="LiveId" clId="{0E78A003-59C9-4E88-BE42-37E283E375B1}" dt="2019-04-01T23:15:05.071" v="614" actId="27636"/>
          <ac:spMkLst>
            <pc:docMk/>
            <pc:sldMk cId="2413094746" sldId="430"/>
            <ac:spMk id="3" creationId="{84F94DD2-DC1D-3D44-9E5C-512594FD1BAA}"/>
          </ac:spMkLst>
        </pc:spChg>
        <pc:spChg chg="mod">
          <ac:chgData name="CK Cheng" userId="7afb8203781590a9" providerId="LiveId" clId="{0E78A003-59C9-4E88-BE42-37E283E375B1}" dt="2019-04-01T23:18:32.018" v="666" actId="1076"/>
          <ac:spMkLst>
            <pc:docMk/>
            <pc:sldMk cId="2413094746" sldId="430"/>
            <ac:spMk id="5" creationId="{5A7762F7-1C16-2C48-93C8-0968F812A832}"/>
          </ac:spMkLst>
        </pc:spChg>
        <pc:spChg chg="mod">
          <ac:chgData name="CK Cheng" userId="7afb8203781590a9" providerId="LiveId" clId="{0E78A003-59C9-4E88-BE42-37E283E375B1}" dt="2019-04-01T23:20:12.162" v="684" actId="1076"/>
          <ac:spMkLst>
            <pc:docMk/>
            <pc:sldMk cId="2413094746" sldId="430"/>
            <ac:spMk id="7" creationId="{AC7E15AB-C3E4-1640-B1EB-3331AD04D5AD}"/>
          </ac:spMkLst>
        </pc:spChg>
        <pc:spChg chg="del mod">
          <ac:chgData name="CK Cheng" userId="7afb8203781590a9" providerId="LiveId" clId="{0E78A003-59C9-4E88-BE42-37E283E375B1}" dt="2019-04-01T23:18:38.120" v="668" actId="478"/>
          <ac:spMkLst>
            <pc:docMk/>
            <pc:sldMk cId="2413094746" sldId="430"/>
            <ac:spMk id="13" creationId="{6EEE3C50-37FB-5B48-B934-26F538ECB9E8}"/>
          </ac:spMkLst>
        </pc:spChg>
        <pc:spChg chg="mod">
          <ac:chgData name="CK Cheng" userId="7afb8203781590a9" providerId="LiveId" clId="{0E78A003-59C9-4E88-BE42-37E283E375B1}" dt="2019-04-01T23:18:24.002" v="665" actId="1076"/>
          <ac:spMkLst>
            <pc:docMk/>
            <pc:sldMk cId="2413094746" sldId="430"/>
            <ac:spMk id="27" creationId="{633218E9-9313-654E-8183-5A31A475F9F2}"/>
          </ac:spMkLst>
        </pc:spChg>
        <pc:grpChg chg="mod">
          <ac:chgData name="CK Cheng" userId="7afb8203781590a9" providerId="LiveId" clId="{0E78A003-59C9-4E88-BE42-37E283E375B1}" dt="2019-04-01T23:17:44.338" v="656" actId="1076"/>
          <ac:grpSpMkLst>
            <pc:docMk/>
            <pc:sldMk cId="2413094746" sldId="430"/>
            <ac:grpSpMk id="19" creationId="{894A1787-12CD-9C41-ADCE-C5C7B024A5BC}"/>
          </ac:grpSpMkLst>
        </pc:grpChg>
        <pc:grpChg chg="mod">
          <ac:chgData name="CK Cheng" userId="7afb8203781590a9" providerId="LiveId" clId="{0E78A003-59C9-4E88-BE42-37E283E375B1}" dt="2019-04-01T23:17:49.513" v="657" actId="1076"/>
          <ac:grpSpMkLst>
            <pc:docMk/>
            <pc:sldMk cId="2413094746" sldId="430"/>
            <ac:grpSpMk id="21" creationId="{CC5930B7-53C8-494F-9953-D5020B84E74E}"/>
          </ac:grpSpMkLst>
        </pc:grpChg>
        <pc:graphicFrameChg chg="mod modGraphic">
          <ac:chgData name="CK Cheng" userId="7afb8203781590a9" providerId="LiveId" clId="{0E78A003-59C9-4E88-BE42-37E283E375B1}" dt="2019-04-01T23:19:35.521" v="677" actId="255"/>
          <ac:graphicFrameMkLst>
            <pc:docMk/>
            <pc:sldMk cId="2413094746" sldId="430"/>
            <ac:graphicFrameMk id="6" creationId="{1E911744-5FD4-1942-B1C2-4F8B9942EB85}"/>
          </ac:graphicFrameMkLst>
        </pc:graphicFrameChg>
        <pc:graphicFrameChg chg="mod modGraphic">
          <ac:chgData name="CK Cheng" userId="7afb8203781590a9" providerId="LiveId" clId="{0E78A003-59C9-4E88-BE42-37E283E375B1}" dt="2019-04-01T23:20:05.418" v="683" actId="255"/>
          <ac:graphicFrameMkLst>
            <pc:docMk/>
            <pc:sldMk cId="2413094746" sldId="430"/>
            <ac:graphicFrameMk id="8" creationId="{ADBA9B7F-0D80-8E46-9B16-5B3026F38C1D}"/>
          </ac:graphicFrameMkLst>
        </pc:graphicFrameChg>
        <pc:cxnChg chg="mod">
          <ac:chgData name="CK Cheng" userId="7afb8203781590a9" providerId="LiveId" clId="{0E78A003-59C9-4E88-BE42-37E283E375B1}" dt="2019-04-01T23:19:09.169" v="673" actId="1076"/>
          <ac:cxnSpMkLst>
            <pc:docMk/>
            <pc:sldMk cId="2413094746" sldId="430"/>
            <ac:cxnSpMk id="22" creationId="{20B9B802-4377-3344-B826-B57241853903}"/>
          </ac:cxnSpMkLst>
        </pc:cxnChg>
        <pc:cxnChg chg="mod">
          <ac:chgData name="CK Cheng" userId="7afb8203781590a9" providerId="LiveId" clId="{0E78A003-59C9-4E88-BE42-37E283E375B1}" dt="2019-04-01T23:19:14.053" v="675" actId="1035"/>
          <ac:cxnSpMkLst>
            <pc:docMk/>
            <pc:sldMk cId="2413094746" sldId="430"/>
            <ac:cxnSpMk id="23" creationId="{7896B111-8B3A-7C42-920C-A7306F8A59A3}"/>
          </ac:cxnSpMkLst>
        </pc:cxnChg>
        <pc:cxnChg chg="mod">
          <ac:chgData name="CK Cheng" userId="7afb8203781590a9" providerId="LiveId" clId="{0E78A003-59C9-4E88-BE42-37E283E375B1}" dt="2019-04-01T23:20:22.665" v="685" actId="1076"/>
          <ac:cxnSpMkLst>
            <pc:docMk/>
            <pc:sldMk cId="2413094746" sldId="430"/>
            <ac:cxnSpMk id="24" creationId="{ED0F33F1-CC8A-3145-BB5E-C2A2936163AA}"/>
          </ac:cxnSpMkLst>
        </pc:cxnChg>
      </pc:sldChg>
      <pc:sldChg chg="modSp add ord">
        <pc:chgData name="CK Cheng" userId="7afb8203781590a9" providerId="LiveId" clId="{0E78A003-59C9-4E88-BE42-37E283E375B1}" dt="2019-04-01T23:16:14.655" v="646" actId="20577"/>
        <pc:sldMkLst>
          <pc:docMk/>
          <pc:sldMk cId="1946101758" sldId="432"/>
        </pc:sldMkLst>
        <pc:spChg chg="mod">
          <ac:chgData name="CK Cheng" userId="7afb8203781590a9" providerId="LiveId" clId="{0E78A003-59C9-4E88-BE42-37E283E375B1}" dt="2019-04-01T23:16:14.655" v="646" actId="20577"/>
          <ac:spMkLst>
            <pc:docMk/>
            <pc:sldMk cId="1946101758" sldId="432"/>
            <ac:spMk id="2" creationId="{F90E1CCE-675C-3D43-8229-CB0C3469F0D4}"/>
          </ac:spMkLst>
        </pc:spChg>
      </pc:sldChg>
      <pc:sldChg chg="addSp modSp add">
        <pc:chgData name="CK Cheng" userId="7afb8203781590a9" providerId="LiveId" clId="{0E78A003-59C9-4E88-BE42-37E283E375B1}" dt="2019-04-01T23:23:45.570" v="694" actId="14100"/>
        <pc:sldMkLst>
          <pc:docMk/>
          <pc:sldMk cId="4269486446" sldId="433"/>
        </pc:sldMkLst>
        <pc:spChg chg="mod">
          <ac:chgData name="CK Cheng" userId="7afb8203781590a9" providerId="LiveId" clId="{0E78A003-59C9-4E88-BE42-37E283E375B1}" dt="2019-04-01T23:20:33.199" v="686" actId="1076"/>
          <ac:spMkLst>
            <pc:docMk/>
            <pc:sldMk cId="4269486446" sldId="433"/>
            <ac:spMk id="2" creationId="{796759B4-C211-2A44-83C9-6DCCF3FAABBD}"/>
          </ac:spMkLst>
        </pc:spChg>
        <pc:spChg chg="mod">
          <ac:chgData name="CK Cheng" userId="7afb8203781590a9" providerId="LiveId" clId="{0E78A003-59C9-4E88-BE42-37E283E375B1}" dt="2019-04-01T23:20:47.954" v="687" actId="1076"/>
          <ac:spMkLst>
            <pc:docMk/>
            <pc:sldMk cId="4269486446" sldId="433"/>
            <ac:spMk id="3" creationId="{84F94DD2-DC1D-3D44-9E5C-512594FD1BAA}"/>
          </ac:spMkLst>
        </pc:spChg>
        <pc:grpChg chg="add mod">
          <ac:chgData name="CK Cheng" userId="7afb8203781590a9" providerId="LiveId" clId="{0E78A003-59C9-4E88-BE42-37E283E375B1}" dt="2019-04-01T23:23:45.570" v="694" actId="14100"/>
          <ac:grpSpMkLst>
            <pc:docMk/>
            <pc:sldMk cId="4269486446" sldId="433"/>
            <ac:grpSpMk id="81" creationId="{BFFCD07E-AACE-4A11-8B6D-F915888A2C81}"/>
          </ac:grpSpMkLst>
        </pc:grpChg>
        <pc:graphicFrameChg chg="mod modGraphic">
          <ac:chgData name="CK Cheng" userId="7afb8203781590a9" providerId="LiveId" clId="{0E78A003-59C9-4E88-BE42-37E283E375B1}" dt="2019-04-01T23:21:07.414" v="690" actId="255"/>
          <ac:graphicFrameMkLst>
            <pc:docMk/>
            <pc:sldMk cId="4269486446" sldId="433"/>
            <ac:graphicFrameMk id="6" creationId="{1E911744-5FD4-1942-B1C2-4F8B9942EB85}"/>
          </ac:graphicFrameMkLst>
        </pc:graphicFrameChg>
        <pc:graphicFrameChg chg="mod modGraphic">
          <ac:chgData name="CK Cheng" userId="7afb8203781590a9" providerId="LiveId" clId="{0E78A003-59C9-4E88-BE42-37E283E375B1}" dt="2019-04-01T23:21:15.321" v="691" actId="255"/>
          <ac:graphicFrameMkLst>
            <pc:docMk/>
            <pc:sldMk cId="4269486446" sldId="433"/>
            <ac:graphicFrameMk id="8" creationId="{ADBA9B7F-0D80-8E46-9B16-5B3026F38C1D}"/>
          </ac:graphicFrameMkLst>
        </pc:graphicFrameChg>
      </pc:sldChg>
      <pc:sldChg chg="delSp modSp add">
        <pc:chgData name="CK Cheng" userId="7afb8203781590a9" providerId="LiveId" clId="{0E78A003-59C9-4E88-BE42-37E283E375B1}" dt="2019-04-01T23:32:10.849" v="735" actId="20577"/>
        <pc:sldMkLst>
          <pc:docMk/>
          <pc:sldMk cId="4191360425" sldId="449"/>
        </pc:sldMkLst>
        <pc:spChg chg="mod">
          <ac:chgData name="CK Cheng" userId="7afb8203781590a9" providerId="LiveId" clId="{0E78A003-59C9-4E88-BE42-37E283E375B1}" dt="2019-04-01T23:28:19.304" v="697" actId="255"/>
          <ac:spMkLst>
            <pc:docMk/>
            <pc:sldMk cId="4191360425" sldId="449"/>
            <ac:spMk id="2" creationId="{E6490A36-D834-F442-82C3-A3CB38CC4A5F}"/>
          </ac:spMkLst>
        </pc:spChg>
        <pc:spChg chg="mod">
          <ac:chgData name="CK Cheng" userId="7afb8203781590a9" providerId="LiveId" clId="{0E78A003-59C9-4E88-BE42-37E283E375B1}" dt="2019-04-01T23:28:27.903" v="698" actId="1076"/>
          <ac:spMkLst>
            <pc:docMk/>
            <pc:sldMk cId="4191360425" sldId="449"/>
            <ac:spMk id="3" creationId="{FE417C91-C9A6-EC4E-B7E4-33D481E456E4}"/>
          </ac:spMkLst>
        </pc:spChg>
        <pc:spChg chg="mod">
          <ac:chgData name="CK Cheng" userId="7afb8203781590a9" providerId="LiveId" clId="{0E78A003-59C9-4E88-BE42-37E283E375B1}" dt="2019-04-01T23:29:09.062" v="703" actId="255"/>
          <ac:spMkLst>
            <pc:docMk/>
            <pc:sldMk cId="4191360425" sldId="449"/>
            <ac:spMk id="7" creationId="{C0C59317-CB90-6F4F-AAE4-39D38745FD7E}"/>
          </ac:spMkLst>
        </pc:spChg>
        <pc:spChg chg="del mod">
          <ac:chgData name="CK Cheng" userId="7afb8203781590a9" providerId="LiveId" clId="{0E78A003-59C9-4E88-BE42-37E283E375B1}" dt="2019-04-01T23:29:43.423" v="707" actId="478"/>
          <ac:spMkLst>
            <pc:docMk/>
            <pc:sldMk cId="4191360425" sldId="449"/>
            <ac:spMk id="9" creationId="{6764F978-31A3-AC43-A801-627F1DDDAEF0}"/>
          </ac:spMkLst>
        </pc:spChg>
        <pc:graphicFrameChg chg="mod modGraphic">
          <ac:chgData name="CK Cheng" userId="7afb8203781590a9" providerId="LiveId" clId="{0E78A003-59C9-4E88-BE42-37E283E375B1}" dt="2019-04-01T23:32:10.849" v="735" actId="20577"/>
          <ac:graphicFrameMkLst>
            <pc:docMk/>
            <pc:sldMk cId="4191360425" sldId="449"/>
            <ac:graphicFrameMk id="6" creationId="{B3F2A83F-9479-7B44-BB5B-6519C73F971E}"/>
          </ac:graphicFrameMkLst>
        </pc:graphicFrameChg>
      </pc:sldChg>
      <pc:sldChg chg="modSp add">
        <pc:chgData name="CK Cheng" userId="7afb8203781590a9" providerId="LiveId" clId="{0E78A003-59C9-4E88-BE42-37E283E375B1}" dt="2019-04-02T00:10:26.467" v="1034" actId="255"/>
        <pc:sldMkLst>
          <pc:docMk/>
          <pc:sldMk cId="1199693142" sldId="455"/>
        </pc:sldMkLst>
        <pc:spChg chg="mod">
          <ac:chgData name="CK Cheng" userId="7afb8203781590a9" providerId="LiveId" clId="{0E78A003-59C9-4E88-BE42-37E283E375B1}" dt="2019-04-02T00:10:11.145" v="1031" actId="255"/>
          <ac:spMkLst>
            <pc:docMk/>
            <pc:sldMk cId="1199693142" sldId="455"/>
            <ac:spMk id="2" creationId="{D4D4FAC9-617A-D24C-BA9E-488DC890A1CD}"/>
          </ac:spMkLst>
        </pc:spChg>
        <pc:spChg chg="mod">
          <ac:chgData name="CK Cheng" userId="7afb8203781590a9" providerId="LiveId" clId="{0E78A003-59C9-4E88-BE42-37E283E375B1}" dt="2019-04-02T00:10:26.467" v="1034" actId="255"/>
          <ac:spMkLst>
            <pc:docMk/>
            <pc:sldMk cId="1199693142" sldId="455"/>
            <ac:spMk id="3" creationId="{CF47CF7E-6524-ED4E-9033-BB407404BF30}"/>
          </ac:spMkLst>
        </pc:spChg>
      </pc:sldChg>
      <pc:sldChg chg="addSp delSp modSp add">
        <pc:chgData name="CK Cheng" userId="7afb8203781590a9" providerId="LiveId" clId="{0E78A003-59C9-4E88-BE42-37E283E375B1}" dt="2019-04-02T00:18:43.051" v="1160" actId="1076"/>
        <pc:sldMkLst>
          <pc:docMk/>
          <pc:sldMk cId="846099674" sldId="456"/>
        </pc:sldMkLst>
        <pc:spChg chg="add mod">
          <ac:chgData name="CK Cheng" userId="7afb8203781590a9" providerId="LiveId" clId="{0E78A003-59C9-4E88-BE42-37E283E375B1}" dt="2019-04-02T00:18:43.051" v="1160" actId="1076"/>
          <ac:spMkLst>
            <pc:docMk/>
            <pc:sldMk cId="846099674" sldId="456"/>
            <ac:spMk id="3" creationId="{8CF91A93-3891-4D8C-93D8-7ACB2F80EFC0}"/>
          </ac:spMkLst>
        </pc:spChg>
        <pc:spChg chg="mod">
          <ac:chgData name="CK Cheng" userId="7afb8203781590a9" providerId="LiveId" clId="{0E78A003-59C9-4E88-BE42-37E283E375B1}" dt="2019-04-02T00:18:28.267" v="1157" actId="14100"/>
          <ac:spMkLst>
            <pc:docMk/>
            <pc:sldMk cId="846099674" sldId="456"/>
            <ac:spMk id="7" creationId="{BDEACE0C-E4F3-3149-A5A2-CBDA9B6B1D48}"/>
          </ac:spMkLst>
        </pc:spChg>
        <pc:spChg chg="del mod">
          <ac:chgData name="CK Cheng" userId="7afb8203781590a9" providerId="LiveId" clId="{0E78A003-59C9-4E88-BE42-37E283E375B1}" dt="2019-04-02T00:16:56.375" v="1150" actId="478"/>
          <ac:spMkLst>
            <pc:docMk/>
            <pc:sldMk cId="846099674" sldId="456"/>
            <ac:spMk id="8" creationId="{DD5462D4-C0E7-9541-AD7D-AE5228A0CD82}"/>
          </ac:spMkLst>
        </pc:spChg>
        <pc:spChg chg="mod">
          <ac:chgData name="CK Cheng" userId="7afb8203781590a9" providerId="LiveId" clId="{0E78A003-59C9-4E88-BE42-37E283E375B1}" dt="2019-04-02T00:18:38.157" v="1159" actId="1076"/>
          <ac:spMkLst>
            <pc:docMk/>
            <pc:sldMk cId="846099674" sldId="456"/>
            <ac:spMk id="10" creationId="{D569D8D3-0464-874D-A749-E6CD63602469}"/>
          </ac:spMkLst>
        </pc:spChg>
        <pc:spChg chg="del mod">
          <ac:chgData name="CK Cheng" userId="7afb8203781590a9" providerId="LiveId" clId="{0E78A003-59C9-4E88-BE42-37E283E375B1}" dt="2019-04-02T00:17:13.669" v="1151" actId="478"/>
          <ac:spMkLst>
            <pc:docMk/>
            <pc:sldMk cId="846099674" sldId="456"/>
            <ac:spMk id="11" creationId="{6B036D65-8EEA-5B48-ABCC-02A0AA044333}"/>
          </ac:spMkLst>
        </pc:spChg>
        <pc:picChg chg="mod">
          <ac:chgData name="CK Cheng" userId="7afb8203781590a9" providerId="LiveId" clId="{0E78A003-59C9-4E88-BE42-37E283E375B1}" dt="2019-04-02T00:18:30.490" v="1158" actId="1076"/>
          <ac:picMkLst>
            <pc:docMk/>
            <pc:sldMk cId="846099674" sldId="456"/>
            <ac:picMk id="9" creationId="{0CF74C38-47C2-5B41-94A2-ED4344EF6E1C}"/>
          </ac:picMkLst>
        </pc:picChg>
      </pc:sldChg>
      <pc:sldChg chg="add">
        <pc:chgData name="CK Cheng" userId="7afb8203781590a9" providerId="LiveId" clId="{0E78A003-59C9-4E88-BE42-37E283E375B1}" dt="2019-04-01T23:40:36.697" v="745"/>
        <pc:sldMkLst>
          <pc:docMk/>
          <pc:sldMk cId="388856900" sldId="457"/>
        </pc:sldMkLst>
      </pc:sldChg>
      <pc:sldChg chg="modSp add">
        <pc:chgData name="CK Cheng" userId="7afb8203781590a9" providerId="LiveId" clId="{0E78A003-59C9-4E88-BE42-37E283E375B1}" dt="2019-04-02T00:13:46.033" v="1058" actId="6549"/>
        <pc:sldMkLst>
          <pc:docMk/>
          <pc:sldMk cId="65476532" sldId="458"/>
        </pc:sldMkLst>
        <pc:spChg chg="mod">
          <ac:chgData name="CK Cheng" userId="7afb8203781590a9" providerId="LiveId" clId="{0E78A003-59C9-4E88-BE42-37E283E375B1}" dt="2019-04-02T00:13:46.033" v="1058" actId="6549"/>
          <ac:spMkLst>
            <pc:docMk/>
            <pc:sldMk cId="65476532" sldId="458"/>
            <ac:spMk id="34" creationId="{00000000-0000-0000-0000-000000000000}"/>
          </ac:spMkLst>
        </pc:spChg>
        <pc:spChg chg="mod">
          <ac:chgData name="CK Cheng" userId="7afb8203781590a9" providerId="LiveId" clId="{0E78A003-59C9-4E88-BE42-37E283E375B1}" dt="2019-04-02T00:12:29.063" v="1042" actId="207"/>
          <ac:spMkLst>
            <pc:docMk/>
            <pc:sldMk cId="65476532" sldId="458"/>
            <ac:spMk id="7171" creationId="{00000000-0000-0000-0000-000000000000}"/>
          </ac:spMkLst>
        </pc:spChg>
      </pc:sldChg>
      <pc:sldChg chg="modSp add">
        <pc:chgData name="CK Cheng" userId="7afb8203781590a9" providerId="LiveId" clId="{0E78A003-59C9-4E88-BE42-37E283E375B1}" dt="2019-04-02T00:05:51.358" v="1030" actId="1076"/>
        <pc:sldMkLst>
          <pc:docMk/>
          <pc:sldMk cId="3674228019" sldId="484"/>
        </pc:sldMkLst>
        <pc:spChg chg="mod">
          <ac:chgData name="CK Cheng" userId="7afb8203781590a9" providerId="LiveId" clId="{0E78A003-59C9-4E88-BE42-37E283E375B1}" dt="2019-04-02T00:05:51.358" v="1030" actId="1076"/>
          <ac:spMkLst>
            <pc:docMk/>
            <pc:sldMk cId="3674228019" sldId="484"/>
            <ac:spMk id="2" creationId="{F7FF7A8D-5CDE-D145-9C31-7DC5F20603FB}"/>
          </ac:spMkLst>
        </pc:spChg>
        <pc:spChg chg="mod">
          <ac:chgData name="CK Cheng" userId="7afb8203781590a9" providerId="LiveId" clId="{0E78A003-59C9-4E88-BE42-37E283E375B1}" dt="2019-04-01T23:36:10.479" v="743" actId="14100"/>
          <ac:spMkLst>
            <pc:docMk/>
            <pc:sldMk cId="3674228019" sldId="484"/>
            <ac:spMk id="3" creationId="{CFD2BB43-8449-E342-B327-C78C2F812806}"/>
          </ac:spMkLst>
        </pc:spChg>
      </pc:sldChg>
      <pc:sldChg chg="delSp modSp add">
        <pc:chgData name="CK Cheng" userId="7afb8203781590a9" providerId="LiveId" clId="{0E78A003-59C9-4E88-BE42-37E283E375B1}" dt="2019-04-02T00:11:01.804" v="1037" actId="1076"/>
        <pc:sldMkLst>
          <pc:docMk/>
          <pc:sldMk cId="2784437294" sldId="485"/>
        </pc:sldMkLst>
        <pc:spChg chg="del">
          <ac:chgData name="CK Cheng" userId="7afb8203781590a9" providerId="LiveId" clId="{0E78A003-59C9-4E88-BE42-37E283E375B1}" dt="2019-04-01T23:41:26.558" v="751" actId="478"/>
          <ac:spMkLst>
            <pc:docMk/>
            <pc:sldMk cId="2784437294" sldId="485"/>
            <ac:spMk id="50" creationId="{BDBEF2D6-0C19-E44D-86E2-6495B6028157}"/>
          </ac:spMkLst>
        </pc:spChg>
        <pc:spChg chg="mod">
          <ac:chgData name="CK Cheng" userId="7afb8203781590a9" providerId="LiveId" clId="{0E78A003-59C9-4E88-BE42-37E283E375B1}" dt="2019-04-02T00:11:01.804" v="1037" actId="1076"/>
          <ac:spMkLst>
            <pc:docMk/>
            <pc:sldMk cId="2784437294" sldId="485"/>
            <ac:spMk id="16387" creationId="{00000000-0000-0000-0000-000000000000}"/>
          </ac:spMkLst>
        </pc:spChg>
        <pc:spChg chg="mod">
          <ac:chgData name="CK Cheng" userId="7afb8203781590a9" providerId="LiveId" clId="{0E78A003-59C9-4E88-BE42-37E283E375B1}" dt="2019-04-01T23:41:37.502" v="752" actId="1076"/>
          <ac:spMkLst>
            <pc:docMk/>
            <pc:sldMk cId="2784437294" sldId="485"/>
            <ac:spMk id="16389" creationId="{00000000-0000-0000-0000-000000000000}"/>
          </ac:spMkLst>
        </pc:spChg>
      </pc:sldChg>
      <pc:sldChg chg="modSp add">
        <pc:chgData name="CK Cheng" userId="7afb8203781590a9" providerId="LiveId" clId="{0E78A003-59C9-4E88-BE42-37E283E375B1}" dt="2019-04-02T00:11:48.172" v="1040" actId="1076"/>
        <pc:sldMkLst>
          <pc:docMk/>
          <pc:sldMk cId="1815350115" sldId="486"/>
        </pc:sldMkLst>
        <pc:spChg chg="mod">
          <ac:chgData name="CK Cheng" userId="7afb8203781590a9" providerId="LiveId" clId="{0E78A003-59C9-4E88-BE42-37E283E375B1}" dt="2019-04-01T23:43:04.159" v="762" actId="1076"/>
          <ac:spMkLst>
            <pc:docMk/>
            <pc:sldMk cId="1815350115" sldId="486"/>
            <ac:spMk id="34" creationId="{00000000-0000-0000-0000-000000000000}"/>
          </ac:spMkLst>
        </pc:spChg>
        <pc:spChg chg="mod">
          <ac:chgData name="CK Cheng" userId="7afb8203781590a9" providerId="LiveId" clId="{0E78A003-59C9-4E88-BE42-37E283E375B1}" dt="2019-04-02T00:11:48.172" v="1040" actId="1076"/>
          <ac:spMkLst>
            <pc:docMk/>
            <pc:sldMk cId="1815350115" sldId="486"/>
            <ac:spMk id="7171" creationId="{00000000-0000-0000-0000-000000000000}"/>
          </ac:spMkLst>
        </pc:spChg>
        <pc:spChg chg="mod">
          <ac:chgData name="CK Cheng" userId="7afb8203781590a9" providerId="LiveId" clId="{0E78A003-59C9-4E88-BE42-37E283E375B1}" dt="2019-04-01T23:42:58.981" v="761" actId="1076"/>
          <ac:spMkLst>
            <pc:docMk/>
            <pc:sldMk cId="1815350115" sldId="486"/>
            <ac:spMk id="7172" creationId="{00000000-0000-0000-0000-000000000000}"/>
          </ac:spMkLst>
        </pc:spChg>
      </pc:sldChg>
      <pc:sldChg chg="delSp modSp add">
        <pc:chgData name="CK Cheng" userId="7afb8203781590a9" providerId="LiveId" clId="{0E78A003-59C9-4E88-BE42-37E283E375B1}" dt="2019-04-01T23:44:28.726" v="770" actId="1076"/>
        <pc:sldMkLst>
          <pc:docMk/>
          <pc:sldMk cId="2118715592" sldId="487"/>
        </pc:sldMkLst>
        <pc:spChg chg="del mod">
          <ac:chgData name="CK Cheng" userId="7afb8203781590a9" providerId="LiveId" clId="{0E78A003-59C9-4E88-BE42-37E283E375B1}" dt="2019-04-01T23:43:41.842" v="764" actId="478"/>
          <ac:spMkLst>
            <pc:docMk/>
            <pc:sldMk cId="2118715592" sldId="487"/>
            <ac:spMk id="2" creationId="{2CD38ACD-BC3F-284C-A92C-3D8B57AC4DF8}"/>
          </ac:spMkLst>
        </pc:spChg>
        <pc:spChg chg="mod">
          <ac:chgData name="CK Cheng" userId="7afb8203781590a9" providerId="LiveId" clId="{0E78A003-59C9-4E88-BE42-37E283E375B1}" dt="2019-04-01T23:44:28.726" v="770" actId="1076"/>
          <ac:spMkLst>
            <pc:docMk/>
            <pc:sldMk cId="2118715592" sldId="487"/>
            <ac:spMk id="34" creationId="{00000000-0000-0000-0000-000000000000}"/>
          </ac:spMkLst>
        </pc:spChg>
        <pc:spChg chg="mod">
          <ac:chgData name="CK Cheng" userId="7afb8203781590a9" providerId="LiveId" clId="{0E78A003-59C9-4E88-BE42-37E283E375B1}" dt="2019-04-01T23:44:24.567" v="769" actId="14100"/>
          <ac:spMkLst>
            <pc:docMk/>
            <pc:sldMk cId="2118715592" sldId="487"/>
            <ac:spMk id="6148" creationId="{00000000-0000-0000-0000-000000000000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8C71F05-1A4B-4878-A15D-9D226034E57A}" type="datetimeFigureOut">
              <a:rPr lang="en-US" altLang="en-US"/>
              <a:pPr>
                <a:defRPr/>
              </a:pPr>
              <a:t>4/2/2019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37840" cy="46180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772669"/>
            <a:ext cx="3037840" cy="46180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B8F1450-7A14-4BD0-B1A5-9472E24D670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051651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5388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387136"/>
            <a:ext cx="5608320" cy="4156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669"/>
            <a:ext cx="303784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772669"/>
            <a:ext cx="3037840" cy="46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1E9B2E8-66D7-41D5-B6C9-F9FF4D18767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38893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Digital: 0, 1 or False,</a:t>
            </a:r>
            <a:r>
              <a:rPr lang="en-US" baseline="0" dirty="0"/>
              <a:t> True or GND, Vdd</a:t>
            </a:r>
          </a:p>
          <a:p>
            <a:r>
              <a:rPr lang="en-US" baseline="0" dirty="0"/>
              <a:t>Logic: Reasoning</a:t>
            </a:r>
          </a:p>
          <a:p>
            <a:r>
              <a:rPr lang="en-US" baseline="0" dirty="0"/>
              <a:t>Design: Theory + Implementation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E9B2E8-66D7-41D5-B6C9-F9FF4D18767F}" type="slidenum">
              <a:rPr lang="en-US" altLang="en-US" smtClean="0"/>
              <a:pPr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23561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Office hours and paper correction </a:t>
            </a: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8C3EDB6-B33F-45B0-99A0-E1C627DD9EF8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Joint website</a:t>
            </a: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4E960CD-7411-4731-A58D-7887E1CEF4A6}" type="slidenum">
              <a:rPr lang="en-US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F339B07-51CE-440E-BF10-31EAB977AB77}" type="slidenum">
              <a:rPr lang="en-US" altLang="en-US" sz="1300" smtClean="0"/>
              <a:pPr>
                <a:spcBef>
                  <a:spcPct val="0"/>
                </a:spcBef>
              </a:pPr>
              <a:t>8</a:t>
            </a:fld>
            <a:endParaRPr lang="en-US" altLang="en-US" sz="13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79BD8FD-A9B5-437C-863D-7CF97264350C}" type="slidenum">
              <a:rPr lang="en-US" altLang="en-US" smtClean="0"/>
              <a:pPr eaLnBrk="1" hangingPunct="1">
                <a:spcBef>
                  <a:spcPct val="0"/>
                </a:spcBef>
              </a:pPr>
              <a:t>14</a:t>
            </a:fld>
            <a:endParaRPr lang="en-US" altLang="en-US" dirty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693738"/>
            <a:ext cx="4619625" cy="3465512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itchFamily="34" charset="0"/>
              </a:rPr>
              <a:t>The stored program model computers and the invention of the transistor and the integrated circuit generated an exponential growth in computing devices and computers – why?</a:t>
            </a:r>
          </a:p>
          <a:p>
            <a:r>
              <a:rPr lang="en-US" altLang="en-US" dirty="0">
                <a:latin typeface="Arial" pitchFamily="34" charset="0"/>
              </a:rPr>
              <a:t>Von neumann architecture – put both data and instructions on the same electronic medium – memory. The whole machine could be constructed from digital logic/circuits.</a:t>
            </a:r>
          </a:p>
          <a:p>
            <a:r>
              <a:rPr lang="en-US" altLang="en-US" dirty="0">
                <a:latin typeface="Arial" pitchFamily="34" charset="0"/>
              </a:rPr>
              <a:t>Digital logic was in turn constructed using electronic circuits – different discrete components vacuum tubes (switches), capacitors, resistors.</a:t>
            </a:r>
          </a:p>
          <a:p>
            <a:r>
              <a:rPr lang="en-US" altLang="en-US" dirty="0">
                <a:latin typeface="Arial" pitchFamily="34" charset="0"/>
              </a:rPr>
              <a:t>But the way digital circuits were constructed underwent a revolution once the transistor came along. The transistor replaced the vacuum tube (both are switches) – given a control signal they either let current pass through them (logic 1) or stop current (logic 0). Discrete circuits were replaced by integrated circuits (everything made from the same silicon material).</a:t>
            </a:r>
          </a:p>
          <a:p>
            <a:r>
              <a:rPr lang="en-US" altLang="en-US" dirty="0">
                <a:latin typeface="Arial" pitchFamily="34" charset="0"/>
              </a:rPr>
              <a:t>The whole computer shrank. </a:t>
            </a:r>
          </a:p>
        </p:txBody>
      </p:sp>
      <p:sp>
        <p:nvSpPr>
          <p:cNvPr id="28676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4559F0A-BC2E-4D88-B9E6-1A19C142D255}" type="datetime1">
              <a:rPr lang="en-US" altLang="en-US" sz="1300" smtClean="0"/>
              <a:pPr>
                <a:spcBef>
                  <a:spcPct val="0"/>
                </a:spcBef>
              </a:pPr>
              <a:t>4/2/2019</a:t>
            </a:fld>
            <a:endParaRPr lang="en-US" altLang="en-US" sz="1300" dirty="0"/>
          </a:p>
        </p:txBody>
      </p:sp>
      <p:sp>
        <p:nvSpPr>
          <p:cNvPr id="2867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defTabSz="9540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6B8ABDE-3246-4D92-A31C-DD62A00302EA}" type="slidenum">
              <a:rPr lang="en-US" altLang="en-US" sz="1300" smtClean="0"/>
              <a:pPr>
                <a:spcBef>
                  <a:spcPct val="0"/>
                </a:spcBef>
              </a:pPr>
              <a:t>15</a:t>
            </a:fld>
            <a:endParaRPr lang="en-US" altLang="en-US" sz="13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E719362-BFEF-41A4-BAB2-DE44F7533587}" type="slidenum">
              <a:rPr lang="en-US" altLang="en-US" smtClean="0"/>
              <a:pPr eaLnBrk="1" hangingPunct="1">
                <a:spcBef>
                  <a:spcPct val="0"/>
                </a:spcBef>
              </a:pPr>
              <a:t>17</a:t>
            </a:fld>
            <a:endParaRPr lang="en-US" altLang="en-US" dirty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693738"/>
            <a:ext cx="4619625" cy="3465512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00E84CD-13C1-4E2B-A0B1-7C9EEC7B42D8}" type="slidenum">
              <a:rPr lang="en-US" altLang="en-US" smtClean="0"/>
              <a:pPr eaLnBrk="1" hangingPunct="1">
                <a:spcBef>
                  <a:spcPct val="0"/>
                </a:spcBef>
              </a:pPr>
              <a:t>18</a:t>
            </a:fld>
            <a:endParaRPr lang="en-US" altLang="en-US" dirty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693738"/>
            <a:ext cx="4619625" cy="3465512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1A896ED-7DE1-49A9-990B-86E7B32F9F78}" type="slidenum">
              <a:rPr lang="en-US" altLang="en-US" smtClean="0"/>
              <a:pPr eaLnBrk="1" hangingPunct="1">
                <a:spcBef>
                  <a:spcPct val="0"/>
                </a:spcBef>
              </a:pPr>
              <a:t>20</a:t>
            </a:fld>
            <a:endParaRPr lang="en-US" altLang="en-US" dirty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693738"/>
            <a:ext cx="4619625" cy="3465512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1A896ED-7DE1-49A9-990B-86E7B32F9F78}" type="slidenum">
              <a:rPr lang="en-US" altLang="en-US" smtClean="0"/>
              <a:pPr eaLnBrk="1" hangingPunct="1">
                <a:spcBef>
                  <a:spcPct val="0"/>
                </a:spcBef>
              </a:pPr>
              <a:t>21</a:t>
            </a:fld>
            <a:endParaRPr lang="en-US" altLang="en-US" dirty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693738"/>
            <a:ext cx="4619625" cy="3465512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1A896ED-7DE1-49A9-990B-86E7B32F9F78}" type="slidenum">
              <a:rPr lang="en-US" altLang="en-US" smtClean="0"/>
              <a:pPr eaLnBrk="1" hangingPunct="1">
                <a:spcBef>
                  <a:spcPct val="0"/>
                </a:spcBef>
              </a:pPr>
              <a:t>22</a:t>
            </a:fld>
            <a:endParaRPr lang="en-US" altLang="en-US" dirty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693738"/>
            <a:ext cx="4619625" cy="3465512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38914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EAED8FB-DC53-45DF-8473-7A7088F24880}" type="slidenum">
              <a:rPr lang="en-US" altLang="en-US" smtClean="0"/>
              <a:pPr eaLnBrk="1" hangingPunct="1">
                <a:spcBef>
                  <a:spcPct val="0"/>
                </a:spcBef>
              </a:pPr>
              <a:t>24</a:t>
            </a:fld>
            <a:endParaRPr lang="en-US" altLang="en-US" dirty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693738"/>
            <a:ext cx="4619625" cy="3465512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Coverage of Midterm 1, Midterm 2, and Final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E9B2E8-66D7-41D5-B6C9-F9FF4D18767F}" type="slidenum">
              <a:rPr lang="en-US" altLang="en-US" smtClean="0"/>
              <a:pPr>
                <a:defRPr/>
              </a:pPr>
              <a:t>27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331027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8656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54274" name="Rectangle 3"/>
          <p:cNvSpPr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50178" name="Rectangle 3"/>
          <p:cNvSpPr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5388" y="693738"/>
            <a:ext cx="4619625" cy="3463925"/>
          </a:xfrm>
          <a:ln/>
        </p:spPr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>
          <a:xfrm>
            <a:off x="934720" y="4387136"/>
            <a:ext cx="5140960" cy="41562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3033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Logic is the same, but timing may be different.   </a:t>
            </a:r>
          </a:p>
          <a:p>
            <a:r>
              <a:rPr lang="en-US" dirty="0"/>
              <a:t>Which one would be choose of (AB)C or A(BC) if A arrives later than B and C signals.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4991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/ Count </a:t>
            </a:r>
          </a:p>
          <a:p>
            <a:r>
              <a:rPr lang="en-US" dirty="0"/>
              <a:t># literals, # operators</a:t>
            </a:r>
          </a:p>
          <a:p>
            <a:r>
              <a:rPr lang="en-US" dirty="0"/>
              <a:t># pins.</a:t>
            </a:r>
          </a:p>
          <a:p>
            <a:endParaRPr lang="en-US" dirty="0"/>
          </a:p>
          <a:p>
            <a:r>
              <a:rPr lang="en-US" dirty="0"/>
              <a:t>Show #pins = # literals + #gates * 2– 1.</a:t>
            </a:r>
          </a:p>
          <a:p>
            <a:r>
              <a:rPr lang="en-US" dirty="0"/>
              <a:t>Each literal has 1 pin,  each gate has 1 pin – out connected to 1 pin in (except for primary output) so times 2 pins.</a:t>
            </a:r>
          </a:p>
          <a:p>
            <a:r>
              <a:rPr lang="en-US" dirty="0"/>
              <a:t>Except output which has only one pin.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1152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9614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how to count # nets</a:t>
            </a:r>
          </a:p>
          <a:p>
            <a:r>
              <a:rPr lang="en-US" dirty="0"/>
              <a:t>Show eq for pins</a:t>
            </a:r>
          </a:p>
          <a:p>
            <a:endParaRPr lang="en-US" dirty="0"/>
          </a:p>
          <a:p>
            <a:r>
              <a:rPr lang="en-US" dirty="0"/>
              <a:t># of literals + 2*# of gates -1    (each gate has an output + one input except for output gate)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5359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circuit.</a:t>
            </a:r>
          </a:p>
          <a:p>
            <a:r>
              <a:rPr lang="en-US" dirty="0"/>
              <a:t>Count # literals =  6</a:t>
            </a:r>
          </a:p>
          <a:p>
            <a:r>
              <a:rPr lang="en-US" dirty="0"/>
              <a:t>Count # variables  = 3</a:t>
            </a:r>
          </a:p>
          <a:p>
            <a:r>
              <a:rPr lang="en-US" dirty="0"/>
              <a:t>Count # gates =  4 gates</a:t>
            </a:r>
          </a:p>
          <a:p>
            <a:r>
              <a:rPr lang="en-US" dirty="0"/>
              <a:t>Count # pins = 13 pins</a:t>
            </a:r>
          </a:p>
          <a:p>
            <a:r>
              <a:rPr lang="en-US" dirty="0"/>
              <a:t>Count # nets = 10</a:t>
            </a:r>
          </a:p>
          <a:p>
            <a:r>
              <a:rPr lang="en-US" dirty="0"/>
              <a:t>Count # operators (gates) = 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056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 nets = # variables  + # operators  - for example, replace e with d’  - reduced # of variables, but # of nets is the same.</a:t>
            </a:r>
          </a:p>
          <a:p>
            <a:r>
              <a:rPr lang="en-US" dirty="0"/>
              <a:t># nets = # literals + # operators</a:t>
            </a:r>
          </a:p>
          <a:p>
            <a:r>
              <a:rPr lang="en-US" dirty="0"/>
              <a:t>Discuss D and why it is true :</a:t>
            </a:r>
          </a:p>
          <a:p>
            <a:r>
              <a:rPr lang="en-US" dirty="0"/>
              <a:t>Every gate has an output which goes to an input (2 pins) except the last gate</a:t>
            </a:r>
          </a:p>
          <a:p>
            <a:r>
              <a:rPr lang="en-US" dirty="0"/>
              <a:t>All primary inputs (literals) to to a pin.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515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98EF6-C89D-401C-9B84-01CC28798D2D}" type="datetime1">
              <a:rPr lang="en-US" altLang="en-US"/>
              <a:pPr>
                <a:defRPr/>
              </a:pPr>
              <a:t>4/2/2019</a:t>
            </a:fld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1A6D5-A20C-47E2-A6BC-7F16AECA010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1221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E535C7-8347-4DD5-BB67-673617989B77}" type="datetime1">
              <a:rPr lang="en-US" altLang="en-US"/>
              <a:pPr>
                <a:defRPr/>
              </a:pPr>
              <a:t>4/2/2019</a:t>
            </a:fld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55285D-FDED-4D1C-9172-4C1F0E7BBD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28314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4546D-4051-4B8A-8C84-3F1B97B86615}" type="datetime1">
              <a:rPr lang="en-US" altLang="en-US"/>
              <a:pPr>
                <a:defRPr/>
              </a:pPr>
              <a:t>4/2/2019</a:t>
            </a:fld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DA74EE-6C09-4041-870E-0DA4509266F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29353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39F0B-F8D7-46CC-B73E-9941B9C07457}" type="datetime1">
              <a:rPr lang="en-US" altLang="en-US"/>
              <a:pPr>
                <a:defRPr/>
              </a:pPr>
              <a:t>4/2/2019</a:t>
            </a:fld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07F322-A5D5-4ADB-8239-9FC80B98211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0140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E25F87-6A27-4FD0-964D-646C01CD2E7D}" type="datetime1">
              <a:rPr lang="en-US" altLang="en-US"/>
              <a:pPr>
                <a:defRPr/>
              </a:pPr>
              <a:t>4/2/2019</a:t>
            </a:fld>
            <a:endParaRPr lang="en-US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7E935-C3EA-42BA-A8F2-D2FFFB15A7B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78967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4D0B35-447D-4B4F-B808-1D6F65454283}" type="datetime1">
              <a:rPr lang="en-US" altLang="en-US"/>
              <a:pPr>
                <a:defRPr/>
              </a:pPr>
              <a:t>4/2/2019</a:t>
            </a:fld>
            <a:endParaRPr lang="en-US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D0C167-47FD-4D78-BDB6-2541F62DB24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00938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7FC06E-5D2F-462A-B8FB-546F3CA50E89}" type="datetime1">
              <a:rPr lang="en-US" altLang="en-US"/>
              <a:pPr>
                <a:defRPr/>
              </a:pPr>
              <a:t>4/2/2019</a:t>
            </a:fld>
            <a:endParaRPr lang="en-US" alt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FCD8E-29D8-493C-B91A-F2A5F8CBAE2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4666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1146E8-F33D-487D-A332-E2283A914226}" type="datetime1">
              <a:rPr lang="en-US" altLang="en-US"/>
              <a:pPr>
                <a:defRPr/>
              </a:pPr>
              <a:t>4/2/2019</a:t>
            </a:fld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43842E-A94F-40E6-BC62-D1E0F52F534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3521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1A2FA-BAE2-4516-A45F-DAB490778E39}" type="datetime1">
              <a:rPr lang="en-US" altLang="en-US"/>
              <a:pPr>
                <a:defRPr/>
              </a:pPr>
              <a:t>4/2/2019</a:t>
            </a:fld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89EB87-BBC1-4300-A98B-A988BC956F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54484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ACC85-390B-47E0-800B-709733113770}" type="datetime1">
              <a:rPr lang="en-US" altLang="en-US"/>
              <a:pPr>
                <a:defRPr/>
              </a:pPr>
              <a:t>4/2/2019</a:t>
            </a:fld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8453D3-5E2C-41BE-B6A7-9E0F643146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24751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63098-EB45-4823-AC61-1379CC24AE76}" type="datetime1">
              <a:rPr lang="en-US" altLang="en-US"/>
              <a:pPr>
                <a:defRPr/>
              </a:pPr>
              <a:t>4/2/2019</a:t>
            </a:fld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61BB49-B069-4CA2-B543-E3F4C0F8DA2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32509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B573A-3FA4-43FA-9543-BE0EA47E0082}" type="datetime1">
              <a:rPr lang="en-US" altLang="en-US"/>
              <a:pPr>
                <a:defRPr/>
              </a:pPr>
              <a:t>4/2/2019</a:t>
            </a:fld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EE8DFB-AA48-413E-8502-A21B91B6C86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94030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9467C-D500-4080-8195-F35C13790FE3}" type="datetime1">
              <a:rPr lang="en-US" altLang="en-US"/>
              <a:pPr>
                <a:defRPr/>
              </a:pPr>
              <a:t>4/2/2019</a:t>
            </a:fld>
            <a:endParaRPr lang="en-US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1EE76A-703D-4EDA-8B00-673F60B97F5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56334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5EF3F9-99E9-4215-A455-1F8ACF2C3C78}" type="datetime1">
              <a:rPr lang="en-US" altLang="en-US"/>
              <a:pPr>
                <a:defRPr/>
              </a:pPr>
              <a:t>4/2/2019</a:t>
            </a:fld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0D6FBD-162C-4E39-8D0E-839A2FD0DDB6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703714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5A2FE4-FF14-49E1-B841-696C83FB7E3F}" type="datetime1">
              <a:rPr lang="en-US" altLang="en-US"/>
              <a:pPr>
                <a:defRPr/>
              </a:pPr>
              <a:t>4/2/2019</a:t>
            </a:fld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B0303E-2D61-4B82-978B-CAD01240FB3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426712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01600"/>
            <a:ext cx="7772400" cy="889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19200"/>
            <a:ext cx="3810000" cy="2400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771900"/>
            <a:ext cx="3810000" cy="2400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177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60960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1-&lt;</a:t>
            </a:r>
            <a:fld id="{2FCDB8AD-632C-489B-ABAF-06885A356EBF}" type="slidenum">
              <a:rPr lang="en-US" altLang="en-US"/>
              <a:pPr/>
              <a:t>‹#›</a:t>
            </a:fld>
            <a:r>
              <a:rPr lang="en-US" altLang="en-US" dirty="0"/>
              <a:t>&gt;</a:t>
            </a:r>
          </a:p>
          <a:p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4067790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>
              <a:defRPr sz="225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>
            <a:lvl1pPr>
              <a:spcBef>
                <a:spcPts val="900"/>
              </a:spcBef>
              <a:defRPr>
                <a:latin typeface="+mn-lt"/>
              </a:defRPr>
            </a:lvl1pPr>
            <a:lvl2pPr>
              <a:spcBef>
                <a:spcPts val="900"/>
              </a:spcBef>
              <a:defRPr sz="1500">
                <a:latin typeface="+mn-lt"/>
              </a:defRPr>
            </a:lvl2pPr>
            <a:lvl3pPr>
              <a:spcBef>
                <a:spcPts val="900"/>
              </a:spcBef>
              <a:defRPr sz="1500">
                <a:latin typeface="+mn-lt"/>
              </a:defRPr>
            </a:lvl3pPr>
            <a:lvl4pPr>
              <a:spcBef>
                <a:spcPts val="900"/>
              </a:spcBef>
              <a:defRPr sz="1500">
                <a:latin typeface="+mn-lt"/>
              </a:defRPr>
            </a:lvl4pPr>
            <a:lvl5pPr>
              <a:spcBef>
                <a:spcPts val="900"/>
              </a:spcBef>
              <a:defRPr sz="1500"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pic>
        <p:nvPicPr>
          <p:cNvPr id="58" name="image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9409" y="96123"/>
            <a:ext cx="976977" cy="255658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8883102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3419" y="2218241"/>
            <a:ext cx="7772400" cy="38566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7A968-8833-4A23-BF80-57E3A2496B45}" type="datetime1">
              <a:rPr lang="en-US"/>
              <a:pPr>
                <a:defRPr/>
              </a:pPr>
              <a:t>4/2/2019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473138" y="6540500"/>
            <a:ext cx="192962" cy="235962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72599-CB58-401A-B7A8-3C9314113D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2666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3419" y="2218241"/>
            <a:ext cx="7772400" cy="38566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7A968-8833-4A23-BF80-57E3A2496B45}" type="datetime1">
              <a:rPr lang="en-US"/>
              <a:pPr>
                <a:defRPr/>
              </a:pPr>
              <a:t>4/2/2019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473138" y="6540500"/>
            <a:ext cx="192962" cy="235962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72599-CB58-401A-B7A8-3C9314113D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7963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3419" y="2218241"/>
            <a:ext cx="7772400" cy="385661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7A968-8833-4A23-BF80-57E3A2496B45}" type="datetime1">
              <a:rPr lang="en-US"/>
              <a:pPr>
                <a:defRPr/>
              </a:pPr>
              <a:t>4/2/2019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473138" y="6540500"/>
            <a:ext cx="192962" cy="235962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A72599-CB58-401A-B7A8-3C9314113D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424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B611920C-7A34-45C8-9AE1-6884C912915F}" type="datetime1">
              <a:rPr lang="en-US" altLang="en-US"/>
              <a:pPr>
                <a:defRPr/>
              </a:pPr>
              <a:t>4/2/2019</a:t>
            </a:fld>
            <a:endParaRPr lang="en-US" alt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70C8A8D-81AE-4F39-AADC-C63E4B0AE3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5.xml"/><Relationship Id="rId7" Type="http://schemas.openxmlformats.org/officeDocument/2006/relationships/notesSlide" Target="../notesSlides/notesSlide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7.xml"/><Relationship Id="rId10" Type="http://schemas.openxmlformats.org/officeDocument/2006/relationships/image" Target="../media/image5.jpeg"/><Relationship Id="rId4" Type="http://schemas.openxmlformats.org/officeDocument/2006/relationships/tags" Target="../tags/tag6.xml"/><Relationship Id="rId9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7" Type="http://schemas.openxmlformats.org/officeDocument/2006/relationships/image" Target="../media/image14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image" Target="../media/image15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4" Type="http://schemas.openxmlformats.org/officeDocument/2006/relationships/notesSlide" Target="../notesSlides/notesSlide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4" Type="http://schemas.openxmlformats.org/officeDocument/2006/relationships/notesSlide" Target="../notesSlides/notesSlide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4" Type="http://schemas.openxmlformats.org/officeDocument/2006/relationships/notesSlide" Target="../notesSlides/notesSlide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23.xml"/><Relationship Id="rId7" Type="http://schemas.openxmlformats.org/officeDocument/2006/relationships/notesSlide" Target="../notesSlides/notesSlide14.xml"/><Relationship Id="rId2" Type="http://schemas.openxmlformats.org/officeDocument/2006/relationships/tags" Target="../tags/tag22.xml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9" Type="http://schemas.openxmlformats.org/officeDocument/2006/relationships/image" Target="../media/image17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tif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4" Type="http://schemas.openxmlformats.org/officeDocument/2006/relationships/notesSlide" Target="../notesSlides/notesSlide1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4" Type="http://schemas.openxmlformats.org/officeDocument/2006/relationships/notesSlide" Target="../notesSlides/notesSlide1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4" Type="http://schemas.openxmlformats.org/officeDocument/2006/relationships/notesSlide" Target="../notesSlides/notesSlide1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4" Type="http://schemas.openxmlformats.org/officeDocument/2006/relationships/notesSlide" Target="../notesSlides/notesSlide2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4" Type="http://schemas.openxmlformats.org/officeDocument/2006/relationships/notesSlide" Target="../notesSlides/notesSlide2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4" Type="http://schemas.openxmlformats.org/officeDocument/2006/relationships/notesSlide" Target="../notesSlides/notesSlide2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1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D5CDF9D-E3BC-4FD6-8588-84620CA4BCE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dirty="0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7338" y="1371600"/>
            <a:ext cx="8856662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Lecture 1: </a:t>
            </a:r>
            <a:br>
              <a:rPr lang="en-US" altLang="en-US" dirty="0"/>
            </a:br>
            <a:r>
              <a:rPr lang="en-US" altLang="en-US" dirty="0"/>
              <a:t>Introduction to Digital Logic Design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3260660"/>
            <a:ext cx="8839200" cy="3073400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latin typeface="Lucida Sans Unicode" pitchFamily="34" charset="0"/>
                <a:ea typeface="SimSun" pitchFamily="2" charset="-122"/>
              </a:rPr>
              <a:t>CSE 140: Components and Design Techniques for Digital Systems</a:t>
            </a:r>
          </a:p>
          <a:p>
            <a:pPr eaLnBrk="1" hangingPunct="1"/>
            <a:r>
              <a:rPr lang="en-US" altLang="en-US" sz="2400" dirty="0">
                <a:latin typeface="Lucida Sans Unicode" pitchFamily="34" charset="0"/>
                <a:ea typeface="SimSun" pitchFamily="2" charset="-122"/>
              </a:rPr>
              <a:t>Spring 2019</a:t>
            </a:r>
          </a:p>
          <a:p>
            <a:pPr eaLnBrk="1" hangingPunct="1"/>
            <a:endParaRPr lang="en-US" altLang="en-US" sz="2400" dirty="0">
              <a:latin typeface="Lucida Sans Unicode" pitchFamily="34" charset="0"/>
              <a:ea typeface="SimSun" pitchFamily="2" charset="-122"/>
            </a:endParaRPr>
          </a:p>
          <a:p>
            <a:pPr eaLnBrk="1" hangingPunct="1"/>
            <a:r>
              <a:rPr lang="en-US" altLang="en-US" sz="2400" dirty="0">
                <a:latin typeface="Lucida Sans Unicode" pitchFamily="34" charset="0"/>
                <a:ea typeface="SimSun" pitchFamily="2" charset="-122"/>
              </a:rPr>
              <a:t>CK Cheng</a:t>
            </a:r>
          </a:p>
          <a:p>
            <a:pPr eaLnBrk="1" hangingPunct="1"/>
            <a:r>
              <a:rPr lang="en-US" altLang="en-US" sz="2400" dirty="0">
                <a:latin typeface="Lucida Sans Unicode" pitchFamily="34" charset="0"/>
                <a:ea typeface="SimSun" pitchFamily="2" charset="-122"/>
              </a:rPr>
              <a:t>Dept. of Computer Science and Engineering</a:t>
            </a:r>
          </a:p>
          <a:p>
            <a:pPr eaLnBrk="1" hangingPunct="1"/>
            <a:r>
              <a:rPr lang="en-US" altLang="en-US" sz="2400" dirty="0">
                <a:latin typeface="Lucida Sans Unicode" pitchFamily="34" charset="0"/>
                <a:ea typeface="SimSun" pitchFamily="2" charset="-122"/>
              </a:rPr>
              <a:t>University of California, San Diego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05394"/>
          </a:xfrm>
        </p:spPr>
        <p:txBody>
          <a:bodyPr/>
          <a:lstStyle/>
          <a:p>
            <a:r>
              <a:rPr lang="en-US" dirty="0"/>
              <a:t>Outlines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744583"/>
            <a:ext cx="7772400" cy="5351417"/>
          </a:xfrm>
        </p:spPr>
        <p:txBody>
          <a:bodyPr/>
          <a:lstStyle/>
          <a:p>
            <a:r>
              <a:rPr lang="en-US" dirty="0"/>
              <a:t>Class Schedule and Enrollment</a:t>
            </a:r>
          </a:p>
          <a:p>
            <a:r>
              <a:rPr lang="en-US" dirty="0"/>
              <a:t>Staff</a:t>
            </a:r>
          </a:p>
          <a:p>
            <a:pPr lvl="1"/>
            <a:r>
              <a:rPr lang="en-US" dirty="0"/>
              <a:t>Instructor, TAs, Tutors</a:t>
            </a:r>
          </a:p>
          <a:p>
            <a:r>
              <a:rPr lang="en-US" dirty="0"/>
              <a:t>Logistics</a:t>
            </a:r>
          </a:p>
          <a:p>
            <a:pPr lvl="1"/>
            <a:r>
              <a:rPr lang="en-US" dirty="0"/>
              <a:t>Websites, Textbooks, Grading Policy</a:t>
            </a:r>
          </a:p>
          <a:p>
            <a:r>
              <a:rPr lang="en-US" dirty="0"/>
              <a:t>Motivation</a:t>
            </a:r>
          </a:p>
          <a:p>
            <a:pPr lvl="1"/>
            <a:r>
              <a:rPr lang="en-US" dirty="0"/>
              <a:t>Moore’s Law, Internet of  Things, Quantum Computing</a:t>
            </a:r>
          </a:p>
          <a:p>
            <a:r>
              <a:rPr lang="en-US" dirty="0"/>
              <a:t>Scope</a:t>
            </a:r>
          </a:p>
          <a:p>
            <a:pPr lvl="1"/>
            <a:r>
              <a:rPr lang="en-US" dirty="0"/>
              <a:t>Position among courses</a:t>
            </a:r>
          </a:p>
          <a:p>
            <a:pPr lvl="1"/>
            <a:r>
              <a:rPr lang="en-US" dirty="0"/>
              <a:t>Coverage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55285D-FDED-4D1C-9172-4C1F0E7BBD13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53028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627017"/>
          </a:xfrm>
        </p:spPr>
        <p:txBody>
          <a:bodyPr/>
          <a:lstStyle/>
          <a:p>
            <a:r>
              <a:rPr lang="en-US" dirty="0"/>
              <a:t>Class Schedule and Enrollment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549" y="679268"/>
            <a:ext cx="7772400" cy="5852161"/>
          </a:xfrm>
        </p:spPr>
        <p:txBody>
          <a:bodyPr/>
          <a:lstStyle/>
          <a:p>
            <a:r>
              <a:rPr lang="en-US" dirty="0"/>
              <a:t>CSE140 A (enrollment 175, waitlist 19)</a:t>
            </a:r>
          </a:p>
          <a:p>
            <a:pPr lvl="1"/>
            <a:r>
              <a:rPr lang="en-US" dirty="0"/>
              <a:t>Lecture: TR 5-620PM, PCYNH 106</a:t>
            </a:r>
          </a:p>
          <a:p>
            <a:pPr lvl="1"/>
            <a:r>
              <a:rPr lang="en-US" dirty="0"/>
              <a:t>Discussion: F 11-1150AM, PCYNH 106</a:t>
            </a:r>
          </a:p>
          <a:p>
            <a:pPr lvl="1"/>
            <a:r>
              <a:rPr lang="en-US" dirty="0"/>
              <a:t>Final: S 1130AM-130PM, 6/8/2019</a:t>
            </a:r>
          </a:p>
          <a:p>
            <a:r>
              <a:rPr lang="en-US" dirty="0"/>
              <a:t>CSE140 B (enrollment 180, waitlist 9)</a:t>
            </a:r>
          </a:p>
          <a:p>
            <a:pPr lvl="1"/>
            <a:r>
              <a:rPr lang="en-US" dirty="0"/>
              <a:t>Lecture: TR 2-320PM PCYNH 109</a:t>
            </a:r>
          </a:p>
          <a:p>
            <a:pPr lvl="1"/>
            <a:r>
              <a:rPr lang="en-US" dirty="0"/>
              <a:t>Discussion: F 8-850PM, PCYNH 109</a:t>
            </a:r>
          </a:p>
          <a:p>
            <a:pPr lvl="1"/>
            <a:r>
              <a:rPr lang="en-US" dirty="0"/>
              <a:t>Final: S 1130AM-130PM, 6/8/2019</a:t>
            </a:r>
          </a:p>
          <a:p>
            <a:r>
              <a:rPr lang="en-US" dirty="0">
                <a:solidFill>
                  <a:srgbClr val="C00000"/>
                </a:solidFill>
              </a:rPr>
              <a:t>Waitlist: I welcome all students but have no control of the enrollment</a:t>
            </a:r>
          </a:p>
          <a:p>
            <a:r>
              <a:rPr lang="en-US" dirty="0">
                <a:solidFill>
                  <a:srgbClr val="C00000"/>
                </a:solidFill>
              </a:rPr>
              <a:t>No discussion session on </a:t>
            </a:r>
            <a:r>
              <a:rPr lang="en-US">
                <a:solidFill>
                  <a:srgbClr val="C00000"/>
                </a:solidFill>
              </a:rPr>
              <a:t>Friday 4/5/2019</a:t>
            </a:r>
            <a:endParaRPr lang="en-US" dirty="0">
              <a:solidFill>
                <a:srgbClr val="C00000"/>
              </a:solidFill>
            </a:endParaRP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605451" y="6302829"/>
            <a:ext cx="1905000" cy="457200"/>
          </a:xfrm>
        </p:spPr>
        <p:txBody>
          <a:bodyPr/>
          <a:lstStyle/>
          <a:p>
            <a:pPr>
              <a:defRPr/>
            </a:pPr>
            <a:fld id="{0655285D-FDED-4D1C-9172-4C1F0E7BBD13}" type="slidenum">
              <a:rPr lang="en-US" altLang="en-US" smtClean="0"/>
              <a:pPr>
                <a:defRPr/>
              </a:pPr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11619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42590" y="0"/>
            <a:ext cx="7772400" cy="731520"/>
          </a:xfrm>
        </p:spPr>
        <p:txBody>
          <a:bodyPr/>
          <a:lstStyle/>
          <a:p>
            <a:r>
              <a:rPr lang="en-US" altLang="en-US" dirty="0">
                <a:ea typeface="SimSun" pitchFamily="2" charset="-122"/>
              </a:rPr>
              <a:t>Information about the Instructor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0552" y="815926"/>
            <a:ext cx="7950200" cy="5011526"/>
          </a:xfrm>
        </p:spPr>
        <p:txBody>
          <a:bodyPr/>
          <a:lstStyle/>
          <a:p>
            <a:r>
              <a:rPr lang="en-US" altLang="en-US" sz="2800" dirty="0">
                <a:ea typeface="SimSun" pitchFamily="2" charset="-122"/>
              </a:rPr>
              <a:t>Instructor: CK Cheng</a:t>
            </a:r>
          </a:p>
          <a:p>
            <a:r>
              <a:rPr lang="en-US" altLang="en-US" sz="2800" dirty="0">
                <a:ea typeface="SimSun" pitchFamily="2" charset="-122"/>
              </a:rPr>
              <a:t>Education:  Ph.D. in EECS UC Berkeley</a:t>
            </a:r>
          </a:p>
          <a:p>
            <a:r>
              <a:rPr lang="en-US" altLang="en-US" sz="2800" dirty="0">
                <a:ea typeface="SimSun" pitchFamily="2" charset="-122"/>
              </a:rPr>
              <a:t>Industrial Experiences: Engineer of AMD, Mentor Graphics, Bellcore; Consultant for technology companies</a:t>
            </a:r>
          </a:p>
          <a:p>
            <a:r>
              <a:rPr lang="en-US" altLang="en-US" sz="2800" dirty="0">
                <a:ea typeface="SimSun" pitchFamily="2" charset="-122"/>
              </a:rPr>
              <a:t>Email: ckcheng+140@ucsd.edu</a:t>
            </a:r>
          </a:p>
          <a:p>
            <a:r>
              <a:rPr lang="en-US" altLang="en-US" sz="2800" dirty="0">
                <a:ea typeface="SimSun" pitchFamily="2" charset="-122"/>
              </a:rPr>
              <a:t>Office: Room 2130 CSE Building</a:t>
            </a:r>
          </a:p>
          <a:p>
            <a:r>
              <a:rPr lang="en-US" altLang="en-US" sz="2800" dirty="0">
                <a:ea typeface="SimSun" pitchFamily="2" charset="-122"/>
              </a:rPr>
              <a:t>Office hours are posted on the course website</a:t>
            </a:r>
          </a:p>
          <a:p>
            <a:pPr lvl="1"/>
            <a:r>
              <a:rPr lang="en-US" altLang="en-US" sz="2400" dirty="0">
                <a:solidFill>
                  <a:srgbClr val="C00000"/>
                </a:solidFill>
                <a:ea typeface="SimSun" pitchFamily="2" charset="-122"/>
              </a:rPr>
              <a:t>12-1PM Monday; 10-1050AM Thursday</a:t>
            </a:r>
          </a:p>
          <a:p>
            <a:r>
              <a:rPr lang="en-US" altLang="en-US" sz="2800" dirty="0">
                <a:ea typeface="SimSun" pitchFamily="2" charset="-122"/>
              </a:rPr>
              <a:t>Websites</a:t>
            </a:r>
          </a:p>
          <a:p>
            <a:pPr lvl="1"/>
            <a:r>
              <a:rPr lang="en-US" altLang="en-US" sz="2400" dirty="0">
                <a:ea typeface="SimSun" pitchFamily="2" charset="-122"/>
              </a:rPr>
              <a:t>http://cseweb.ucsd.edu/~kuan</a:t>
            </a:r>
          </a:p>
          <a:p>
            <a:pPr lvl="1"/>
            <a:r>
              <a:rPr lang="en-US" altLang="en-US" sz="2400" dirty="0">
                <a:ea typeface="SimSun" pitchFamily="2" charset="-122"/>
              </a:rPr>
              <a:t>http://cseweb.ucsd.edu/classes/sp19/cse140-a</a:t>
            </a:r>
          </a:p>
          <a:p>
            <a:pPr marL="0" indent="0">
              <a:buNone/>
            </a:pPr>
            <a:endParaRPr lang="en-US" altLang="en-US" dirty="0">
              <a:ea typeface="SimSun" pitchFamily="2" charset="-122"/>
            </a:endParaRPr>
          </a:p>
          <a:p>
            <a:pPr lvl="1"/>
            <a:endParaRPr lang="en-US" altLang="en-US" dirty="0">
              <a:ea typeface="SimSun" pitchFamily="2" charset="-122"/>
            </a:endParaRPr>
          </a:p>
        </p:txBody>
      </p:sp>
      <p:sp>
        <p:nvSpPr>
          <p:cNvPr id="307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1A22A39-8F2B-4B26-9EA1-9900644F2E2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/>
          </a:p>
        </p:txBody>
      </p:sp>
    </p:spTree>
  </p:cSld>
  <p:clrMapOvr>
    <a:masterClrMapping/>
  </p:clrMapOvr>
  <p:transition spd="slow" advTm="5944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549274" y="0"/>
            <a:ext cx="8214897" cy="731520"/>
          </a:xfrm>
        </p:spPr>
        <p:txBody>
          <a:bodyPr/>
          <a:lstStyle/>
          <a:p>
            <a:r>
              <a:rPr lang="en-US" altLang="en-US" dirty="0">
                <a:ea typeface="SimSun" pitchFamily="2" charset="-122"/>
              </a:rPr>
              <a:t>Information about TAs and Tutors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2263" y="633047"/>
            <a:ext cx="8483600" cy="5107354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000" dirty="0">
                <a:ea typeface="ＭＳ Ｐゴシック" charset="0"/>
                <a:cs typeface="+mn-cs"/>
              </a:rPr>
              <a:t>TAs</a:t>
            </a:r>
          </a:p>
          <a:p>
            <a:pPr>
              <a:defRPr/>
            </a:pPr>
            <a:r>
              <a:rPr lang="en-US" sz="2000" dirty="0">
                <a:ea typeface="ＭＳ Ｐゴシック" charset="0"/>
                <a:cs typeface="+mn-cs"/>
              </a:rPr>
              <a:t>Wang, Ariel Xinyuan email:xiw193@ucsd.edu</a:t>
            </a:r>
          </a:p>
          <a:p>
            <a:pPr>
              <a:defRPr/>
            </a:pPr>
            <a:r>
              <a:rPr lang="en-US" sz="2000" dirty="0">
                <a:ea typeface="ＭＳ Ｐゴシック" charset="0"/>
                <a:cs typeface="+mn-cs"/>
              </a:rPr>
              <a:t>Hsu, Po-Ya email:p8hsu@ucsd.edu</a:t>
            </a:r>
          </a:p>
          <a:p>
            <a:pPr>
              <a:defRPr/>
            </a:pPr>
            <a:r>
              <a:rPr lang="en-US" sz="2000" dirty="0">
                <a:ea typeface="ＭＳ Ｐゴシック" charset="0"/>
                <a:cs typeface="+mn-cs"/>
              </a:rPr>
              <a:t>Assare, Omid email:omid@ucsd.edu</a:t>
            </a:r>
          </a:p>
          <a:p>
            <a:pPr marL="0" indent="0">
              <a:buNone/>
              <a:defRPr/>
            </a:pPr>
            <a:r>
              <a:rPr lang="en-US" sz="2000" dirty="0">
                <a:ea typeface="ＭＳ Ｐゴシック" charset="0"/>
                <a:cs typeface="+mn-cs"/>
              </a:rPr>
              <a:t>Tutors</a:t>
            </a:r>
          </a:p>
          <a:p>
            <a:pPr>
              <a:defRPr/>
            </a:pPr>
            <a:r>
              <a:rPr lang="en-US" sz="2000" dirty="0">
                <a:ea typeface="ＭＳ Ｐゴシック" charset="0"/>
                <a:cs typeface="+mn-cs"/>
              </a:rPr>
              <a:t>Lin, Xiaokang, xil671@ucsd.edu </a:t>
            </a:r>
          </a:p>
          <a:p>
            <a:pPr>
              <a:defRPr/>
            </a:pPr>
            <a:r>
              <a:rPr lang="en-US" sz="2000" dirty="0">
                <a:ea typeface="ＭＳ Ｐゴシック" charset="0"/>
                <a:cs typeface="+mn-cs"/>
              </a:rPr>
              <a:t>Liu, Hanshuang hal286@ucsd.edu </a:t>
            </a:r>
          </a:p>
          <a:p>
            <a:pPr>
              <a:defRPr/>
            </a:pPr>
            <a:r>
              <a:rPr lang="en-US" sz="2000" dirty="0">
                <a:ea typeface="ＭＳ Ｐゴシック" charset="0"/>
                <a:cs typeface="+mn-cs"/>
              </a:rPr>
              <a:t>Luo, Weisi wel205@ucsd.edu </a:t>
            </a:r>
          </a:p>
          <a:p>
            <a:pPr>
              <a:defRPr/>
            </a:pPr>
            <a:r>
              <a:rPr lang="en-US" sz="2000" dirty="0">
                <a:ea typeface="ＭＳ Ｐゴシック" charset="0"/>
                <a:cs typeface="+mn-cs"/>
              </a:rPr>
              <a:t>Nichols, Andrew ainichol@ucsd.edu </a:t>
            </a:r>
          </a:p>
          <a:p>
            <a:pPr>
              <a:defRPr/>
            </a:pPr>
            <a:r>
              <a:rPr lang="en-US" sz="2000" dirty="0">
                <a:ea typeface="ＭＳ Ｐゴシック" charset="0"/>
                <a:cs typeface="+mn-cs"/>
              </a:rPr>
              <a:t>Ren, Alissa, alren@ucsd.edu </a:t>
            </a:r>
          </a:p>
          <a:p>
            <a:pPr>
              <a:defRPr/>
            </a:pPr>
            <a:r>
              <a:rPr lang="en-US" sz="2000" dirty="0">
                <a:ea typeface="ＭＳ Ｐゴシック" charset="0"/>
                <a:cs typeface="+mn-cs"/>
              </a:rPr>
              <a:t>Zhang, Shirley, shz199@ucsd.edu </a:t>
            </a:r>
          </a:p>
          <a:p>
            <a:pPr>
              <a:defRPr/>
            </a:pPr>
            <a:r>
              <a:rPr lang="en-US" sz="2000" dirty="0">
                <a:ea typeface="ＭＳ Ｐゴシック" charset="0"/>
                <a:cs typeface="+mn-cs"/>
              </a:rPr>
              <a:t>Zhu, Zhuowen, zhz402@ucsd.edu </a:t>
            </a:r>
          </a:p>
          <a:p>
            <a:pPr marL="0" indent="0">
              <a:buNone/>
              <a:defRPr/>
            </a:pPr>
            <a:r>
              <a:rPr lang="en-US" sz="2000" dirty="0">
                <a:ea typeface="宋体" charset="0"/>
                <a:cs typeface="宋体" charset="0"/>
              </a:rPr>
              <a:t>Office hours will be posted on the course website</a:t>
            </a:r>
          </a:p>
        </p:txBody>
      </p:sp>
      <p:sp>
        <p:nvSpPr>
          <p:cNvPr id="410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219CF39-915C-4FA8-84D9-B29705C153C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/>
          </a:p>
        </p:txBody>
      </p:sp>
    </p:spTree>
  </p:cSld>
  <p:clrMapOvr>
    <a:masterClrMapping/>
  </p:clrMapOvr>
  <p:transition spd="slow" advTm="5944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52463" y="0"/>
            <a:ext cx="7772400" cy="653143"/>
          </a:xfrm>
        </p:spPr>
        <p:txBody>
          <a:bodyPr/>
          <a:lstStyle/>
          <a:p>
            <a:r>
              <a:rPr lang="en-US" altLang="en-US" dirty="0">
                <a:ea typeface="SimSun" pitchFamily="2" charset="-122"/>
              </a:rPr>
              <a:t>Logistics: Sites for the Class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4000" y="809898"/>
            <a:ext cx="8755063" cy="5303566"/>
          </a:xfrm>
        </p:spPr>
        <p:txBody>
          <a:bodyPr/>
          <a:lstStyle/>
          <a:p>
            <a:pPr>
              <a:defRPr/>
            </a:pPr>
            <a:r>
              <a:rPr lang="en-US" sz="2400" dirty="0">
                <a:solidFill>
                  <a:srgbClr val="800000"/>
                </a:solidFill>
                <a:ea typeface="ＭＳ Ｐゴシック" charset="0"/>
                <a:cs typeface="+mn-cs"/>
              </a:rPr>
              <a:t>Class website </a:t>
            </a:r>
          </a:p>
          <a:p>
            <a:pPr lvl="1">
              <a:defRPr/>
            </a:pPr>
            <a:r>
              <a:rPr lang="en-US" sz="2400" dirty="0">
                <a:ea typeface="ＭＳ Ｐゴシック" charset="0"/>
              </a:rPr>
              <a:t>http://cseweb.ucsd.edu/classes/sp19/cse140-a/index.html</a:t>
            </a:r>
            <a:endParaRPr lang="en-US" sz="2400" dirty="0">
              <a:solidFill>
                <a:srgbClr val="800000"/>
              </a:solidFill>
              <a:ea typeface="ＭＳ Ｐゴシック" charset="0"/>
              <a:cs typeface="+mn-cs"/>
            </a:endParaRPr>
          </a:p>
          <a:p>
            <a:pPr lvl="1">
              <a:defRPr/>
            </a:pPr>
            <a:r>
              <a:rPr lang="en-US" sz="2400" dirty="0">
                <a:solidFill>
                  <a:srgbClr val="800000"/>
                </a:solidFill>
                <a:ea typeface="ＭＳ Ｐゴシック" charset="0"/>
                <a:cs typeface="+mn-cs"/>
              </a:rPr>
              <a:t>Index: Staff Contacts and Office Hrs</a:t>
            </a:r>
          </a:p>
          <a:p>
            <a:pPr lvl="1">
              <a:defRPr/>
            </a:pPr>
            <a:r>
              <a:rPr lang="en-US" sz="2400" dirty="0">
                <a:solidFill>
                  <a:srgbClr val="800000"/>
                </a:solidFill>
                <a:ea typeface="ＭＳ Ｐゴシック" charset="0"/>
                <a:cs typeface="+mn-cs"/>
              </a:rPr>
              <a:t>Syllabus </a:t>
            </a:r>
          </a:p>
          <a:p>
            <a:pPr lvl="2">
              <a:defRPr/>
            </a:pPr>
            <a:r>
              <a:rPr lang="en-US" dirty="0">
                <a:solidFill>
                  <a:srgbClr val="800000"/>
                </a:solidFill>
                <a:ea typeface="ＭＳ Ｐゴシック" charset="0"/>
                <a:cs typeface="+mn-cs"/>
              </a:rPr>
              <a:t>Grading policy </a:t>
            </a:r>
          </a:p>
          <a:p>
            <a:pPr lvl="2">
              <a:defRPr/>
            </a:pPr>
            <a:r>
              <a:rPr lang="en-US" dirty="0">
                <a:solidFill>
                  <a:srgbClr val="800000"/>
                </a:solidFill>
                <a:ea typeface="ＭＳ Ｐゴシック" charset="0"/>
                <a:cs typeface="+mn-cs"/>
              </a:rPr>
              <a:t>Class notes </a:t>
            </a:r>
          </a:p>
          <a:p>
            <a:pPr lvl="2">
              <a:defRPr/>
            </a:pPr>
            <a:r>
              <a:rPr lang="en-US" dirty="0">
                <a:solidFill>
                  <a:srgbClr val="800000"/>
                </a:solidFill>
                <a:ea typeface="ＭＳ Ｐゴシック" charset="0"/>
                <a:cs typeface="+mn-cs"/>
              </a:rPr>
              <a:t>Assignment: Homework and zyBook Activities</a:t>
            </a:r>
          </a:p>
          <a:p>
            <a:pPr lvl="2">
              <a:defRPr/>
            </a:pPr>
            <a:r>
              <a:rPr lang="en-US" dirty="0">
                <a:solidFill>
                  <a:srgbClr val="800000"/>
                </a:solidFill>
                <a:ea typeface="ＭＳ Ｐゴシック" charset="0"/>
                <a:cs typeface="+mn-cs"/>
              </a:rPr>
              <a:t>Exercises: Solutions and Rubrics</a:t>
            </a:r>
          </a:p>
          <a:p>
            <a:pPr>
              <a:defRPr/>
            </a:pPr>
            <a:r>
              <a:rPr lang="en-US" sz="2400" dirty="0">
                <a:solidFill>
                  <a:srgbClr val="800000"/>
                </a:solidFill>
                <a:ea typeface="ＭＳ Ｐゴシック" charset="0"/>
                <a:cs typeface="+mn-cs"/>
              </a:rPr>
              <a:t>Forum (Piazza): Online Discussion *make sure you have access</a:t>
            </a:r>
          </a:p>
          <a:p>
            <a:pPr>
              <a:defRPr/>
            </a:pPr>
            <a:r>
              <a:rPr lang="en-US" sz="2400" dirty="0">
                <a:solidFill>
                  <a:srgbClr val="800000"/>
                </a:solidFill>
                <a:ea typeface="ＭＳ Ｐゴシック" charset="0"/>
                <a:cs typeface="+mn-cs"/>
              </a:rPr>
              <a:t>Score keepers: Gradescope, TritonEd</a:t>
            </a:r>
          </a:p>
          <a:p>
            <a:pPr>
              <a:defRPr/>
            </a:pPr>
            <a:r>
              <a:rPr lang="en-US" sz="2400" dirty="0">
                <a:solidFill>
                  <a:srgbClr val="800000"/>
                </a:solidFill>
                <a:ea typeface="ＭＳ Ｐゴシック" charset="0"/>
                <a:cs typeface="+mn-cs"/>
              </a:rPr>
              <a:t>zyBook: UCSDCSE140ChengSpring2019</a:t>
            </a:r>
          </a:p>
          <a:p>
            <a:pPr marL="0" indent="0">
              <a:buFontTx/>
              <a:buNone/>
              <a:defRPr/>
            </a:pPr>
            <a:r>
              <a:rPr lang="en-US" sz="2400" dirty="0">
                <a:ea typeface="ＭＳ Ｐゴシック" charset="0"/>
                <a:cs typeface="+mn-cs"/>
              </a:rPr>
              <a:t> </a:t>
            </a:r>
            <a:endParaRPr lang="en-US" dirty="0">
              <a:ea typeface="宋体" charset="0"/>
              <a:cs typeface="宋体" charset="0"/>
            </a:endParaRPr>
          </a:p>
        </p:txBody>
      </p:sp>
      <p:sp>
        <p:nvSpPr>
          <p:cNvPr id="512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6DF0006-F26C-4673-8B8B-3AA845A30E0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dirty="0"/>
          </a:p>
        </p:txBody>
      </p:sp>
    </p:spTree>
  </p:cSld>
  <p:clrMapOvr>
    <a:masterClrMapping/>
  </p:clrMapOvr>
  <p:transition spd="slow" advTm="5944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BC5AFAA-A4B3-4764-B3A5-F55783DE11D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65163" y="0"/>
            <a:ext cx="7772400" cy="717452"/>
          </a:xfrm>
        </p:spPr>
        <p:txBody>
          <a:bodyPr/>
          <a:lstStyle/>
          <a:p>
            <a:pPr eaLnBrk="1" hangingPunct="1"/>
            <a:r>
              <a:rPr lang="en-US" altLang="en-US" dirty="0"/>
              <a:t>Logistics: Textbooks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8138" y="689317"/>
            <a:ext cx="8602662" cy="569402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400" dirty="0"/>
              <a:t>Required text:</a:t>
            </a:r>
          </a:p>
          <a:p>
            <a:pPr eaLnBrk="1" hangingPunct="1"/>
            <a:r>
              <a:rPr lang="en-US" altLang="en-US" sz="2400" dirty="0">
                <a:solidFill>
                  <a:srgbClr val="000000"/>
                </a:solidFill>
              </a:rPr>
              <a:t>Online Textbook: Digital Design by F. Vahid</a:t>
            </a: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en-US" altLang="en-US" sz="2400" dirty="0">
                <a:solidFill>
                  <a:srgbClr val="000000"/>
                </a:solidFill>
              </a:rPr>
              <a:t>Sign in or create an account at learn.zybooks.com</a:t>
            </a: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en-US" altLang="en-US" sz="2400" dirty="0">
                <a:solidFill>
                  <a:srgbClr val="000000"/>
                </a:solidFill>
              </a:rPr>
              <a:t>Enter zyBook code UCSDCSE140ChengSpring2019</a:t>
            </a: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en-US" altLang="en-US" sz="2400" dirty="0">
                <a:solidFill>
                  <a:srgbClr val="000000"/>
                </a:solidFill>
              </a:rPr>
              <a:t>Fill email address with domain @</a:t>
            </a:r>
            <a:r>
              <a:rPr lang="en-US" altLang="en-US" sz="2400" dirty="0">
                <a:solidFill>
                  <a:srgbClr val="C00000"/>
                </a:solidFill>
              </a:rPr>
              <a:t>ucsd.edu</a:t>
            </a: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en-US" altLang="en-US" sz="2400" dirty="0"/>
              <a:t>Fill section A or B</a:t>
            </a:r>
          </a:p>
          <a:p>
            <a:pPr marL="914400" lvl="1" indent="-457200" eaLnBrk="1" hangingPunct="1">
              <a:buFont typeface="+mj-lt"/>
              <a:buAutoNum type="arabicPeriod"/>
            </a:pPr>
            <a:r>
              <a:rPr lang="en-US" altLang="en-US" sz="2400" dirty="0"/>
              <a:t>Click Subscribe $50</a:t>
            </a:r>
          </a:p>
          <a:p>
            <a:pPr marL="0" lvl="1" indent="0" eaLnBrk="1" hangingPunct="1">
              <a:buNone/>
            </a:pPr>
            <a:r>
              <a:rPr lang="en-US" altLang="en-US" dirty="0"/>
              <a:t>Reference texts (recommended and reserved in library)</a:t>
            </a:r>
          </a:p>
          <a:p>
            <a:pPr eaLnBrk="1" hangingPunct="1"/>
            <a:r>
              <a:rPr lang="en-US" altLang="en-US" sz="2400" dirty="0"/>
              <a:t>Digital Design, F. Vahid, 2010 (2</a:t>
            </a:r>
            <a:r>
              <a:rPr lang="en-US" altLang="en-US" sz="2400" baseline="30000" dirty="0"/>
              <a:t>nd</a:t>
            </a:r>
            <a:r>
              <a:rPr lang="en-US" altLang="en-US" sz="2400" dirty="0"/>
              <a:t> Edition).</a:t>
            </a:r>
          </a:p>
          <a:p>
            <a:pPr eaLnBrk="1" hangingPunct="1"/>
            <a:r>
              <a:rPr lang="en-US" altLang="en-US" sz="2400" dirty="0"/>
              <a:t>Digital Design and Computer Architecture, D.M. Harris and S.L. Harris, Morgan Kaufmann, 2015 (ARM Edition).</a:t>
            </a:r>
          </a:p>
          <a:p>
            <a:pPr eaLnBrk="1" hangingPunct="1"/>
            <a:r>
              <a:rPr lang="en-US" altLang="en-US" sz="2400" dirty="0"/>
              <a:t>Digital Systems and Hardware/Firmware Algorithms, Milos D. Ercegovac and Tomas Lang.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35000" y="0"/>
            <a:ext cx="7772400" cy="914400"/>
          </a:xfrm>
        </p:spPr>
        <p:txBody>
          <a:bodyPr/>
          <a:lstStyle/>
          <a:p>
            <a:r>
              <a:rPr lang="en-US" altLang="en-US" sz="3600" dirty="0">
                <a:latin typeface="Times" charset="0"/>
                <a:ea typeface="SimSun" pitchFamily="2" charset="-122"/>
              </a:rPr>
              <a:t>Lecture: iCliker for Peer Instruction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228600" y="875763"/>
            <a:ext cx="8643938" cy="5525037"/>
          </a:xfrm>
        </p:spPr>
        <p:txBody>
          <a:bodyPr/>
          <a:lstStyle/>
          <a:p>
            <a:r>
              <a:rPr lang="en-US" altLang="en-US" dirty="0"/>
              <a:t>I will pose questions. You will</a:t>
            </a:r>
          </a:p>
          <a:p>
            <a:pPr lvl="1"/>
            <a:r>
              <a:rPr lang="en-US" altLang="en-US" dirty="0"/>
              <a:t>Solo vote: Think for yourself and select answer</a:t>
            </a:r>
          </a:p>
          <a:p>
            <a:pPr lvl="1"/>
            <a:r>
              <a:rPr lang="en-US" altLang="en-US" dirty="0"/>
              <a:t>Discuss: Analyze problem in teams of three</a:t>
            </a:r>
          </a:p>
          <a:p>
            <a:pPr lvl="2"/>
            <a:r>
              <a:rPr lang="en-US" altLang="en-US" dirty="0"/>
              <a:t>Practice analyzing, talking about challenging concepts</a:t>
            </a:r>
          </a:p>
          <a:p>
            <a:pPr lvl="2"/>
            <a:r>
              <a:rPr lang="en-US" altLang="en-US" dirty="0"/>
              <a:t>Reach consensus</a:t>
            </a:r>
          </a:p>
          <a:p>
            <a:pPr lvl="1"/>
            <a:r>
              <a:rPr lang="en-US" altLang="en-US" dirty="0"/>
              <a:t>Class wide discussion:</a:t>
            </a:r>
          </a:p>
          <a:p>
            <a:pPr lvl="2"/>
            <a:r>
              <a:rPr lang="en-US" altLang="en-US" dirty="0"/>
              <a:t>Led by YOU (students) – tell us what you talked about in discussion that everyone should know.</a:t>
            </a:r>
          </a:p>
          <a:p>
            <a:r>
              <a:rPr lang="en-US" altLang="en-US" dirty="0">
                <a:solidFill>
                  <a:srgbClr val="C00000"/>
                </a:solidFill>
              </a:rPr>
              <a:t>Many questions are open, i.e. no exact solutions.</a:t>
            </a:r>
          </a:p>
          <a:p>
            <a:pPr lvl="1"/>
            <a:r>
              <a:rPr lang="en-US" altLang="en-US" dirty="0">
                <a:solidFill>
                  <a:srgbClr val="C00000"/>
                </a:solidFill>
              </a:rPr>
              <a:t>Emphasis is on reasoning and </a:t>
            </a:r>
            <a:r>
              <a:rPr lang="en-US" altLang="en-US" b="1" dirty="0">
                <a:solidFill>
                  <a:srgbClr val="C00000"/>
                </a:solidFill>
              </a:rPr>
              <a:t>team</a:t>
            </a:r>
            <a:r>
              <a:rPr lang="en-US" altLang="en-US" dirty="0">
                <a:solidFill>
                  <a:srgbClr val="C00000"/>
                </a:solidFill>
              </a:rPr>
              <a:t> discussion</a:t>
            </a:r>
          </a:p>
          <a:p>
            <a:pPr lvl="1"/>
            <a:r>
              <a:rPr lang="en-US" altLang="en-US" dirty="0">
                <a:solidFill>
                  <a:srgbClr val="C00000"/>
                </a:solidFill>
              </a:rPr>
              <a:t>No solution will be posted</a:t>
            </a:r>
          </a:p>
          <a:p>
            <a:pPr lvl="2"/>
            <a:endParaRPr lang="en-US" altLang="en-US" dirty="0"/>
          </a:p>
        </p:txBody>
      </p:sp>
      <p:sp>
        <p:nvSpPr>
          <p:cNvPr id="717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C0DE02E-0031-4A04-A41B-85532E11CB1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BBD425F-F186-46ED-93AE-F8BD05D1034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3388" y="846667"/>
            <a:ext cx="8493125" cy="5446183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2400" dirty="0">
                <a:ea typeface="ＭＳ Ｐゴシック" charset="0"/>
              </a:rPr>
              <a:t>Grade on style, completeness and correctness</a:t>
            </a:r>
          </a:p>
          <a:p>
            <a:pPr eaLnBrk="1" hangingPunct="1">
              <a:defRPr/>
            </a:pPr>
            <a:r>
              <a:rPr lang="en-US" sz="2400" dirty="0">
                <a:ea typeface="ＭＳ Ｐゴシック" charset="0"/>
              </a:rPr>
              <a:t>zyBook exercises: 10% (due Tuesday 2:00PM)</a:t>
            </a:r>
          </a:p>
          <a:p>
            <a:pPr eaLnBrk="1" hangingPunct="1">
              <a:defRPr/>
            </a:pPr>
            <a:r>
              <a:rPr lang="en-US" sz="2400" dirty="0">
                <a:ea typeface="ＭＳ Ｐゴシック" charset="0"/>
              </a:rPr>
              <a:t>iClicker: 0%</a:t>
            </a:r>
            <a:endParaRPr lang="en-US" sz="2400" dirty="0">
              <a:solidFill>
                <a:srgbClr val="C00000"/>
              </a:solidFill>
              <a:ea typeface="ＭＳ Ｐゴシック" charset="0"/>
            </a:endParaRPr>
          </a:p>
          <a:p>
            <a:pPr eaLnBrk="1" hangingPunct="1">
              <a:defRPr/>
            </a:pPr>
            <a:r>
              <a:rPr lang="en-US" sz="2400" dirty="0">
                <a:ea typeface="ＭＳ Ｐゴシック" charset="0"/>
              </a:rPr>
              <a:t>Homework: 15% (grade based on a subset of problems)</a:t>
            </a:r>
          </a:p>
          <a:p>
            <a:pPr eaLnBrk="1" hangingPunct="1">
              <a:defRPr/>
            </a:pPr>
            <a:r>
              <a:rPr lang="en-US" sz="2400" dirty="0">
                <a:ea typeface="ＭＳ Ｐゴシック" charset="0"/>
              </a:rPr>
              <a:t>Midterm 1: 25% (T 4/23/19) </a:t>
            </a:r>
          </a:p>
          <a:p>
            <a:pPr eaLnBrk="1" hangingPunct="1">
              <a:defRPr/>
            </a:pPr>
            <a:r>
              <a:rPr lang="en-US" sz="2400" dirty="0">
                <a:ea typeface="ＭＳ Ｐゴシック" charset="0"/>
              </a:rPr>
              <a:t>Midterm 2: 25% (T 5/14/19)  </a:t>
            </a:r>
            <a:endParaRPr lang="en-US" sz="2400" dirty="0">
              <a:solidFill>
                <a:srgbClr val="C00000"/>
              </a:solidFill>
              <a:ea typeface="ＭＳ Ｐゴシック" charset="0"/>
            </a:endParaRPr>
          </a:p>
          <a:p>
            <a:pPr eaLnBrk="1" hangingPunct="1">
              <a:defRPr/>
            </a:pPr>
            <a:r>
              <a:rPr lang="en-US" sz="2400" dirty="0">
                <a:ea typeface="ＭＳ Ｐゴシック" charset="0"/>
              </a:rPr>
              <a:t>Final: 25% (1130AM-130PM, Saturday 6/8/19)  </a:t>
            </a:r>
          </a:p>
          <a:p>
            <a:pPr eaLnBrk="1" hangingPunct="1">
              <a:defRPr/>
            </a:pPr>
            <a:r>
              <a:rPr lang="en-US" sz="2400" dirty="0">
                <a:ea typeface="ＭＳ Ｐゴシック" charset="0"/>
              </a:rPr>
              <a:t>Grading: The best of the following</a:t>
            </a:r>
          </a:p>
          <a:p>
            <a:pPr lvl="1" eaLnBrk="1" hangingPunct="1">
              <a:defRPr/>
            </a:pPr>
            <a:r>
              <a:rPr lang="en-US" sz="2400" dirty="0">
                <a:ea typeface="ＭＳ Ｐゴシック" charset="0"/>
              </a:rPr>
              <a:t>The threshold:  A- &gt;90% ; B- &gt;80% of 100% score</a:t>
            </a:r>
          </a:p>
          <a:p>
            <a:pPr lvl="1" eaLnBrk="1" hangingPunct="1">
              <a:defRPr/>
            </a:pPr>
            <a:r>
              <a:rPr lang="en-US" sz="2400" dirty="0">
                <a:ea typeface="ＭＳ Ｐゴシック" charset="0"/>
              </a:rPr>
              <a:t>The curve: (A+,A,A-) top 33±</a:t>
            </a:r>
            <a:r>
              <a:rPr lang="el-GR" sz="2400" dirty="0">
                <a:ea typeface="ＭＳ Ｐゴシック" charset="0"/>
              </a:rPr>
              <a:t>ε</a:t>
            </a:r>
            <a:r>
              <a:rPr lang="en-US" sz="2400" dirty="0">
                <a:ea typeface="ＭＳ Ｐゴシック" charset="0"/>
              </a:rPr>
              <a:t>% of class; (B+,B,B-) second 33±</a:t>
            </a:r>
            <a:r>
              <a:rPr lang="el-GR" sz="2400" dirty="0">
                <a:ea typeface="ＭＳ Ｐゴシック" charset="0"/>
              </a:rPr>
              <a:t>ε</a:t>
            </a:r>
            <a:r>
              <a:rPr lang="en-US" sz="2400" dirty="0">
                <a:ea typeface="ＭＳ Ｐゴシック" charset="0"/>
              </a:rPr>
              <a:t>%</a:t>
            </a:r>
          </a:p>
          <a:p>
            <a:pPr lvl="1" eaLnBrk="1" hangingPunct="1">
              <a:defRPr/>
            </a:pPr>
            <a:r>
              <a:rPr lang="en-US" sz="2400" dirty="0">
                <a:ea typeface="ＭＳ Ｐゴシック" charset="0"/>
              </a:rPr>
              <a:t>The bottom: C- above 45% of 100% score. </a:t>
            </a:r>
          </a:p>
          <a:p>
            <a:pPr marL="0" indent="0" eaLnBrk="1" hangingPunct="1">
              <a:buFontTx/>
              <a:buNone/>
              <a:defRPr/>
            </a:pPr>
            <a:r>
              <a:rPr lang="en-US" sz="2400" dirty="0">
                <a:ea typeface="ＭＳ Ｐゴシック" charset="0"/>
              </a:rPr>
              <a:t> </a:t>
            </a:r>
          </a:p>
        </p:txBody>
      </p:sp>
      <p:sp>
        <p:nvSpPr>
          <p:cNvPr id="8196" name="Title 1"/>
          <p:cNvSpPr>
            <a:spLocks noGrp="1"/>
          </p:cNvSpPr>
          <p:nvPr>
            <p:ph type="title"/>
          </p:nvPr>
        </p:nvSpPr>
        <p:spPr>
          <a:xfrm>
            <a:off x="549804" y="0"/>
            <a:ext cx="7772400" cy="829733"/>
          </a:xfrm>
        </p:spPr>
        <p:txBody>
          <a:bodyPr/>
          <a:lstStyle/>
          <a:p>
            <a:r>
              <a:rPr lang="en-US" altLang="en-US" dirty="0">
                <a:ea typeface="SimSun" pitchFamily="2" charset="-122"/>
              </a:rPr>
              <a:t>Logistics: Grading</a:t>
            </a:r>
          </a:p>
        </p:txBody>
      </p:sp>
      <p:graphicFrame>
        <p:nvGraphicFramePr>
          <p:cNvPr id="8197" name="Object 2"/>
          <p:cNvGraphicFramePr>
            <a:graphicFrameLocks noChangeAspect="1"/>
          </p:cNvGraphicFramePr>
          <p:nvPr/>
        </p:nvGraphicFramePr>
        <p:xfrm>
          <a:off x="6057900" y="3175000"/>
          <a:ext cx="114300" cy="16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3" imgW="114300" imgH="165100" progId="Equation.DSMT4">
                  <p:embed/>
                </p:oleObj>
              </mc:Choice>
              <mc:Fallback>
                <p:oleObj name="Equation" r:id="rId3" imgW="114300" imgH="165100" progId="Equation.DSMT4">
                  <p:embed/>
                  <p:pic>
                    <p:nvPicPr>
                      <p:cNvPr id="8197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7900" y="3175000"/>
                        <a:ext cx="114300" cy="16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63255" y="2"/>
            <a:ext cx="8392438" cy="780286"/>
          </a:xfrm>
        </p:spPr>
        <p:txBody>
          <a:bodyPr/>
          <a:lstStyle/>
          <a:p>
            <a:r>
              <a:rPr lang="en-US" altLang="en-US" sz="3600" dirty="0">
                <a:latin typeface="Times" charset="0"/>
                <a:ea typeface="SimSun" pitchFamily="2" charset="-122"/>
              </a:rPr>
              <a:t>Logistic: grading components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338202" y="1109472"/>
            <a:ext cx="8411923" cy="5366485"/>
          </a:xfrm>
        </p:spPr>
        <p:txBody>
          <a:bodyPr/>
          <a:lstStyle/>
          <a:p>
            <a:r>
              <a:rPr lang="en-US" altLang="en-US" sz="2400" dirty="0">
                <a:ea typeface="SimSun" pitchFamily="2" charset="-122"/>
              </a:rPr>
              <a:t>zyBook: Interactive learning experience</a:t>
            </a:r>
          </a:p>
          <a:p>
            <a:pPr lvl="1"/>
            <a:r>
              <a:rPr lang="en-US" altLang="en-US" sz="2400" dirty="0">
                <a:solidFill>
                  <a:srgbClr val="C00000"/>
                </a:solidFill>
                <a:ea typeface="SimSun" pitchFamily="2" charset="-122"/>
              </a:rPr>
              <a:t>No excuse for delay (constrained by ZyBooks system)</a:t>
            </a:r>
          </a:p>
          <a:p>
            <a:r>
              <a:rPr lang="en-US" altLang="en-US" sz="2400" dirty="0">
                <a:ea typeface="SimSun" pitchFamily="2" charset="-122"/>
              </a:rPr>
              <a:t>iClicker: </a:t>
            </a:r>
          </a:p>
          <a:p>
            <a:pPr lvl="1"/>
            <a:r>
              <a:rPr lang="en-US" altLang="en-US" sz="2400" dirty="0">
                <a:ea typeface="SimSun" pitchFamily="2" charset="-122"/>
              </a:rPr>
              <a:t>Clarification of the concepts and team discussion</a:t>
            </a:r>
          </a:p>
          <a:p>
            <a:pPr marL="342900" lvl="1" indent="-342900">
              <a:buFontTx/>
              <a:buChar char="•"/>
            </a:pPr>
            <a:r>
              <a:rPr lang="en-US" altLang="en-US" sz="2400" dirty="0">
                <a:ea typeface="SimSun" pitchFamily="2" charset="-122"/>
              </a:rPr>
              <a:t>Homework: </a:t>
            </a:r>
          </a:p>
          <a:p>
            <a:pPr marL="742950" lvl="2" indent="-342900"/>
            <a:r>
              <a:rPr lang="en-US" altLang="en-US" dirty="0">
                <a:ea typeface="SimSun" pitchFamily="2" charset="-122"/>
              </a:rPr>
              <a:t>Paper Work</a:t>
            </a:r>
          </a:p>
          <a:p>
            <a:pPr marL="742950" lvl="2" indent="-342900"/>
            <a:r>
              <a:rPr lang="en-US" altLang="en-US" dirty="0">
                <a:ea typeface="SimSun" pitchFamily="2" charset="-122"/>
              </a:rPr>
              <a:t>Group discussion is encouraged. However, we are required to write individually.</a:t>
            </a:r>
          </a:p>
          <a:p>
            <a:pPr lvl="1"/>
            <a:r>
              <a:rPr lang="en-US" altLang="en-US" sz="2400" dirty="0">
                <a:ea typeface="SimSun" pitchFamily="2" charset="-122"/>
              </a:rPr>
              <a:t>Discount </a:t>
            </a:r>
            <a:r>
              <a:rPr lang="en-US" sz="2400" dirty="0"/>
              <a:t>10% loss of credit for each day after the deadline but no credit </a:t>
            </a:r>
            <a:r>
              <a:rPr lang="en-US" sz="2400" dirty="0">
                <a:solidFill>
                  <a:srgbClr val="C00000"/>
                </a:solidFill>
              </a:rPr>
              <a:t>after the solution is posted</a:t>
            </a:r>
            <a:r>
              <a:rPr lang="en-US" sz="2400" dirty="0"/>
              <a:t>.</a:t>
            </a:r>
          </a:p>
          <a:p>
            <a:pPr lvl="1"/>
            <a:r>
              <a:rPr lang="en-US" sz="2400" dirty="0">
                <a:solidFill>
                  <a:srgbClr val="C00000"/>
                </a:solidFill>
              </a:rPr>
              <a:t>Metric: Posted solutions and rubrics, but not grading results</a:t>
            </a:r>
            <a:endParaRPr lang="en-US" altLang="en-US" sz="2400" dirty="0">
              <a:solidFill>
                <a:srgbClr val="C00000"/>
              </a:solidFill>
              <a:ea typeface="SimSun" pitchFamily="2" charset="-122"/>
            </a:endParaRPr>
          </a:p>
          <a:p>
            <a:pPr marL="0" indent="0">
              <a:buNone/>
            </a:pPr>
            <a:endParaRPr lang="en-US" altLang="en-US" dirty="0">
              <a:ea typeface="SimSun" pitchFamily="2" charset="-122"/>
            </a:endParaRPr>
          </a:p>
          <a:p>
            <a:pPr lvl="1"/>
            <a:endParaRPr lang="en-US" altLang="en-US" dirty="0">
              <a:ea typeface="SimSun" pitchFamily="2" charset="-122"/>
            </a:endParaRPr>
          </a:p>
          <a:p>
            <a:pPr lvl="1">
              <a:buFontTx/>
              <a:buNone/>
            </a:pPr>
            <a:endParaRPr lang="en-US" altLang="en-US" dirty="0">
              <a:ea typeface="SimSun" pitchFamily="2" charset="-122"/>
            </a:endParaRPr>
          </a:p>
          <a:p>
            <a:pPr lvl="1">
              <a:buFontTx/>
              <a:buNone/>
            </a:pPr>
            <a:endParaRPr lang="en-US" altLang="en-US" dirty="0">
              <a:ea typeface="SimSun" pitchFamily="2" charset="-122"/>
            </a:endParaRPr>
          </a:p>
          <a:p>
            <a:endParaRPr lang="en-US" altLang="en-US" dirty="0">
              <a:ea typeface="SimSun" pitchFamily="2" charset="-122"/>
            </a:endParaRPr>
          </a:p>
          <a:p>
            <a:pPr>
              <a:buFont typeface="Wingdings" pitchFamily="2" charset="2"/>
              <a:buNone/>
            </a:pPr>
            <a:endParaRPr lang="en-US" altLang="en-US" dirty="0">
              <a:ea typeface="SimSun" pitchFamily="2" charset="-122"/>
            </a:endParaRPr>
          </a:p>
        </p:txBody>
      </p:sp>
      <p:sp>
        <p:nvSpPr>
          <p:cNvPr id="922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418A45C-C413-4474-9372-5E2308F9A72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63255" y="1"/>
            <a:ext cx="8392438" cy="998805"/>
          </a:xfrm>
        </p:spPr>
        <p:txBody>
          <a:bodyPr/>
          <a:lstStyle/>
          <a:p>
            <a:r>
              <a:rPr lang="en-US" altLang="en-US" sz="3600" dirty="0">
                <a:latin typeface="Times" charset="0"/>
                <a:ea typeface="SimSun" pitchFamily="2" charset="-122"/>
              </a:rPr>
              <a:t>Logistic: Midterms and Final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338202" y="1026942"/>
            <a:ext cx="8411923" cy="5449013"/>
          </a:xfrm>
        </p:spPr>
        <p:txBody>
          <a:bodyPr/>
          <a:lstStyle/>
          <a:p>
            <a:r>
              <a:rPr lang="en-US" altLang="en-US" sz="2400" dirty="0">
                <a:ea typeface="SimSun" pitchFamily="2" charset="-122"/>
              </a:rPr>
              <a:t>Midterms: (Another) Indication of how well we have absorbed the material</a:t>
            </a:r>
          </a:p>
          <a:p>
            <a:pPr lvl="1"/>
            <a:r>
              <a:rPr lang="en-US" altLang="en-US" sz="2400" dirty="0">
                <a:ea typeface="SimSun" pitchFamily="2" charset="-122"/>
              </a:rPr>
              <a:t>Samples will be posted for more practices.</a:t>
            </a:r>
          </a:p>
          <a:p>
            <a:pPr lvl="1"/>
            <a:r>
              <a:rPr lang="en-US" altLang="en-US" sz="2400" dirty="0">
                <a:ea typeface="SimSun" pitchFamily="2" charset="-122"/>
              </a:rPr>
              <a:t>Solution and grading policy will be posted after the exam.</a:t>
            </a:r>
          </a:p>
          <a:p>
            <a:pPr lvl="1"/>
            <a:r>
              <a:rPr lang="en-US" altLang="en-US" sz="2400" dirty="0">
                <a:ea typeface="SimSun" pitchFamily="2" charset="-122"/>
              </a:rPr>
              <a:t>Midterm 2 is not cumulative but requires a good command of the Midterm 1 content.</a:t>
            </a:r>
          </a:p>
          <a:p>
            <a:r>
              <a:rPr lang="en-US" altLang="en-US" sz="2400" dirty="0">
                <a:ea typeface="SimSun" pitchFamily="2" charset="-122"/>
              </a:rPr>
              <a:t>Final: </a:t>
            </a:r>
          </a:p>
          <a:p>
            <a:pPr lvl="1"/>
            <a:r>
              <a:rPr lang="en-US" altLang="en-US" sz="2400" dirty="0">
                <a:ea typeface="SimSun" pitchFamily="2" charset="-122"/>
              </a:rPr>
              <a:t>Two hours exam.</a:t>
            </a:r>
          </a:p>
          <a:p>
            <a:pPr lvl="1"/>
            <a:r>
              <a:rPr lang="en-US" altLang="en-US" sz="2400" dirty="0">
                <a:ea typeface="SimSun" pitchFamily="2" charset="-122"/>
              </a:rPr>
              <a:t>Samples will be posted for more practices.</a:t>
            </a:r>
          </a:p>
          <a:p>
            <a:pPr lvl="1"/>
            <a:r>
              <a:rPr lang="en-US" altLang="en-US" sz="2400" dirty="0">
                <a:ea typeface="SimSun" pitchFamily="2" charset="-122"/>
              </a:rPr>
              <a:t>Final is not cumulative but requires a good command of the whole class.</a:t>
            </a:r>
            <a:endParaRPr lang="en-US" altLang="en-US" dirty="0">
              <a:ea typeface="SimSun" pitchFamily="2" charset="-122"/>
            </a:endParaRPr>
          </a:p>
          <a:p>
            <a:pPr lvl="1">
              <a:buFontTx/>
              <a:buNone/>
            </a:pPr>
            <a:endParaRPr lang="en-US" altLang="en-US" dirty="0">
              <a:ea typeface="SimSun" pitchFamily="2" charset="-122"/>
            </a:endParaRPr>
          </a:p>
          <a:p>
            <a:pPr lvl="1">
              <a:buFontTx/>
              <a:buNone/>
            </a:pPr>
            <a:endParaRPr lang="en-US" altLang="en-US" dirty="0">
              <a:ea typeface="SimSun" pitchFamily="2" charset="-122"/>
            </a:endParaRPr>
          </a:p>
          <a:p>
            <a:endParaRPr lang="en-US" altLang="en-US" dirty="0">
              <a:ea typeface="SimSun" pitchFamily="2" charset="-122"/>
            </a:endParaRPr>
          </a:p>
          <a:p>
            <a:pPr>
              <a:buFont typeface="Wingdings" pitchFamily="2" charset="2"/>
              <a:buNone/>
            </a:pPr>
            <a:endParaRPr lang="en-US" altLang="en-US" dirty="0">
              <a:ea typeface="SimSun" pitchFamily="2" charset="-122"/>
            </a:endParaRPr>
          </a:p>
        </p:txBody>
      </p:sp>
      <p:sp>
        <p:nvSpPr>
          <p:cNvPr id="922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418A45C-C413-4474-9372-5E2308F9A72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102527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63255" y="1"/>
            <a:ext cx="8392438" cy="998805"/>
          </a:xfrm>
        </p:spPr>
        <p:txBody>
          <a:bodyPr/>
          <a:lstStyle/>
          <a:p>
            <a:r>
              <a:rPr lang="en-US" altLang="en-US" sz="3600" dirty="0">
                <a:latin typeface="Times" charset="0"/>
                <a:ea typeface="SimSun" pitchFamily="2" charset="-122"/>
              </a:rPr>
              <a:t>Logistic: Class Expectation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547208" y="1026942"/>
            <a:ext cx="8411923" cy="5449013"/>
          </a:xfrm>
        </p:spPr>
        <p:txBody>
          <a:bodyPr/>
          <a:lstStyle/>
          <a:p>
            <a:r>
              <a:rPr lang="en-US" altLang="en-US" sz="2800" dirty="0">
                <a:ea typeface="SimSun" pitchFamily="2" charset="-122"/>
              </a:rPr>
              <a:t>Level 1: Definitions (zyBook)</a:t>
            </a:r>
          </a:p>
          <a:p>
            <a:pPr lvl="1"/>
            <a:r>
              <a:rPr lang="en-US" altLang="en-US" dirty="0">
                <a:ea typeface="SimSun" pitchFamily="2" charset="-122"/>
              </a:rPr>
              <a:t>Basic concepts</a:t>
            </a:r>
          </a:p>
          <a:p>
            <a:pPr lvl="1"/>
            <a:r>
              <a:rPr lang="en-US" altLang="en-US" dirty="0">
                <a:ea typeface="SimSun" pitchFamily="2" charset="-122"/>
              </a:rPr>
              <a:t>Motivation</a:t>
            </a:r>
          </a:p>
          <a:p>
            <a:r>
              <a:rPr lang="en-US" altLang="en-US" sz="2800" dirty="0">
                <a:ea typeface="SimSun" pitchFamily="2" charset="-122"/>
              </a:rPr>
              <a:t>Level 2: Concepts and Methods (Lecture and slides)</a:t>
            </a:r>
          </a:p>
          <a:p>
            <a:pPr lvl="1"/>
            <a:r>
              <a:rPr lang="en-US" altLang="en-US" dirty="0">
                <a:ea typeface="SimSun" pitchFamily="2" charset="-122"/>
              </a:rPr>
              <a:t>Key ideas</a:t>
            </a:r>
          </a:p>
          <a:p>
            <a:r>
              <a:rPr lang="en-US" altLang="en-US" sz="2800" dirty="0">
                <a:ea typeface="SimSun" pitchFamily="2" charset="-122"/>
              </a:rPr>
              <a:t>Level 3: Hands on Practices (Homeworks)</a:t>
            </a:r>
          </a:p>
          <a:p>
            <a:pPr lvl="1"/>
            <a:r>
              <a:rPr lang="en-US" altLang="en-US" dirty="0">
                <a:ea typeface="SimSun" pitchFamily="2" charset="-122"/>
              </a:rPr>
              <a:t>Exercises</a:t>
            </a:r>
          </a:p>
          <a:p>
            <a:r>
              <a:rPr lang="en-US" altLang="en-US" sz="2800" dirty="0">
                <a:ea typeface="SimSun" pitchFamily="2" charset="-122"/>
              </a:rPr>
              <a:t>Level 4: Command of Materials (Samples of exams)</a:t>
            </a:r>
          </a:p>
          <a:p>
            <a:pPr lvl="1"/>
            <a:r>
              <a:rPr lang="en-US" altLang="en-US" dirty="0">
                <a:ea typeface="SimSun" pitchFamily="2" charset="-122"/>
              </a:rPr>
              <a:t>Review</a:t>
            </a:r>
          </a:p>
          <a:p>
            <a:pPr lvl="1">
              <a:buFontTx/>
              <a:buNone/>
            </a:pPr>
            <a:endParaRPr lang="en-US" altLang="en-US" dirty="0">
              <a:ea typeface="SimSun" pitchFamily="2" charset="-122"/>
            </a:endParaRPr>
          </a:p>
          <a:p>
            <a:endParaRPr lang="en-US" altLang="en-US" dirty="0">
              <a:ea typeface="SimSun" pitchFamily="2" charset="-122"/>
            </a:endParaRPr>
          </a:p>
          <a:p>
            <a:pPr>
              <a:buFont typeface="Wingdings" pitchFamily="2" charset="2"/>
              <a:buNone/>
            </a:pPr>
            <a:endParaRPr lang="en-US" altLang="en-US" dirty="0">
              <a:ea typeface="SimSun" pitchFamily="2" charset="-122"/>
            </a:endParaRPr>
          </a:p>
        </p:txBody>
      </p:sp>
      <p:sp>
        <p:nvSpPr>
          <p:cNvPr id="922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418A45C-C413-4474-9372-5E2308F9A72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395386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401763" y="214313"/>
            <a:ext cx="6323012" cy="600075"/>
          </a:xfrm>
        </p:spPr>
        <p:txBody>
          <a:bodyPr wrap="none" lIns="63500" tIns="25400" rIns="63500" bIns="25400" anchor="t">
            <a:spAutoFit/>
          </a:bodyPr>
          <a:lstStyle/>
          <a:p>
            <a:r>
              <a:rPr lang="en-US" altLang="en-US" dirty="0">
                <a:latin typeface="Lucida Sans Unicode" pitchFamily="34" charset="0"/>
                <a:ea typeface="SimSun" pitchFamily="2" charset="-122"/>
              </a:rPr>
              <a:t>Course Problems…Cheating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58913"/>
            <a:ext cx="8519160" cy="4409412"/>
          </a:xfrm>
        </p:spPr>
        <p:txBody>
          <a:bodyPr wrap="square" lIns="63500" tIns="25400" rIns="63500" bIns="25400">
            <a:spAutoFit/>
          </a:bodyPr>
          <a:lstStyle/>
          <a:p>
            <a:pPr marL="203200" indent="-203200"/>
            <a:r>
              <a:rPr lang="en-US" altLang="en-US" sz="2400" dirty="0">
                <a:ea typeface="SimSun" pitchFamily="2" charset="-122"/>
              </a:rPr>
              <a:t>What is cheating?</a:t>
            </a:r>
          </a:p>
          <a:p>
            <a:pPr marL="685800" lvl="1" indent="-190500"/>
            <a:r>
              <a:rPr lang="en-US" altLang="en-US" sz="2400" u="sng" dirty="0">
                <a:ea typeface="SimSun" pitchFamily="2" charset="-122"/>
              </a:rPr>
              <a:t>Studying</a:t>
            </a:r>
            <a:r>
              <a:rPr lang="en-US" altLang="en-US" sz="2400" dirty="0">
                <a:ea typeface="SimSun" pitchFamily="2" charset="-122"/>
              </a:rPr>
              <a:t> together in groups is </a:t>
            </a:r>
            <a:r>
              <a:rPr lang="en-US" altLang="en-US" sz="2400" u="sng" dirty="0">
                <a:ea typeface="SimSun" pitchFamily="2" charset="-122"/>
              </a:rPr>
              <a:t>not cheating but encouraged</a:t>
            </a:r>
          </a:p>
          <a:p>
            <a:pPr marL="685800" lvl="1" indent="-190500"/>
            <a:r>
              <a:rPr lang="en-US" altLang="en-US" sz="2400" dirty="0">
                <a:ea typeface="SimSun" pitchFamily="2" charset="-122"/>
              </a:rPr>
              <a:t>Turned-in work must be </a:t>
            </a:r>
            <a:r>
              <a:rPr lang="en-US" altLang="en-US" sz="2400" i="1" dirty="0">
                <a:ea typeface="SimSun" pitchFamily="2" charset="-122"/>
              </a:rPr>
              <a:t>completely</a:t>
            </a:r>
            <a:r>
              <a:rPr lang="en-US" altLang="en-US" sz="2400" dirty="0">
                <a:ea typeface="SimSun" pitchFamily="2" charset="-122"/>
              </a:rPr>
              <a:t> your own.</a:t>
            </a:r>
          </a:p>
          <a:p>
            <a:pPr marL="685800" lvl="1" indent="-190500"/>
            <a:r>
              <a:rPr lang="en-US" altLang="en-US" sz="2400" dirty="0">
                <a:ea typeface="SimSun" pitchFamily="2" charset="-122"/>
              </a:rPr>
              <a:t>Copying someone else’s solution on a HW or Exam is cheating </a:t>
            </a:r>
            <a:endParaRPr lang="en-US" altLang="ja-JP" sz="2400" dirty="0">
              <a:ea typeface="SimSun" pitchFamily="2" charset="-122"/>
            </a:endParaRPr>
          </a:p>
          <a:p>
            <a:pPr marL="685800" lvl="1" indent="-190500"/>
            <a:r>
              <a:rPr lang="en-US" altLang="en-US" sz="2400" dirty="0">
                <a:ea typeface="SimSun" pitchFamily="2" charset="-122"/>
              </a:rPr>
              <a:t>Both “giver” and “receiver” are equally culpable</a:t>
            </a:r>
          </a:p>
          <a:p>
            <a:pPr marL="685800" lvl="1" indent="-190500">
              <a:buFont typeface="Wingdings" pitchFamily="2" charset="2"/>
              <a:buNone/>
            </a:pPr>
            <a:endParaRPr lang="en-US" altLang="en-US" sz="2400" dirty="0">
              <a:ea typeface="SimSun" pitchFamily="2" charset="-122"/>
            </a:endParaRPr>
          </a:p>
          <a:p>
            <a:pPr marL="203200" indent="-203200">
              <a:lnSpc>
                <a:spcPct val="85000"/>
              </a:lnSpc>
            </a:pPr>
            <a:r>
              <a:rPr lang="en-US" altLang="en-US" sz="2400" dirty="0">
                <a:solidFill>
                  <a:srgbClr val="C00000"/>
                </a:solidFill>
                <a:ea typeface="SimSun" pitchFamily="2" charset="-122"/>
              </a:rPr>
              <a:t>We will be better off  to work on the problem alone during the exam.</a:t>
            </a:r>
          </a:p>
          <a:p>
            <a:pPr marL="203200" indent="-203200">
              <a:lnSpc>
                <a:spcPct val="85000"/>
              </a:lnSpc>
            </a:pPr>
            <a:r>
              <a:rPr lang="en-US" altLang="en-US" sz="2400" dirty="0">
                <a:solidFill>
                  <a:srgbClr val="C00000"/>
                </a:solidFill>
                <a:ea typeface="SimSun" pitchFamily="2" charset="-122"/>
              </a:rPr>
              <a:t>We have to address the issue once the cheating is reported by someone (e.g. TA, Tutor, Student, etc.).</a:t>
            </a:r>
          </a:p>
        </p:txBody>
      </p:sp>
      <p:sp>
        <p:nvSpPr>
          <p:cNvPr id="1024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0E7D45B-2670-43E8-8BEB-47B56AD9426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147FC7B-5F42-4FCA-BCDB-F30D979BECE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/>
          </a:p>
        </p:txBody>
      </p:sp>
      <p:pic>
        <p:nvPicPr>
          <p:cNvPr id="11267" name="Picture 6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429000"/>
            <a:ext cx="2055813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5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4038600"/>
            <a:ext cx="272097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75" y="3419475"/>
            <a:ext cx="3248025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Rectangle 3"/>
          <p:cNvSpPr>
            <a:spLocks noGrp="1" noChangeArrowheads="1"/>
          </p:cNvSpPr>
          <p:nvPr>
            <p:ph type="title"/>
            <p:custDataLst>
              <p:tags r:id="rId4"/>
            </p:custDataLst>
          </p:nvPr>
        </p:nvSpPr>
        <p:spPr>
          <a:xfrm>
            <a:off x="685800" y="0"/>
            <a:ext cx="7772400" cy="6858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Motivation</a:t>
            </a:r>
            <a:endParaRPr lang="en-GB" altLang="en-US" sz="4000" dirty="0"/>
          </a:p>
        </p:txBody>
      </p:sp>
      <p:sp>
        <p:nvSpPr>
          <p:cNvPr id="11271" name="Rectangle 4"/>
          <p:cNvSpPr>
            <a:spLocks noGrp="1" noChangeArrowheads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451104" y="762000"/>
            <a:ext cx="8278368" cy="24384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Microelectronic technologies have revolutionized our world: cell phones, internet, rapid advances in medicine, etc.</a:t>
            </a:r>
          </a:p>
          <a:p>
            <a:pPr eaLnBrk="1" hangingPunct="1"/>
            <a:r>
              <a:rPr lang="en-US" altLang="en-US" sz="2800" dirty="0"/>
              <a:t>The semiconductor industry has grown from $21 billions in 1985, $335 billions in 2015,  to $478 billions in 2018.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685800" y="-50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>
                <a:ea typeface="SimSun" pitchFamily="2" charset="-122"/>
              </a:rPr>
              <a:t>The Digital Revolution</a:t>
            </a:r>
          </a:p>
        </p:txBody>
      </p:sp>
      <p:cxnSp>
        <p:nvCxnSpPr>
          <p:cNvPr id="12291" name="Straight Connector 5"/>
          <p:cNvCxnSpPr>
            <a:cxnSpLocks noChangeShapeType="1"/>
          </p:cNvCxnSpPr>
          <p:nvPr/>
        </p:nvCxnSpPr>
        <p:spPr bwMode="auto">
          <a:xfrm>
            <a:off x="0" y="5857875"/>
            <a:ext cx="9144000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292" name="Straight Connector 7"/>
          <p:cNvCxnSpPr>
            <a:cxnSpLocks noChangeShapeType="1"/>
          </p:cNvCxnSpPr>
          <p:nvPr/>
        </p:nvCxnSpPr>
        <p:spPr bwMode="auto">
          <a:xfrm rot="5400000">
            <a:off x="1353344" y="5904706"/>
            <a:ext cx="381000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293" name="TextBox 8"/>
          <p:cNvSpPr txBox="1">
            <a:spLocks noChangeArrowheads="1"/>
          </p:cNvSpPr>
          <p:nvPr/>
        </p:nvSpPr>
        <p:spPr bwMode="auto">
          <a:xfrm>
            <a:off x="1087438" y="6086475"/>
            <a:ext cx="9699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ahoma" pitchFamily="34" charset="0"/>
                <a:ea typeface="SimSun" pitchFamily="2" charset="-122"/>
              </a:rPr>
              <a:t>WWII</a:t>
            </a:r>
          </a:p>
        </p:txBody>
      </p:sp>
      <p:sp>
        <p:nvSpPr>
          <p:cNvPr id="12294" name="TextBox 19"/>
          <p:cNvSpPr txBox="1">
            <a:spLocks noChangeArrowheads="1"/>
          </p:cNvSpPr>
          <p:nvPr/>
        </p:nvSpPr>
        <p:spPr bwMode="auto">
          <a:xfrm>
            <a:off x="200025" y="922338"/>
            <a:ext cx="89439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latin typeface="Tahoma" pitchFamily="34" charset="0"/>
                <a:ea typeface="SimSun" pitchFamily="2" charset="-122"/>
              </a:rPr>
              <a:t>Integrated Circuit:  Many digital operations on the same material</a:t>
            </a:r>
          </a:p>
        </p:txBody>
      </p:sp>
      <p:sp>
        <p:nvSpPr>
          <p:cNvPr id="12295" name="TextBox 34"/>
          <p:cNvSpPr txBox="1">
            <a:spLocks noChangeArrowheads="1"/>
          </p:cNvSpPr>
          <p:nvPr/>
        </p:nvSpPr>
        <p:spPr bwMode="auto">
          <a:xfrm>
            <a:off x="1143000" y="5302250"/>
            <a:ext cx="8318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Tahoma" pitchFamily="34" charset="0"/>
                <a:ea typeface="SimSun" pitchFamily="2" charset="-122"/>
              </a:rPr>
              <a:t>ENIAC</a:t>
            </a:r>
          </a:p>
        </p:txBody>
      </p:sp>
      <p:grpSp>
        <p:nvGrpSpPr>
          <p:cNvPr id="3" name="Group 43"/>
          <p:cNvGrpSpPr>
            <a:grpSpLocks/>
          </p:cNvGrpSpPr>
          <p:nvPr/>
        </p:nvGrpSpPr>
        <p:grpSpPr bwMode="auto">
          <a:xfrm>
            <a:off x="6781800" y="5349875"/>
            <a:ext cx="1439863" cy="1208088"/>
            <a:chOff x="6781800" y="5349118"/>
            <a:chExt cx="1439141" cy="1208547"/>
          </a:xfrm>
        </p:grpSpPr>
        <p:cxnSp>
          <p:nvCxnSpPr>
            <p:cNvPr id="12311" name="Straight Connector 32"/>
            <p:cNvCxnSpPr>
              <a:cxnSpLocks noChangeShapeType="1"/>
            </p:cNvCxnSpPr>
            <p:nvPr/>
          </p:nvCxnSpPr>
          <p:spPr bwMode="auto">
            <a:xfrm rot="5400000">
              <a:off x="7330315" y="5889588"/>
              <a:ext cx="381000" cy="15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12" name="TextBox 33"/>
            <p:cNvSpPr txBox="1">
              <a:spLocks noChangeArrowheads="1"/>
            </p:cNvSpPr>
            <p:nvPr/>
          </p:nvSpPr>
          <p:spPr bwMode="auto">
            <a:xfrm>
              <a:off x="6781800" y="5349118"/>
              <a:ext cx="143914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rgbClr val="000000"/>
                  </a:solidFill>
                  <a:latin typeface="Tahoma" pitchFamily="34" charset="0"/>
                  <a:ea typeface="SimSun" pitchFamily="2" charset="-122"/>
                </a:rPr>
                <a:t>Moore</a:t>
              </a:r>
              <a:r>
                <a:rPr lang="ja-JP" altLang="en-US" sz="1800">
                  <a:solidFill>
                    <a:srgbClr val="000000"/>
                  </a:solidFill>
                  <a:latin typeface="Tahoma" pitchFamily="34" charset="0"/>
                  <a:ea typeface="SimSun" pitchFamily="2" charset="-122"/>
                </a:rPr>
                <a:t>’</a:t>
              </a:r>
              <a:r>
                <a:rPr lang="en-US" altLang="ja-JP" sz="1800" dirty="0">
                  <a:solidFill>
                    <a:srgbClr val="000000"/>
                  </a:solidFill>
                  <a:latin typeface="Tahoma" pitchFamily="34" charset="0"/>
                  <a:ea typeface="SimSun" pitchFamily="2" charset="-122"/>
                </a:rPr>
                <a:t>s Law</a:t>
              </a:r>
              <a:endParaRPr lang="en-US" altLang="en-US" sz="1800" dirty="0">
                <a:solidFill>
                  <a:srgbClr val="000000"/>
                </a:solidFill>
                <a:latin typeface="Tahoma" pitchFamily="34" charset="0"/>
                <a:ea typeface="SimSun" pitchFamily="2" charset="-122"/>
              </a:endParaRPr>
            </a:p>
          </p:txBody>
        </p:sp>
        <p:sp>
          <p:nvSpPr>
            <p:cNvPr id="12313" name="TextBox 35"/>
            <p:cNvSpPr txBox="1">
              <a:spLocks noChangeArrowheads="1"/>
            </p:cNvSpPr>
            <p:nvPr/>
          </p:nvSpPr>
          <p:spPr bwMode="auto">
            <a:xfrm>
              <a:off x="7101720" y="6096000"/>
              <a:ext cx="8567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ahoma" pitchFamily="34" charset="0"/>
                  <a:ea typeface="SimSun" pitchFamily="2" charset="-122"/>
                </a:rPr>
                <a:t>1965</a:t>
              </a:r>
            </a:p>
          </p:txBody>
        </p:sp>
      </p:grpSp>
      <p:pic>
        <p:nvPicPr>
          <p:cNvPr id="12297" name="Picture 4" descr="mau0-1a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" y="2971800"/>
            <a:ext cx="3048000" cy="2395538"/>
          </a:xfrm>
        </p:spPr>
      </p:pic>
      <p:pic>
        <p:nvPicPr>
          <p:cNvPr id="40" name="Content Placeholder 39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97563" y="3413125"/>
            <a:ext cx="3170237" cy="1981200"/>
          </a:xfrm>
        </p:spPr>
      </p:pic>
      <p:grpSp>
        <p:nvGrpSpPr>
          <p:cNvPr id="4" name="Group 41"/>
          <p:cNvGrpSpPr>
            <a:grpSpLocks/>
          </p:cNvGrpSpPr>
          <p:nvPr/>
        </p:nvGrpSpPr>
        <p:grpSpPr bwMode="auto">
          <a:xfrm>
            <a:off x="3190875" y="1925638"/>
            <a:ext cx="2540000" cy="4632325"/>
            <a:chOff x="3190120" y="1924954"/>
            <a:chExt cx="2540000" cy="4632711"/>
          </a:xfrm>
        </p:grpSpPr>
        <p:cxnSp>
          <p:nvCxnSpPr>
            <p:cNvPr id="12306" name="Straight Connector 26"/>
            <p:cNvCxnSpPr>
              <a:cxnSpLocks noChangeShapeType="1"/>
            </p:cNvCxnSpPr>
            <p:nvPr/>
          </p:nvCxnSpPr>
          <p:spPr bwMode="auto">
            <a:xfrm rot="5400000">
              <a:off x="4344993" y="5904706"/>
              <a:ext cx="381000" cy="15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307" name="TextBox 27"/>
            <p:cNvSpPr txBox="1">
              <a:spLocks noChangeArrowheads="1"/>
            </p:cNvSpPr>
            <p:nvPr/>
          </p:nvSpPr>
          <p:spPr bwMode="auto">
            <a:xfrm>
              <a:off x="4104934" y="6096000"/>
              <a:ext cx="8567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000000"/>
                  </a:solidFill>
                  <a:latin typeface="Tahoma" pitchFamily="34" charset="0"/>
                  <a:ea typeface="SimSun" pitchFamily="2" charset="-122"/>
                </a:rPr>
                <a:t>1949</a:t>
              </a:r>
            </a:p>
          </p:txBody>
        </p:sp>
        <p:pic>
          <p:nvPicPr>
            <p:cNvPr id="12308" name="Picture 4" descr="internet2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0120" y="1924954"/>
              <a:ext cx="2540000" cy="185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09" name="Picture 6" descr="505_firsic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0400" y="3886200"/>
              <a:ext cx="2514600" cy="1495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10" name="TextBox 40"/>
            <p:cNvSpPr txBox="1">
              <a:spLocks noChangeArrowheads="1"/>
            </p:cNvSpPr>
            <p:nvPr/>
          </p:nvSpPr>
          <p:spPr bwMode="auto">
            <a:xfrm>
              <a:off x="3551160" y="5334000"/>
              <a:ext cx="196720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solidFill>
                    <a:srgbClr val="000000"/>
                  </a:solidFill>
                  <a:latin typeface="Tahoma" pitchFamily="34" charset="0"/>
                  <a:ea typeface="SimSun" pitchFamily="2" charset="-122"/>
                </a:rPr>
                <a:t>Integrated Circuit</a:t>
              </a:r>
            </a:p>
          </p:txBody>
        </p:sp>
      </p:grp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5900738" y="2209800"/>
            <a:ext cx="3395662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000000"/>
                </a:solidFill>
                <a:latin typeface="Tahoma" pitchFamily="34" charset="0"/>
                <a:ea typeface="SimSun" pitchFamily="2" charset="-122"/>
              </a:rPr>
              <a:t>Exponential Growth of Computation</a:t>
            </a:r>
          </a:p>
        </p:txBody>
      </p:sp>
      <p:pic>
        <p:nvPicPr>
          <p:cNvPr id="12301" name="Picture 1" descr="small_vac-tube2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1828800"/>
            <a:ext cx="1784350" cy="102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02" name="TextBox 4"/>
          <p:cNvSpPr txBox="1">
            <a:spLocks noChangeArrowheads="1"/>
          </p:cNvSpPr>
          <p:nvPr/>
        </p:nvSpPr>
        <p:spPr bwMode="auto">
          <a:xfrm>
            <a:off x="533400" y="1600200"/>
            <a:ext cx="18811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Garamond" pitchFamily="18" charset="0"/>
              </a:rPr>
              <a:t>Vacuum tubes</a:t>
            </a:r>
          </a:p>
        </p:txBody>
      </p:sp>
      <p:sp>
        <p:nvSpPr>
          <p:cNvPr id="12303" name="Rectangle 1"/>
          <p:cNvSpPr>
            <a:spLocks noChangeArrowheads="1"/>
          </p:cNvSpPr>
          <p:nvPr/>
        </p:nvSpPr>
        <p:spPr bwMode="auto">
          <a:xfrm>
            <a:off x="3352800" y="4905375"/>
            <a:ext cx="2066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en-US" sz="1800" dirty="0">
                <a:solidFill>
                  <a:schemeClr val="bg1"/>
                </a:solidFill>
              </a:rPr>
              <a:t>(1.6 x 11.1 mm)</a:t>
            </a:r>
            <a:endParaRPr lang="en-US" altLang="en-US" sz="1800" dirty="0">
              <a:solidFill>
                <a:schemeClr val="bg1"/>
              </a:solidFill>
            </a:endParaRPr>
          </a:p>
        </p:txBody>
      </p:sp>
      <p:sp>
        <p:nvSpPr>
          <p:cNvPr id="12304" name="TextBox 34"/>
          <p:cNvSpPr txBox="1">
            <a:spLocks noChangeArrowheads="1"/>
          </p:cNvSpPr>
          <p:nvPr/>
        </p:nvSpPr>
        <p:spPr bwMode="auto">
          <a:xfrm>
            <a:off x="1989138" y="5878513"/>
            <a:ext cx="17764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Tahoma" pitchFamily="34" charset="0"/>
                <a:ea typeface="SimSun" pitchFamily="2" charset="-122"/>
              </a:rPr>
              <a:t>Stored Program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00"/>
                </a:solidFill>
                <a:latin typeface="Tahoma" pitchFamily="34" charset="0"/>
                <a:ea typeface="SimSun" pitchFamily="2" charset="-122"/>
              </a:rPr>
              <a:t>Model</a:t>
            </a:r>
          </a:p>
        </p:txBody>
      </p:sp>
      <p:sp>
        <p:nvSpPr>
          <p:cNvPr id="1230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64A1E49-BBDF-4DFD-967D-52BC8A4DCE0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>
          <a:xfrm>
            <a:off x="685800" y="-220663"/>
            <a:ext cx="7772400" cy="1143001"/>
          </a:xfrm>
        </p:spPr>
        <p:txBody>
          <a:bodyPr/>
          <a:lstStyle/>
          <a:p>
            <a:r>
              <a:rPr lang="en-US" altLang="en-US" dirty="0"/>
              <a:t>Building complex circuits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F2ADCF0C-8455-4A04-ADC2-B314713CAB4E}" type="slidenum">
              <a:rPr lang="en-US" altLang="en-US" sz="1400"/>
              <a:pPr eaLnBrk="1" hangingPunct="1"/>
              <a:t>16</a:t>
            </a:fld>
            <a:endParaRPr lang="en-US" altLang="en-US" sz="1400" dirty="0"/>
          </a:p>
        </p:txBody>
      </p:sp>
      <p:pic>
        <p:nvPicPr>
          <p:cNvPr id="34819" name="Picture 6" descr="index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703263"/>
            <a:ext cx="5367337" cy="271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7" descr="bc635-transisto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4521200"/>
            <a:ext cx="1895475" cy="189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8" descr="log4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8" y="3695700"/>
            <a:ext cx="3311525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TextBox 9"/>
          <p:cNvSpPr txBox="1">
            <a:spLocks noChangeArrowheads="1"/>
          </p:cNvSpPr>
          <p:nvPr/>
        </p:nvSpPr>
        <p:spPr bwMode="auto">
          <a:xfrm>
            <a:off x="693738" y="4335463"/>
            <a:ext cx="1112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Transistor</a:t>
            </a:r>
          </a:p>
        </p:txBody>
      </p:sp>
    </p:spTree>
    <p:extLst>
      <p:ext uri="{BB962C8B-B14F-4D97-AF65-F5344CB8AC3E}">
        <p14:creationId xmlns:p14="http://schemas.microsoft.com/office/powerpoint/2010/main" val="21638958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3B2B477-9426-40F6-B09E-DDB4C0D8E53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/>
          </a:p>
        </p:txBody>
      </p:sp>
      <p:sp>
        <p:nvSpPr>
          <p:cNvPr id="13315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45720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dirty="0"/>
              <a:t>Robert Noyce, 1927 - 1990</a:t>
            </a:r>
          </a:p>
        </p:txBody>
      </p:sp>
      <p:sp>
        <p:nvSpPr>
          <p:cNvPr id="13317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77800" y="1541463"/>
            <a:ext cx="5715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Nicknamed </a:t>
            </a:r>
            <a:r>
              <a:rPr lang="ja-JP" altLang="en-US"/>
              <a:t>“</a:t>
            </a:r>
            <a:r>
              <a:rPr lang="en-US" altLang="ja-JP" dirty="0"/>
              <a:t>Mayor of Silicon Valley</a:t>
            </a:r>
            <a:r>
              <a:rPr lang="ja-JP" altLang="en-US"/>
              <a:t>”</a:t>
            </a:r>
            <a:endParaRPr lang="en-US" altLang="ja-JP" dirty="0"/>
          </a:p>
          <a:p>
            <a:pPr eaLnBrk="1" hangingPunct="1"/>
            <a:r>
              <a:rPr lang="en-US" altLang="en-US" dirty="0"/>
              <a:t>Cofounded Fairchild Semiconductor in 1957</a:t>
            </a:r>
          </a:p>
          <a:p>
            <a:pPr eaLnBrk="1" hangingPunct="1"/>
            <a:r>
              <a:rPr lang="en-US" altLang="en-US" dirty="0"/>
              <a:t>Cofounded Intel in 1968</a:t>
            </a:r>
          </a:p>
          <a:p>
            <a:pPr eaLnBrk="1" hangingPunct="1"/>
            <a:r>
              <a:rPr lang="en-US" altLang="en-US" dirty="0"/>
              <a:t>Co-invented the integrated circuit</a:t>
            </a:r>
          </a:p>
        </p:txBody>
      </p:sp>
      <p:pic>
        <p:nvPicPr>
          <p:cNvPr id="13318" name="Picture 5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038" y="1447800"/>
            <a:ext cx="2519362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E36E412-2FF4-4BC3-9F19-7283CBC46EC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/>
          </a:p>
        </p:txBody>
      </p:sp>
      <p:sp>
        <p:nvSpPr>
          <p:cNvPr id="14339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dirty="0"/>
              <a:t>Gordon Moore</a:t>
            </a:r>
          </a:p>
        </p:txBody>
      </p:sp>
      <p:sp>
        <p:nvSpPr>
          <p:cNvPr id="14341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1643063"/>
            <a:ext cx="3962400" cy="475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Cofounded Intel in 1968 with Robert Noyce. </a:t>
            </a:r>
          </a:p>
          <a:p>
            <a:pPr eaLnBrk="1" hangingPunct="1"/>
            <a:r>
              <a:rPr lang="en-US" altLang="en-US" sz="2800" b="1" dirty="0">
                <a:solidFill>
                  <a:schemeClr val="accent2"/>
                </a:solidFill>
              </a:rPr>
              <a:t>Moore</a:t>
            </a:r>
            <a:r>
              <a:rPr lang="ja-JP" altLang="en-US" sz="2800" b="1">
                <a:solidFill>
                  <a:schemeClr val="accent2"/>
                </a:solidFill>
              </a:rPr>
              <a:t>’</a:t>
            </a:r>
            <a:r>
              <a:rPr lang="en-US" altLang="ja-JP" sz="2800" b="1" dirty="0">
                <a:solidFill>
                  <a:schemeClr val="accent2"/>
                </a:solidFill>
              </a:rPr>
              <a:t>s Law: </a:t>
            </a:r>
            <a:r>
              <a:rPr lang="en-US" altLang="ja-JP" sz="2800" dirty="0"/>
              <a:t>the number of transistors on a computer chip doubles every 1.5 years (observed in 1965)</a:t>
            </a:r>
            <a:endParaRPr lang="en-US" altLang="en-US" sz="2800" dirty="0"/>
          </a:p>
        </p:txBody>
      </p:sp>
      <p:pic>
        <p:nvPicPr>
          <p:cNvPr id="14342" name="Picture 5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676400"/>
            <a:ext cx="3016250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>
          <a:xfrm>
            <a:off x="802481" y="17462"/>
            <a:ext cx="7353300" cy="762000"/>
          </a:xfrm>
        </p:spPr>
        <p:txBody>
          <a:bodyPr lIns="90487" tIns="44450" rIns="90487" bIns="44450"/>
          <a:lstStyle/>
          <a:p>
            <a:pPr>
              <a:lnSpc>
                <a:spcPct val="107000"/>
              </a:lnSpc>
            </a:pPr>
            <a:r>
              <a:rPr lang="en-US" altLang="en-US" sz="3200" dirty="0">
                <a:latin typeface="Lucida Sans Unicode" pitchFamily="34" charset="0"/>
                <a:ea typeface="SimSun" pitchFamily="2" charset="-122"/>
              </a:rPr>
              <a:t>Technology Trends: Moore’s Law</a:t>
            </a:r>
          </a:p>
        </p:txBody>
      </p:sp>
      <p:pic>
        <p:nvPicPr>
          <p:cNvPr id="15363" name="Picture 29" descr="moo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2" t="3607" r="4218" b="6010"/>
          <a:stretch>
            <a:fillRect/>
          </a:stretch>
        </p:blipFill>
        <p:spPr bwMode="auto">
          <a:xfrm>
            <a:off x="686593" y="619041"/>
            <a:ext cx="7469188" cy="4807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3"/>
          <p:cNvSpPr txBox="1">
            <a:spLocks noChangeArrowheads="1"/>
          </p:cNvSpPr>
          <p:nvPr/>
        </p:nvSpPr>
        <p:spPr bwMode="auto">
          <a:xfrm>
            <a:off x="158496" y="5426243"/>
            <a:ext cx="8799767" cy="1279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en-US" altLang="en-US" sz="2400" dirty="0">
                <a:latin typeface="Garamond" pitchFamily="18" charset="0"/>
              </a:rPr>
              <a:t>Since 1975, transistor counts have doubled every two years.</a:t>
            </a:r>
          </a:p>
          <a:p>
            <a:r>
              <a:rPr lang="en-US" altLang="en-US" sz="2400" dirty="0">
                <a:solidFill>
                  <a:srgbClr val="C00000"/>
                </a:solidFill>
                <a:latin typeface="Garamond" pitchFamily="18" charset="0"/>
              </a:rPr>
              <a:t>Moore’s law: wider applications: larger market: higher revenue: more R&amp;D</a:t>
            </a:r>
          </a:p>
        </p:txBody>
      </p:sp>
      <p:sp>
        <p:nvSpPr>
          <p:cNvPr id="1536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E1A2811-311E-4436-96D9-CDDED33AF42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dirty="0"/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7DA566A-707F-4F53-BC36-A49BA5D98ED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dirty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59674" y="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New Technologies</a:t>
            </a:r>
            <a:endParaRPr lang="en-GB" altLang="en-US" dirty="0">
              <a:solidFill>
                <a:srgbClr val="C00000"/>
              </a:solidFill>
            </a:endParaRP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74766" y="1018903"/>
            <a:ext cx="7883434" cy="5077097"/>
          </a:xfrm>
        </p:spPr>
        <p:txBody>
          <a:bodyPr/>
          <a:lstStyle/>
          <a:p>
            <a:pPr eaLnBrk="1" hangingPunct="1"/>
            <a:r>
              <a:rPr lang="en-US" altLang="en-US" dirty="0"/>
              <a:t>New materials and fabrication for devices</a:t>
            </a:r>
          </a:p>
          <a:p>
            <a:pPr lvl="1" eaLnBrk="1" hangingPunct="1"/>
            <a:r>
              <a:rPr lang="en-US" altLang="en-US" dirty="0"/>
              <a:t>Low power devices </a:t>
            </a:r>
          </a:p>
          <a:p>
            <a:pPr lvl="1" eaLnBrk="1" hangingPunct="1"/>
            <a:r>
              <a:rPr lang="en-US" altLang="en-US" dirty="0"/>
              <a:t>Three dimensional integrated circuits</a:t>
            </a:r>
          </a:p>
          <a:p>
            <a:pPr lvl="1" eaLnBrk="1" hangingPunct="1"/>
            <a:r>
              <a:rPr lang="en-US" altLang="en-US" dirty="0"/>
              <a:t>Graphene</a:t>
            </a:r>
          </a:p>
          <a:p>
            <a:pPr eaLnBrk="1" hangingPunct="1"/>
            <a:r>
              <a:rPr lang="en-US" altLang="en-US" dirty="0"/>
              <a:t>New architecture</a:t>
            </a:r>
          </a:p>
          <a:p>
            <a:pPr lvl="1" eaLnBrk="1" hangingPunct="1"/>
            <a:r>
              <a:rPr lang="en-US" altLang="en-US" dirty="0"/>
              <a:t>Machine learning, deep learning</a:t>
            </a:r>
          </a:p>
          <a:p>
            <a:pPr eaLnBrk="1" hangingPunct="1"/>
            <a:r>
              <a:rPr lang="en-US" altLang="en-US" dirty="0"/>
              <a:t>Quantum computing</a:t>
            </a:r>
          </a:p>
          <a:p>
            <a:pPr marL="0" indent="0" eaLnBrk="1" hangingPunct="1">
              <a:buNone/>
            </a:pPr>
            <a:r>
              <a:rPr lang="en-US" altLang="en-US" dirty="0">
                <a:solidFill>
                  <a:srgbClr val="C00000"/>
                </a:solidFill>
              </a:rPr>
              <a:t>Understand the principles to explore the future</a:t>
            </a:r>
          </a:p>
          <a:p>
            <a:pPr lvl="1" eaLnBrk="1" hangingPunct="1">
              <a:buFontTx/>
              <a:buNone/>
            </a:pPr>
            <a:endParaRPr lang="en-US" altLang="en-US" dirty="0"/>
          </a:p>
          <a:p>
            <a:pPr lvl="1" eaLnBrk="1" hangingPunct="1"/>
            <a:endParaRPr lang="en-US" altLang="en-US" dirty="0"/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7DA566A-707F-4F53-BC36-A49BA5D98ED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dirty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59674" y="0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Artificial Intelligence</a:t>
            </a:r>
            <a:endParaRPr lang="en-GB" altLang="en-US" dirty="0">
              <a:solidFill>
                <a:srgbClr val="C00000"/>
              </a:solidFill>
            </a:endParaRP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33137" y="1018903"/>
            <a:ext cx="8554452" cy="5077097"/>
          </a:xfrm>
        </p:spPr>
        <p:txBody>
          <a:bodyPr/>
          <a:lstStyle/>
          <a:p>
            <a:pPr eaLnBrk="1" hangingPunct="1"/>
            <a:r>
              <a:rPr lang="en-US" altLang="en-US" dirty="0"/>
              <a:t>Logic and Reasoning</a:t>
            </a:r>
          </a:p>
          <a:p>
            <a:pPr eaLnBrk="1" hangingPunct="1"/>
            <a:r>
              <a:rPr lang="en-US" altLang="en-US" dirty="0"/>
              <a:t>Boolean Satisfiability</a:t>
            </a:r>
          </a:p>
          <a:p>
            <a:pPr lvl="1" eaLnBrk="1" hangingPunct="1"/>
            <a:r>
              <a:rPr lang="en-US" altLang="en-US" dirty="0"/>
              <a:t>Product of sum clauses</a:t>
            </a:r>
          </a:p>
          <a:p>
            <a:pPr lvl="1" eaLnBrk="1" hangingPunct="1"/>
            <a:r>
              <a:rPr lang="en-US" altLang="en-US" dirty="0"/>
              <a:t>Diagnosis</a:t>
            </a:r>
          </a:p>
          <a:p>
            <a:pPr eaLnBrk="1" hangingPunct="1"/>
            <a:r>
              <a:rPr lang="en-US" altLang="en-US" dirty="0"/>
              <a:t>States and Sequences</a:t>
            </a:r>
          </a:p>
          <a:p>
            <a:pPr lvl="1" eaLnBrk="1" hangingPunct="1"/>
            <a:r>
              <a:rPr lang="en-US" altLang="en-US" dirty="0"/>
              <a:t>Sequential Machines</a:t>
            </a:r>
          </a:p>
          <a:p>
            <a:pPr lvl="1" eaLnBrk="1" hangingPunct="1"/>
            <a:r>
              <a:rPr lang="en-US" altLang="en-US" dirty="0"/>
              <a:t>Reachability</a:t>
            </a:r>
          </a:p>
          <a:p>
            <a:pPr lvl="1" eaLnBrk="1" hangingPunct="1"/>
            <a:r>
              <a:rPr lang="en-US" altLang="en-US" dirty="0"/>
              <a:t>Controllability</a:t>
            </a:r>
          </a:p>
          <a:p>
            <a:pPr marL="0" indent="0" eaLnBrk="1" hangingPunct="1">
              <a:buNone/>
            </a:pPr>
            <a:r>
              <a:rPr lang="en-US" altLang="en-US" dirty="0">
                <a:solidFill>
                  <a:srgbClr val="C00000"/>
                </a:solidFill>
              </a:rPr>
              <a:t>One example of the applications and opportunities</a:t>
            </a:r>
          </a:p>
          <a:p>
            <a:pPr lvl="1" eaLnBrk="1" hangingPunct="1"/>
            <a:endParaRPr lang="en-US" altLang="en-US" dirty="0"/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925609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7DA566A-707F-4F53-BC36-A49BA5D98ED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59675" y="0"/>
            <a:ext cx="7772400" cy="901337"/>
          </a:xfrm>
        </p:spPr>
        <p:txBody>
          <a:bodyPr/>
          <a:lstStyle/>
          <a:p>
            <a:pPr eaLnBrk="1" hangingPunct="1"/>
            <a:r>
              <a:rPr lang="en-US" altLang="en-US" dirty="0"/>
              <a:t>Scope</a:t>
            </a:r>
            <a:endParaRPr lang="en-GB" altLang="en-US" dirty="0"/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09555" y="965156"/>
            <a:ext cx="8018462" cy="4386262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dirty="0"/>
              <a:t>The purpose of this course is that we:</a:t>
            </a:r>
          </a:p>
          <a:p>
            <a:pPr eaLnBrk="1" hangingPunct="1"/>
            <a:r>
              <a:rPr lang="en-US" altLang="en-US" dirty="0"/>
              <a:t>Learn the principles of digital design</a:t>
            </a:r>
          </a:p>
          <a:p>
            <a:pPr eaLnBrk="1" hangingPunct="1"/>
            <a:r>
              <a:rPr lang="en-US" altLang="en-US" dirty="0"/>
              <a:t>Learn to systematically debug increasingly complex designs </a:t>
            </a:r>
          </a:p>
          <a:p>
            <a:pPr eaLnBrk="1" hangingPunct="1"/>
            <a:r>
              <a:rPr lang="en-US" altLang="en-US" dirty="0"/>
              <a:t>Design and build digital systems</a:t>
            </a:r>
          </a:p>
          <a:p>
            <a:pPr eaLnBrk="1" hangingPunct="1"/>
            <a:r>
              <a:rPr lang="en-US" altLang="en-US" dirty="0"/>
              <a:t>Learn what’s under the hood of an electronic component</a:t>
            </a:r>
          </a:p>
          <a:p>
            <a:pPr eaLnBrk="1" hangingPunct="1"/>
            <a:r>
              <a:rPr lang="en-US" altLang="en-US" dirty="0"/>
              <a:t>Prepare for the future technology revolution</a:t>
            </a:r>
          </a:p>
          <a:p>
            <a:pPr lvl="1" eaLnBrk="1" hangingPunct="1">
              <a:buFontTx/>
              <a:buNone/>
            </a:pPr>
            <a:endParaRPr lang="en-US" altLang="en-US" dirty="0"/>
          </a:p>
          <a:p>
            <a:pPr lvl="1" eaLnBrk="1" hangingPunct="1"/>
            <a:endParaRPr lang="en-US" altLang="en-US" dirty="0"/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384145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027"/>
          <p:cNvSpPr>
            <a:spLocks noGrp="1" noChangeArrowheads="1"/>
          </p:cNvSpPr>
          <p:nvPr>
            <p:ph type="title"/>
          </p:nvPr>
        </p:nvSpPr>
        <p:spPr>
          <a:xfrm>
            <a:off x="604567" y="185995"/>
            <a:ext cx="7934865" cy="728405"/>
          </a:xfrm>
        </p:spPr>
        <p:txBody>
          <a:bodyPr wrap="none" lIns="63500" tIns="25400" rIns="63500" bIns="25400" anchor="t">
            <a:spAutoFit/>
          </a:bodyPr>
          <a:lstStyle/>
          <a:p>
            <a:r>
              <a:rPr lang="en-US" altLang="en-US" dirty="0">
                <a:latin typeface="Lucida Sans Unicode" pitchFamily="34" charset="0"/>
                <a:ea typeface="SimSun" pitchFamily="2" charset="-122"/>
              </a:rPr>
              <a:t>Position among CSE Courses</a:t>
            </a:r>
          </a:p>
        </p:txBody>
      </p:sp>
      <p:sp>
        <p:nvSpPr>
          <p:cNvPr id="37890" name="Rectangle 1049"/>
          <p:cNvSpPr>
            <a:spLocks noGrp="1" noChangeArrowheads="1"/>
          </p:cNvSpPr>
          <p:nvPr>
            <p:ph type="body" idx="1"/>
          </p:nvPr>
        </p:nvSpPr>
        <p:spPr>
          <a:xfrm>
            <a:off x="304800" y="5029200"/>
            <a:ext cx="9296400" cy="482600"/>
          </a:xfrm>
        </p:spPr>
        <p:txBody>
          <a:bodyPr lIns="63500" tIns="25400" rIns="63500" bIns="25400">
            <a:spAutoFit/>
          </a:bodyPr>
          <a:lstStyle/>
          <a:p>
            <a:r>
              <a:rPr lang="en-US" altLang="en-US" sz="2800" dirty="0">
                <a:ea typeface="SimSun" pitchFamily="2" charset="-122"/>
              </a:rPr>
              <a:t>Big idea: Coordination of many </a:t>
            </a:r>
            <a:r>
              <a:rPr lang="en-US" altLang="en-US" sz="2800" i="1" dirty="0">
                <a:solidFill>
                  <a:schemeClr val="folHlink"/>
                </a:solidFill>
                <a:ea typeface="SimSun" pitchFamily="2" charset="-122"/>
              </a:rPr>
              <a:t>levels of abstraction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3657170"/>
            <a:ext cx="8305800" cy="610031"/>
            <a:chOff x="96" y="1525"/>
            <a:chExt cx="5232" cy="585"/>
          </a:xfrm>
        </p:grpSpPr>
        <p:sp>
          <p:nvSpPr>
            <p:cNvPr id="79" name="Oval 3" descr="5%"/>
            <p:cNvSpPr>
              <a:spLocks noChangeArrowheads="1"/>
            </p:cNvSpPr>
            <p:nvPr/>
          </p:nvSpPr>
          <p:spPr bwMode="auto">
            <a:xfrm>
              <a:off x="96" y="1525"/>
              <a:ext cx="5232" cy="585"/>
            </a:xfrm>
            <a:prstGeom prst="ellipse">
              <a:avLst/>
            </a:prstGeom>
            <a:pattFill prst="pct5">
              <a:fgClr>
                <a:srgbClr val="00DFCA"/>
              </a:fgClr>
              <a:bgClr>
                <a:srgbClr val="FFFFFF"/>
              </a:bgClr>
            </a:pattFill>
            <a:ln w="28575">
              <a:solidFill>
                <a:srgbClr val="00DFCA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Text" lastClr="000000"/>
                </a:solidFill>
                <a:latin typeface="Times New Roman" charset="0"/>
                <a:ea typeface="+mn-ea"/>
              </a:endParaRPr>
            </a:p>
          </p:txBody>
        </p:sp>
        <p:sp>
          <p:nvSpPr>
            <p:cNvPr id="37932" name="Text Box 4"/>
            <p:cNvSpPr txBox="1">
              <a:spLocks noChangeArrowheads="1"/>
            </p:cNvSpPr>
            <p:nvPr/>
          </p:nvSpPr>
          <p:spPr bwMode="auto">
            <a:xfrm>
              <a:off x="3936" y="1549"/>
              <a:ext cx="1016" cy="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3200" b="1" dirty="0">
                  <a:solidFill>
                    <a:srgbClr val="063DE8"/>
                  </a:solidFill>
                  <a:latin typeface="Garamond" pitchFamily="18" charset="0"/>
                  <a:ea typeface="SimSun" pitchFamily="2" charset="-122"/>
                </a:rPr>
                <a:t>CSE 140</a:t>
              </a:r>
              <a:endParaRPr lang="en-US" altLang="en-US" sz="3200" dirty="0">
                <a:solidFill>
                  <a:srgbClr val="000000"/>
                </a:solidFill>
                <a:latin typeface="Garamond" pitchFamily="18" charset="0"/>
                <a:ea typeface="SimSun" pitchFamily="2" charset="-122"/>
              </a:endParaRPr>
            </a:p>
          </p:txBody>
        </p:sp>
      </p:grpSp>
      <p:sp>
        <p:nvSpPr>
          <p:cNvPr id="81" name="Rectangle 7"/>
          <p:cNvSpPr>
            <a:spLocks noChangeArrowheads="1"/>
          </p:cNvSpPr>
          <p:nvPr/>
        </p:nvSpPr>
        <p:spPr bwMode="auto">
          <a:xfrm>
            <a:off x="4572000" y="2971800"/>
            <a:ext cx="12827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I/O system</a:t>
            </a:r>
          </a:p>
        </p:txBody>
      </p:sp>
      <p:sp>
        <p:nvSpPr>
          <p:cNvPr id="82" name="Rectangle 8"/>
          <p:cNvSpPr>
            <a:spLocks noChangeArrowheads="1"/>
          </p:cNvSpPr>
          <p:nvPr/>
        </p:nvSpPr>
        <p:spPr bwMode="auto">
          <a:xfrm>
            <a:off x="2908300" y="4394200"/>
            <a:ext cx="25400" cy="279400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83" name="Rectangle 9"/>
          <p:cNvSpPr>
            <a:spLocks noChangeArrowheads="1"/>
          </p:cNvSpPr>
          <p:nvPr/>
        </p:nvSpPr>
        <p:spPr bwMode="auto">
          <a:xfrm>
            <a:off x="2362200" y="2971800"/>
            <a:ext cx="12446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Processor</a:t>
            </a:r>
          </a:p>
        </p:txBody>
      </p:sp>
      <p:sp>
        <p:nvSpPr>
          <p:cNvPr id="84" name="Rectangle 10"/>
          <p:cNvSpPr>
            <a:spLocks noChangeArrowheads="1"/>
          </p:cNvSpPr>
          <p:nvPr/>
        </p:nvSpPr>
        <p:spPr bwMode="auto">
          <a:xfrm>
            <a:off x="2286000" y="2965450"/>
            <a:ext cx="3810000" cy="3810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85" name="Line 11"/>
          <p:cNvSpPr>
            <a:spLocks noChangeShapeType="1"/>
          </p:cNvSpPr>
          <p:nvPr/>
        </p:nvSpPr>
        <p:spPr bwMode="auto">
          <a:xfrm>
            <a:off x="4572000" y="2971800"/>
            <a:ext cx="0" cy="406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86" name="Rectangle 12"/>
          <p:cNvSpPr>
            <a:spLocks noChangeArrowheads="1"/>
          </p:cNvSpPr>
          <p:nvPr/>
        </p:nvSpPr>
        <p:spPr bwMode="auto">
          <a:xfrm>
            <a:off x="2743200" y="2057400"/>
            <a:ext cx="11176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Compiler</a:t>
            </a:r>
          </a:p>
        </p:txBody>
      </p:sp>
      <p:sp>
        <p:nvSpPr>
          <p:cNvPr id="87" name="Rectangle 13"/>
          <p:cNvSpPr>
            <a:spLocks noChangeArrowheads="1"/>
          </p:cNvSpPr>
          <p:nvPr/>
        </p:nvSpPr>
        <p:spPr bwMode="auto">
          <a:xfrm>
            <a:off x="2743200" y="2438400"/>
            <a:ext cx="1295400" cy="3302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88" name="Rectangle 14"/>
          <p:cNvSpPr>
            <a:spLocks noChangeArrowheads="1"/>
          </p:cNvSpPr>
          <p:nvPr/>
        </p:nvSpPr>
        <p:spPr bwMode="auto">
          <a:xfrm>
            <a:off x="4267200" y="1752600"/>
            <a:ext cx="12065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Operating</a:t>
            </a:r>
          </a:p>
        </p:txBody>
      </p:sp>
      <p:sp>
        <p:nvSpPr>
          <p:cNvPr id="89" name="Rectangle 15"/>
          <p:cNvSpPr>
            <a:spLocks noChangeArrowheads="1"/>
          </p:cNvSpPr>
          <p:nvPr/>
        </p:nvSpPr>
        <p:spPr bwMode="auto">
          <a:xfrm>
            <a:off x="4279900" y="2057400"/>
            <a:ext cx="1270000" cy="60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System</a:t>
            </a:r>
          </a:p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(Mac OSX)</a:t>
            </a:r>
          </a:p>
        </p:txBody>
      </p:sp>
      <p:sp>
        <p:nvSpPr>
          <p:cNvPr id="90" name="Line 16"/>
          <p:cNvSpPr>
            <a:spLocks noChangeShapeType="1"/>
          </p:cNvSpPr>
          <p:nvPr/>
        </p:nvSpPr>
        <p:spPr bwMode="auto">
          <a:xfrm flipV="1">
            <a:off x="3505200" y="1752600"/>
            <a:ext cx="0" cy="304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91" name="Line 17"/>
          <p:cNvSpPr>
            <a:spLocks noChangeShapeType="1"/>
          </p:cNvSpPr>
          <p:nvPr/>
        </p:nvSpPr>
        <p:spPr bwMode="auto">
          <a:xfrm>
            <a:off x="3511550" y="1752600"/>
            <a:ext cx="220345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92" name="Line 18"/>
          <p:cNvSpPr>
            <a:spLocks noChangeShapeType="1"/>
          </p:cNvSpPr>
          <p:nvPr/>
        </p:nvSpPr>
        <p:spPr bwMode="auto">
          <a:xfrm>
            <a:off x="5715000" y="1752600"/>
            <a:ext cx="0" cy="10541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93" name="Rectangle 19"/>
          <p:cNvSpPr>
            <a:spLocks noChangeArrowheads="1"/>
          </p:cNvSpPr>
          <p:nvPr/>
        </p:nvSpPr>
        <p:spPr bwMode="auto">
          <a:xfrm>
            <a:off x="2667000" y="1397000"/>
            <a:ext cx="28702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Application (ex: browser)</a:t>
            </a:r>
          </a:p>
        </p:txBody>
      </p:sp>
      <p:sp>
        <p:nvSpPr>
          <p:cNvPr id="94" name="Line 20"/>
          <p:cNvSpPr>
            <a:spLocks noChangeShapeType="1"/>
          </p:cNvSpPr>
          <p:nvPr/>
        </p:nvSpPr>
        <p:spPr bwMode="auto">
          <a:xfrm flipV="1">
            <a:off x="2438400" y="1295400"/>
            <a:ext cx="0" cy="14478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95" name="Line 21"/>
          <p:cNvSpPr>
            <a:spLocks noChangeShapeType="1"/>
          </p:cNvSpPr>
          <p:nvPr/>
        </p:nvSpPr>
        <p:spPr bwMode="auto">
          <a:xfrm>
            <a:off x="5562600" y="1301750"/>
            <a:ext cx="0" cy="4445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96" name="Rectangle 22"/>
          <p:cNvSpPr>
            <a:spLocks noChangeArrowheads="1"/>
          </p:cNvSpPr>
          <p:nvPr/>
        </p:nvSpPr>
        <p:spPr bwMode="auto">
          <a:xfrm>
            <a:off x="3187700" y="3873500"/>
            <a:ext cx="1651000" cy="3302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Digital Design</a:t>
            </a:r>
          </a:p>
        </p:txBody>
      </p:sp>
      <p:sp>
        <p:nvSpPr>
          <p:cNvPr id="97" name="Rectangle 23"/>
          <p:cNvSpPr>
            <a:spLocks noChangeArrowheads="1"/>
          </p:cNvSpPr>
          <p:nvPr/>
        </p:nvSpPr>
        <p:spPr bwMode="auto">
          <a:xfrm>
            <a:off x="2724150" y="3841750"/>
            <a:ext cx="2654300" cy="3429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98" name="Rectangle 24"/>
          <p:cNvSpPr>
            <a:spLocks noChangeArrowheads="1"/>
          </p:cNvSpPr>
          <p:nvPr/>
        </p:nvSpPr>
        <p:spPr bwMode="auto">
          <a:xfrm>
            <a:off x="3124200" y="4165600"/>
            <a:ext cx="1676400" cy="3302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Circuit Design</a:t>
            </a:r>
          </a:p>
        </p:txBody>
      </p:sp>
      <p:sp>
        <p:nvSpPr>
          <p:cNvPr id="99" name="Rectangle 25"/>
          <p:cNvSpPr>
            <a:spLocks noChangeArrowheads="1"/>
          </p:cNvSpPr>
          <p:nvPr/>
        </p:nvSpPr>
        <p:spPr bwMode="auto">
          <a:xfrm>
            <a:off x="2895600" y="4191000"/>
            <a:ext cx="2247900" cy="3048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00" name="Rectangle 26" descr="50%"/>
          <p:cNvSpPr>
            <a:spLocks noChangeArrowheads="1"/>
          </p:cNvSpPr>
          <p:nvPr/>
        </p:nvSpPr>
        <p:spPr bwMode="auto">
          <a:xfrm>
            <a:off x="838200" y="2743200"/>
            <a:ext cx="5372100" cy="192088"/>
          </a:xfrm>
          <a:prstGeom prst="rect">
            <a:avLst/>
          </a:prstGeom>
          <a:pattFill prst="pct50">
            <a:fgClr>
              <a:srgbClr val="FC0128"/>
            </a:fgClr>
            <a:bgClr>
              <a:srgbClr val="FFFFFF"/>
            </a:bgClr>
          </a:pattFill>
          <a:ln w="127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01" name="Rectangle 27"/>
          <p:cNvSpPr>
            <a:spLocks noChangeArrowheads="1"/>
          </p:cNvSpPr>
          <p:nvPr/>
        </p:nvSpPr>
        <p:spPr bwMode="auto">
          <a:xfrm>
            <a:off x="6172200" y="2743200"/>
            <a:ext cx="1727200" cy="517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Instruction Set</a:t>
            </a:r>
          </a:p>
          <a:p>
            <a:pPr fontAlgn="auto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 Architecture</a:t>
            </a:r>
          </a:p>
        </p:txBody>
      </p:sp>
      <p:sp>
        <p:nvSpPr>
          <p:cNvPr id="102" name="Line 28"/>
          <p:cNvSpPr>
            <a:spLocks noChangeShapeType="1"/>
          </p:cNvSpPr>
          <p:nvPr/>
        </p:nvSpPr>
        <p:spPr bwMode="auto">
          <a:xfrm>
            <a:off x="2444750" y="1295400"/>
            <a:ext cx="311785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03" name="Rectangle 29"/>
          <p:cNvSpPr>
            <a:spLocks noChangeArrowheads="1"/>
          </p:cNvSpPr>
          <p:nvPr/>
        </p:nvSpPr>
        <p:spPr bwMode="auto">
          <a:xfrm>
            <a:off x="2881313" y="3406775"/>
            <a:ext cx="2327275" cy="3635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Datapath &amp; Control </a:t>
            </a:r>
          </a:p>
        </p:txBody>
      </p:sp>
      <p:sp>
        <p:nvSpPr>
          <p:cNvPr id="104" name="Rectangle 30"/>
          <p:cNvSpPr>
            <a:spLocks noChangeArrowheads="1"/>
          </p:cNvSpPr>
          <p:nvPr/>
        </p:nvSpPr>
        <p:spPr bwMode="auto">
          <a:xfrm>
            <a:off x="2597150" y="3359150"/>
            <a:ext cx="2882900" cy="4445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37916" name="Rectangle 31"/>
          <p:cNvSpPr>
            <a:spLocks noChangeArrowheads="1"/>
          </p:cNvSpPr>
          <p:nvPr/>
        </p:nvSpPr>
        <p:spPr bwMode="auto">
          <a:xfrm>
            <a:off x="3276600" y="4467225"/>
            <a:ext cx="12954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7" tIns="44450" rIns="90487" bIns="4445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600" b="1" dirty="0">
                <a:solidFill>
                  <a:srgbClr val="000000"/>
                </a:solidFill>
                <a:ea typeface="SimSun" pitchFamily="2" charset="-122"/>
              </a:rPr>
              <a:t>Transistors</a:t>
            </a:r>
          </a:p>
        </p:txBody>
      </p:sp>
      <p:sp>
        <p:nvSpPr>
          <p:cNvPr id="106" name="Rectangle 32"/>
          <p:cNvSpPr>
            <a:spLocks noChangeArrowheads="1"/>
          </p:cNvSpPr>
          <p:nvPr/>
        </p:nvSpPr>
        <p:spPr bwMode="auto">
          <a:xfrm>
            <a:off x="2978150" y="4502150"/>
            <a:ext cx="2044700" cy="29845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07" name="Line 33"/>
          <p:cNvSpPr>
            <a:spLocks noChangeShapeType="1"/>
          </p:cNvSpPr>
          <p:nvPr/>
        </p:nvSpPr>
        <p:spPr bwMode="auto">
          <a:xfrm>
            <a:off x="3581400" y="2971800"/>
            <a:ext cx="0" cy="4064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08" name="Rectangle 34"/>
          <p:cNvSpPr>
            <a:spLocks noChangeArrowheads="1"/>
          </p:cNvSpPr>
          <p:nvPr/>
        </p:nvSpPr>
        <p:spPr bwMode="auto">
          <a:xfrm>
            <a:off x="3568700" y="2971800"/>
            <a:ext cx="10033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Memory</a:t>
            </a:r>
          </a:p>
        </p:txBody>
      </p:sp>
      <p:sp>
        <p:nvSpPr>
          <p:cNvPr id="109" name="Text Box 35"/>
          <p:cNvSpPr txBox="1">
            <a:spLocks noChangeArrowheads="1"/>
          </p:cNvSpPr>
          <p:nvPr/>
        </p:nvSpPr>
        <p:spPr bwMode="auto">
          <a:xfrm>
            <a:off x="762000" y="2895600"/>
            <a:ext cx="1579278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kern="0" dirty="0">
                <a:solidFill>
                  <a:sysClr val="windowText" lastClr="000000"/>
                </a:solidFill>
                <a:latin typeface="Times New Roman" charset="0"/>
                <a:ea typeface="+mn-ea"/>
              </a:rPr>
              <a:t>Architecture</a:t>
            </a:r>
          </a:p>
        </p:txBody>
      </p:sp>
      <p:sp>
        <p:nvSpPr>
          <p:cNvPr id="110" name="Text Box 36"/>
          <p:cNvSpPr txBox="1">
            <a:spLocks noChangeArrowheads="1"/>
          </p:cNvSpPr>
          <p:nvPr/>
        </p:nvSpPr>
        <p:spPr bwMode="auto">
          <a:xfrm>
            <a:off x="762000" y="2362200"/>
            <a:ext cx="1257300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kern="0" dirty="0">
                <a:solidFill>
                  <a:sysClr val="windowText" lastClr="000000"/>
                </a:solidFill>
                <a:latin typeface="Times New Roman" charset="0"/>
                <a:ea typeface="+mn-ea"/>
              </a:rPr>
              <a:t>Software</a:t>
            </a:r>
          </a:p>
        </p:txBody>
      </p:sp>
      <p:sp>
        <p:nvSpPr>
          <p:cNvPr id="111" name="Line 37"/>
          <p:cNvSpPr>
            <a:spLocks noChangeShapeType="1"/>
          </p:cNvSpPr>
          <p:nvPr/>
        </p:nvSpPr>
        <p:spPr bwMode="auto">
          <a:xfrm flipV="1">
            <a:off x="2133600" y="1752600"/>
            <a:ext cx="0" cy="9906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12" name="Line 38"/>
          <p:cNvSpPr>
            <a:spLocks noChangeShapeType="1"/>
          </p:cNvSpPr>
          <p:nvPr/>
        </p:nvSpPr>
        <p:spPr bwMode="auto">
          <a:xfrm>
            <a:off x="2133600" y="2946400"/>
            <a:ext cx="0" cy="10668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13" name="Rectangle 39"/>
          <p:cNvSpPr>
            <a:spLocks noChangeArrowheads="1"/>
          </p:cNvSpPr>
          <p:nvPr/>
        </p:nvSpPr>
        <p:spPr bwMode="auto">
          <a:xfrm>
            <a:off x="2755900" y="2057400"/>
            <a:ext cx="1143000" cy="3302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Times New Roman" charset="0"/>
              <a:ea typeface="+mn-ea"/>
            </a:endParaRPr>
          </a:p>
        </p:txBody>
      </p:sp>
      <p:sp>
        <p:nvSpPr>
          <p:cNvPr id="114" name="Rectangle 40"/>
          <p:cNvSpPr>
            <a:spLocks noChangeArrowheads="1"/>
          </p:cNvSpPr>
          <p:nvPr/>
        </p:nvSpPr>
        <p:spPr bwMode="auto">
          <a:xfrm>
            <a:off x="2743200" y="2438400"/>
            <a:ext cx="1371600" cy="33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63500" tIns="25400" rIns="63500" bIns="25400">
            <a:spAutoFit/>
          </a:bodyPr>
          <a:lstStyle/>
          <a:p>
            <a:pPr fontAlgn="auto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kern="0" dirty="0">
                <a:solidFill>
                  <a:srgbClr val="000000"/>
                </a:solidFill>
                <a:latin typeface="Times New Roman" charset="0"/>
                <a:ea typeface="+mn-ea"/>
              </a:rPr>
              <a:t>Assembler</a:t>
            </a:r>
          </a:p>
        </p:txBody>
      </p:sp>
      <p:sp>
        <p:nvSpPr>
          <p:cNvPr id="37926" name="Text Box 15"/>
          <p:cNvSpPr txBox="1">
            <a:spLocks noChangeArrowheads="1"/>
          </p:cNvSpPr>
          <p:nvPr/>
        </p:nvSpPr>
        <p:spPr bwMode="auto">
          <a:xfrm>
            <a:off x="8145463" y="6583363"/>
            <a:ext cx="9985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r>
              <a:rPr lang="en-US" altLang="en-US" sz="1200" dirty="0">
                <a:solidFill>
                  <a:schemeClr val="bg2"/>
                </a:solidFill>
                <a:latin typeface="Garamond" pitchFamily="18" charset="0"/>
                <a:ea typeface="SimSun" pitchFamily="2" charset="-122"/>
                <a:sym typeface="Symbol" pitchFamily="18" charset="2"/>
              </a:rPr>
              <a:t>Dan Garcia</a:t>
            </a:r>
          </a:p>
        </p:txBody>
      </p:sp>
      <p:sp>
        <p:nvSpPr>
          <p:cNvPr id="37927" name="Text Box 4"/>
          <p:cNvSpPr txBox="1">
            <a:spLocks noChangeArrowheads="1"/>
          </p:cNvSpPr>
          <p:nvPr/>
        </p:nvSpPr>
        <p:spPr bwMode="auto">
          <a:xfrm>
            <a:off x="3432175" y="1676400"/>
            <a:ext cx="987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063DE8"/>
                </a:solidFill>
                <a:latin typeface="Garamond" pitchFamily="18" charset="0"/>
                <a:ea typeface="SimSun" pitchFamily="2" charset="-122"/>
              </a:rPr>
              <a:t>CSE 120</a:t>
            </a:r>
            <a:endParaRPr lang="en-US" altLang="en-US" sz="1800" dirty="0">
              <a:solidFill>
                <a:srgbClr val="000000"/>
              </a:solidFill>
              <a:latin typeface="Garamond" pitchFamily="18" charset="0"/>
              <a:ea typeface="SimSun" pitchFamily="2" charset="-122"/>
            </a:endParaRPr>
          </a:p>
        </p:txBody>
      </p:sp>
      <p:sp>
        <p:nvSpPr>
          <p:cNvPr id="37928" name="Text Box 4"/>
          <p:cNvSpPr txBox="1">
            <a:spLocks noChangeArrowheads="1"/>
          </p:cNvSpPr>
          <p:nvPr/>
        </p:nvSpPr>
        <p:spPr bwMode="auto">
          <a:xfrm>
            <a:off x="760413" y="3222625"/>
            <a:ext cx="9717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063DE8"/>
                </a:solidFill>
                <a:latin typeface="Garamond" pitchFamily="18" charset="0"/>
                <a:ea typeface="SimSun" pitchFamily="2" charset="-122"/>
              </a:rPr>
              <a:t>CSE 141</a:t>
            </a:r>
            <a:endParaRPr lang="en-US" altLang="en-US" sz="1800" dirty="0">
              <a:solidFill>
                <a:srgbClr val="000000"/>
              </a:solidFill>
              <a:latin typeface="Garamond" pitchFamily="18" charset="0"/>
              <a:ea typeface="SimSun" pitchFamily="2" charset="-122"/>
            </a:endParaRPr>
          </a:p>
        </p:txBody>
      </p:sp>
      <p:sp>
        <p:nvSpPr>
          <p:cNvPr id="37929" name="Text Box 4"/>
          <p:cNvSpPr txBox="1">
            <a:spLocks noChangeArrowheads="1"/>
          </p:cNvSpPr>
          <p:nvPr/>
        </p:nvSpPr>
        <p:spPr bwMode="auto">
          <a:xfrm>
            <a:off x="2597150" y="1752600"/>
            <a:ext cx="9715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063DE8"/>
                </a:solidFill>
                <a:latin typeface="Garamond" pitchFamily="18" charset="0"/>
                <a:ea typeface="SimSun" pitchFamily="2" charset="-122"/>
              </a:rPr>
              <a:t>CSE 131</a:t>
            </a:r>
            <a:endParaRPr lang="en-US" altLang="en-US" sz="1800" dirty="0">
              <a:solidFill>
                <a:srgbClr val="000000"/>
              </a:solidFill>
              <a:latin typeface="Garamond" pitchFamily="18" charset="0"/>
              <a:ea typeface="SimSun" pitchFamily="2" charset="-122"/>
            </a:endParaRPr>
          </a:p>
        </p:txBody>
      </p:sp>
      <p:sp>
        <p:nvSpPr>
          <p:cNvPr id="37930" name="Text Box 4"/>
          <p:cNvSpPr txBox="1">
            <a:spLocks noChangeArrowheads="1"/>
          </p:cNvSpPr>
          <p:nvPr/>
        </p:nvSpPr>
        <p:spPr bwMode="auto">
          <a:xfrm>
            <a:off x="2657475" y="914400"/>
            <a:ext cx="2066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b="1" dirty="0">
                <a:solidFill>
                  <a:srgbClr val="063DE8"/>
                </a:solidFill>
                <a:latin typeface="Garamond" pitchFamily="18" charset="0"/>
                <a:ea typeface="SimSun" pitchFamily="2" charset="-122"/>
              </a:rPr>
              <a:t>Algos: CSE 100, 101</a:t>
            </a:r>
            <a:endParaRPr lang="en-US" altLang="en-US" sz="1800" dirty="0">
              <a:solidFill>
                <a:srgbClr val="000000"/>
              </a:solidFill>
              <a:latin typeface="Garamond" pitchFamily="18" charset="0"/>
              <a:ea typeface="SimSun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0276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366000" y="62484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0DF31C2-3F9A-4FCA-AA19-A653FB2015F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 dirty="0"/>
          </a:p>
        </p:txBody>
      </p:sp>
      <p:sp>
        <p:nvSpPr>
          <p:cNvPr id="16387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33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  <a:p>
            <a:pPr eaLnBrk="1" hangingPunct="1">
              <a:buFontTx/>
              <a:buNone/>
            </a:pPr>
            <a:endParaRPr lang="en-US" altLang="en-US" sz="3600" dirty="0"/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381000" y="76200"/>
            <a:ext cx="8458200" cy="762000"/>
          </a:xfrm>
        </p:spPr>
        <p:txBody>
          <a:bodyPr/>
          <a:lstStyle/>
          <a:p>
            <a:pPr eaLnBrk="1" hangingPunct="1"/>
            <a:r>
              <a:rPr lang="en-US" altLang="en-US" dirty="0"/>
              <a:t>Principle of Abstraction</a:t>
            </a:r>
          </a:p>
        </p:txBody>
      </p:sp>
      <p:sp>
        <p:nvSpPr>
          <p:cNvPr id="16389" name="Rectangle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9863" y="5199063"/>
            <a:ext cx="5316537" cy="165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2800" dirty="0"/>
              <a:t>Abstraction: Hiding details when they are not </a:t>
            </a:r>
            <a:r>
              <a:rPr lang="en-US" altLang="ja-JP" sz="2800" dirty="0"/>
              <a:t>important</a:t>
            </a:r>
            <a:endParaRPr lang="en-US" altLang="en-US" sz="2800" dirty="0"/>
          </a:p>
        </p:txBody>
      </p:sp>
      <p:graphicFrame>
        <p:nvGraphicFramePr>
          <p:cNvPr id="16390" name="Object 5"/>
          <p:cNvGraphicFramePr>
            <a:graphicFrameLocks noGrp="1" noChangeAspect="1"/>
          </p:cNvGraphicFramePr>
          <p:nvPr>
            <p:ph idx="1"/>
            <p:custDataLst>
              <p:tags r:id="rId5"/>
            </p:custDataLst>
          </p:nvPr>
        </p:nvGraphicFramePr>
        <p:xfrm>
          <a:off x="4757738" y="958850"/>
          <a:ext cx="4048125" cy="589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Visio" r:id="rId8" imgW="2372250" imgH="4162886" progId="Visio.Drawing.11">
                  <p:embed/>
                </p:oleObj>
              </mc:Choice>
              <mc:Fallback>
                <p:oleObj name="Visio" r:id="rId8" imgW="2372250" imgH="4162886" progId="Visio.Drawing.11">
                  <p:embed/>
                  <p:pic>
                    <p:nvPicPr>
                      <p:cNvPr id="1639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7738" y="958850"/>
                        <a:ext cx="4048125" cy="589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1" name="TextBox 1"/>
          <p:cNvSpPr txBox="1">
            <a:spLocks noChangeArrowheads="1"/>
          </p:cNvSpPr>
          <p:nvPr/>
        </p:nvSpPr>
        <p:spPr bwMode="auto">
          <a:xfrm>
            <a:off x="3184525" y="2133600"/>
            <a:ext cx="12922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CSE 30</a:t>
            </a:r>
          </a:p>
        </p:txBody>
      </p:sp>
      <p:sp>
        <p:nvSpPr>
          <p:cNvPr id="3" name="Left Brace 2"/>
          <p:cNvSpPr>
            <a:spLocks/>
          </p:cNvSpPr>
          <p:nvPr/>
        </p:nvSpPr>
        <p:spPr bwMode="auto">
          <a:xfrm>
            <a:off x="4656138" y="2065338"/>
            <a:ext cx="508000" cy="525462"/>
          </a:xfrm>
          <a:prstGeom prst="leftBrace">
            <a:avLst>
              <a:gd name="adj1" fmla="val 8332"/>
              <a:gd name="adj2" fmla="val 50000"/>
            </a:avLst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9" name="Left Brace 8"/>
          <p:cNvSpPr>
            <a:spLocks/>
          </p:cNvSpPr>
          <p:nvPr/>
        </p:nvSpPr>
        <p:spPr bwMode="auto">
          <a:xfrm>
            <a:off x="4452938" y="2692400"/>
            <a:ext cx="508000" cy="881063"/>
          </a:xfrm>
          <a:prstGeom prst="leftBrace">
            <a:avLst>
              <a:gd name="adj1" fmla="val 8335"/>
              <a:gd name="adj2" fmla="val 50000"/>
            </a:avLst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6394" name="TextBox 9"/>
          <p:cNvSpPr txBox="1">
            <a:spLocks noChangeArrowheads="1"/>
          </p:cNvSpPr>
          <p:nvPr/>
        </p:nvSpPr>
        <p:spPr bwMode="auto">
          <a:xfrm>
            <a:off x="2963863" y="2776538"/>
            <a:ext cx="14716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CSE 141</a:t>
            </a:r>
          </a:p>
        </p:txBody>
      </p:sp>
      <p:sp>
        <p:nvSpPr>
          <p:cNvPr id="11" name="Left Brace 10"/>
          <p:cNvSpPr>
            <a:spLocks/>
          </p:cNvSpPr>
          <p:nvPr/>
        </p:nvSpPr>
        <p:spPr bwMode="auto">
          <a:xfrm>
            <a:off x="4503738" y="3319463"/>
            <a:ext cx="542925" cy="1557337"/>
          </a:xfrm>
          <a:prstGeom prst="leftBrace">
            <a:avLst>
              <a:gd name="adj1" fmla="val 8326"/>
              <a:gd name="adj2" fmla="val 50000"/>
            </a:avLst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6396" name="TextBox 11"/>
          <p:cNvSpPr txBox="1">
            <a:spLocks noChangeArrowheads="1"/>
          </p:cNvSpPr>
          <p:nvPr/>
        </p:nvSpPr>
        <p:spPr bwMode="auto">
          <a:xfrm>
            <a:off x="2794000" y="3776663"/>
            <a:ext cx="14716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CSE 140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80000" y="2014538"/>
            <a:ext cx="474663" cy="33528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0A553B3-10FB-4CD3-901F-CE574A406B8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dirty="0"/>
          </a:p>
        </p:txBody>
      </p:sp>
      <p:grpSp>
        <p:nvGrpSpPr>
          <p:cNvPr id="20483" name="Group 45"/>
          <p:cNvGrpSpPr>
            <a:grpSpLocks/>
          </p:cNvGrpSpPr>
          <p:nvPr/>
        </p:nvGrpSpPr>
        <p:grpSpPr bwMode="auto">
          <a:xfrm>
            <a:off x="5005388" y="1220788"/>
            <a:ext cx="3632200" cy="1917700"/>
            <a:chOff x="264" y="792"/>
            <a:chExt cx="2288" cy="1208"/>
          </a:xfrm>
        </p:grpSpPr>
        <p:sp>
          <p:nvSpPr>
            <p:cNvPr id="20511" name="Rectangle 46"/>
            <p:cNvSpPr>
              <a:spLocks noChangeArrowheads="1"/>
            </p:cNvSpPr>
            <p:nvPr/>
          </p:nvSpPr>
          <p:spPr bwMode="auto">
            <a:xfrm>
              <a:off x="1008" y="920"/>
              <a:ext cx="624" cy="1008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20512" name="Line 47"/>
            <p:cNvSpPr>
              <a:spLocks noChangeShapeType="1"/>
            </p:cNvSpPr>
            <p:nvPr/>
          </p:nvSpPr>
          <p:spPr bwMode="auto">
            <a:xfrm>
              <a:off x="1632" y="1400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3" name="Text Box 48"/>
            <p:cNvSpPr txBox="1">
              <a:spLocks noChangeArrowheads="1"/>
            </p:cNvSpPr>
            <p:nvPr/>
          </p:nvSpPr>
          <p:spPr bwMode="auto">
            <a:xfrm>
              <a:off x="1984" y="1264"/>
              <a:ext cx="56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f</a:t>
              </a:r>
              <a:r>
                <a:rPr lang="en-US" altLang="en-US" sz="2400" baseline="-25000" dirty="0"/>
                <a:t>i</a:t>
              </a:r>
              <a:r>
                <a:rPr lang="en-US" altLang="en-US" sz="2400" dirty="0"/>
                <a:t>(x,s)</a:t>
              </a:r>
            </a:p>
          </p:txBody>
        </p:sp>
        <p:sp>
          <p:nvSpPr>
            <p:cNvPr id="20514" name="Line 49"/>
            <p:cNvSpPr>
              <a:spLocks noChangeShapeType="1"/>
            </p:cNvSpPr>
            <p:nvPr/>
          </p:nvSpPr>
          <p:spPr bwMode="auto">
            <a:xfrm>
              <a:off x="624" y="1088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5" name="Text Box 50"/>
            <p:cNvSpPr txBox="1">
              <a:spLocks noChangeArrowheads="1"/>
            </p:cNvSpPr>
            <p:nvPr/>
          </p:nvSpPr>
          <p:spPr bwMode="auto">
            <a:xfrm>
              <a:off x="264" y="792"/>
              <a:ext cx="27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n</a:t>
              </a:r>
            </a:p>
          </p:txBody>
        </p:sp>
        <p:sp>
          <p:nvSpPr>
            <p:cNvPr id="20516" name="Line 51"/>
            <p:cNvSpPr>
              <a:spLocks noChangeShapeType="1"/>
            </p:cNvSpPr>
            <p:nvPr/>
          </p:nvSpPr>
          <p:spPr bwMode="auto">
            <a:xfrm>
              <a:off x="624" y="1768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7" name="Line 52"/>
            <p:cNvSpPr>
              <a:spLocks noChangeShapeType="1"/>
            </p:cNvSpPr>
            <p:nvPr/>
          </p:nvSpPr>
          <p:spPr bwMode="auto">
            <a:xfrm>
              <a:off x="1720" y="1336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048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647700" y="482600"/>
            <a:ext cx="7810500" cy="4572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Combinational Logic vs Sequential Network</a:t>
            </a:r>
          </a:p>
        </p:txBody>
      </p:sp>
      <p:sp>
        <p:nvSpPr>
          <p:cNvPr id="20485" name="Text Box 7"/>
          <p:cNvSpPr txBox="1">
            <a:spLocks noChangeArrowheads="1"/>
          </p:cNvSpPr>
          <p:nvPr/>
        </p:nvSpPr>
        <p:spPr bwMode="auto">
          <a:xfrm>
            <a:off x="533400" y="4022725"/>
            <a:ext cx="3733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400" dirty="0"/>
              <a:t>Combinational logic:</a:t>
            </a:r>
          </a:p>
        </p:txBody>
      </p:sp>
      <p:sp>
        <p:nvSpPr>
          <p:cNvPr id="20486" name="Text Box 17"/>
          <p:cNvSpPr txBox="1">
            <a:spLocks noChangeArrowheads="1"/>
          </p:cNvSpPr>
          <p:nvPr/>
        </p:nvSpPr>
        <p:spPr bwMode="auto">
          <a:xfrm>
            <a:off x="685800" y="4556125"/>
            <a:ext cx="24384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y</a:t>
            </a:r>
            <a:r>
              <a:rPr lang="en-US" altLang="en-US" sz="2000" baseline="-25000" dirty="0"/>
              <a:t>i</a:t>
            </a:r>
            <a:r>
              <a:rPr lang="en-US" altLang="en-US" sz="2000" dirty="0"/>
              <a:t> = f</a:t>
            </a:r>
            <a:r>
              <a:rPr lang="en-US" altLang="en-US" sz="2000" baseline="-25000" dirty="0"/>
              <a:t>i</a:t>
            </a:r>
            <a:r>
              <a:rPr lang="en-US" altLang="en-US" sz="2000" dirty="0"/>
              <a:t>(x</a:t>
            </a:r>
            <a:r>
              <a:rPr lang="en-US" altLang="en-US" sz="2000" baseline="-25000" dirty="0"/>
              <a:t>1</a:t>
            </a:r>
            <a:r>
              <a:rPr lang="en-US" altLang="en-US" sz="2000" dirty="0"/>
              <a:t>,..,x</a:t>
            </a:r>
            <a:r>
              <a:rPr lang="en-US" altLang="en-US" sz="2000" baseline="-25000" dirty="0"/>
              <a:t>n</a:t>
            </a:r>
            <a:r>
              <a:rPr lang="en-US" altLang="en-US" sz="2000" dirty="0"/>
              <a:t>)</a:t>
            </a:r>
          </a:p>
        </p:txBody>
      </p:sp>
      <p:sp>
        <p:nvSpPr>
          <p:cNvPr id="20487" name="Rectangle 24"/>
          <p:cNvSpPr>
            <a:spLocks noChangeArrowheads="1"/>
          </p:cNvSpPr>
          <p:nvPr/>
        </p:nvSpPr>
        <p:spPr bwMode="auto">
          <a:xfrm>
            <a:off x="6553200" y="1781175"/>
            <a:ext cx="266700" cy="914400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0488" name="Line 25"/>
          <p:cNvSpPr>
            <a:spLocks noChangeShapeType="1"/>
          </p:cNvSpPr>
          <p:nvPr/>
        </p:nvSpPr>
        <p:spPr bwMode="auto">
          <a:xfrm flipV="1">
            <a:off x="6692900" y="2695575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489" name="Text Box 26"/>
          <p:cNvSpPr txBox="1">
            <a:spLocks noChangeArrowheads="1"/>
          </p:cNvSpPr>
          <p:nvPr/>
        </p:nvSpPr>
        <p:spPr bwMode="auto">
          <a:xfrm>
            <a:off x="6308725" y="3305175"/>
            <a:ext cx="79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CLK</a:t>
            </a:r>
          </a:p>
        </p:txBody>
      </p:sp>
      <p:sp>
        <p:nvSpPr>
          <p:cNvPr id="20490" name="Text Box 27"/>
          <p:cNvSpPr txBox="1">
            <a:spLocks noChangeArrowheads="1"/>
          </p:cNvSpPr>
          <p:nvPr/>
        </p:nvSpPr>
        <p:spPr bwMode="auto">
          <a:xfrm>
            <a:off x="4038600" y="3721100"/>
            <a:ext cx="3644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Sequential Networks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1. Memory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2. Time Steps (Clock)</a:t>
            </a:r>
          </a:p>
        </p:txBody>
      </p:sp>
      <p:sp>
        <p:nvSpPr>
          <p:cNvPr id="20491" name="Text Box 28"/>
          <p:cNvSpPr txBox="1">
            <a:spLocks noChangeArrowheads="1"/>
          </p:cNvSpPr>
          <p:nvPr/>
        </p:nvSpPr>
        <p:spPr bwMode="auto">
          <a:xfrm>
            <a:off x="4152900" y="4953000"/>
            <a:ext cx="42672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y</a:t>
            </a:r>
            <a:r>
              <a:rPr lang="en-US" altLang="en-US" sz="2000" baseline="-25000" dirty="0"/>
              <a:t>i</a:t>
            </a:r>
            <a:r>
              <a:rPr lang="en-US" altLang="en-US" sz="2000" baseline="30000" dirty="0"/>
              <a:t>t </a:t>
            </a:r>
            <a:r>
              <a:rPr lang="en-US" altLang="en-US" sz="2000" dirty="0"/>
              <a:t>= f</a:t>
            </a:r>
            <a:r>
              <a:rPr lang="en-US" altLang="en-US" sz="2000" baseline="-25000" dirty="0"/>
              <a:t>i </a:t>
            </a:r>
            <a:r>
              <a:rPr lang="en-US" altLang="en-US" sz="2000" dirty="0"/>
              <a:t>(x</a:t>
            </a:r>
            <a:r>
              <a:rPr lang="en-US" altLang="en-US" sz="2000" baseline="-25000" dirty="0"/>
              <a:t>1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,…,x</a:t>
            </a:r>
            <a:r>
              <a:rPr lang="en-US" altLang="en-US" sz="2000" baseline="-25000" dirty="0"/>
              <a:t>n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, s</a:t>
            </a:r>
            <a:r>
              <a:rPr lang="en-US" altLang="en-US" sz="2000" baseline="-25000" dirty="0"/>
              <a:t>1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, …,s</a:t>
            </a:r>
            <a:r>
              <a:rPr lang="en-US" altLang="en-US" sz="2000" baseline="-25000" dirty="0"/>
              <a:t>m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dirty="0"/>
              <a:t>s</a:t>
            </a:r>
            <a:r>
              <a:rPr lang="en-US" altLang="en-US" sz="2000" baseline="-25000" dirty="0"/>
              <a:t>i</a:t>
            </a:r>
            <a:r>
              <a:rPr lang="en-US" altLang="en-US" sz="2000" baseline="30000" dirty="0"/>
              <a:t>t+1</a:t>
            </a:r>
            <a:r>
              <a:rPr lang="en-US" altLang="en-US" sz="2000" dirty="0"/>
              <a:t> = g</a:t>
            </a:r>
            <a:r>
              <a:rPr lang="en-US" altLang="en-US" sz="2000" baseline="-25000" dirty="0"/>
              <a:t>i</a:t>
            </a:r>
            <a:r>
              <a:rPr lang="en-US" altLang="en-US" sz="2000" dirty="0"/>
              <a:t>(x</a:t>
            </a:r>
            <a:r>
              <a:rPr lang="en-US" altLang="en-US" sz="2000" baseline="-25000" dirty="0"/>
              <a:t>1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,…,x</a:t>
            </a:r>
            <a:r>
              <a:rPr lang="en-US" altLang="en-US" sz="2000" baseline="-25000" dirty="0"/>
              <a:t>n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, s</a:t>
            </a:r>
            <a:r>
              <a:rPr lang="en-US" altLang="en-US" sz="2000" baseline="-25000" dirty="0"/>
              <a:t>1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,…,s</a:t>
            </a:r>
            <a:r>
              <a:rPr lang="en-US" altLang="en-US" sz="2000" baseline="-25000" dirty="0"/>
              <a:t>m</a:t>
            </a:r>
            <a:r>
              <a:rPr lang="en-US" altLang="en-US" sz="2000" baseline="30000" dirty="0"/>
              <a:t>t</a:t>
            </a:r>
            <a:r>
              <a:rPr lang="en-US" altLang="en-US" sz="2000" dirty="0"/>
              <a:t>)</a:t>
            </a:r>
          </a:p>
        </p:txBody>
      </p:sp>
      <p:grpSp>
        <p:nvGrpSpPr>
          <p:cNvPr id="20492" name="Group 34"/>
          <p:cNvGrpSpPr>
            <a:grpSpLocks/>
          </p:cNvGrpSpPr>
          <p:nvPr/>
        </p:nvGrpSpPr>
        <p:grpSpPr bwMode="auto">
          <a:xfrm>
            <a:off x="419100" y="1257300"/>
            <a:ext cx="3429000" cy="1917700"/>
            <a:chOff x="264" y="792"/>
            <a:chExt cx="2160" cy="1208"/>
          </a:xfrm>
        </p:grpSpPr>
        <p:sp>
          <p:nvSpPr>
            <p:cNvPr id="20503" name="Rectangle 10"/>
            <p:cNvSpPr>
              <a:spLocks noChangeArrowheads="1"/>
            </p:cNvSpPr>
            <p:nvPr/>
          </p:nvSpPr>
          <p:spPr bwMode="auto">
            <a:xfrm>
              <a:off x="1008" y="920"/>
              <a:ext cx="624" cy="1008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20504" name="Line 11"/>
            <p:cNvSpPr>
              <a:spLocks noChangeShapeType="1"/>
            </p:cNvSpPr>
            <p:nvPr/>
          </p:nvSpPr>
          <p:spPr bwMode="auto">
            <a:xfrm>
              <a:off x="1632" y="1400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5" name="Text Box 12"/>
            <p:cNvSpPr txBox="1">
              <a:spLocks noChangeArrowheads="1"/>
            </p:cNvSpPr>
            <p:nvPr/>
          </p:nvSpPr>
          <p:spPr bwMode="auto">
            <a:xfrm>
              <a:off x="1984" y="1264"/>
              <a:ext cx="4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f</a:t>
              </a:r>
              <a:r>
                <a:rPr lang="en-US" altLang="en-US" sz="2400" baseline="-25000" dirty="0"/>
                <a:t>i</a:t>
              </a:r>
              <a:r>
                <a:rPr lang="en-US" altLang="en-US" sz="2400" dirty="0"/>
                <a:t>(x)</a:t>
              </a:r>
            </a:p>
          </p:txBody>
        </p:sp>
        <p:sp>
          <p:nvSpPr>
            <p:cNvPr id="20506" name="Line 13"/>
            <p:cNvSpPr>
              <a:spLocks noChangeShapeType="1"/>
            </p:cNvSpPr>
            <p:nvPr/>
          </p:nvSpPr>
          <p:spPr bwMode="auto">
            <a:xfrm>
              <a:off x="624" y="1088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7" name="Text Box 14"/>
            <p:cNvSpPr txBox="1">
              <a:spLocks noChangeArrowheads="1"/>
            </p:cNvSpPr>
            <p:nvPr/>
          </p:nvSpPr>
          <p:spPr bwMode="auto">
            <a:xfrm>
              <a:off x="264" y="792"/>
              <a:ext cx="27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n</a:t>
              </a:r>
            </a:p>
          </p:txBody>
        </p:sp>
        <p:sp>
          <p:nvSpPr>
            <p:cNvPr id="20508" name="Line 15"/>
            <p:cNvSpPr>
              <a:spLocks noChangeShapeType="1"/>
            </p:cNvSpPr>
            <p:nvPr/>
          </p:nvSpPr>
          <p:spPr bwMode="auto">
            <a:xfrm>
              <a:off x="624" y="1768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9" name="Line 16"/>
            <p:cNvSpPr>
              <a:spLocks noChangeShapeType="1"/>
            </p:cNvSpPr>
            <p:nvPr/>
          </p:nvSpPr>
          <p:spPr bwMode="auto">
            <a:xfrm>
              <a:off x="1720" y="1336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10" name="Text Box 30"/>
            <p:cNvSpPr txBox="1">
              <a:spLocks noChangeArrowheads="1"/>
            </p:cNvSpPr>
            <p:nvPr/>
          </p:nvSpPr>
          <p:spPr bwMode="auto">
            <a:xfrm>
              <a:off x="1984" y="1264"/>
              <a:ext cx="4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f</a:t>
              </a:r>
              <a:r>
                <a:rPr lang="en-US" altLang="en-US" sz="2400" baseline="-25000" dirty="0"/>
                <a:t>i</a:t>
              </a:r>
              <a:r>
                <a:rPr lang="en-US" altLang="en-US" sz="2400" dirty="0"/>
                <a:t>(x)</a:t>
              </a:r>
            </a:p>
          </p:txBody>
        </p:sp>
      </p:grpSp>
      <p:grpSp>
        <p:nvGrpSpPr>
          <p:cNvPr id="20493" name="Group 35"/>
          <p:cNvGrpSpPr>
            <a:grpSpLocks/>
          </p:cNvGrpSpPr>
          <p:nvPr/>
        </p:nvGrpSpPr>
        <p:grpSpPr bwMode="auto">
          <a:xfrm>
            <a:off x="419100" y="1257300"/>
            <a:ext cx="3429000" cy="1917700"/>
            <a:chOff x="264" y="792"/>
            <a:chExt cx="2160" cy="1208"/>
          </a:xfrm>
        </p:grpSpPr>
        <p:sp>
          <p:nvSpPr>
            <p:cNvPr id="20495" name="Rectangle 36"/>
            <p:cNvSpPr>
              <a:spLocks noChangeArrowheads="1"/>
            </p:cNvSpPr>
            <p:nvPr/>
          </p:nvSpPr>
          <p:spPr bwMode="auto">
            <a:xfrm>
              <a:off x="1008" y="920"/>
              <a:ext cx="624" cy="1008"/>
            </a:xfrm>
            <a:prstGeom prst="rect">
              <a:avLst/>
            </a:prstGeom>
            <a:solidFill>
              <a:srgbClr val="00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20496" name="Line 37"/>
            <p:cNvSpPr>
              <a:spLocks noChangeShapeType="1"/>
            </p:cNvSpPr>
            <p:nvPr/>
          </p:nvSpPr>
          <p:spPr bwMode="auto">
            <a:xfrm>
              <a:off x="1632" y="1400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7" name="Text Box 38"/>
            <p:cNvSpPr txBox="1">
              <a:spLocks noChangeArrowheads="1"/>
            </p:cNvSpPr>
            <p:nvPr/>
          </p:nvSpPr>
          <p:spPr bwMode="auto">
            <a:xfrm>
              <a:off x="1984" y="1264"/>
              <a:ext cx="4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f</a:t>
              </a:r>
              <a:r>
                <a:rPr lang="en-US" altLang="en-US" sz="2400" baseline="-25000" dirty="0"/>
                <a:t>i</a:t>
              </a:r>
              <a:r>
                <a:rPr lang="en-US" altLang="en-US" sz="2400" dirty="0"/>
                <a:t>(x)</a:t>
              </a:r>
            </a:p>
          </p:txBody>
        </p:sp>
        <p:sp>
          <p:nvSpPr>
            <p:cNvPr id="20498" name="Line 39"/>
            <p:cNvSpPr>
              <a:spLocks noChangeShapeType="1"/>
            </p:cNvSpPr>
            <p:nvPr/>
          </p:nvSpPr>
          <p:spPr bwMode="auto">
            <a:xfrm>
              <a:off x="624" y="1088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9" name="Text Box 40"/>
            <p:cNvSpPr txBox="1">
              <a:spLocks noChangeArrowheads="1"/>
            </p:cNvSpPr>
            <p:nvPr/>
          </p:nvSpPr>
          <p:spPr bwMode="auto">
            <a:xfrm>
              <a:off x="264" y="792"/>
              <a:ext cx="27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  <a:r>
                <a:rPr lang="en-US" altLang="en-US" sz="2400" baseline="-25000" dirty="0"/>
                <a:t>n</a:t>
              </a:r>
            </a:p>
          </p:txBody>
        </p:sp>
        <p:sp>
          <p:nvSpPr>
            <p:cNvPr id="20500" name="Line 41"/>
            <p:cNvSpPr>
              <a:spLocks noChangeShapeType="1"/>
            </p:cNvSpPr>
            <p:nvPr/>
          </p:nvSpPr>
          <p:spPr bwMode="auto">
            <a:xfrm>
              <a:off x="624" y="1768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1" name="Line 42"/>
            <p:cNvSpPr>
              <a:spLocks noChangeShapeType="1"/>
            </p:cNvSpPr>
            <p:nvPr/>
          </p:nvSpPr>
          <p:spPr bwMode="auto">
            <a:xfrm>
              <a:off x="1720" y="1336"/>
              <a:ext cx="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2" name="Text Box 43"/>
            <p:cNvSpPr txBox="1">
              <a:spLocks noChangeArrowheads="1"/>
            </p:cNvSpPr>
            <p:nvPr/>
          </p:nvSpPr>
          <p:spPr bwMode="auto">
            <a:xfrm>
              <a:off x="1984" y="1264"/>
              <a:ext cx="44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f</a:t>
              </a:r>
              <a:r>
                <a:rPr lang="en-US" altLang="en-US" sz="2400" baseline="-25000" dirty="0"/>
                <a:t>i</a:t>
              </a:r>
              <a:r>
                <a:rPr lang="en-US" altLang="en-US" sz="2400" dirty="0"/>
                <a:t>(x)</a:t>
              </a:r>
            </a:p>
          </p:txBody>
        </p:sp>
      </p:grpSp>
      <p:sp>
        <p:nvSpPr>
          <p:cNvPr id="20494" name="Text Box 55"/>
          <p:cNvSpPr txBox="1">
            <a:spLocks noChangeArrowheads="1"/>
          </p:cNvSpPr>
          <p:nvPr/>
        </p:nvSpPr>
        <p:spPr bwMode="auto">
          <a:xfrm>
            <a:off x="6537325" y="2009775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</a:t>
            </a:r>
            <a:r>
              <a:rPr lang="en-US" altLang="en-US" sz="2400" baseline="-25000" dirty="0"/>
              <a:t>i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376EE65-3EDE-4AD0-9C75-F143D3615C6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1" y="165100"/>
            <a:ext cx="7267574" cy="6223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Scope: Overall Picture of CS140</a:t>
            </a:r>
          </a:p>
        </p:txBody>
      </p:sp>
      <p:grpSp>
        <p:nvGrpSpPr>
          <p:cNvPr id="19460" name="Group 35"/>
          <p:cNvGrpSpPr>
            <a:grpSpLocks/>
          </p:cNvGrpSpPr>
          <p:nvPr/>
        </p:nvGrpSpPr>
        <p:grpSpPr bwMode="auto">
          <a:xfrm>
            <a:off x="5470525" y="1752600"/>
            <a:ext cx="3038475" cy="3352800"/>
            <a:chOff x="3414" y="1104"/>
            <a:chExt cx="1914" cy="2112"/>
          </a:xfrm>
        </p:grpSpPr>
        <p:sp>
          <p:nvSpPr>
            <p:cNvPr id="19486" name="Oval 24"/>
            <p:cNvSpPr>
              <a:spLocks noChangeArrowheads="1"/>
            </p:cNvSpPr>
            <p:nvPr/>
          </p:nvSpPr>
          <p:spPr bwMode="auto">
            <a:xfrm>
              <a:off x="4128" y="1104"/>
              <a:ext cx="1200" cy="2112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9487" name="Text Box 25"/>
            <p:cNvSpPr txBox="1">
              <a:spLocks noChangeArrowheads="1"/>
            </p:cNvSpPr>
            <p:nvPr/>
          </p:nvSpPr>
          <p:spPr bwMode="auto">
            <a:xfrm>
              <a:off x="4292" y="1803"/>
              <a:ext cx="926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Sequential machine</a:t>
              </a:r>
            </a:p>
          </p:txBody>
        </p:sp>
        <p:sp>
          <p:nvSpPr>
            <p:cNvPr id="19488" name="Line 27"/>
            <p:cNvSpPr>
              <a:spLocks noChangeShapeType="1"/>
            </p:cNvSpPr>
            <p:nvPr/>
          </p:nvSpPr>
          <p:spPr bwMode="auto">
            <a:xfrm>
              <a:off x="3888" y="153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9" name="Line 28"/>
            <p:cNvSpPr>
              <a:spLocks noChangeShapeType="1"/>
            </p:cNvSpPr>
            <p:nvPr/>
          </p:nvSpPr>
          <p:spPr bwMode="auto">
            <a:xfrm flipH="1">
              <a:off x="3884" y="283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90" name="Text Box 29"/>
            <p:cNvSpPr txBox="1">
              <a:spLocks noChangeArrowheads="1"/>
            </p:cNvSpPr>
            <p:nvPr/>
          </p:nvSpPr>
          <p:spPr bwMode="auto">
            <a:xfrm>
              <a:off x="3414" y="1210"/>
              <a:ext cx="9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</a:rPr>
                <a:t>Conditions</a:t>
              </a:r>
            </a:p>
          </p:txBody>
        </p:sp>
        <p:sp>
          <p:nvSpPr>
            <p:cNvPr id="19491" name="Text Box 30"/>
            <p:cNvSpPr txBox="1">
              <a:spLocks noChangeArrowheads="1"/>
            </p:cNvSpPr>
            <p:nvPr/>
          </p:nvSpPr>
          <p:spPr bwMode="auto">
            <a:xfrm>
              <a:off x="3590" y="2810"/>
              <a:ext cx="70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</a:rPr>
                <a:t>Control</a:t>
              </a:r>
            </a:p>
          </p:txBody>
        </p:sp>
      </p:grpSp>
      <p:grpSp>
        <p:nvGrpSpPr>
          <p:cNvPr id="19461" name="Group 37"/>
          <p:cNvGrpSpPr>
            <a:grpSpLocks/>
          </p:cNvGrpSpPr>
          <p:nvPr/>
        </p:nvGrpSpPr>
        <p:grpSpPr bwMode="auto">
          <a:xfrm>
            <a:off x="327025" y="1206500"/>
            <a:ext cx="5143500" cy="5070475"/>
            <a:chOff x="40" y="728"/>
            <a:chExt cx="3240" cy="3194"/>
          </a:xfrm>
        </p:grpSpPr>
        <p:pic>
          <p:nvPicPr>
            <p:cNvPr id="19466" name="Picture 7" descr="cpu copy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" y="1072"/>
              <a:ext cx="2504" cy="2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7" name="Line 8"/>
            <p:cNvSpPr>
              <a:spLocks noChangeShapeType="1"/>
            </p:cNvSpPr>
            <p:nvPr/>
          </p:nvSpPr>
          <p:spPr bwMode="auto">
            <a:xfrm>
              <a:off x="1400" y="1988"/>
              <a:ext cx="0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8" name="Line 10"/>
            <p:cNvSpPr>
              <a:spLocks noChangeShapeType="1"/>
            </p:cNvSpPr>
            <p:nvPr/>
          </p:nvSpPr>
          <p:spPr bwMode="auto">
            <a:xfrm>
              <a:off x="2456" y="1920"/>
              <a:ext cx="0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9" name="Line 11"/>
            <p:cNvSpPr>
              <a:spLocks noChangeShapeType="1"/>
            </p:cNvSpPr>
            <p:nvPr/>
          </p:nvSpPr>
          <p:spPr bwMode="auto">
            <a:xfrm>
              <a:off x="1976" y="2828"/>
              <a:ext cx="0" cy="25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0" name="Line 12"/>
            <p:cNvSpPr>
              <a:spLocks noChangeShapeType="1"/>
            </p:cNvSpPr>
            <p:nvPr/>
          </p:nvSpPr>
          <p:spPr bwMode="auto">
            <a:xfrm>
              <a:off x="2360" y="984"/>
              <a:ext cx="0" cy="6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1" name="Line 13"/>
            <p:cNvSpPr>
              <a:spLocks noChangeShapeType="1"/>
            </p:cNvSpPr>
            <p:nvPr/>
          </p:nvSpPr>
          <p:spPr bwMode="auto">
            <a:xfrm>
              <a:off x="2696" y="1320"/>
              <a:ext cx="0" cy="2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2" name="Line 14"/>
            <p:cNvSpPr>
              <a:spLocks noChangeShapeType="1"/>
            </p:cNvSpPr>
            <p:nvPr/>
          </p:nvSpPr>
          <p:spPr bwMode="auto">
            <a:xfrm>
              <a:off x="2696" y="1316"/>
              <a:ext cx="4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3" name="Line 15"/>
            <p:cNvSpPr>
              <a:spLocks noChangeShapeType="1"/>
            </p:cNvSpPr>
            <p:nvPr/>
          </p:nvSpPr>
          <p:spPr bwMode="auto">
            <a:xfrm>
              <a:off x="3124" y="1316"/>
              <a:ext cx="4" cy="22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4" name="Line 16"/>
            <p:cNvSpPr>
              <a:spLocks noChangeShapeType="1"/>
            </p:cNvSpPr>
            <p:nvPr/>
          </p:nvSpPr>
          <p:spPr bwMode="auto">
            <a:xfrm flipH="1">
              <a:off x="2168" y="3560"/>
              <a:ext cx="9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5" name="Line 17"/>
            <p:cNvSpPr>
              <a:spLocks noChangeShapeType="1"/>
            </p:cNvSpPr>
            <p:nvPr/>
          </p:nvSpPr>
          <p:spPr bwMode="auto">
            <a:xfrm flipV="1">
              <a:off x="2168" y="3300"/>
              <a:ext cx="0" cy="2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6" name="Line 18"/>
            <p:cNvSpPr>
              <a:spLocks noChangeShapeType="1"/>
            </p:cNvSpPr>
            <p:nvPr/>
          </p:nvSpPr>
          <p:spPr bwMode="auto">
            <a:xfrm>
              <a:off x="1784" y="3300"/>
              <a:ext cx="0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7" name="Line 19"/>
            <p:cNvSpPr>
              <a:spLocks noChangeShapeType="1"/>
            </p:cNvSpPr>
            <p:nvPr/>
          </p:nvSpPr>
          <p:spPr bwMode="auto">
            <a:xfrm>
              <a:off x="2024" y="1736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8" name="Text Box 20"/>
            <p:cNvSpPr txBox="1">
              <a:spLocks noChangeArrowheads="1"/>
            </p:cNvSpPr>
            <p:nvPr/>
          </p:nvSpPr>
          <p:spPr bwMode="auto">
            <a:xfrm>
              <a:off x="2512" y="1872"/>
              <a:ext cx="50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dirty="0"/>
                <a:t>Mux</a:t>
              </a:r>
            </a:p>
          </p:txBody>
        </p:sp>
        <p:sp>
          <p:nvSpPr>
            <p:cNvPr id="19479" name="Text Box 21"/>
            <p:cNvSpPr txBox="1">
              <a:spLocks noChangeArrowheads="1"/>
            </p:cNvSpPr>
            <p:nvPr/>
          </p:nvSpPr>
          <p:spPr bwMode="auto">
            <a:xfrm>
              <a:off x="872" y="1112"/>
              <a:ext cx="116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dirty="0"/>
                <a:t>Memory File</a:t>
              </a:r>
            </a:p>
          </p:txBody>
        </p:sp>
        <p:sp>
          <p:nvSpPr>
            <p:cNvPr id="19480" name="Text Box 22"/>
            <p:cNvSpPr txBox="1">
              <a:spLocks noChangeArrowheads="1"/>
            </p:cNvSpPr>
            <p:nvPr/>
          </p:nvSpPr>
          <p:spPr bwMode="auto">
            <a:xfrm>
              <a:off x="968" y="2544"/>
              <a:ext cx="56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dirty="0"/>
                <a:t>ALU</a:t>
              </a:r>
            </a:p>
          </p:txBody>
        </p:sp>
        <p:sp>
          <p:nvSpPr>
            <p:cNvPr id="19481" name="Text Box 23"/>
            <p:cNvSpPr txBox="1">
              <a:spLocks noChangeArrowheads="1"/>
            </p:cNvSpPr>
            <p:nvPr/>
          </p:nvSpPr>
          <p:spPr bwMode="auto">
            <a:xfrm>
              <a:off x="864" y="2936"/>
              <a:ext cx="840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dirty="0"/>
                <a:t>Memory Register</a:t>
              </a:r>
            </a:p>
          </p:txBody>
        </p:sp>
        <p:sp>
          <p:nvSpPr>
            <p:cNvPr id="19482" name="Text Box 26"/>
            <p:cNvSpPr txBox="1">
              <a:spLocks noChangeArrowheads="1"/>
            </p:cNvSpPr>
            <p:nvPr/>
          </p:nvSpPr>
          <p:spPr bwMode="auto">
            <a:xfrm>
              <a:off x="1390" y="3634"/>
              <a:ext cx="95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</a:rPr>
                <a:t>Conditions</a:t>
              </a:r>
            </a:p>
          </p:txBody>
        </p:sp>
        <p:sp>
          <p:nvSpPr>
            <p:cNvPr id="19483" name="Line 31"/>
            <p:cNvSpPr>
              <a:spLocks noChangeShapeType="1"/>
            </p:cNvSpPr>
            <p:nvPr/>
          </p:nvSpPr>
          <p:spPr bwMode="auto">
            <a:xfrm>
              <a:off x="716" y="1736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4" name="Text Box 33"/>
            <p:cNvSpPr txBox="1">
              <a:spLocks noChangeArrowheads="1"/>
            </p:cNvSpPr>
            <p:nvPr/>
          </p:nvSpPr>
          <p:spPr bwMode="auto">
            <a:xfrm>
              <a:off x="2120" y="728"/>
              <a:ext cx="72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dirty="0"/>
                <a:t>Input</a:t>
              </a:r>
            </a:p>
          </p:txBody>
        </p:sp>
        <p:sp>
          <p:nvSpPr>
            <p:cNvPr id="19485" name="Text Box 34"/>
            <p:cNvSpPr txBox="1">
              <a:spLocks noChangeArrowheads="1"/>
            </p:cNvSpPr>
            <p:nvPr/>
          </p:nvSpPr>
          <p:spPr bwMode="auto">
            <a:xfrm>
              <a:off x="40" y="1576"/>
              <a:ext cx="67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</a:rPr>
                <a:t>Pointer</a:t>
              </a:r>
            </a:p>
          </p:txBody>
        </p:sp>
      </p:grpSp>
      <p:sp>
        <p:nvSpPr>
          <p:cNvPr id="19462" name="Text Box 38"/>
          <p:cNvSpPr txBox="1">
            <a:spLocks noChangeArrowheads="1"/>
          </p:cNvSpPr>
          <p:nvPr/>
        </p:nvSpPr>
        <p:spPr bwMode="auto">
          <a:xfrm>
            <a:off x="5588843" y="5267325"/>
            <a:ext cx="3533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CLK: Synchronizing Clock</a:t>
            </a:r>
          </a:p>
        </p:txBody>
      </p:sp>
      <p:sp>
        <p:nvSpPr>
          <p:cNvPr id="19463" name="TextBox 1"/>
          <p:cNvSpPr txBox="1">
            <a:spLocks noChangeArrowheads="1"/>
          </p:cNvSpPr>
          <p:nvPr/>
        </p:nvSpPr>
        <p:spPr bwMode="auto">
          <a:xfrm>
            <a:off x="168275" y="1139825"/>
            <a:ext cx="3460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chemeClr val="accent2"/>
                </a:solidFill>
              </a:rPr>
              <a:t>Data Path Subsystem</a:t>
            </a:r>
          </a:p>
        </p:txBody>
      </p:sp>
      <p:sp>
        <p:nvSpPr>
          <p:cNvPr id="19464" name="TextBox 1"/>
          <p:cNvSpPr txBox="1">
            <a:spLocks noChangeArrowheads="1"/>
          </p:cNvSpPr>
          <p:nvPr/>
        </p:nvSpPr>
        <p:spPr bwMode="auto">
          <a:xfrm>
            <a:off x="3057525" y="2789238"/>
            <a:ext cx="749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C00000"/>
                </a:solidFill>
              </a:rPr>
              <a:t>Select</a:t>
            </a:r>
          </a:p>
        </p:txBody>
      </p:sp>
      <p:sp>
        <p:nvSpPr>
          <p:cNvPr id="35" name="TextBox 1"/>
          <p:cNvSpPr txBox="1">
            <a:spLocks noChangeArrowheads="1"/>
          </p:cNvSpPr>
          <p:nvPr/>
        </p:nvSpPr>
        <p:spPr bwMode="auto">
          <a:xfrm>
            <a:off x="5643563" y="1135063"/>
            <a:ext cx="31035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b="1" dirty="0">
                <a:solidFill>
                  <a:schemeClr val="accent6">
                    <a:lumMod val="75000"/>
                  </a:schemeClr>
                </a:solidFill>
                <a:ea typeface="+mn-ea"/>
              </a:rPr>
              <a:t>Control Subsystem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0967" y="6276975"/>
            <a:ext cx="8000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BSV: Design specification and modular design methodology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C10CABD-5497-4FBB-8F7D-3B0A31D055B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dirty="0"/>
          </a:p>
        </p:txBody>
      </p:sp>
      <p:sp>
        <p:nvSpPr>
          <p:cNvPr id="21507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6604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Scope</a:t>
            </a:r>
          </a:p>
        </p:txBody>
      </p:sp>
      <p:graphicFrame>
        <p:nvGraphicFramePr>
          <p:cNvPr id="38953" name="Group 41"/>
          <p:cNvGraphicFramePr>
            <a:graphicFrameLocks noGrp="1"/>
          </p:cNvGraphicFramePr>
          <p:nvPr>
            <p:ph type="tbl" idx="1"/>
          </p:nvPr>
        </p:nvGraphicFramePr>
        <p:xfrm>
          <a:off x="685800" y="1270000"/>
          <a:ext cx="7772400" cy="5203824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04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Subjects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Building Blocks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imes New Roman" pitchFamily="18" charset="0"/>
                        </a:rPr>
                        <a:t>Theory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8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Combinational Logic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AND, OR, NOT, XOR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Boolean Algebra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8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Sequential Network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AND, OR, NOT, FF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Finite State Machine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70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Standard Modules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Operators,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Interconnects, Memory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Arithmetics, Universal Logic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8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System Design</a:t>
                      </a: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Data Paths, Control Paths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itchFamily="18" charset="0"/>
                        </a:rPr>
                        <a:t>Methodologies</a:t>
                      </a: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A7BC6D29-0725-4810-8A7B-ABDC0CAE5E5F}" type="slidenum">
              <a:rPr lang="en-US" altLang="en-US" sz="1400"/>
              <a:pPr eaLnBrk="1" hangingPunct="1"/>
              <a:t>28</a:t>
            </a:fld>
            <a:endParaRPr lang="en-US" altLang="en-US" sz="1400" dirty="0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7338" y="1371600"/>
            <a:ext cx="8856662" cy="1143000"/>
          </a:xfrm>
        </p:spPr>
        <p:txBody>
          <a:bodyPr/>
          <a:lstStyle/>
          <a:p>
            <a:pPr eaLnBrk="1" hangingPunct="1"/>
            <a:br>
              <a:rPr lang="en-US" altLang="en-US" dirty="0"/>
            </a:br>
            <a:r>
              <a:rPr lang="en-US" altLang="en-US" dirty="0"/>
              <a:t>Combinational Logic</a:t>
            </a:r>
            <a:br>
              <a:rPr lang="en-US" altLang="en-US" dirty="0"/>
            </a:br>
            <a:r>
              <a:rPr lang="en-US" altLang="en-US" dirty="0"/>
              <a:t>Basics</a:t>
            </a:r>
          </a:p>
        </p:txBody>
      </p:sp>
      <p:sp>
        <p:nvSpPr>
          <p:cNvPr id="44035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088704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>
          <a:xfrm>
            <a:off x="635000" y="0"/>
            <a:ext cx="7772400" cy="1143000"/>
          </a:xfrm>
        </p:spPr>
        <p:txBody>
          <a:bodyPr/>
          <a:lstStyle/>
          <a:p>
            <a:r>
              <a:rPr lang="en-US" altLang="en-US" sz="4000" dirty="0"/>
              <a:t>What is a combinational circuit?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8FACACDA-5276-4970-A23B-E64E80FE1369}" type="slidenum">
              <a:rPr lang="en-US" altLang="en-US" sz="1400"/>
              <a:pPr eaLnBrk="1" hangingPunct="1"/>
              <a:t>29</a:t>
            </a:fld>
            <a:endParaRPr lang="en-US" altLang="en-US" sz="1400" dirty="0"/>
          </a:p>
        </p:txBody>
      </p:sp>
      <p:sp>
        <p:nvSpPr>
          <p:cNvPr id="45059" name="TextBox 1"/>
          <p:cNvSpPr txBox="1">
            <a:spLocks noChangeArrowheads="1"/>
          </p:cNvSpPr>
          <p:nvPr/>
        </p:nvSpPr>
        <p:spPr bwMode="auto">
          <a:xfrm>
            <a:off x="633260" y="1345852"/>
            <a:ext cx="8042586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 typeface="Arial" pitchFamily="34" charset="0"/>
              <a:buChar char="•"/>
            </a:pPr>
            <a:r>
              <a:rPr lang="en-US" altLang="en-US" sz="2800" dirty="0"/>
              <a:t>No memory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altLang="en-US" sz="2800" dirty="0"/>
              <a:t>Realizes one or more functions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en-US" altLang="en-US" sz="2800" dirty="0"/>
              <a:t>Inputs and outputs can only have two discrete values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altLang="en-US" dirty="0"/>
              <a:t>Physical domain (usually, voltages) (Ground 0V, Vdd 1V)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altLang="en-US" dirty="0"/>
              <a:t>Mathematical domain : Boolean variables (True, False)</a:t>
            </a:r>
          </a:p>
          <a:p>
            <a:pPr marL="457200" lvl="1" indent="0" eaLnBrk="1" hangingPunct="1"/>
            <a:endParaRPr lang="en-US" altLang="en-US" dirty="0"/>
          </a:p>
          <a:p>
            <a:pPr lvl="1" eaLnBrk="1" hangingPunct="1">
              <a:buFont typeface="Arial" pitchFamily="34" charset="0"/>
              <a:buChar char="•"/>
            </a:pPr>
            <a:endParaRPr lang="en-US" altLang="en-US" dirty="0"/>
          </a:p>
        </p:txBody>
      </p:sp>
      <p:sp>
        <p:nvSpPr>
          <p:cNvPr id="45061" name="Rectangle 4"/>
          <p:cNvSpPr>
            <a:spLocks noChangeArrowheads="1"/>
          </p:cNvSpPr>
          <p:nvPr/>
        </p:nvSpPr>
        <p:spPr bwMode="auto">
          <a:xfrm>
            <a:off x="858728" y="3828375"/>
            <a:ext cx="7146925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8001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Differentiate between different representations: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altLang="en-US" sz="2800" dirty="0">
                <a:solidFill>
                  <a:srgbClr val="C00000"/>
                </a:solidFill>
              </a:rPr>
              <a:t>physical circuit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altLang="en-US" sz="2800" dirty="0">
                <a:solidFill>
                  <a:srgbClr val="C00000"/>
                </a:solidFill>
              </a:rPr>
              <a:t>schematic diagram</a:t>
            </a:r>
          </a:p>
          <a:p>
            <a:pPr lvl="1" eaLnBrk="1" hangingPunct="1">
              <a:buFont typeface="Arial" pitchFamily="34" charset="0"/>
              <a:buChar char="•"/>
            </a:pPr>
            <a:r>
              <a:rPr lang="en-US" altLang="en-US" sz="2800" dirty="0">
                <a:solidFill>
                  <a:srgbClr val="C00000"/>
                </a:solidFill>
              </a:rPr>
              <a:t>mathematical expressions</a:t>
            </a:r>
          </a:p>
        </p:txBody>
      </p:sp>
    </p:spTree>
    <p:extLst>
      <p:ext uri="{BB962C8B-B14F-4D97-AF65-F5344CB8AC3E}">
        <p14:creationId xmlns:p14="http://schemas.microsoft.com/office/powerpoint/2010/main" val="30362181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24E46-40C0-0D46-96C5-7843FAB5F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413" y="33337"/>
            <a:ext cx="7772400" cy="1143000"/>
          </a:xfrm>
        </p:spPr>
        <p:txBody>
          <a:bodyPr/>
          <a:lstStyle/>
          <a:p>
            <a:r>
              <a:rPr lang="en-US" sz="3200" dirty="0"/>
              <a:t>Binary Digital Logic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F2B7D-CF4C-4442-983F-5C5AE3E02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413" y="2071687"/>
            <a:ext cx="7877175" cy="328136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Simplest representation is “1” and “0” (base-2).</a:t>
            </a:r>
          </a:p>
          <a:p>
            <a:r>
              <a:rPr lang="en-US" dirty="0"/>
              <a:t>Choose a physical quantity to represent “1” and “0”</a:t>
            </a:r>
          </a:p>
          <a:p>
            <a:pPr lvl="1"/>
            <a:r>
              <a:rPr lang="en-US" dirty="0"/>
              <a:t>Usually voltage, but not always (e.g. current, resistance, magnetic  polarization, quantum spin, …)</a:t>
            </a:r>
          </a:p>
          <a:p>
            <a:r>
              <a:rPr lang="en-US" dirty="0"/>
              <a:t>Use a transistor to make the switch (operating as a digital instead of analog device) </a:t>
            </a:r>
          </a:p>
          <a:p>
            <a:pPr lvl="1"/>
            <a:r>
              <a:rPr lang="en-US" dirty="0"/>
              <a:t>Two states – on / off</a:t>
            </a:r>
          </a:p>
          <a:p>
            <a:pPr lvl="1"/>
            <a:r>
              <a:rPr lang="en-US" dirty="0"/>
              <a:t>Signals can be high voltage (“1”) or low voltage (“0”)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C17BD9-2EB0-534A-BCAA-6972C478F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8D9577-CEC1-AD4C-854C-5F70A5F55164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3034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9A426-46CE-0549-BC30-ECBFCA190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66574"/>
            <a:ext cx="7877175" cy="857250"/>
          </a:xfrm>
        </p:spPr>
        <p:txBody>
          <a:bodyPr/>
          <a:lstStyle/>
          <a:p>
            <a:r>
              <a:rPr lang="en-US" dirty="0"/>
              <a:t>Basic CMOS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5F109-6942-5340-81B6-6EE9F4053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785" y="2902557"/>
            <a:ext cx="5779029" cy="303704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Complementary Metal Oxide Semiconductor</a:t>
            </a:r>
          </a:p>
          <a:p>
            <a:pPr>
              <a:lnSpc>
                <a:spcPct val="120000"/>
              </a:lnSpc>
            </a:pPr>
            <a:r>
              <a:rPr lang="en-US" dirty="0"/>
              <a:t>Invented in the 1960’s, but took over in the 80’s</a:t>
            </a:r>
          </a:p>
          <a:p>
            <a:pPr>
              <a:lnSpc>
                <a:spcPct val="120000"/>
              </a:lnSpc>
            </a:pPr>
            <a:r>
              <a:rPr lang="en-US" dirty="0"/>
              <a:t>“on” means low resistance, ”off” means high resistance</a:t>
            </a:r>
          </a:p>
          <a:p>
            <a:pPr>
              <a:lnSpc>
                <a:spcPct val="120000"/>
              </a:lnSpc>
            </a:pPr>
            <a:r>
              <a:rPr lang="en-US" dirty="0"/>
              <a:t>Logic “1” and Logic “0” values are arbitrary</a:t>
            </a:r>
          </a:p>
          <a:p>
            <a:pPr marL="238125" lvl="1" indent="0">
              <a:lnSpc>
                <a:spcPct val="120000"/>
              </a:lnSpc>
              <a:buNone/>
            </a:pPr>
            <a:r>
              <a:rPr lang="en-US" sz="3400" dirty="0"/>
              <a:t>e.g. logic “1” == 1.0 V, logic “0” == 0.0 V  </a:t>
            </a:r>
          </a:p>
          <a:p>
            <a:pPr lvl="1">
              <a:lnSpc>
                <a:spcPct val="120000"/>
              </a:lnSpc>
            </a:pPr>
            <a:endParaRPr lang="en-US" dirty="0"/>
          </a:p>
          <a:p>
            <a:pPr marL="238125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EE50BE-85E6-D145-9478-4F3FCB991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8D9577-CEC1-AD4C-854C-5F70A5F55164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5F70AAA-83C5-EC48-A248-620AF92E8C91}"/>
              </a:ext>
            </a:extLst>
          </p:cNvPr>
          <p:cNvGrpSpPr/>
          <p:nvPr/>
        </p:nvGrpSpPr>
        <p:grpSpPr>
          <a:xfrm>
            <a:off x="1660658" y="1999058"/>
            <a:ext cx="455414" cy="667941"/>
            <a:chOff x="2671763" y="5853112"/>
            <a:chExt cx="1214437" cy="1781176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2AE6FAD7-B7B5-5F47-AB2E-988DD65B0830}"/>
                </a:ext>
              </a:extLst>
            </p:cNvPr>
            <p:cNvCxnSpPr/>
            <p:nvPr/>
          </p:nvCxnSpPr>
          <p:spPr>
            <a:xfrm>
              <a:off x="3352800" y="6375400"/>
              <a:ext cx="0" cy="73660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5744BB4-0E67-1943-8059-7048E3848610}"/>
                </a:ext>
              </a:extLst>
            </p:cNvPr>
            <p:cNvCxnSpPr>
              <a:cxnSpLocks/>
            </p:cNvCxnSpPr>
            <p:nvPr/>
          </p:nvCxnSpPr>
          <p:spPr>
            <a:xfrm>
              <a:off x="3352800" y="63754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38AB440-B37D-2344-B7B8-A6D4B571DD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52800" y="71120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F596BF3-021F-2848-981A-5A4EAF7864E2}"/>
                </a:ext>
              </a:extLst>
            </p:cNvPr>
            <p:cNvCxnSpPr>
              <a:cxnSpLocks/>
            </p:cNvCxnSpPr>
            <p:nvPr/>
          </p:nvCxnSpPr>
          <p:spPr>
            <a:xfrm>
              <a:off x="3867150" y="7112000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4E97E6B-2F81-A243-8DC4-A3270213F12D}"/>
                </a:ext>
              </a:extLst>
            </p:cNvPr>
            <p:cNvCxnSpPr>
              <a:cxnSpLocks/>
            </p:cNvCxnSpPr>
            <p:nvPr/>
          </p:nvCxnSpPr>
          <p:spPr>
            <a:xfrm>
              <a:off x="3886200" y="5853112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D19A897-C552-4442-83AD-0D200A138A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71763" y="6743700"/>
              <a:ext cx="676274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A6E6FF6-7F2D-714D-A390-38F3F5A61DBE}"/>
              </a:ext>
            </a:extLst>
          </p:cNvPr>
          <p:cNvGrpSpPr/>
          <p:nvPr/>
        </p:nvGrpSpPr>
        <p:grpSpPr>
          <a:xfrm>
            <a:off x="2762773" y="1996546"/>
            <a:ext cx="501062" cy="667941"/>
            <a:chOff x="4797934" y="5866828"/>
            <a:chExt cx="1336166" cy="1781176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644EAC9-43AE-104B-A1A0-06E7C91C927E}"/>
                </a:ext>
              </a:extLst>
            </p:cNvPr>
            <p:cNvGrpSpPr/>
            <p:nvPr/>
          </p:nvGrpSpPr>
          <p:grpSpPr>
            <a:xfrm>
              <a:off x="4797934" y="5866828"/>
              <a:ext cx="1336166" cy="1781176"/>
              <a:chOff x="2550034" y="5853112"/>
              <a:chExt cx="1336166" cy="1781176"/>
            </a:xfrm>
          </p:grpSpPr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E4492ADE-F2D2-E842-A77E-02094D021EDC}"/>
                  </a:ext>
                </a:extLst>
              </p:cNvPr>
              <p:cNvCxnSpPr/>
              <p:nvPr/>
            </p:nvCxnSpPr>
            <p:spPr>
              <a:xfrm>
                <a:off x="3352800" y="6375400"/>
                <a:ext cx="0" cy="7366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12ED4021-A9F1-1743-847E-3C2F6F9F6D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2800" y="63754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4CD5FE62-08A4-5D4A-BE5E-682E41F2217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52800" y="71120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C1392FFD-CB01-BA48-B8C2-E987BC51C7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7150" y="7112000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CE9B85D7-92A0-754E-8C4D-EE8741DC33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86200" y="5853112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A78AFF58-2535-AA41-B24B-D1B973BC104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50034" y="6734556"/>
                <a:ext cx="676274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4B422E8A-2FFE-6A46-8249-00ADF8AFC5E8}"/>
                </a:ext>
              </a:extLst>
            </p:cNvPr>
            <p:cNvSpPr/>
            <p:nvPr/>
          </p:nvSpPr>
          <p:spPr>
            <a:xfrm>
              <a:off x="5460302" y="6334481"/>
              <a:ext cx="128587" cy="836731"/>
            </a:xfrm>
            <a:prstGeom prst="ellipse">
              <a:avLst/>
            </a:prstGeom>
            <a:noFill/>
            <a:ln w="12700" cap="flat">
              <a:solidFill>
                <a:srgbClr val="0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F7E57299-4040-7447-8266-7673BBEB3197}"/>
              </a:ext>
            </a:extLst>
          </p:cNvPr>
          <p:cNvSpPr txBox="1"/>
          <p:nvPr/>
        </p:nvSpPr>
        <p:spPr>
          <a:xfrm>
            <a:off x="1650576" y="1632346"/>
            <a:ext cx="730969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NMOS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E0D0D7A-F7D0-0B4B-833F-6C5511786432}"/>
              </a:ext>
            </a:extLst>
          </p:cNvPr>
          <p:cNvSpPr txBox="1"/>
          <p:nvPr/>
        </p:nvSpPr>
        <p:spPr>
          <a:xfrm>
            <a:off x="2781160" y="1640183"/>
            <a:ext cx="690895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PMOS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DD7F5DA-FA98-EF4D-B4D5-3A6330B28B30}"/>
              </a:ext>
            </a:extLst>
          </p:cNvPr>
          <p:cNvCxnSpPr/>
          <p:nvPr/>
        </p:nvCxnSpPr>
        <p:spPr>
          <a:xfrm>
            <a:off x="2328946" y="1999058"/>
            <a:ext cx="0" cy="667941"/>
          </a:xfrm>
          <a:prstGeom prst="straightConnector1">
            <a:avLst/>
          </a:prstGeom>
          <a:noFill/>
          <a:ln w="762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F5A8223-98E6-C643-AF1E-05AB1A915522}"/>
              </a:ext>
            </a:extLst>
          </p:cNvPr>
          <p:cNvCxnSpPr/>
          <p:nvPr/>
        </p:nvCxnSpPr>
        <p:spPr>
          <a:xfrm>
            <a:off x="3446106" y="1993117"/>
            <a:ext cx="0" cy="667941"/>
          </a:xfrm>
          <a:prstGeom prst="straightConnector1">
            <a:avLst/>
          </a:prstGeom>
          <a:noFill/>
          <a:ln w="76200" cap="flat">
            <a:solidFill>
              <a:srgbClr val="000000"/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D889D701-2A66-EE41-BEEF-F7EBD02CBE1A}"/>
              </a:ext>
            </a:extLst>
          </p:cNvPr>
          <p:cNvSpPr txBox="1"/>
          <p:nvPr/>
        </p:nvSpPr>
        <p:spPr>
          <a:xfrm>
            <a:off x="593973" y="1647261"/>
            <a:ext cx="800100" cy="10541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650" dirty="0"/>
              <a:t>”on” when gate is high </a:t>
            </a:r>
            <a:endParaRPr lang="en-US" sz="1650" dirty="0">
              <a:solidFill>
                <a:srgbClr val="000000"/>
              </a:solidFill>
              <a:latin typeface="+mn-lt"/>
              <a:ea typeface="+mn-ea"/>
              <a:sym typeface="Helvetica Light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C1B4B2F-937D-F14D-A5E4-0023EF7C3BA9}"/>
              </a:ext>
            </a:extLst>
          </p:cNvPr>
          <p:cNvSpPr txBox="1"/>
          <p:nvPr/>
        </p:nvSpPr>
        <p:spPr>
          <a:xfrm>
            <a:off x="3820895" y="1647261"/>
            <a:ext cx="800100" cy="10541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650" dirty="0"/>
              <a:t>”on” when gate is low </a:t>
            </a:r>
            <a:endParaRPr lang="en-US" sz="1650" dirty="0">
              <a:solidFill>
                <a:srgbClr val="000000"/>
              </a:solidFill>
              <a:latin typeface="+mn-lt"/>
              <a:ea typeface="+mn-ea"/>
              <a:sym typeface="Helvetica Light"/>
            </a:endParaRP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BA1CAFB7-EFF6-564A-AF61-87CE0B7872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9323" y="990021"/>
            <a:ext cx="4118709" cy="1711375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980D164F-A17F-EA48-B1A8-D9CC74351BA9}"/>
              </a:ext>
            </a:extLst>
          </p:cNvPr>
          <p:cNvSpPr/>
          <p:nvPr/>
        </p:nvSpPr>
        <p:spPr>
          <a:xfrm>
            <a:off x="4847821" y="2625903"/>
            <a:ext cx="4572000" cy="20774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750" dirty="0"/>
              <a:t>https://en.wikipedia.org/wiki/CMOS#/media/File:Cmos_impurity_profile.PNG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E372841-8FD7-2B4A-8DB9-AF43D3B00D67}"/>
              </a:ext>
            </a:extLst>
          </p:cNvPr>
          <p:cNvSpPr txBox="1"/>
          <p:nvPr/>
        </p:nvSpPr>
        <p:spPr>
          <a:xfrm>
            <a:off x="1901431" y="1929459"/>
            <a:ext cx="96181" cy="1769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d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D7C9F5A-75D5-F941-AACC-502FABAA3398}"/>
              </a:ext>
            </a:extLst>
          </p:cNvPr>
          <p:cNvSpPr txBox="1"/>
          <p:nvPr/>
        </p:nvSpPr>
        <p:spPr>
          <a:xfrm>
            <a:off x="3126410" y="2551772"/>
            <a:ext cx="96181" cy="1769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d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6D19E88-B2D1-EA42-8AF3-C0C1146BFD46}"/>
              </a:ext>
            </a:extLst>
          </p:cNvPr>
          <p:cNvSpPr txBox="1"/>
          <p:nvPr/>
        </p:nvSpPr>
        <p:spPr>
          <a:xfrm>
            <a:off x="3138543" y="1935886"/>
            <a:ext cx="83357" cy="1769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B618712-777F-494D-A87B-C2D1526B994E}"/>
              </a:ext>
            </a:extLst>
          </p:cNvPr>
          <p:cNvSpPr txBox="1"/>
          <p:nvPr/>
        </p:nvSpPr>
        <p:spPr>
          <a:xfrm>
            <a:off x="1916408" y="2559627"/>
            <a:ext cx="83357" cy="1769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0D08976-FBAA-DF42-800B-3531C0EA8BEF}"/>
              </a:ext>
            </a:extLst>
          </p:cNvPr>
          <p:cNvSpPr txBox="1"/>
          <p:nvPr/>
        </p:nvSpPr>
        <p:spPr>
          <a:xfrm>
            <a:off x="2717553" y="2154151"/>
            <a:ext cx="96181" cy="1769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g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DB91038-85D1-8D42-A296-302273DCAC60}"/>
              </a:ext>
            </a:extLst>
          </p:cNvPr>
          <p:cNvSpPr txBox="1"/>
          <p:nvPr/>
        </p:nvSpPr>
        <p:spPr>
          <a:xfrm>
            <a:off x="1611724" y="2145613"/>
            <a:ext cx="96181" cy="1769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90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06E585-C566-9A44-A78F-624957CC5842}"/>
              </a:ext>
            </a:extLst>
          </p:cNvPr>
          <p:cNvSpPr txBox="1"/>
          <p:nvPr/>
        </p:nvSpPr>
        <p:spPr>
          <a:xfrm>
            <a:off x="6747601" y="2899849"/>
            <a:ext cx="1157369" cy="22313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Planar technology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0EE081-2DDA-3B44-BD7F-BC38B412A2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1308" y="3287840"/>
            <a:ext cx="2610395" cy="1700047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11C9A6DE-DB3A-0342-813C-A92B22EB7E3A}"/>
              </a:ext>
            </a:extLst>
          </p:cNvPr>
          <p:cNvSpPr txBox="1"/>
          <p:nvPr/>
        </p:nvSpPr>
        <p:spPr>
          <a:xfrm>
            <a:off x="7505700" y="5002536"/>
            <a:ext cx="1281248" cy="22313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200" dirty="0"/>
              <a:t>FINFET </a:t>
            </a:r>
            <a:r>
              <a:rPr lang="en-US" sz="120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technology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CDB180D-F47A-D143-96DE-CA55847D40A4}"/>
              </a:ext>
            </a:extLst>
          </p:cNvPr>
          <p:cNvSpPr/>
          <p:nvPr/>
        </p:nvSpPr>
        <p:spPr>
          <a:xfrm>
            <a:off x="6309004" y="5306271"/>
            <a:ext cx="283499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dirty="0"/>
              <a:t>By Irene Ringworm, CC BY-SA 3.0, https://commons.wikimedia.org/w/index.php?curid=3833512</a:t>
            </a:r>
          </a:p>
        </p:txBody>
      </p:sp>
    </p:spTree>
    <p:extLst>
      <p:ext uri="{BB962C8B-B14F-4D97-AF65-F5344CB8AC3E}">
        <p14:creationId xmlns:p14="http://schemas.microsoft.com/office/powerpoint/2010/main" val="34987955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E1CCE-675C-3D43-8229-CB0C3469F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877824"/>
          </a:xfrm>
        </p:spPr>
        <p:txBody>
          <a:bodyPr/>
          <a:lstStyle/>
          <a:p>
            <a:r>
              <a:rPr lang="en-US" dirty="0"/>
              <a:t>Transistors as Switches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35F37-00A0-E143-A9ED-72883467A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6A1EBA-3F4E-844F-9F08-1A322EA65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8D9577-CEC1-AD4C-854C-5F70A5F55164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1017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04977-11A8-3746-8038-F68ED6571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571" y="14961"/>
            <a:ext cx="7877175" cy="960781"/>
          </a:xfrm>
        </p:spPr>
        <p:txBody>
          <a:bodyPr/>
          <a:lstStyle/>
          <a:p>
            <a:r>
              <a:rPr lang="en-US" sz="3600" dirty="0"/>
              <a:t>The most basic CMOS gate - inverter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BE33F-3614-A249-ADFE-344FC3D39C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750" y="1567531"/>
            <a:ext cx="8639175" cy="1327194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When “inp” is “1”, then the nmos is on and the pmos is off – output will be ?</a:t>
            </a:r>
          </a:p>
          <a:p>
            <a:r>
              <a:rPr lang="en-US" dirty="0"/>
              <a:t>When “inp” is “0”, then the nmos is off and the pmos is on – output will be 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D32FF1-E9CF-2646-8860-7C9A41605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8D9577-CEC1-AD4C-854C-5F70A5F55164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0475104-6C80-2E44-8189-9CBF1C164215}"/>
              </a:ext>
            </a:extLst>
          </p:cNvPr>
          <p:cNvGrpSpPr/>
          <p:nvPr/>
        </p:nvGrpSpPr>
        <p:grpSpPr>
          <a:xfrm>
            <a:off x="1330950" y="3093435"/>
            <a:ext cx="501062" cy="667941"/>
            <a:chOff x="4797934" y="5866828"/>
            <a:chExt cx="1336166" cy="178117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C86B86C-2C4D-CC44-92F2-52C4B578582B}"/>
                </a:ext>
              </a:extLst>
            </p:cNvPr>
            <p:cNvGrpSpPr/>
            <p:nvPr/>
          </p:nvGrpSpPr>
          <p:grpSpPr>
            <a:xfrm>
              <a:off x="4797934" y="5866828"/>
              <a:ext cx="1336166" cy="1781176"/>
              <a:chOff x="2550034" y="5853112"/>
              <a:chExt cx="1336166" cy="1781176"/>
            </a:xfrm>
          </p:grpSpPr>
          <p:cxnSp>
            <p:nvCxnSpPr>
              <p:cNvPr id="8" name="Straight Connector 7">
                <a:extLst>
                  <a:ext uri="{FF2B5EF4-FFF2-40B4-BE49-F238E27FC236}">
                    <a16:creationId xmlns:a16="http://schemas.microsoft.com/office/drawing/2014/main" id="{2F84A08E-E1B8-4B47-AF35-3B216D25B3D5}"/>
                  </a:ext>
                </a:extLst>
              </p:cNvPr>
              <p:cNvCxnSpPr/>
              <p:nvPr/>
            </p:nvCxnSpPr>
            <p:spPr>
              <a:xfrm>
                <a:off x="3352800" y="6375400"/>
                <a:ext cx="0" cy="7366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AC881021-2060-9649-9970-EDA0905177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2800" y="63754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9008B3C1-3B80-C04C-95AE-E4E2DDF2126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52800" y="71120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E3C16603-F03A-4641-A849-FA7090DFF7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7150" y="7112000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BCCF018E-EBCB-D24C-86A6-5256BFF6F7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86200" y="5853112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8145B095-DF60-514B-BC8F-C9C3FB10874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50034" y="6734556"/>
                <a:ext cx="676274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0CBED90-CCA6-AE4E-B12B-843B06D4626E}"/>
                </a:ext>
              </a:extLst>
            </p:cNvPr>
            <p:cNvSpPr/>
            <p:nvPr/>
          </p:nvSpPr>
          <p:spPr>
            <a:xfrm>
              <a:off x="5474588" y="6334481"/>
              <a:ext cx="128587" cy="836731"/>
            </a:xfrm>
            <a:prstGeom prst="ellipse">
              <a:avLst/>
            </a:prstGeom>
            <a:noFill/>
            <a:ln w="12700" cap="flat">
              <a:solidFill>
                <a:srgbClr val="0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BC439F7-09F0-624F-B513-49A1E263B98E}"/>
              </a:ext>
            </a:extLst>
          </p:cNvPr>
          <p:cNvGrpSpPr/>
          <p:nvPr/>
        </p:nvGrpSpPr>
        <p:grpSpPr>
          <a:xfrm>
            <a:off x="1369454" y="3749244"/>
            <a:ext cx="455414" cy="667941"/>
            <a:chOff x="2671763" y="5853112"/>
            <a:chExt cx="1214437" cy="1781176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59795E9-075B-554E-A421-DA880E0E39E0}"/>
                </a:ext>
              </a:extLst>
            </p:cNvPr>
            <p:cNvCxnSpPr/>
            <p:nvPr/>
          </p:nvCxnSpPr>
          <p:spPr>
            <a:xfrm>
              <a:off x="3352800" y="6375400"/>
              <a:ext cx="0" cy="73660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BCC304D-890D-FC46-A146-71865FF6F070}"/>
                </a:ext>
              </a:extLst>
            </p:cNvPr>
            <p:cNvCxnSpPr>
              <a:cxnSpLocks/>
            </p:cNvCxnSpPr>
            <p:nvPr/>
          </p:nvCxnSpPr>
          <p:spPr>
            <a:xfrm>
              <a:off x="3352800" y="63754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E20529E-CD9D-7742-B8D8-E85F556A8E5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52800" y="71120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939042D-CE94-9C4F-AAA4-1CF135BA4A4B}"/>
                </a:ext>
              </a:extLst>
            </p:cNvPr>
            <p:cNvCxnSpPr>
              <a:cxnSpLocks/>
            </p:cNvCxnSpPr>
            <p:nvPr/>
          </p:nvCxnSpPr>
          <p:spPr>
            <a:xfrm>
              <a:off x="3867150" y="7112000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481943D-4C97-5F49-9225-3D5262F8C672}"/>
                </a:ext>
              </a:extLst>
            </p:cNvPr>
            <p:cNvCxnSpPr>
              <a:cxnSpLocks/>
            </p:cNvCxnSpPr>
            <p:nvPr/>
          </p:nvCxnSpPr>
          <p:spPr>
            <a:xfrm>
              <a:off x="3886200" y="5853112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21E8692-E5AD-6C4F-AC77-DF6C4157F3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71763" y="6743700"/>
              <a:ext cx="676274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9E44567-F49F-7B44-878D-657C5FE07139}"/>
              </a:ext>
            </a:extLst>
          </p:cNvPr>
          <p:cNvCxnSpPr>
            <a:cxnSpLocks/>
          </p:cNvCxnSpPr>
          <p:nvPr/>
        </p:nvCxnSpPr>
        <p:spPr>
          <a:xfrm>
            <a:off x="1358334" y="3431757"/>
            <a:ext cx="0" cy="659238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63F5352-A037-234B-A17A-23876A8D0CB7}"/>
              </a:ext>
            </a:extLst>
          </p:cNvPr>
          <p:cNvCxnSpPr/>
          <p:nvPr/>
        </p:nvCxnSpPr>
        <p:spPr>
          <a:xfrm flipH="1" flipV="1">
            <a:off x="592571" y="3761376"/>
            <a:ext cx="765763" cy="12132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00FBD6F-DBE4-334A-828C-BD5CBF2D4B6E}"/>
              </a:ext>
            </a:extLst>
          </p:cNvPr>
          <p:cNvSpPr txBox="1"/>
          <p:nvPr/>
        </p:nvSpPr>
        <p:spPr>
          <a:xfrm>
            <a:off x="412304" y="3480573"/>
            <a:ext cx="346249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inp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569BA1E-B6DA-294B-8835-428D6402DBDE}"/>
              </a:ext>
            </a:extLst>
          </p:cNvPr>
          <p:cNvCxnSpPr/>
          <p:nvPr/>
        </p:nvCxnSpPr>
        <p:spPr>
          <a:xfrm flipH="1" flipV="1">
            <a:off x="1817724" y="3748650"/>
            <a:ext cx="765763" cy="12132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F2BC106-80DC-8941-A2FB-20FA7A368FB3}"/>
              </a:ext>
            </a:extLst>
          </p:cNvPr>
          <p:cNvSpPr txBox="1"/>
          <p:nvPr/>
        </p:nvSpPr>
        <p:spPr>
          <a:xfrm>
            <a:off x="2329379" y="3449206"/>
            <a:ext cx="333426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out</a:t>
            </a:r>
            <a:endParaRPr lang="en-US" sz="1875" dirty="0">
              <a:solidFill>
                <a:srgbClr val="000000"/>
              </a:solidFill>
              <a:latin typeface="+mn-lt"/>
              <a:ea typeface="+mn-ea"/>
              <a:sym typeface="Helvetica Light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AEEFA5B-3869-2942-8CE5-C93185C252E4}"/>
              </a:ext>
            </a:extLst>
          </p:cNvPr>
          <p:cNvCxnSpPr/>
          <p:nvPr/>
        </p:nvCxnSpPr>
        <p:spPr>
          <a:xfrm>
            <a:off x="1732000" y="3093435"/>
            <a:ext cx="188714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1" name="Triangle 30">
            <a:extLst>
              <a:ext uri="{FF2B5EF4-FFF2-40B4-BE49-F238E27FC236}">
                <a16:creationId xmlns:a16="http://schemas.microsoft.com/office/drawing/2014/main" id="{69756FD1-60E9-C140-B175-5252E2BC4B41}"/>
              </a:ext>
            </a:extLst>
          </p:cNvPr>
          <p:cNvSpPr/>
          <p:nvPr/>
        </p:nvSpPr>
        <p:spPr>
          <a:xfrm rot="10800000">
            <a:off x="1718605" y="4264077"/>
            <a:ext cx="198239" cy="443255"/>
          </a:xfrm>
          <a:prstGeom prst="triangle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FFFFFF"/>
              </a:solidFill>
              <a:latin typeface="+mn-lt"/>
              <a:ea typeface="+mn-ea"/>
              <a:sym typeface="Helvetica Light"/>
            </a:endParaRP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E461C418-A8B7-1A4F-AFFD-FEE8D63024B9}"/>
              </a:ext>
            </a:extLst>
          </p:cNvPr>
          <p:cNvSpPr txBox="1">
            <a:spLocks/>
          </p:cNvSpPr>
          <p:nvPr/>
        </p:nvSpPr>
        <p:spPr>
          <a:xfrm>
            <a:off x="3159887" y="3047596"/>
            <a:ext cx="1671069" cy="48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9050" tIns="19050" rIns="19050" bIns="19050" anchor="t">
            <a:normAutofit/>
          </a:bodyPr>
          <a:lstStyle>
            <a:lvl1pPr marL="63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127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90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254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317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381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444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508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571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>
              <a:buNone/>
            </a:pPr>
            <a:r>
              <a:rPr lang="en-US" sz="1950" dirty="0"/>
              <a:t>Schematic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1EDD7EB-8C4F-E14A-B3C9-9195D4D1BAF3}"/>
              </a:ext>
            </a:extLst>
          </p:cNvPr>
          <p:cNvGrpSpPr/>
          <p:nvPr/>
        </p:nvGrpSpPr>
        <p:grpSpPr>
          <a:xfrm>
            <a:off x="3434829" y="3648968"/>
            <a:ext cx="1264724" cy="639018"/>
            <a:chOff x="9803219" y="8077010"/>
            <a:chExt cx="3372598" cy="1704048"/>
          </a:xfrm>
        </p:grpSpPr>
        <p:sp>
          <p:nvSpPr>
            <p:cNvPr id="33" name="Triangle 32">
              <a:extLst>
                <a:ext uri="{FF2B5EF4-FFF2-40B4-BE49-F238E27FC236}">
                  <a16:creationId xmlns:a16="http://schemas.microsoft.com/office/drawing/2014/main" id="{A8676DFA-DDC5-1444-8688-4BF4FDF05246}"/>
                </a:ext>
              </a:extLst>
            </p:cNvPr>
            <p:cNvSpPr/>
            <p:nvPr/>
          </p:nvSpPr>
          <p:spPr>
            <a:xfrm rot="5400000">
              <a:off x="10446107" y="8338027"/>
              <a:ext cx="1704048" cy="1182014"/>
            </a:xfrm>
            <a:prstGeom prst="triangle">
              <a:avLst/>
            </a:prstGeom>
            <a:blipFill rotWithShape="1">
              <a:blip r:embed="rId2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5BC32AA7-2FF4-3647-BC9B-6FC6090A127A}"/>
                </a:ext>
              </a:extLst>
            </p:cNvPr>
            <p:cNvSpPr/>
            <p:nvPr/>
          </p:nvSpPr>
          <p:spPr>
            <a:xfrm>
              <a:off x="11928369" y="8510669"/>
              <a:ext cx="382773" cy="836731"/>
            </a:xfrm>
            <a:prstGeom prst="ellipse">
              <a:avLst/>
            </a:prstGeom>
            <a:blipFill rotWithShape="1">
              <a:blip r:embed="rId2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2274985-6F2E-AB44-B5EE-C526E37785B1}"/>
                </a:ext>
              </a:extLst>
            </p:cNvPr>
            <p:cNvCxnSpPr>
              <a:cxnSpLocks/>
              <a:endCxn id="33" idx="3"/>
            </p:cNvCxnSpPr>
            <p:nvPr/>
          </p:nvCxnSpPr>
          <p:spPr>
            <a:xfrm>
              <a:off x="9803219" y="8929034"/>
              <a:ext cx="903907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A72A683-EC19-CC48-AFFB-B71DC1979D50}"/>
                </a:ext>
              </a:extLst>
            </p:cNvPr>
            <p:cNvCxnSpPr>
              <a:cxnSpLocks/>
            </p:cNvCxnSpPr>
            <p:nvPr/>
          </p:nvCxnSpPr>
          <p:spPr>
            <a:xfrm>
              <a:off x="12311141" y="8955682"/>
              <a:ext cx="864676" cy="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D1EDE972-439E-0D44-98FA-32BBE7E78B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849099"/>
              </p:ext>
            </p:extLst>
          </p:nvPr>
        </p:nvGraphicFramePr>
        <p:xfrm>
          <a:off x="5418917" y="3289294"/>
          <a:ext cx="1611340" cy="14180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5670">
                  <a:extLst>
                    <a:ext uri="{9D8B030D-6E8A-4147-A177-3AD203B41FA5}">
                      <a16:colId xmlns:a16="http://schemas.microsoft.com/office/drawing/2014/main" val="423913599"/>
                    </a:ext>
                  </a:extLst>
                </a:gridCol>
                <a:gridCol w="805670">
                  <a:extLst>
                    <a:ext uri="{9D8B030D-6E8A-4147-A177-3AD203B41FA5}">
                      <a16:colId xmlns:a16="http://schemas.microsoft.com/office/drawing/2014/main" val="2811934012"/>
                    </a:ext>
                  </a:extLst>
                </a:gridCol>
              </a:tblGrid>
              <a:tr h="472679"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in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out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071114296"/>
                  </a:ext>
                </a:extLst>
              </a:tr>
              <a:tr h="47267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555072618"/>
                  </a:ext>
                </a:extLst>
              </a:tr>
              <a:tr h="47267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819696851"/>
                  </a:ext>
                </a:extLst>
              </a:tr>
            </a:tbl>
          </a:graphicData>
        </a:graphic>
      </p:graphicFrame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1DBCDD15-A024-9544-9B4B-0CF0F54222B2}"/>
              </a:ext>
            </a:extLst>
          </p:cNvPr>
          <p:cNvSpPr txBox="1">
            <a:spLocks/>
          </p:cNvSpPr>
          <p:nvPr/>
        </p:nvSpPr>
        <p:spPr>
          <a:xfrm>
            <a:off x="5433849" y="2787514"/>
            <a:ext cx="1671069" cy="48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9050" tIns="19050" rIns="19050" bIns="19050" anchor="t">
            <a:normAutofit/>
          </a:bodyPr>
          <a:lstStyle>
            <a:lvl1pPr marL="63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127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90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254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317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381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444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508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571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>
              <a:buNone/>
            </a:pPr>
            <a:r>
              <a:rPr lang="en-US" sz="1950" dirty="0"/>
              <a:t>Truth Table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25A108C-4307-0E47-9C0B-3747F312CBD2}"/>
              </a:ext>
            </a:extLst>
          </p:cNvPr>
          <p:cNvSpPr txBox="1"/>
          <p:nvPr/>
        </p:nvSpPr>
        <p:spPr>
          <a:xfrm>
            <a:off x="3215719" y="3682986"/>
            <a:ext cx="346249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inp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A55B4F5-2058-4047-92BA-943369F1105A}"/>
              </a:ext>
            </a:extLst>
          </p:cNvPr>
          <p:cNvSpPr txBox="1"/>
          <p:nvPr/>
        </p:nvSpPr>
        <p:spPr>
          <a:xfrm>
            <a:off x="4485327" y="3668335"/>
            <a:ext cx="346249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out</a:t>
            </a:r>
          </a:p>
        </p:txBody>
      </p:sp>
      <p:sp>
        <p:nvSpPr>
          <p:cNvPr id="46" name="Content Placeholder 2">
            <a:extLst>
              <a:ext uri="{FF2B5EF4-FFF2-40B4-BE49-F238E27FC236}">
                <a16:creationId xmlns:a16="http://schemas.microsoft.com/office/drawing/2014/main" id="{9EB6979D-ED60-3545-B1D9-F393353A9B9D}"/>
              </a:ext>
            </a:extLst>
          </p:cNvPr>
          <p:cNvSpPr txBox="1">
            <a:spLocks/>
          </p:cNvSpPr>
          <p:nvPr/>
        </p:nvSpPr>
        <p:spPr>
          <a:xfrm>
            <a:off x="7489443" y="3093435"/>
            <a:ext cx="1316198" cy="48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9050" tIns="19050" rIns="19050" bIns="19050" anchor="t">
            <a:normAutofit/>
          </a:bodyPr>
          <a:lstStyle>
            <a:lvl1pPr marL="63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127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90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254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317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381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444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508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571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>
              <a:buNone/>
            </a:pPr>
            <a:r>
              <a:rPr lang="en-US" sz="1950" dirty="0"/>
              <a:t>Equation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0602C40-D3E8-F64C-9DF1-EC467025D238}"/>
              </a:ext>
            </a:extLst>
          </p:cNvPr>
          <p:cNvSpPr txBox="1"/>
          <p:nvPr/>
        </p:nvSpPr>
        <p:spPr>
          <a:xfrm>
            <a:off x="7486532" y="3701940"/>
            <a:ext cx="872035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out = in’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BF392EE-0ADC-054E-8C5B-A96BA2A49F1B}"/>
              </a:ext>
            </a:extLst>
          </p:cNvPr>
          <p:cNvSpPr txBox="1"/>
          <p:nvPr/>
        </p:nvSpPr>
        <p:spPr>
          <a:xfrm>
            <a:off x="7553041" y="4118474"/>
            <a:ext cx="730969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out =in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F864E15-8B53-964D-AD8C-F9D0838DBA2E}"/>
              </a:ext>
            </a:extLst>
          </p:cNvPr>
          <p:cNvCxnSpPr/>
          <p:nvPr/>
        </p:nvCxnSpPr>
        <p:spPr>
          <a:xfrm flipH="1">
            <a:off x="8078588" y="4176545"/>
            <a:ext cx="232172" cy="0"/>
          </a:xfrm>
          <a:prstGeom prst="line">
            <a:avLst/>
          </a:prstGeom>
          <a:noFill/>
          <a:ln w="381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936832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759B4-C211-2A44-83C9-6DCCF3FAA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62482"/>
            <a:ext cx="7877175" cy="857250"/>
          </a:xfrm>
        </p:spPr>
        <p:txBody>
          <a:bodyPr/>
          <a:lstStyle/>
          <a:p>
            <a:r>
              <a:rPr lang="en-US" dirty="0"/>
              <a:t>Basic Gates – (N)AND gate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94DD2-DC1D-3D44-9E5C-512594FD1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195" y="1584840"/>
            <a:ext cx="3189114" cy="45221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AND     Y = A &amp; B  Y = AB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F4D4E4-F381-6042-B080-DFB91E478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8D9577-CEC1-AD4C-854C-5F70A5F55164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E911744-5FD4-1942-B1C2-4F8B9942EB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0234892"/>
              </p:ext>
            </p:extLst>
          </p:nvPr>
        </p:nvGraphicFramePr>
        <p:xfrm>
          <a:off x="455195" y="2037056"/>
          <a:ext cx="1168308" cy="1695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9436">
                  <a:extLst>
                    <a:ext uri="{9D8B030D-6E8A-4147-A177-3AD203B41FA5}">
                      <a16:colId xmlns:a16="http://schemas.microsoft.com/office/drawing/2014/main" val="2811934012"/>
                    </a:ext>
                  </a:extLst>
                </a:gridCol>
                <a:gridCol w="389436">
                  <a:extLst>
                    <a:ext uri="{9D8B030D-6E8A-4147-A177-3AD203B41FA5}">
                      <a16:colId xmlns:a16="http://schemas.microsoft.com/office/drawing/2014/main" val="1796720528"/>
                    </a:ext>
                  </a:extLst>
                </a:gridCol>
                <a:gridCol w="389436">
                  <a:extLst>
                    <a:ext uri="{9D8B030D-6E8A-4147-A177-3AD203B41FA5}">
                      <a16:colId xmlns:a16="http://schemas.microsoft.com/office/drawing/2014/main" val="4149336195"/>
                    </a:ext>
                  </a:extLst>
                </a:gridCol>
              </a:tblGrid>
              <a:tr h="259028"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A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B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Y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071114296"/>
                  </a:ext>
                </a:extLst>
              </a:tr>
              <a:tr h="25902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555072618"/>
                  </a:ext>
                </a:extLst>
              </a:tr>
              <a:tr h="25902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819696851"/>
                  </a:ext>
                </a:extLst>
              </a:tr>
              <a:tr h="25902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1392823724"/>
                  </a:ext>
                </a:extLst>
              </a:tr>
              <a:tr h="25902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3253710147"/>
                  </a:ext>
                </a:extLst>
              </a:tr>
            </a:tbl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C7E15AB-C3E4-1640-B1EB-3331AD04D5AD}"/>
              </a:ext>
            </a:extLst>
          </p:cNvPr>
          <p:cNvSpPr txBox="1">
            <a:spLocks/>
          </p:cNvSpPr>
          <p:nvPr/>
        </p:nvSpPr>
        <p:spPr>
          <a:xfrm>
            <a:off x="513104" y="3804284"/>
            <a:ext cx="3332723" cy="452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9050" tIns="19050" rIns="19050" bIns="19050" anchor="t">
            <a:normAutofit fontScale="92500"/>
          </a:bodyPr>
          <a:lstStyle>
            <a:lvl1pPr marL="63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127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90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254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317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381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444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508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571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>
              <a:buNone/>
            </a:pPr>
            <a:r>
              <a:rPr lang="en-US" sz="1950" dirty="0"/>
              <a:t>NAND     Y = (A &amp; B)’   Y = (AB)’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DBA9B7F-0D80-8E46-9B16-5B3026F38C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940208"/>
              </p:ext>
            </p:extLst>
          </p:nvPr>
        </p:nvGraphicFramePr>
        <p:xfrm>
          <a:off x="431244" y="4364891"/>
          <a:ext cx="1202484" cy="1695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0911">
                  <a:extLst>
                    <a:ext uri="{9D8B030D-6E8A-4147-A177-3AD203B41FA5}">
                      <a16:colId xmlns:a16="http://schemas.microsoft.com/office/drawing/2014/main" val="2811934012"/>
                    </a:ext>
                  </a:extLst>
                </a:gridCol>
                <a:gridCol w="400911">
                  <a:extLst>
                    <a:ext uri="{9D8B030D-6E8A-4147-A177-3AD203B41FA5}">
                      <a16:colId xmlns:a16="http://schemas.microsoft.com/office/drawing/2014/main" val="1796720528"/>
                    </a:ext>
                  </a:extLst>
                </a:gridCol>
                <a:gridCol w="400662">
                  <a:extLst>
                    <a:ext uri="{9D8B030D-6E8A-4147-A177-3AD203B41FA5}">
                      <a16:colId xmlns:a16="http://schemas.microsoft.com/office/drawing/2014/main" val="767525247"/>
                    </a:ext>
                  </a:extLst>
                </a:gridCol>
              </a:tblGrid>
              <a:tr h="291616"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A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B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Y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071114296"/>
                  </a:ext>
                </a:extLst>
              </a:tr>
              <a:tr h="29161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555072618"/>
                  </a:ext>
                </a:extLst>
              </a:tr>
              <a:tr h="29161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819696851"/>
                  </a:ext>
                </a:extLst>
              </a:tr>
              <a:tr h="29161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1392823724"/>
                  </a:ext>
                </a:extLst>
              </a:tr>
              <a:tr h="29161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3253710147"/>
                  </a:ext>
                </a:extLst>
              </a:tr>
            </a:tbl>
          </a:graphicData>
        </a:graphic>
      </p:graphicFrame>
      <p:grpSp>
        <p:nvGrpSpPr>
          <p:cNvPr id="19" name="Group 18">
            <a:extLst>
              <a:ext uri="{FF2B5EF4-FFF2-40B4-BE49-F238E27FC236}">
                <a16:creationId xmlns:a16="http://schemas.microsoft.com/office/drawing/2014/main" id="{894A1787-12CD-9C41-ADCE-C5C7B024A5BC}"/>
              </a:ext>
            </a:extLst>
          </p:cNvPr>
          <p:cNvGrpSpPr/>
          <p:nvPr/>
        </p:nvGrpSpPr>
        <p:grpSpPr>
          <a:xfrm>
            <a:off x="2084391" y="2160293"/>
            <a:ext cx="624662" cy="313774"/>
            <a:chOff x="6209414" y="3391191"/>
            <a:chExt cx="1665766" cy="836731"/>
          </a:xfrm>
          <a:solidFill>
            <a:schemeClr val="tx1"/>
          </a:solidFill>
          <a:effectLst/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687BF13-18FA-F54F-B658-8CECEB1FDD6B}"/>
                </a:ext>
              </a:extLst>
            </p:cNvPr>
            <p:cNvGrpSpPr/>
            <p:nvPr/>
          </p:nvGrpSpPr>
          <p:grpSpPr>
            <a:xfrm>
              <a:off x="6613451" y="3391191"/>
              <a:ext cx="871869" cy="836731"/>
              <a:chOff x="8165805" y="3640171"/>
              <a:chExt cx="871869" cy="836731"/>
            </a:xfrm>
            <a:grpFill/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BC129317-E968-5344-965B-695326A14D0B}"/>
                  </a:ext>
                </a:extLst>
              </p:cNvPr>
              <p:cNvSpPr/>
              <p:nvPr/>
            </p:nvSpPr>
            <p:spPr>
              <a:xfrm>
                <a:off x="8165805" y="3640171"/>
                <a:ext cx="871869" cy="836731"/>
              </a:xfrm>
              <a:prstGeom prst="ellipse">
                <a:avLst/>
              </a:prstGeom>
              <a:grp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9050" tIns="19050" rIns="19050" bIns="19050" numCol="1" spcCol="38100" rtlCol="0" anchor="ctr">
                <a:spAutoFit/>
              </a:bodyPr>
              <a:lstStyle/>
              <a:p>
                <a:pPr algn="ctr" defTabSz="309563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US" sz="1200" dirty="0">
                  <a:solidFill>
                    <a:srgbClr val="FFFFFF"/>
                  </a:solidFill>
                  <a:latin typeface="+mn-lt"/>
                  <a:ea typeface="+mn-ea"/>
                  <a:sym typeface="Helvetica Light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06470AC-D71B-7541-A236-4E1FBC7968CA}"/>
                  </a:ext>
                </a:extLst>
              </p:cNvPr>
              <p:cNvSpPr/>
              <p:nvPr/>
            </p:nvSpPr>
            <p:spPr>
              <a:xfrm>
                <a:off x="8165805" y="3765792"/>
                <a:ext cx="389328" cy="595035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19050" tIns="19050" rIns="19050" bIns="19050" numCol="1" spcCol="38100" rtlCol="0" anchor="ctr">
                <a:spAutoFit/>
              </a:bodyPr>
              <a:lstStyle/>
              <a:p>
                <a:pPr algn="ctr" defTabSz="309563" fontAlgn="auto" hangingPunct="0">
                  <a:spcBef>
                    <a:spcPts val="0"/>
                  </a:spcBef>
                  <a:spcAft>
                    <a:spcPts val="0"/>
                  </a:spcAft>
                </a:pPr>
                <a:endParaRPr lang="en-US" sz="1200" dirty="0">
                  <a:solidFill>
                    <a:srgbClr val="FFFFFF"/>
                  </a:solidFill>
                  <a:latin typeface="+mn-lt"/>
                  <a:ea typeface="+mn-ea"/>
                  <a:sym typeface="Helvetica Light"/>
                </a:endParaRPr>
              </a:p>
            </p:txBody>
          </p:sp>
        </p:grp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5531BC6-DF97-3746-B2BE-580AA89C3D21}"/>
                </a:ext>
              </a:extLst>
            </p:cNvPr>
            <p:cNvCxnSpPr>
              <a:cxnSpLocks/>
            </p:cNvCxnSpPr>
            <p:nvPr/>
          </p:nvCxnSpPr>
          <p:spPr>
            <a:xfrm>
              <a:off x="6209414" y="3551274"/>
              <a:ext cx="404037" cy="1"/>
            </a:xfrm>
            <a:prstGeom prst="line">
              <a:avLst/>
            </a:prstGeom>
            <a:grp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0F9168B-AECC-8A4B-9594-D3C00E17BEC3}"/>
                </a:ext>
              </a:extLst>
            </p:cNvPr>
            <p:cNvCxnSpPr>
              <a:cxnSpLocks/>
            </p:cNvCxnSpPr>
            <p:nvPr/>
          </p:nvCxnSpPr>
          <p:spPr>
            <a:xfrm>
              <a:off x="6234224" y="4022649"/>
              <a:ext cx="404037" cy="1"/>
            </a:xfrm>
            <a:prstGeom prst="line">
              <a:avLst/>
            </a:prstGeom>
            <a:grp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BA4E856-2093-D746-A5F3-874D323239D3}"/>
                </a:ext>
              </a:extLst>
            </p:cNvPr>
            <p:cNvCxnSpPr>
              <a:cxnSpLocks/>
            </p:cNvCxnSpPr>
            <p:nvPr/>
          </p:nvCxnSpPr>
          <p:spPr>
            <a:xfrm>
              <a:off x="7471143" y="3830820"/>
              <a:ext cx="404037" cy="1"/>
            </a:xfrm>
            <a:prstGeom prst="line">
              <a:avLst/>
            </a:prstGeom>
            <a:grp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C5930B7-53C8-494F-9953-D5020B84E74E}"/>
              </a:ext>
            </a:extLst>
          </p:cNvPr>
          <p:cNvGrpSpPr/>
          <p:nvPr/>
        </p:nvGrpSpPr>
        <p:grpSpPr>
          <a:xfrm>
            <a:off x="2285637" y="4208004"/>
            <a:ext cx="326951" cy="313774"/>
            <a:chOff x="8165805" y="3640171"/>
            <a:chExt cx="871869" cy="836731"/>
          </a:xfrm>
          <a:solidFill>
            <a:schemeClr val="tx1"/>
          </a:solidFill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3685E9F9-C5DE-9A4A-9ED7-725D8BEB3952}"/>
                </a:ext>
              </a:extLst>
            </p:cNvPr>
            <p:cNvSpPr/>
            <p:nvPr/>
          </p:nvSpPr>
          <p:spPr>
            <a:xfrm>
              <a:off x="8165805" y="3640171"/>
              <a:ext cx="871869" cy="836731"/>
            </a:xfrm>
            <a:prstGeom prst="ellipse">
              <a:avLst/>
            </a:prstGeom>
            <a:grp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06C09D6-5EF1-EE4A-AD4F-A06C07AB28A0}"/>
                </a:ext>
              </a:extLst>
            </p:cNvPr>
            <p:cNvSpPr/>
            <p:nvPr/>
          </p:nvSpPr>
          <p:spPr>
            <a:xfrm>
              <a:off x="8165805" y="3765792"/>
              <a:ext cx="419987" cy="595035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endParaRPr>
            </a:p>
          </p:txBody>
        </p: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0B9B802-4377-3344-B826-B57241853903}"/>
              </a:ext>
            </a:extLst>
          </p:cNvPr>
          <p:cNvCxnSpPr>
            <a:cxnSpLocks/>
          </p:cNvCxnSpPr>
          <p:nvPr/>
        </p:nvCxnSpPr>
        <p:spPr>
          <a:xfrm>
            <a:off x="2121556" y="4295534"/>
            <a:ext cx="151514" cy="0"/>
          </a:xfrm>
          <a:prstGeom prst="line">
            <a:avLst/>
          </a:prstGeom>
          <a:solidFill>
            <a:schemeClr val="tx1"/>
          </a:solidFill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896B111-8B3A-7C42-920C-A7306F8A59A3}"/>
              </a:ext>
            </a:extLst>
          </p:cNvPr>
          <p:cNvCxnSpPr>
            <a:cxnSpLocks/>
          </p:cNvCxnSpPr>
          <p:nvPr/>
        </p:nvCxnSpPr>
        <p:spPr>
          <a:xfrm>
            <a:off x="2121431" y="4421735"/>
            <a:ext cx="151514" cy="0"/>
          </a:xfrm>
          <a:prstGeom prst="line">
            <a:avLst/>
          </a:prstGeom>
          <a:solidFill>
            <a:schemeClr val="tx1"/>
          </a:solidFill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D0F33F1-CC8A-3145-BB5E-C2A2936163AA}"/>
              </a:ext>
            </a:extLst>
          </p:cNvPr>
          <p:cNvCxnSpPr>
            <a:cxnSpLocks/>
          </p:cNvCxnSpPr>
          <p:nvPr/>
        </p:nvCxnSpPr>
        <p:spPr>
          <a:xfrm>
            <a:off x="2704034" y="4364891"/>
            <a:ext cx="151514" cy="0"/>
          </a:xfrm>
          <a:prstGeom prst="line">
            <a:avLst/>
          </a:prstGeom>
          <a:solidFill>
            <a:schemeClr val="tx1"/>
          </a:solidFill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633218E9-9313-654E-8183-5A31A475F9F2}"/>
              </a:ext>
            </a:extLst>
          </p:cNvPr>
          <p:cNvSpPr/>
          <p:nvPr/>
        </p:nvSpPr>
        <p:spPr>
          <a:xfrm flipH="1">
            <a:off x="2601808" y="4281499"/>
            <a:ext cx="116562" cy="166784"/>
          </a:xfrm>
          <a:prstGeom prst="ellipse">
            <a:avLst/>
          </a:prstGeom>
          <a:noFill/>
          <a:ln w="12700" cap="flat">
            <a:solidFill>
              <a:srgbClr val="0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FFFFFF"/>
              </a:solidFill>
              <a:latin typeface="+mn-lt"/>
              <a:ea typeface="+mn-ea"/>
              <a:sym typeface="Helvetica Light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B2D9C92-4531-D740-9004-A6020DEE2A61}"/>
              </a:ext>
            </a:extLst>
          </p:cNvPr>
          <p:cNvGrpSpPr/>
          <p:nvPr/>
        </p:nvGrpSpPr>
        <p:grpSpPr>
          <a:xfrm>
            <a:off x="4305592" y="2480535"/>
            <a:ext cx="721016" cy="667941"/>
            <a:chOff x="4211391" y="5866828"/>
            <a:chExt cx="1922709" cy="1781176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085CD6AB-F801-DD45-9C01-47C96B225077}"/>
                </a:ext>
              </a:extLst>
            </p:cNvPr>
            <p:cNvGrpSpPr/>
            <p:nvPr/>
          </p:nvGrpSpPr>
          <p:grpSpPr>
            <a:xfrm>
              <a:off x="4211391" y="5866828"/>
              <a:ext cx="1922709" cy="1781176"/>
              <a:chOff x="1963491" y="5853112"/>
              <a:chExt cx="1922709" cy="1781176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590CFC44-2F76-D743-B259-EA64071BFA4A}"/>
                  </a:ext>
                </a:extLst>
              </p:cNvPr>
              <p:cNvCxnSpPr/>
              <p:nvPr/>
            </p:nvCxnSpPr>
            <p:spPr>
              <a:xfrm>
                <a:off x="3352800" y="6375400"/>
                <a:ext cx="0" cy="7366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90F5DB83-DA02-0A48-962F-B21C36DE7E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2800" y="63754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D5613AA3-18C6-8147-AB7C-7FF840BB2CA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52800" y="71120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0CB3F80B-2D28-AB4D-B6D0-561B77DF27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7150" y="7112000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CC2E0B98-BF95-2543-9E49-8C675E1642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86200" y="5853112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88DC7911-5BF2-5248-908D-AC5D73234FF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63491" y="6734556"/>
                <a:ext cx="1262817" cy="6439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5250020-E992-294D-98D9-A820239D475B}"/>
                </a:ext>
              </a:extLst>
            </p:cNvPr>
            <p:cNvSpPr/>
            <p:nvPr/>
          </p:nvSpPr>
          <p:spPr>
            <a:xfrm>
              <a:off x="5488876" y="6334481"/>
              <a:ext cx="128587" cy="836731"/>
            </a:xfrm>
            <a:prstGeom prst="ellipse">
              <a:avLst/>
            </a:prstGeom>
            <a:noFill/>
            <a:ln w="12700" cap="flat">
              <a:solidFill>
                <a:srgbClr val="0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2902D8F-AFEF-5D47-8E1E-765CB1AAE18D}"/>
              </a:ext>
            </a:extLst>
          </p:cNvPr>
          <p:cNvGrpSpPr/>
          <p:nvPr/>
        </p:nvGrpSpPr>
        <p:grpSpPr>
          <a:xfrm>
            <a:off x="4917920" y="3136343"/>
            <a:ext cx="455414" cy="667941"/>
            <a:chOff x="2671763" y="5853112"/>
            <a:chExt cx="1214437" cy="1781176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D2264F4-9EC3-7844-A621-B52709D2BBC6}"/>
                </a:ext>
              </a:extLst>
            </p:cNvPr>
            <p:cNvCxnSpPr/>
            <p:nvPr/>
          </p:nvCxnSpPr>
          <p:spPr>
            <a:xfrm>
              <a:off x="3352800" y="6375400"/>
              <a:ext cx="0" cy="73660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F6167C0-6B24-8E4A-A7BF-9965302F443B}"/>
                </a:ext>
              </a:extLst>
            </p:cNvPr>
            <p:cNvCxnSpPr>
              <a:cxnSpLocks/>
            </p:cNvCxnSpPr>
            <p:nvPr/>
          </p:nvCxnSpPr>
          <p:spPr>
            <a:xfrm>
              <a:off x="3352800" y="63754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CCD94BC-5B4B-CB41-9A09-05FBC8271B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52800" y="71120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6B8DAA2-4721-EA44-8641-B28862B98CD9}"/>
                </a:ext>
              </a:extLst>
            </p:cNvPr>
            <p:cNvCxnSpPr>
              <a:cxnSpLocks/>
            </p:cNvCxnSpPr>
            <p:nvPr/>
          </p:nvCxnSpPr>
          <p:spPr>
            <a:xfrm>
              <a:off x="3867150" y="7112000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0C051F9-CB2A-CE4A-813E-6A2E5267C3AD}"/>
                </a:ext>
              </a:extLst>
            </p:cNvPr>
            <p:cNvCxnSpPr>
              <a:cxnSpLocks/>
            </p:cNvCxnSpPr>
            <p:nvPr/>
          </p:nvCxnSpPr>
          <p:spPr>
            <a:xfrm>
              <a:off x="3886200" y="5853112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2F2BD343-2097-4A47-898B-84E8FB67D2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71763" y="6743700"/>
              <a:ext cx="676274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36AA1C1-28A5-1849-8004-57C67DF1AF3A}"/>
              </a:ext>
            </a:extLst>
          </p:cNvPr>
          <p:cNvCxnSpPr>
            <a:cxnSpLocks/>
          </p:cNvCxnSpPr>
          <p:nvPr/>
        </p:nvCxnSpPr>
        <p:spPr>
          <a:xfrm>
            <a:off x="4961864" y="2252495"/>
            <a:ext cx="133350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5" name="Triangle 44">
            <a:extLst>
              <a:ext uri="{FF2B5EF4-FFF2-40B4-BE49-F238E27FC236}">
                <a16:creationId xmlns:a16="http://schemas.microsoft.com/office/drawing/2014/main" id="{EA1FD634-0941-6D44-82C3-725AD5D9B504}"/>
              </a:ext>
            </a:extLst>
          </p:cNvPr>
          <p:cNvSpPr/>
          <p:nvPr/>
        </p:nvSpPr>
        <p:spPr>
          <a:xfrm rot="10800000">
            <a:off x="5260498" y="4295534"/>
            <a:ext cx="198239" cy="443255"/>
          </a:xfrm>
          <a:prstGeom prst="triangle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FFFFFF"/>
              </a:solidFill>
              <a:latin typeface="+mn-lt"/>
              <a:ea typeface="+mn-ea"/>
              <a:sym typeface="Helvetica Light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9A2707F-7ED9-0545-92CF-6C6BB47C3ED1}"/>
              </a:ext>
            </a:extLst>
          </p:cNvPr>
          <p:cNvGrpSpPr/>
          <p:nvPr/>
        </p:nvGrpSpPr>
        <p:grpSpPr>
          <a:xfrm>
            <a:off x="4910776" y="3769884"/>
            <a:ext cx="455414" cy="667941"/>
            <a:chOff x="2671763" y="5853112"/>
            <a:chExt cx="1214437" cy="1781176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2975329-1D54-1143-AFFC-86F165B4F47D}"/>
                </a:ext>
              </a:extLst>
            </p:cNvPr>
            <p:cNvCxnSpPr/>
            <p:nvPr/>
          </p:nvCxnSpPr>
          <p:spPr>
            <a:xfrm>
              <a:off x="3352800" y="6375400"/>
              <a:ext cx="0" cy="73660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4ECAC8B-2190-4C4F-BE9C-7DD5F007FFD3}"/>
                </a:ext>
              </a:extLst>
            </p:cNvPr>
            <p:cNvCxnSpPr>
              <a:cxnSpLocks/>
            </p:cNvCxnSpPr>
            <p:nvPr/>
          </p:nvCxnSpPr>
          <p:spPr>
            <a:xfrm>
              <a:off x="3352800" y="63754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DCF6517-1A24-1B40-B90C-DD736780BF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52800" y="71120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83E294B-9125-3447-83F6-71AC8D365A50}"/>
                </a:ext>
              </a:extLst>
            </p:cNvPr>
            <p:cNvCxnSpPr>
              <a:cxnSpLocks/>
            </p:cNvCxnSpPr>
            <p:nvPr/>
          </p:nvCxnSpPr>
          <p:spPr>
            <a:xfrm>
              <a:off x="3867150" y="7112000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5913619-2BF4-9F47-A798-F6D8B92017A0}"/>
                </a:ext>
              </a:extLst>
            </p:cNvPr>
            <p:cNvCxnSpPr>
              <a:cxnSpLocks/>
            </p:cNvCxnSpPr>
            <p:nvPr/>
          </p:nvCxnSpPr>
          <p:spPr>
            <a:xfrm>
              <a:off x="3886200" y="5853112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1BAFD9A-9F82-624A-9672-C46A10A624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71763" y="6743700"/>
              <a:ext cx="676274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DA2258C-F6CD-094A-81C5-B6E92B834FD8}"/>
              </a:ext>
            </a:extLst>
          </p:cNvPr>
          <p:cNvCxnSpPr>
            <a:cxnSpLocks/>
          </p:cNvCxnSpPr>
          <p:nvPr/>
        </p:nvCxnSpPr>
        <p:spPr>
          <a:xfrm>
            <a:off x="5012320" y="3136344"/>
            <a:ext cx="1302666" cy="1713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1011544-892B-6F42-AE27-35DD92A0092F}"/>
              </a:ext>
            </a:extLst>
          </p:cNvPr>
          <p:cNvGrpSpPr/>
          <p:nvPr/>
        </p:nvGrpSpPr>
        <p:grpSpPr>
          <a:xfrm>
            <a:off x="5297566" y="2482949"/>
            <a:ext cx="501062" cy="667941"/>
            <a:chOff x="4797934" y="5866828"/>
            <a:chExt cx="1336166" cy="1781176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20FC45E7-0BC3-8142-B3C1-1651CA5418E8}"/>
                </a:ext>
              </a:extLst>
            </p:cNvPr>
            <p:cNvGrpSpPr/>
            <p:nvPr/>
          </p:nvGrpSpPr>
          <p:grpSpPr>
            <a:xfrm>
              <a:off x="4797934" y="5866828"/>
              <a:ext cx="1336166" cy="1781176"/>
              <a:chOff x="2550034" y="5853112"/>
              <a:chExt cx="1336166" cy="1781176"/>
            </a:xfrm>
          </p:grpSpPr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333B3491-578A-7C4D-A22D-1229A1EACC71}"/>
                  </a:ext>
                </a:extLst>
              </p:cNvPr>
              <p:cNvCxnSpPr/>
              <p:nvPr/>
            </p:nvCxnSpPr>
            <p:spPr>
              <a:xfrm>
                <a:off x="3352800" y="6375400"/>
                <a:ext cx="0" cy="7366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FD8F9A85-60C5-C844-8878-7D043C4BEE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2800" y="63754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551EDE11-9798-0049-A03B-947B98A7990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52800" y="71120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2A1C6E9C-6658-7F45-A2F0-9603565512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7150" y="7112000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BB8A501B-3E75-5E44-8200-4BAA74C817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86200" y="5853112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BE80F2B0-FF8D-364B-807E-21306B85B8D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550034" y="6734556"/>
                <a:ext cx="676274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990D4593-71C1-B84C-B00A-91268AC2E3D3}"/>
                </a:ext>
              </a:extLst>
            </p:cNvPr>
            <p:cNvSpPr/>
            <p:nvPr/>
          </p:nvSpPr>
          <p:spPr>
            <a:xfrm>
              <a:off x="5488876" y="6334481"/>
              <a:ext cx="128587" cy="836731"/>
            </a:xfrm>
            <a:prstGeom prst="ellipse">
              <a:avLst/>
            </a:prstGeom>
            <a:noFill/>
            <a:ln w="12700" cap="flat">
              <a:solidFill>
                <a:srgbClr val="0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endParaRPr>
            </a:p>
          </p:txBody>
        </p:sp>
      </p:grp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DAC58E9-CC4D-4F4D-8D67-304496869478}"/>
              </a:ext>
            </a:extLst>
          </p:cNvPr>
          <p:cNvCxnSpPr/>
          <p:nvPr/>
        </p:nvCxnSpPr>
        <p:spPr>
          <a:xfrm>
            <a:off x="4634775" y="2813491"/>
            <a:ext cx="0" cy="656823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8D369304-634D-BF47-80A0-EE7F0464ABE4}"/>
              </a:ext>
            </a:extLst>
          </p:cNvPr>
          <p:cNvCxnSpPr/>
          <p:nvPr/>
        </p:nvCxnSpPr>
        <p:spPr>
          <a:xfrm flipH="1">
            <a:off x="4627918" y="3470313"/>
            <a:ext cx="290002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86D2E183-F49C-414B-9AF1-37B24943442D}"/>
              </a:ext>
            </a:extLst>
          </p:cNvPr>
          <p:cNvCxnSpPr/>
          <p:nvPr/>
        </p:nvCxnSpPr>
        <p:spPr>
          <a:xfrm flipV="1">
            <a:off x="5297566" y="2586061"/>
            <a:ext cx="0" cy="225015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8BBD9F9A-068B-614C-9721-C1A9A1C4618F}"/>
              </a:ext>
            </a:extLst>
          </p:cNvPr>
          <p:cNvCxnSpPr/>
          <p:nvPr/>
        </p:nvCxnSpPr>
        <p:spPr>
          <a:xfrm flipH="1">
            <a:off x="4305592" y="2579203"/>
            <a:ext cx="991974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3B0DD1C5-CEFF-EE4F-A66A-D9ABE1529B6D}"/>
              </a:ext>
            </a:extLst>
          </p:cNvPr>
          <p:cNvCxnSpPr/>
          <p:nvPr/>
        </p:nvCxnSpPr>
        <p:spPr>
          <a:xfrm>
            <a:off x="4477041" y="2579203"/>
            <a:ext cx="0" cy="1524651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B17EC105-39AB-7644-9B6A-354DA511B5A6}"/>
              </a:ext>
            </a:extLst>
          </p:cNvPr>
          <p:cNvCxnSpPr/>
          <p:nvPr/>
        </p:nvCxnSpPr>
        <p:spPr>
          <a:xfrm flipH="1">
            <a:off x="4483900" y="4103854"/>
            <a:ext cx="426876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EC959DBA-1DD6-3E47-B6CD-64D813B78D9D}"/>
              </a:ext>
            </a:extLst>
          </p:cNvPr>
          <p:cNvSpPr txBox="1"/>
          <p:nvPr/>
        </p:nvSpPr>
        <p:spPr>
          <a:xfrm>
            <a:off x="4051983" y="2414957"/>
            <a:ext cx="205184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A</a:t>
            </a:r>
            <a:endParaRPr lang="en-US" sz="1875" dirty="0">
              <a:solidFill>
                <a:srgbClr val="000000"/>
              </a:solidFill>
              <a:latin typeface="+mn-lt"/>
              <a:ea typeface="+mn-ea"/>
              <a:sym typeface="Helvetica Light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D7E7B0A-5B95-464B-A48B-7E020D493C7F}"/>
              </a:ext>
            </a:extLst>
          </p:cNvPr>
          <p:cNvSpPr txBox="1"/>
          <p:nvPr/>
        </p:nvSpPr>
        <p:spPr>
          <a:xfrm>
            <a:off x="4057092" y="2678807"/>
            <a:ext cx="198773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B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C70AA6DA-AB47-D942-9FF2-0569867C401B}"/>
              </a:ext>
            </a:extLst>
          </p:cNvPr>
          <p:cNvSpPr/>
          <p:nvPr/>
        </p:nvSpPr>
        <p:spPr>
          <a:xfrm>
            <a:off x="4612552" y="2660605"/>
            <a:ext cx="48220" cy="313774"/>
          </a:xfrm>
          <a:prstGeom prst="ellipse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FFFFFF"/>
              </a:solidFill>
              <a:latin typeface="+mn-lt"/>
              <a:ea typeface="+mn-ea"/>
              <a:sym typeface="Helvetica Light"/>
            </a:endParaRP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83CA40BA-3E0C-B04A-8A2F-4D1CEA730322}"/>
              </a:ext>
            </a:extLst>
          </p:cNvPr>
          <p:cNvCxnSpPr/>
          <p:nvPr/>
        </p:nvCxnSpPr>
        <p:spPr>
          <a:xfrm flipV="1">
            <a:off x="5026607" y="2252495"/>
            <a:ext cx="0" cy="230454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F920F950-2A1D-0148-82F4-EB9C8F6200C8}"/>
              </a:ext>
            </a:extLst>
          </p:cNvPr>
          <p:cNvCxnSpPr/>
          <p:nvPr/>
        </p:nvCxnSpPr>
        <p:spPr>
          <a:xfrm>
            <a:off x="5026607" y="2480535"/>
            <a:ext cx="764877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9" name="Oval 88">
            <a:extLst>
              <a:ext uri="{FF2B5EF4-FFF2-40B4-BE49-F238E27FC236}">
                <a16:creationId xmlns:a16="http://schemas.microsoft.com/office/drawing/2014/main" id="{9B4BA113-4D22-254F-8180-F2746CF7DE9E}"/>
              </a:ext>
            </a:extLst>
          </p:cNvPr>
          <p:cNvSpPr/>
          <p:nvPr/>
        </p:nvSpPr>
        <p:spPr>
          <a:xfrm>
            <a:off x="5004429" y="2329492"/>
            <a:ext cx="48220" cy="313774"/>
          </a:xfrm>
          <a:prstGeom prst="ellipse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FFFFFF"/>
              </a:solidFill>
              <a:latin typeface="+mn-lt"/>
              <a:ea typeface="+mn-ea"/>
              <a:sym typeface="Helvetica Light"/>
            </a:endParaRPr>
          </a:p>
        </p:txBody>
      </p:sp>
      <p:sp>
        <p:nvSpPr>
          <p:cNvPr id="90" name="Oval 89">
            <a:extLst>
              <a:ext uri="{FF2B5EF4-FFF2-40B4-BE49-F238E27FC236}">
                <a16:creationId xmlns:a16="http://schemas.microsoft.com/office/drawing/2014/main" id="{6ABEA900-5002-A347-9997-C8F9F39B1478}"/>
              </a:ext>
            </a:extLst>
          </p:cNvPr>
          <p:cNvSpPr/>
          <p:nvPr/>
        </p:nvSpPr>
        <p:spPr>
          <a:xfrm>
            <a:off x="4452931" y="2421577"/>
            <a:ext cx="48220" cy="313774"/>
          </a:xfrm>
          <a:prstGeom prst="ellipse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FFFFFF"/>
              </a:solidFill>
              <a:latin typeface="+mn-lt"/>
              <a:ea typeface="+mn-ea"/>
              <a:sym typeface="Helvetica Light"/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7BAE9FB1-C12D-E94E-B55B-9959411B312B}"/>
              </a:ext>
            </a:extLst>
          </p:cNvPr>
          <p:cNvSpPr/>
          <p:nvPr/>
        </p:nvSpPr>
        <p:spPr>
          <a:xfrm>
            <a:off x="5349223" y="2979456"/>
            <a:ext cx="48220" cy="313774"/>
          </a:xfrm>
          <a:prstGeom prst="ellipse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FFFFFF"/>
              </a:solidFill>
              <a:latin typeface="+mn-lt"/>
              <a:ea typeface="+mn-ea"/>
              <a:sym typeface="Helvetica Light"/>
            </a:endParaRP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06DAEA7A-A1FE-334C-85B9-437756BB1693}"/>
              </a:ext>
            </a:extLst>
          </p:cNvPr>
          <p:cNvSpPr/>
          <p:nvPr/>
        </p:nvSpPr>
        <p:spPr>
          <a:xfrm>
            <a:off x="5769051" y="2985015"/>
            <a:ext cx="48220" cy="313774"/>
          </a:xfrm>
          <a:prstGeom prst="ellipse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FFFFFF"/>
              </a:solidFill>
              <a:latin typeface="+mn-lt"/>
              <a:ea typeface="+mn-ea"/>
              <a:sym typeface="Helvetica Light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FB04AEE-D30E-4743-AB17-93028C98E9B3}"/>
              </a:ext>
            </a:extLst>
          </p:cNvPr>
          <p:cNvSpPr txBox="1"/>
          <p:nvPr/>
        </p:nvSpPr>
        <p:spPr>
          <a:xfrm>
            <a:off x="6324194" y="2832844"/>
            <a:ext cx="211597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Y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B0B3C6FF-E1F7-544D-849B-E6D3BA56A57E}"/>
              </a:ext>
            </a:extLst>
          </p:cNvPr>
          <p:cNvSpPr txBox="1"/>
          <p:nvPr/>
        </p:nvSpPr>
        <p:spPr>
          <a:xfrm>
            <a:off x="6148492" y="3743720"/>
            <a:ext cx="2511906" cy="14580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chemeClr val="accent2"/>
                </a:solidFill>
                <a:latin typeface="+mn-lt"/>
                <a:ea typeface="+mn-ea"/>
                <a:sym typeface="Helvetica Light"/>
              </a:rPr>
              <a:t>What kind of gate is this?</a:t>
            </a:r>
          </a:p>
          <a:p>
            <a:pPr marL="342900" indent="-342900" defTabSz="309563" fontAlgn="auto" hangingPunct="0">
              <a:spcBef>
                <a:spcPts val="0"/>
              </a:spcBef>
              <a:spcAft>
                <a:spcPts val="0"/>
              </a:spcAft>
              <a:buFontTx/>
              <a:buAutoNum type="alphaLcParenR"/>
            </a:pPr>
            <a:r>
              <a:rPr lang="en-US" dirty="0">
                <a:solidFill>
                  <a:schemeClr val="accent2"/>
                </a:solidFill>
              </a:rPr>
              <a:t>AND</a:t>
            </a:r>
          </a:p>
          <a:p>
            <a:pPr marL="342900" indent="-342900" defTabSz="309563" fontAlgn="auto" hangingPunct="0">
              <a:spcBef>
                <a:spcPts val="0"/>
              </a:spcBef>
              <a:spcAft>
                <a:spcPts val="0"/>
              </a:spcAft>
              <a:buFontTx/>
              <a:buAutoNum type="alphaLcParenR"/>
            </a:pPr>
            <a:r>
              <a:rPr lang="en-US" dirty="0">
                <a:solidFill>
                  <a:schemeClr val="accent2"/>
                </a:solidFill>
              </a:rPr>
              <a:t>NAND</a:t>
            </a:r>
          </a:p>
          <a:p>
            <a:pPr marL="342900" indent="-342900" defTabSz="309563" fontAlgn="auto" hangingPunct="0">
              <a:spcBef>
                <a:spcPts val="0"/>
              </a:spcBef>
              <a:spcAft>
                <a:spcPts val="0"/>
              </a:spcAft>
              <a:buFontTx/>
              <a:buAutoNum type="alphaLcParenR"/>
            </a:pPr>
            <a:r>
              <a:rPr lang="en-US" sz="1875" dirty="0">
                <a:solidFill>
                  <a:schemeClr val="accent2"/>
                </a:solidFill>
                <a:latin typeface="+mn-lt"/>
                <a:ea typeface="+mn-ea"/>
                <a:sym typeface="Helvetica Light"/>
              </a:rPr>
              <a:t>Inverter</a:t>
            </a:r>
          </a:p>
          <a:p>
            <a:pPr marL="342900" indent="-342900" defTabSz="309563" fontAlgn="auto" hangingPunct="0">
              <a:spcBef>
                <a:spcPts val="0"/>
              </a:spcBef>
              <a:spcAft>
                <a:spcPts val="0"/>
              </a:spcAft>
              <a:buFontTx/>
              <a:buAutoNum type="alphaLcParenR"/>
            </a:pPr>
            <a:r>
              <a:rPr lang="en-US" dirty="0">
                <a:solidFill>
                  <a:schemeClr val="accent2"/>
                </a:solidFill>
              </a:rPr>
              <a:t>None of the above</a:t>
            </a:r>
            <a:endParaRPr lang="en-US" sz="1875" dirty="0">
              <a:solidFill>
                <a:schemeClr val="accent2"/>
              </a:solidFill>
              <a:latin typeface="+mn-lt"/>
              <a:ea typeface="+mn-ea"/>
              <a:sym typeface="Helvetica Light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E26AB62-BA1A-544B-A778-949A7F2D510E}"/>
              </a:ext>
            </a:extLst>
          </p:cNvPr>
          <p:cNvCxnSpPr/>
          <p:nvPr/>
        </p:nvCxnSpPr>
        <p:spPr>
          <a:xfrm>
            <a:off x="6938253" y="2382138"/>
            <a:ext cx="299126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5F55775-DE29-D047-8E42-01D0386F0703}"/>
              </a:ext>
            </a:extLst>
          </p:cNvPr>
          <p:cNvCxnSpPr/>
          <p:nvPr/>
        </p:nvCxnSpPr>
        <p:spPr>
          <a:xfrm flipV="1">
            <a:off x="7244674" y="2237436"/>
            <a:ext cx="131324" cy="144702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6A9CCC47-969D-DC49-83D5-710F060B67F8}"/>
              </a:ext>
            </a:extLst>
          </p:cNvPr>
          <p:cNvCxnSpPr/>
          <p:nvPr/>
        </p:nvCxnSpPr>
        <p:spPr>
          <a:xfrm>
            <a:off x="7375998" y="2406523"/>
            <a:ext cx="299126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C281F7A1-BEAD-B246-B760-B7CF32CA217F}"/>
              </a:ext>
            </a:extLst>
          </p:cNvPr>
          <p:cNvCxnSpPr>
            <a:cxnSpLocks/>
          </p:cNvCxnSpPr>
          <p:nvPr/>
        </p:nvCxnSpPr>
        <p:spPr>
          <a:xfrm flipH="1">
            <a:off x="7675124" y="2252495"/>
            <a:ext cx="102140" cy="154001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6B92BEB3-7E1E-E34E-9BA1-1828B6CD6739}"/>
              </a:ext>
            </a:extLst>
          </p:cNvPr>
          <p:cNvCxnSpPr/>
          <p:nvPr/>
        </p:nvCxnSpPr>
        <p:spPr>
          <a:xfrm>
            <a:off x="7777264" y="2406496"/>
            <a:ext cx="299126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BFF480BB-E1C7-AE4C-A7DF-6F9E8402C5C0}"/>
              </a:ext>
            </a:extLst>
          </p:cNvPr>
          <p:cNvSpPr/>
          <p:nvPr/>
        </p:nvSpPr>
        <p:spPr>
          <a:xfrm>
            <a:off x="6845802" y="2223197"/>
            <a:ext cx="1437262" cy="223138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FFFFFF"/>
              </a:solidFill>
              <a:latin typeface="+mn-lt"/>
              <a:ea typeface="+mn-ea"/>
              <a:sym typeface="Helvetica Light"/>
            </a:endParaRP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5A7762F7-1C16-2C48-93C8-0968F812A832}"/>
              </a:ext>
            </a:extLst>
          </p:cNvPr>
          <p:cNvSpPr/>
          <p:nvPr/>
        </p:nvSpPr>
        <p:spPr>
          <a:xfrm>
            <a:off x="2855548" y="4990757"/>
            <a:ext cx="788761" cy="655499"/>
          </a:xfrm>
          <a:prstGeom prst="wedgeRoundRectCallout">
            <a:avLst>
              <a:gd name="adj1" fmla="val -65406"/>
              <a:gd name="adj2" fmla="val -145927"/>
              <a:gd name="adj3" fmla="val 16667"/>
            </a:avLst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rPr>
              <a:t>Bubble means Invert</a:t>
            </a:r>
          </a:p>
        </p:txBody>
      </p:sp>
    </p:spTree>
    <p:extLst>
      <p:ext uri="{BB962C8B-B14F-4D97-AF65-F5344CB8AC3E}">
        <p14:creationId xmlns:p14="http://schemas.microsoft.com/office/powerpoint/2010/main" val="24130947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759B4-C211-2A44-83C9-6DCCF3FAA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56" y="136892"/>
            <a:ext cx="7877175" cy="857250"/>
          </a:xfrm>
        </p:spPr>
        <p:txBody>
          <a:bodyPr/>
          <a:lstStyle/>
          <a:p>
            <a:r>
              <a:rPr lang="en-US" dirty="0"/>
              <a:t>Basic Gates – (N)OR gate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94DD2-DC1D-3D44-9E5C-512594FD1B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145" y="1009817"/>
            <a:ext cx="3189114" cy="45221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OR     Y = A + B  Y = A | 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F4D4E4-F381-6042-B080-DFB91E478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8D9577-CEC1-AD4C-854C-5F70A5F55164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E911744-5FD4-1942-B1C2-4F8B9942EB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157857"/>
              </p:ext>
            </p:extLst>
          </p:nvPr>
        </p:nvGraphicFramePr>
        <p:xfrm>
          <a:off x="262315" y="1477708"/>
          <a:ext cx="1413060" cy="1695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1020">
                  <a:extLst>
                    <a:ext uri="{9D8B030D-6E8A-4147-A177-3AD203B41FA5}">
                      <a16:colId xmlns:a16="http://schemas.microsoft.com/office/drawing/2014/main" val="2811934012"/>
                    </a:ext>
                  </a:extLst>
                </a:gridCol>
                <a:gridCol w="471020">
                  <a:extLst>
                    <a:ext uri="{9D8B030D-6E8A-4147-A177-3AD203B41FA5}">
                      <a16:colId xmlns:a16="http://schemas.microsoft.com/office/drawing/2014/main" val="1796720528"/>
                    </a:ext>
                  </a:extLst>
                </a:gridCol>
                <a:gridCol w="471020">
                  <a:extLst>
                    <a:ext uri="{9D8B030D-6E8A-4147-A177-3AD203B41FA5}">
                      <a16:colId xmlns:a16="http://schemas.microsoft.com/office/drawing/2014/main" val="824010892"/>
                    </a:ext>
                  </a:extLst>
                </a:gridCol>
              </a:tblGrid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A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B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Y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071114296"/>
                  </a:ext>
                </a:extLst>
              </a:tr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555072618"/>
                  </a:ext>
                </a:extLst>
              </a:tr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819696851"/>
                  </a:ext>
                </a:extLst>
              </a:tr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1392823724"/>
                  </a:ext>
                </a:extLst>
              </a:tr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3253710147"/>
                  </a:ext>
                </a:extLst>
              </a:tr>
            </a:tbl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C7E15AB-C3E4-1640-B1EB-3331AD04D5AD}"/>
              </a:ext>
            </a:extLst>
          </p:cNvPr>
          <p:cNvSpPr txBox="1">
            <a:spLocks/>
          </p:cNvSpPr>
          <p:nvPr/>
        </p:nvSpPr>
        <p:spPr>
          <a:xfrm>
            <a:off x="455195" y="3595723"/>
            <a:ext cx="3574906" cy="452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9050" tIns="19050" rIns="19050" bIns="19050" anchor="t">
            <a:normAutofit/>
          </a:bodyPr>
          <a:lstStyle>
            <a:lvl1pPr marL="63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127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190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2540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3175000" marR="0" indent="-635000" algn="l" defTabSz="8255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381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444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5080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5715000" marR="0" indent="-635000" algn="l" defTabSz="825500" rtl="0" eaLnBrk="1" latinLnBrk="0" hangingPunct="1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sz="5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marL="0" indent="0">
              <a:buNone/>
            </a:pPr>
            <a:r>
              <a:rPr lang="en-US" sz="1950" dirty="0"/>
              <a:t>NOR    Y = (A + B)’   Y = (A | B)’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DBA9B7F-0D80-8E46-9B16-5B3026F38C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3842816"/>
              </p:ext>
            </p:extLst>
          </p:nvPr>
        </p:nvGraphicFramePr>
        <p:xfrm>
          <a:off x="262314" y="4047939"/>
          <a:ext cx="1413051" cy="1695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1017">
                  <a:extLst>
                    <a:ext uri="{9D8B030D-6E8A-4147-A177-3AD203B41FA5}">
                      <a16:colId xmlns:a16="http://schemas.microsoft.com/office/drawing/2014/main" val="2811934012"/>
                    </a:ext>
                  </a:extLst>
                </a:gridCol>
                <a:gridCol w="469201">
                  <a:extLst>
                    <a:ext uri="{9D8B030D-6E8A-4147-A177-3AD203B41FA5}">
                      <a16:colId xmlns:a16="http://schemas.microsoft.com/office/drawing/2014/main" val="1796720528"/>
                    </a:ext>
                  </a:extLst>
                </a:gridCol>
                <a:gridCol w="472833">
                  <a:extLst>
                    <a:ext uri="{9D8B030D-6E8A-4147-A177-3AD203B41FA5}">
                      <a16:colId xmlns:a16="http://schemas.microsoft.com/office/drawing/2014/main" val="2337864832"/>
                    </a:ext>
                  </a:extLst>
                </a:gridCol>
              </a:tblGrid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A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B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Y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071114296"/>
                  </a:ext>
                </a:extLst>
              </a:tr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555072618"/>
                  </a:ext>
                </a:extLst>
              </a:tr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2819696851"/>
                  </a:ext>
                </a:extLst>
              </a:tr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1392823724"/>
                  </a:ext>
                </a:extLst>
              </a:tr>
              <a:tr h="31857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34290" marR="34290" marT="17145" marB="1714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</a:t>
                      </a:r>
                    </a:p>
                  </a:txBody>
                  <a:tcPr marL="34290" marR="34290" marT="17145" marB="17145" anchor="ctr"/>
                </a:tc>
                <a:extLst>
                  <a:ext uri="{0D108BD9-81ED-4DB2-BD59-A6C34878D82A}">
                    <a16:rowId xmlns:a16="http://schemas.microsoft.com/office/drawing/2014/main" val="3253710147"/>
                  </a:ext>
                </a:extLst>
              </a:tr>
            </a:tbl>
          </a:graphicData>
        </a:graphic>
      </p:graphicFrame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D0F33F1-CC8A-3145-BB5E-C2A2936163AA}"/>
              </a:ext>
            </a:extLst>
          </p:cNvPr>
          <p:cNvCxnSpPr>
            <a:cxnSpLocks/>
          </p:cNvCxnSpPr>
          <p:nvPr/>
        </p:nvCxnSpPr>
        <p:spPr>
          <a:xfrm>
            <a:off x="2227986" y="4336038"/>
            <a:ext cx="151514" cy="0"/>
          </a:xfrm>
          <a:prstGeom prst="line">
            <a:avLst/>
          </a:prstGeom>
          <a:solidFill>
            <a:schemeClr val="tx1"/>
          </a:solidFill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633218E9-9313-654E-8183-5A31A475F9F2}"/>
              </a:ext>
            </a:extLst>
          </p:cNvPr>
          <p:cNvSpPr/>
          <p:nvPr/>
        </p:nvSpPr>
        <p:spPr>
          <a:xfrm>
            <a:off x="2138884" y="4171176"/>
            <a:ext cx="84251" cy="313774"/>
          </a:xfrm>
          <a:prstGeom prst="ellipse">
            <a:avLst/>
          </a:prstGeom>
          <a:noFill/>
          <a:ln w="12700" cap="flat">
            <a:solidFill>
              <a:srgbClr val="0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FFFFFF"/>
              </a:solidFill>
              <a:latin typeface="+mn-lt"/>
              <a:ea typeface="+mn-ea"/>
              <a:sym typeface="Helvetica Light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B2D9C92-4531-D740-9004-A6020DEE2A61}"/>
              </a:ext>
            </a:extLst>
          </p:cNvPr>
          <p:cNvGrpSpPr/>
          <p:nvPr/>
        </p:nvGrpSpPr>
        <p:grpSpPr>
          <a:xfrm>
            <a:off x="4800647" y="2471728"/>
            <a:ext cx="1427389" cy="667941"/>
            <a:chOff x="2327730" y="5866828"/>
            <a:chExt cx="3806370" cy="1781176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085CD6AB-F801-DD45-9C01-47C96B225077}"/>
                </a:ext>
              </a:extLst>
            </p:cNvPr>
            <p:cNvGrpSpPr/>
            <p:nvPr/>
          </p:nvGrpSpPr>
          <p:grpSpPr>
            <a:xfrm>
              <a:off x="2327730" y="5866828"/>
              <a:ext cx="3806370" cy="1781176"/>
              <a:chOff x="79830" y="5853112"/>
              <a:chExt cx="3806370" cy="1781176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590CFC44-2F76-D743-B259-EA64071BFA4A}"/>
                  </a:ext>
                </a:extLst>
              </p:cNvPr>
              <p:cNvCxnSpPr/>
              <p:nvPr/>
            </p:nvCxnSpPr>
            <p:spPr>
              <a:xfrm>
                <a:off x="3352800" y="6375400"/>
                <a:ext cx="0" cy="7366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90F5DB83-DA02-0A48-962F-B21C36DE7E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2800" y="63754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D5613AA3-18C6-8147-AB7C-7FF840BB2CA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52800" y="71120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0CB3F80B-2D28-AB4D-B6D0-561B77DF27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7150" y="7112000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CC2E0B98-BF95-2543-9E49-8C675E1642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86200" y="5853112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88DC7911-5BF2-5248-908D-AC5D73234FF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9830" y="6734556"/>
                <a:ext cx="3146479" cy="9144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5250020-E992-294D-98D9-A820239D475B}"/>
                </a:ext>
              </a:extLst>
            </p:cNvPr>
            <p:cNvSpPr/>
            <p:nvPr/>
          </p:nvSpPr>
          <p:spPr>
            <a:xfrm>
              <a:off x="5488876" y="6334481"/>
              <a:ext cx="128587" cy="836731"/>
            </a:xfrm>
            <a:prstGeom prst="ellipse">
              <a:avLst/>
            </a:prstGeom>
            <a:noFill/>
            <a:ln w="12700" cap="flat">
              <a:solidFill>
                <a:srgbClr val="0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2902D8F-AFEF-5D47-8E1E-765CB1AAE18D}"/>
              </a:ext>
            </a:extLst>
          </p:cNvPr>
          <p:cNvGrpSpPr/>
          <p:nvPr/>
        </p:nvGrpSpPr>
        <p:grpSpPr>
          <a:xfrm>
            <a:off x="5081712" y="3815775"/>
            <a:ext cx="455414" cy="667941"/>
            <a:chOff x="2671763" y="5853112"/>
            <a:chExt cx="1214437" cy="1781176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D2264F4-9EC3-7844-A621-B52709D2BBC6}"/>
                </a:ext>
              </a:extLst>
            </p:cNvPr>
            <p:cNvCxnSpPr/>
            <p:nvPr/>
          </p:nvCxnSpPr>
          <p:spPr>
            <a:xfrm>
              <a:off x="3352800" y="6375400"/>
              <a:ext cx="0" cy="73660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8F6167C0-6B24-8E4A-A7BF-9965302F443B}"/>
                </a:ext>
              </a:extLst>
            </p:cNvPr>
            <p:cNvCxnSpPr>
              <a:cxnSpLocks/>
            </p:cNvCxnSpPr>
            <p:nvPr/>
          </p:nvCxnSpPr>
          <p:spPr>
            <a:xfrm>
              <a:off x="3352800" y="63754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CCD94BC-5B4B-CB41-9A09-05FBC8271B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52800" y="71120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6B8DAA2-4721-EA44-8641-B28862B98CD9}"/>
                </a:ext>
              </a:extLst>
            </p:cNvPr>
            <p:cNvCxnSpPr>
              <a:cxnSpLocks/>
            </p:cNvCxnSpPr>
            <p:nvPr/>
          </p:nvCxnSpPr>
          <p:spPr>
            <a:xfrm>
              <a:off x="3867150" y="7112000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0C051F9-CB2A-CE4A-813E-6A2E5267C3AD}"/>
                </a:ext>
              </a:extLst>
            </p:cNvPr>
            <p:cNvCxnSpPr>
              <a:cxnSpLocks/>
            </p:cNvCxnSpPr>
            <p:nvPr/>
          </p:nvCxnSpPr>
          <p:spPr>
            <a:xfrm>
              <a:off x="3886200" y="5853112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2F2BD343-2097-4A47-898B-84E8FB67D2C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71763" y="6743700"/>
              <a:ext cx="676274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36AA1C1-28A5-1849-8004-57C67DF1AF3A}"/>
              </a:ext>
            </a:extLst>
          </p:cNvPr>
          <p:cNvCxnSpPr>
            <a:cxnSpLocks/>
          </p:cNvCxnSpPr>
          <p:nvPr/>
        </p:nvCxnSpPr>
        <p:spPr>
          <a:xfrm>
            <a:off x="6163292" y="2243688"/>
            <a:ext cx="133350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5" name="Triangle 44">
            <a:extLst>
              <a:ext uri="{FF2B5EF4-FFF2-40B4-BE49-F238E27FC236}">
                <a16:creationId xmlns:a16="http://schemas.microsoft.com/office/drawing/2014/main" id="{EA1FD634-0941-6D44-82C3-725AD5D9B504}"/>
              </a:ext>
            </a:extLst>
          </p:cNvPr>
          <p:cNvSpPr/>
          <p:nvPr/>
        </p:nvSpPr>
        <p:spPr>
          <a:xfrm rot="10800000">
            <a:off x="6018300" y="4574947"/>
            <a:ext cx="198239" cy="443255"/>
          </a:xfrm>
          <a:prstGeom prst="triangle">
            <a:avLst/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FFFFFF"/>
              </a:solidFill>
              <a:latin typeface="+mn-lt"/>
              <a:ea typeface="+mn-ea"/>
              <a:sym typeface="Helvetica Light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9A2707F-7ED9-0545-92CF-6C6BB47C3ED1}"/>
              </a:ext>
            </a:extLst>
          </p:cNvPr>
          <p:cNvGrpSpPr/>
          <p:nvPr/>
        </p:nvGrpSpPr>
        <p:grpSpPr>
          <a:xfrm>
            <a:off x="5728332" y="3815775"/>
            <a:ext cx="1112353" cy="667941"/>
            <a:chOff x="919926" y="5853112"/>
            <a:chExt cx="2966274" cy="1781176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2975329-1D54-1143-AFFC-86F165B4F47D}"/>
                </a:ext>
              </a:extLst>
            </p:cNvPr>
            <p:cNvCxnSpPr/>
            <p:nvPr/>
          </p:nvCxnSpPr>
          <p:spPr>
            <a:xfrm>
              <a:off x="3352800" y="6375400"/>
              <a:ext cx="0" cy="73660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4ECAC8B-2190-4C4F-BE9C-7DD5F007FFD3}"/>
                </a:ext>
              </a:extLst>
            </p:cNvPr>
            <p:cNvCxnSpPr>
              <a:cxnSpLocks/>
            </p:cNvCxnSpPr>
            <p:nvPr/>
          </p:nvCxnSpPr>
          <p:spPr>
            <a:xfrm>
              <a:off x="3352800" y="63754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DCF6517-1A24-1B40-B90C-DD736780BF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52800" y="7112000"/>
              <a:ext cx="5334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883E294B-9125-3447-83F6-71AC8D365A50}"/>
                </a:ext>
              </a:extLst>
            </p:cNvPr>
            <p:cNvCxnSpPr>
              <a:cxnSpLocks/>
            </p:cNvCxnSpPr>
            <p:nvPr/>
          </p:nvCxnSpPr>
          <p:spPr>
            <a:xfrm>
              <a:off x="3867150" y="7112000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E5913619-2BF4-9F47-A798-F6D8B92017A0}"/>
                </a:ext>
              </a:extLst>
            </p:cNvPr>
            <p:cNvCxnSpPr>
              <a:cxnSpLocks/>
            </p:cNvCxnSpPr>
            <p:nvPr/>
          </p:nvCxnSpPr>
          <p:spPr>
            <a:xfrm>
              <a:off x="3886200" y="5853112"/>
              <a:ext cx="0" cy="52228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1BAFD9A-9F82-624A-9672-C46A10A624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19926" y="6743700"/>
              <a:ext cx="2428111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DA2258C-F6CD-094A-81C5-B6E92B834FD8}"/>
              </a:ext>
            </a:extLst>
          </p:cNvPr>
          <p:cNvCxnSpPr>
            <a:cxnSpLocks/>
          </p:cNvCxnSpPr>
          <p:nvPr/>
        </p:nvCxnSpPr>
        <p:spPr>
          <a:xfrm flipV="1">
            <a:off x="5538019" y="3808852"/>
            <a:ext cx="1529028" cy="6923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1011544-892B-6F42-AE27-35DD92A0092F}"/>
              </a:ext>
            </a:extLst>
          </p:cNvPr>
          <p:cNvGrpSpPr/>
          <p:nvPr/>
        </p:nvGrpSpPr>
        <p:grpSpPr>
          <a:xfrm>
            <a:off x="5129264" y="3118613"/>
            <a:ext cx="1091628" cy="693700"/>
            <a:chOff x="3223091" y="5866828"/>
            <a:chExt cx="2911009" cy="1849867"/>
          </a:xfrm>
        </p:grpSpPr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20FC45E7-0BC3-8142-B3C1-1651CA5418E8}"/>
                </a:ext>
              </a:extLst>
            </p:cNvPr>
            <p:cNvGrpSpPr/>
            <p:nvPr/>
          </p:nvGrpSpPr>
          <p:grpSpPr>
            <a:xfrm>
              <a:off x="3223091" y="5866828"/>
              <a:ext cx="2911009" cy="1849867"/>
              <a:chOff x="975191" y="5853112"/>
              <a:chExt cx="2911009" cy="1849867"/>
            </a:xfrm>
          </p:grpSpPr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333B3491-578A-7C4D-A22D-1229A1EACC71}"/>
                  </a:ext>
                </a:extLst>
              </p:cNvPr>
              <p:cNvCxnSpPr/>
              <p:nvPr/>
            </p:nvCxnSpPr>
            <p:spPr>
              <a:xfrm>
                <a:off x="3352800" y="6375400"/>
                <a:ext cx="0" cy="7366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FD8F9A85-60C5-C844-8878-7D043C4BEE9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2800" y="63754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551EDE11-9798-0049-A03B-947B98A7990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52800" y="71120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2A1C6E9C-6658-7F45-A2F0-9603565512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7150" y="7112000"/>
                <a:ext cx="0" cy="590979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BB8A501B-3E75-5E44-8200-4BAA74C817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86200" y="5853112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BE80F2B0-FF8D-364B-807E-21306B85B8D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75191" y="6734556"/>
                <a:ext cx="2251117" cy="4572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990D4593-71C1-B84C-B00A-91268AC2E3D3}"/>
                </a:ext>
              </a:extLst>
            </p:cNvPr>
            <p:cNvSpPr/>
            <p:nvPr/>
          </p:nvSpPr>
          <p:spPr>
            <a:xfrm>
              <a:off x="5488876" y="6334481"/>
              <a:ext cx="128587" cy="836731"/>
            </a:xfrm>
            <a:prstGeom prst="ellipse">
              <a:avLst/>
            </a:prstGeom>
            <a:noFill/>
            <a:ln w="12700" cap="flat">
              <a:solidFill>
                <a:srgbClr val="000000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spAutoFit/>
            </a:bodyPr>
            <a:lstStyle/>
            <a:p>
              <a:pPr algn="ctr" defTabSz="309563" fontAlgn="auto" hangingPunct="0">
                <a:spcBef>
                  <a:spcPts val="0"/>
                </a:spcBef>
                <a:spcAft>
                  <a:spcPts val="0"/>
                </a:spcAft>
              </a:pPr>
              <a:endPara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endParaRPr>
            </a:p>
          </p:txBody>
        </p:sp>
      </p:grp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DAC58E9-CC4D-4F4D-8D67-304496869478}"/>
              </a:ext>
            </a:extLst>
          </p:cNvPr>
          <p:cNvCxnSpPr>
            <a:cxnSpLocks/>
            <a:endCxn id="45" idx="3"/>
          </p:cNvCxnSpPr>
          <p:nvPr/>
        </p:nvCxnSpPr>
        <p:spPr>
          <a:xfrm>
            <a:off x="6117419" y="4482213"/>
            <a:ext cx="0" cy="92734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8D369304-634D-BF47-80A0-EE7F0464ABE4}"/>
              </a:ext>
            </a:extLst>
          </p:cNvPr>
          <p:cNvCxnSpPr/>
          <p:nvPr/>
        </p:nvCxnSpPr>
        <p:spPr>
          <a:xfrm flipH="1">
            <a:off x="4791710" y="4149745"/>
            <a:ext cx="290002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B17EC105-39AB-7644-9B6A-354DA511B5A6}"/>
              </a:ext>
            </a:extLst>
          </p:cNvPr>
          <p:cNvCxnSpPr>
            <a:cxnSpLocks/>
          </p:cNvCxnSpPr>
          <p:nvPr/>
        </p:nvCxnSpPr>
        <p:spPr>
          <a:xfrm flipH="1">
            <a:off x="5537126" y="4485437"/>
            <a:ext cx="1296415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EC959DBA-1DD6-3E47-B6CD-64D813B78D9D}"/>
              </a:ext>
            </a:extLst>
          </p:cNvPr>
          <p:cNvSpPr txBox="1"/>
          <p:nvPr/>
        </p:nvSpPr>
        <p:spPr>
          <a:xfrm>
            <a:off x="4560344" y="2631553"/>
            <a:ext cx="205184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A</a:t>
            </a:r>
            <a:endParaRPr lang="en-US" sz="1875" dirty="0">
              <a:solidFill>
                <a:srgbClr val="000000"/>
              </a:solidFill>
              <a:latin typeface="+mn-lt"/>
              <a:ea typeface="+mn-ea"/>
              <a:sym typeface="Helvetica Light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D7E7B0A-5B95-464B-A48B-7E020D493C7F}"/>
              </a:ext>
            </a:extLst>
          </p:cNvPr>
          <p:cNvSpPr txBox="1"/>
          <p:nvPr/>
        </p:nvSpPr>
        <p:spPr>
          <a:xfrm>
            <a:off x="4601774" y="3986239"/>
            <a:ext cx="198773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B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83CA40BA-3E0C-B04A-8A2F-4D1CEA730322}"/>
              </a:ext>
            </a:extLst>
          </p:cNvPr>
          <p:cNvCxnSpPr/>
          <p:nvPr/>
        </p:nvCxnSpPr>
        <p:spPr>
          <a:xfrm flipV="1">
            <a:off x="6228036" y="2243688"/>
            <a:ext cx="0" cy="230454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0" name="Oval 89">
            <a:extLst>
              <a:ext uri="{FF2B5EF4-FFF2-40B4-BE49-F238E27FC236}">
                <a16:creationId xmlns:a16="http://schemas.microsoft.com/office/drawing/2014/main" id="{6ABEA900-5002-A347-9997-C8F9F39B1478}"/>
              </a:ext>
            </a:extLst>
          </p:cNvPr>
          <p:cNvSpPr/>
          <p:nvPr/>
        </p:nvSpPr>
        <p:spPr>
          <a:xfrm>
            <a:off x="6189638" y="3653279"/>
            <a:ext cx="48220" cy="313774"/>
          </a:xfrm>
          <a:prstGeom prst="ellipse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FFFFFF"/>
              </a:solidFill>
              <a:latin typeface="+mn-lt"/>
              <a:ea typeface="+mn-ea"/>
              <a:sym typeface="Helvetica Light"/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7BAE9FB1-C12D-E94E-B55B-9959411B312B}"/>
              </a:ext>
            </a:extLst>
          </p:cNvPr>
          <p:cNvSpPr/>
          <p:nvPr/>
        </p:nvSpPr>
        <p:spPr>
          <a:xfrm>
            <a:off x="5100664" y="3992859"/>
            <a:ext cx="48220" cy="313774"/>
          </a:xfrm>
          <a:prstGeom prst="ellipse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FFFFFF"/>
              </a:solidFill>
              <a:latin typeface="+mn-lt"/>
              <a:ea typeface="+mn-ea"/>
              <a:sym typeface="Helvetica Light"/>
            </a:endParaRP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06DAEA7A-A1FE-334C-85B9-437756BB1693}"/>
              </a:ext>
            </a:extLst>
          </p:cNvPr>
          <p:cNvSpPr/>
          <p:nvPr/>
        </p:nvSpPr>
        <p:spPr>
          <a:xfrm>
            <a:off x="6096779" y="4336707"/>
            <a:ext cx="48220" cy="313774"/>
          </a:xfrm>
          <a:prstGeom prst="ellipse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FFFFFF"/>
              </a:solidFill>
              <a:latin typeface="+mn-lt"/>
              <a:ea typeface="+mn-ea"/>
              <a:sym typeface="Helvetica Light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FB04AEE-D30E-4743-AB17-93028C98E9B3}"/>
              </a:ext>
            </a:extLst>
          </p:cNvPr>
          <p:cNvSpPr txBox="1"/>
          <p:nvPr/>
        </p:nvSpPr>
        <p:spPr>
          <a:xfrm>
            <a:off x="7077933" y="3651457"/>
            <a:ext cx="211597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Y</a:t>
            </a:r>
          </a:p>
        </p:txBody>
      </p:sp>
      <p:sp>
        <p:nvSpPr>
          <p:cNvPr id="75" name="AutoShape 29">
            <a:extLst>
              <a:ext uri="{FF2B5EF4-FFF2-40B4-BE49-F238E27FC236}">
                <a16:creationId xmlns:a16="http://schemas.microsoft.com/office/drawing/2014/main" id="{79FFE316-1B77-1445-AD20-005BF498CD5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843102" y="2139122"/>
            <a:ext cx="228600" cy="228600"/>
          </a:xfrm>
          <a:prstGeom prst="moon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675" dirty="0"/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5896361E-418C-B64D-BF21-A5B5C9191A4B}"/>
              </a:ext>
            </a:extLst>
          </p:cNvPr>
          <p:cNvCxnSpPr>
            <a:cxnSpLocks/>
          </p:cNvCxnSpPr>
          <p:nvPr/>
        </p:nvCxnSpPr>
        <p:spPr>
          <a:xfrm flipV="1">
            <a:off x="5728332" y="2802269"/>
            <a:ext cx="0" cy="133686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48EFBAA7-1C98-294F-B48B-E01301BEBA22}"/>
              </a:ext>
            </a:extLst>
          </p:cNvPr>
          <p:cNvCxnSpPr>
            <a:cxnSpLocks/>
          </p:cNvCxnSpPr>
          <p:nvPr/>
        </p:nvCxnSpPr>
        <p:spPr>
          <a:xfrm flipV="1">
            <a:off x="5124953" y="3452583"/>
            <a:ext cx="4311" cy="697162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1" name="Oval 90">
            <a:extLst>
              <a:ext uri="{FF2B5EF4-FFF2-40B4-BE49-F238E27FC236}">
                <a16:creationId xmlns:a16="http://schemas.microsoft.com/office/drawing/2014/main" id="{2111C8E4-8600-3544-805A-B8C41A1A3A1C}"/>
              </a:ext>
            </a:extLst>
          </p:cNvPr>
          <p:cNvSpPr/>
          <p:nvPr/>
        </p:nvSpPr>
        <p:spPr>
          <a:xfrm>
            <a:off x="6809431" y="3658077"/>
            <a:ext cx="48220" cy="313774"/>
          </a:xfrm>
          <a:prstGeom prst="ellipse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FFFFFF"/>
              </a:solidFill>
              <a:latin typeface="+mn-lt"/>
              <a:ea typeface="+mn-ea"/>
              <a:sym typeface="Helvetica Light"/>
            </a:endParaRP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87BDA0C5-7072-D141-B9FD-08E6AAF24A56}"/>
              </a:ext>
            </a:extLst>
          </p:cNvPr>
          <p:cNvSpPr/>
          <p:nvPr/>
        </p:nvSpPr>
        <p:spPr>
          <a:xfrm>
            <a:off x="5704222" y="2648812"/>
            <a:ext cx="48220" cy="313774"/>
          </a:xfrm>
          <a:prstGeom prst="ellipse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FFFFFF"/>
              </a:solidFill>
              <a:latin typeface="+mn-lt"/>
              <a:ea typeface="+mn-ea"/>
              <a:sym typeface="Helvetica Light"/>
            </a:endParaRP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1FA09760-913A-EF49-8E33-960EEEC3CCCC}"/>
              </a:ext>
            </a:extLst>
          </p:cNvPr>
          <p:cNvCxnSpPr>
            <a:cxnSpLocks/>
          </p:cNvCxnSpPr>
          <p:nvPr/>
        </p:nvCxnSpPr>
        <p:spPr>
          <a:xfrm>
            <a:off x="1680875" y="2190750"/>
            <a:ext cx="251612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BBAB7705-F235-EC44-858C-789DE392B959}"/>
              </a:ext>
            </a:extLst>
          </p:cNvPr>
          <p:cNvCxnSpPr>
            <a:cxnSpLocks/>
          </p:cNvCxnSpPr>
          <p:nvPr/>
        </p:nvCxnSpPr>
        <p:spPr>
          <a:xfrm>
            <a:off x="1680875" y="2328863"/>
            <a:ext cx="251612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616B0142-C913-924A-9D7E-A8A8F60782DD}"/>
              </a:ext>
            </a:extLst>
          </p:cNvPr>
          <p:cNvCxnSpPr>
            <a:cxnSpLocks/>
          </p:cNvCxnSpPr>
          <p:nvPr/>
        </p:nvCxnSpPr>
        <p:spPr>
          <a:xfrm>
            <a:off x="2071702" y="2262291"/>
            <a:ext cx="251612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01" name="AutoShape 29">
            <a:extLst>
              <a:ext uri="{FF2B5EF4-FFF2-40B4-BE49-F238E27FC236}">
                <a16:creationId xmlns:a16="http://schemas.microsoft.com/office/drawing/2014/main" id="{D64EC625-423E-624D-9423-0F8E03EA4C64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1905434" y="4221031"/>
            <a:ext cx="228600" cy="228600"/>
          </a:xfrm>
          <a:prstGeom prst="moon">
            <a:avLst>
              <a:gd name="adj" fmla="val 500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675" dirty="0"/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7503F875-D9CA-5345-B583-746DE70FF313}"/>
              </a:ext>
            </a:extLst>
          </p:cNvPr>
          <p:cNvCxnSpPr>
            <a:cxnSpLocks/>
          </p:cNvCxnSpPr>
          <p:nvPr/>
        </p:nvCxnSpPr>
        <p:spPr>
          <a:xfrm>
            <a:off x="1736059" y="4267200"/>
            <a:ext cx="251612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7D466143-CF4A-6B43-A647-654F7587EE8C}"/>
              </a:ext>
            </a:extLst>
          </p:cNvPr>
          <p:cNvCxnSpPr>
            <a:cxnSpLocks/>
          </p:cNvCxnSpPr>
          <p:nvPr/>
        </p:nvCxnSpPr>
        <p:spPr>
          <a:xfrm>
            <a:off x="1736059" y="4405313"/>
            <a:ext cx="251612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F2CEAF3A-3C41-4D43-8CDC-E64C7A9F335E}"/>
              </a:ext>
            </a:extLst>
          </p:cNvPr>
          <p:cNvCxnSpPr>
            <a:cxnSpLocks/>
          </p:cNvCxnSpPr>
          <p:nvPr/>
        </p:nvCxnSpPr>
        <p:spPr>
          <a:xfrm>
            <a:off x="7459099" y="2406822"/>
            <a:ext cx="427269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8407B85C-BB1C-0B42-A7FD-DE9D139BA0A5}"/>
              </a:ext>
            </a:extLst>
          </p:cNvPr>
          <p:cNvCxnSpPr>
            <a:cxnSpLocks/>
          </p:cNvCxnSpPr>
          <p:nvPr/>
        </p:nvCxnSpPr>
        <p:spPr>
          <a:xfrm flipV="1">
            <a:off x="7886368" y="2253423"/>
            <a:ext cx="131324" cy="144702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198B891B-5D44-CF44-A55D-BF2C8B89C6E7}"/>
              </a:ext>
            </a:extLst>
          </p:cNvPr>
          <p:cNvCxnSpPr>
            <a:cxnSpLocks/>
          </p:cNvCxnSpPr>
          <p:nvPr/>
        </p:nvCxnSpPr>
        <p:spPr>
          <a:xfrm>
            <a:off x="7652904" y="2406822"/>
            <a:ext cx="0" cy="340268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D8877ED5-DB5D-E04C-911C-03C075CBED48}"/>
              </a:ext>
            </a:extLst>
          </p:cNvPr>
          <p:cNvCxnSpPr>
            <a:cxnSpLocks/>
          </p:cNvCxnSpPr>
          <p:nvPr/>
        </p:nvCxnSpPr>
        <p:spPr>
          <a:xfrm flipH="1">
            <a:off x="7952030" y="2590585"/>
            <a:ext cx="102140" cy="154001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66A71A3A-4B25-7041-9607-888BA5646DEF}"/>
              </a:ext>
            </a:extLst>
          </p:cNvPr>
          <p:cNvCxnSpPr>
            <a:cxnSpLocks/>
          </p:cNvCxnSpPr>
          <p:nvPr/>
        </p:nvCxnSpPr>
        <p:spPr>
          <a:xfrm>
            <a:off x="7652904" y="2747090"/>
            <a:ext cx="299126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3" name="Rectangle 72">
            <a:extLst>
              <a:ext uri="{FF2B5EF4-FFF2-40B4-BE49-F238E27FC236}">
                <a16:creationId xmlns:a16="http://schemas.microsoft.com/office/drawing/2014/main" id="{78A68DC9-7E83-8840-A915-4B52B2F06B5A}"/>
              </a:ext>
            </a:extLst>
          </p:cNvPr>
          <p:cNvSpPr/>
          <p:nvPr/>
        </p:nvSpPr>
        <p:spPr>
          <a:xfrm>
            <a:off x="7366648" y="2054768"/>
            <a:ext cx="1437262" cy="1140437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endParaRPr lang="en-US" sz="1200" dirty="0">
              <a:solidFill>
                <a:srgbClr val="FFFFFF"/>
              </a:solidFill>
              <a:latin typeface="+mn-lt"/>
              <a:ea typeface="+mn-ea"/>
              <a:sym typeface="Helvetica Light"/>
            </a:endParaRPr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29DEB70C-BD80-1A4B-8F3E-AD0857A7D486}"/>
              </a:ext>
            </a:extLst>
          </p:cNvPr>
          <p:cNvCxnSpPr>
            <a:cxnSpLocks/>
          </p:cNvCxnSpPr>
          <p:nvPr/>
        </p:nvCxnSpPr>
        <p:spPr>
          <a:xfrm>
            <a:off x="8015276" y="2454792"/>
            <a:ext cx="427269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A6577DFE-626A-3345-9ED0-2848869D9DFB}"/>
              </a:ext>
            </a:extLst>
          </p:cNvPr>
          <p:cNvCxnSpPr>
            <a:cxnSpLocks/>
          </p:cNvCxnSpPr>
          <p:nvPr/>
        </p:nvCxnSpPr>
        <p:spPr>
          <a:xfrm>
            <a:off x="8054170" y="2747090"/>
            <a:ext cx="174740" cy="0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1CB050CD-F3A6-A84E-AFCA-812F3B921B89}"/>
              </a:ext>
            </a:extLst>
          </p:cNvPr>
          <p:cNvCxnSpPr>
            <a:cxnSpLocks/>
          </p:cNvCxnSpPr>
          <p:nvPr/>
        </p:nvCxnSpPr>
        <p:spPr>
          <a:xfrm flipH="1">
            <a:off x="8228910" y="2446030"/>
            <a:ext cx="10391" cy="301061"/>
          </a:xfrm>
          <a:prstGeom prst="line">
            <a:avLst/>
          </a:prstGeom>
          <a:noFill/>
          <a:ln w="25400" cap="flat">
            <a:solidFill>
              <a:srgbClr val="000000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6" name="Rounded Rectangular Callout 75">
            <a:extLst>
              <a:ext uri="{FF2B5EF4-FFF2-40B4-BE49-F238E27FC236}">
                <a16:creationId xmlns:a16="http://schemas.microsoft.com/office/drawing/2014/main" id="{F8D09EAC-8059-8D40-A232-17639763F760}"/>
              </a:ext>
            </a:extLst>
          </p:cNvPr>
          <p:cNvSpPr/>
          <p:nvPr/>
        </p:nvSpPr>
        <p:spPr>
          <a:xfrm>
            <a:off x="2323314" y="5053620"/>
            <a:ext cx="788761" cy="655499"/>
          </a:xfrm>
          <a:prstGeom prst="wedgeRoundRectCallout">
            <a:avLst>
              <a:gd name="adj1" fmla="val -65406"/>
              <a:gd name="adj2" fmla="val -145927"/>
              <a:gd name="adj3" fmla="val 16667"/>
            </a:avLst>
          </a:prstGeom>
          <a:blipFill rotWithShape="1">
            <a:blip r:embed="rId2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200" dirty="0">
                <a:solidFill>
                  <a:srgbClr val="FFFFFF"/>
                </a:solidFill>
                <a:latin typeface="+mn-lt"/>
                <a:ea typeface="+mn-ea"/>
                <a:sym typeface="Helvetica Light"/>
              </a:rPr>
              <a:t>Bubble means Invert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8566413-171A-B244-BB3C-6843A38F641A}"/>
              </a:ext>
            </a:extLst>
          </p:cNvPr>
          <p:cNvSpPr txBox="1"/>
          <p:nvPr/>
        </p:nvSpPr>
        <p:spPr>
          <a:xfrm>
            <a:off x="3462660" y="5261523"/>
            <a:ext cx="2173672" cy="327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875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NOR is universal gate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BFFCD07E-AACE-4A11-8B6D-F915888A2C81}"/>
              </a:ext>
            </a:extLst>
          </p:cNvPr>
          <p:cNvGrpSpPr/>
          <p:nvPr/>
        </p:nvGrpSpPr>
        <p:grpSpPr>
          <a:xfrm>
            <a:off x="14555881" y="3482236"/>
            <a:ext cx="6375112" cy="7208517"/>
            <a:chOff x="12169198" y="3697169"/>
            <a:chExt cx="8861117" cy="6993584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60968D64-94D2-45AE-9898-6A0DD5E9249B}"/>
                </a:ext>
              </a:extLst>
            </p:cNvPr>
            <p:cNvGrpSpPr/>
            <p:nvPr/>
          </p:nvGrpSpPr>
          <p:grpSpPr>
            <a:xfrm>
              <a:off x="12801725" y="4305274"/>
              <a:ext cx="3806370" cy="1781176"/>
              <a:chOff x="2327730" y="5866828"/>
              <a:chExt cx="3806370" cy="1781176"/>
            </a:xfrm>
          </p:grpSpPr>
          <p:grpSp>
            <p:nvGrpSpPr>
              <p:cNvPr id="143" name="Group 142">
                <a:extLst>
                  <a:ext uri="{FF2B5EF4-FFF2-40B4-BE49-F238E27FC236}">
                    <a16:creationId xmlns:a16="http://schemas.microsoft.com/office/drawing/2014/main" id="{62179FA8-E67B-4E34-BCFA-A2C86FC0677C}"/>
                  </a:ext>
                </a:extLst>
              </p:cNvPr>
              <p:cNvGrpSpPr/>
              <p:nvPr/>
            </p:nvGrpSpPr>
            <p:grpSpPr>
              <a:xfrm>
                <a:off x="2327730" y="5866828"/>
                <a:ext cx="3806370" cy="1781176"/>
                <a:chOff x="79830" y="5853112"/>
                <a:chExt cx="3806370" cy="1781176"/>
              </a:xfrm>
            </p:grpSpPr>
            <p:cxnSp>
              <p:nvCxnSpPr>
                <p:cNvPr id="145" name="Straight Connector 144">
                  <a:extLst>
                    <a:ext uri="{FF2B5EF4-FFF2-40B4-BE49-F238E27FC236}">
                      <a16:creationId xmlns:a16="http://schemas.microsoft.com/office/drawing/2014/main" id="{0758B414-64CE-4207-BA5D-6AB1D83DB212}"/>
                    </a:ext>
                  </a:extLst>
                </p:cNvPr>
                <p:cNvCxnSpPr/>
                <p:nvPr/>
              </p:nvCxnSpPr>
              <p:spPr>
                <a:xfrm>
                  <a:off x="3352800" y="6375400"/>
                  <a:ext cx="0" cy="73660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46" name="Straight Connector 145">
                  <a:extLst>
                    <a:ext uri="{FF2B5EF4-FFF2-40B4-BE49-F238E27FC236}">
                      <a16:creationId xmlns:a16="http://schemas.microsoft.com/office/drawing/2014/main" id="{3C45E1BE-E4EB-4C33-8F9F-E06E847B845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52800" y="6375400"/>
                  <a:ext cx="533400" cy="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47" name="Straight Connector 146">
                  <a:extLst>
                    <a:ext uri="{FF2B5EF4-FFF2-40B4-BE49-F238E27FC236}">
                      <a16:creationId xmlns:a16="http://schemas.microsoft.com/office/drawing/2014/main" id="{74363C56-FD1B-4FFF-B6B7-643629E3F13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352800" y="7112000"/>
                  <a:ext cx="533400" cy="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48" name="Straight Connector 147">
                  <a:extLst>
                    <a:ext uri="{FF2B5EF4-FFF2-40B4-BE49-F238E27FC236}">
                      <a16:creationId xmlns:a16="http://schemas.microsoft.com/office/drawing/2014/main" id="{2EA1836F-98E1-451E-94FF-E4DF5224BB8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67150" y="7112000"/>
                  <a:ext cx="0" cy="522288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49" name="Straight Connector 148">
                  <a:extLst>
                    <a:ext uri="{FF2B5EF4-FFF2-40B4-BE49-F238E27FC236}">
                      <a16:creationId xmlns:a16="http://schemas.microsoft.com/office/drawing/2014/main" id="{45902089-818F-4284-8964-DD4E8A1431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86200" y="5853112"/>
                  <a:ext cx="0" cy="522288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50" name="Straight Connector 149">
                  <a:extLst>
                    <a:ext uri="{FF2B5EF4-FFF2-40B4-BE49-F238E27FC236}">
                      <a16:creationId xmlns:a16="http://schemas.microsoft.com/office/drawing/2014/main" id="{7B1A3282-EECD-4385-A87E-D7FCEAAF0F3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9830" y="6734556"/>
                  <a:ext cx="3146479" cy="9144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C3438BCF-9327-4217-A4F3-4AE33C8D57C8}"/>
                  </a:ext>
                </a:extLst>
              </p:cNvPr>
              <p:cNvSpPr/>
              <p:nvPr/>
            </p:nvSpPr>
            <p:spPr>
              <a:xfrm>
                <a:off x="5488877" y="6690138"/>
                <a:ext cx="128587" cy="125413"/>
              </a:xfrm>
              <a:prstGeom prst="ellipse">
                <a:avLst/>
              </a:prstGeom>
              <a:noFill/>
              <a:ln w="12700" cap="flat">
                <a:solidFill>
                  <a:srgbClr val="000000"/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95D93B5A-8A06-43FB-A075-9F798CF1D22D}"/>
                </a:ext>
              </a:extLst>
            </p:cNvPr>
            <p:cNvGrpSpPr/>
            <p:nvPr/>
          </p:nvGrpSpPr>
          <p:grpSpPr>
            <a:xfrm>
              <a:off x="13551232" y="7889399"/>
              <a:ext cx="1214437" cy="1781176"/>
              <a:chOff x="2671763" y="5853112"/>
              <a:chExt cx="1214437" cy="1781176"/>
            </a:xfrm>
          </p:grpSpPr>
          <p:cxnSp>
            <p:nvCxnSpPr>
              <p:cNvPr id="137" name="Straight Connector 136">
                <a:extLst>
                  <a:ext uri="{FF2B5EF4-FFF2-40B4-BE49-F238E27FC236}">
                    <a16:creationId xmlns:a16="http://schemas.microsoft.com/office/drawing/2014/main" id="{12D834B3-9C54-41A1-80F2-B714D044D8D2}"/>
                  </a:ext>
                </a:extLst>
              </p:cNvPr>
              <p:cNvCxnSpPr/>
              <p:nvPr/>
            </p:nvCxnSpPr>
            <p:spPr>
              <a:xfrm>
                <a:off x="3352800" y="6375400"/>
                <a:ext cx="0" cy="7366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38" name="Straight Connector 137">
                <a:extLst>
                  <a:ext uri="{FF2B5EF4-FFF2-40B4-BE49-F238E27FC236}">
                    <a16:creationId xmlns:a16="http://schemas.microsoft.com/office/drawing/2014/main" id="{17DA6BC2-365B-416E-B7E6-C7344F6CED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2800" y="63754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39" name="Straight Connector 138">
                <a:extLst>
                  <a:ext uri="{FF2B5EF4-FFF2-40B4-BE49-F238E27FC236}">
                    <a16:creationId xmlns:a16="http://schemas.microsoft.com/office/drawing/2014/main" id="{B2B2A69F-25FB-4150-A463-2B785A4476E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52800" y="71120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36AC3815-87A4-4390-BCDF-7B3ECD5C29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7150" y="7112000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41" name="Straight Connector 140">
                <a:extLst>
                  <a:ext uri="{FF2B5EF4-FFF2-40B4-BE49-F238E27FC236}">
                    <a16:creationId xmlns:a16="http://schemas.microsoft.com/office/drawing/2014/main" id="{AD967E49-099C-4E12-AEB0-E260A29859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86200" y="5853112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42" name="Straight Connector 141">
                <a:extLst>
                  <a:ext uri="{FF2B5EF4-FFF2-40B4-BE49-F238E27FC236}">
                    <a16:creationId xmlns:a16="http://schemas.microsoft.com/office/drawing/2014/main" id="{C627295B-A1B6-40F8-A61D-1EBACFF720A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671763" y="6743700"/>
                <a:ext cx="676274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376B4336-5080-4EA6-84A1-BCDCECFE0EA3}"/>
                </a:ext>
              </a:extLst>
            </p:cNvPr>
            <p:cNvCxnSpPr>
              <a:cxnSpLocks/>
            </p:cNvCxnSpPr>
            <p:nvPr/>
          </p:nvCxnSpPr>
          <p:spPr>
            <a:xfrm>
              <a:off x="16435446" y="3697169"/>
              <a:ext cx="355600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00" name="Triangle 44">
              <a:extLst>
                <a:ext uri="{FF2B5EF4-FFF2-40B4-BE49-F238E27FC236}">
                  <a16:creationId xmlns:a16="http://schemas.microsoft.com/office/drawing/2014/main" id="{5085A639-E10A-43B5-B967-6DD93DBF72AB}"/>
                </a:ext>
              </a:extLst>
            </p:cNvPr>
            <p:cNvSpPr/>
            <p:nvPr/>
          </p:nvSpPr>
          <p:spPr>
            <a:xfrm rot="10800000">
              <a:off x="16048800" y="10318976"/>
              <a:ext cx="528637" cy="371777"/>
            </a:xfrm>
            <a:prstGeom prst="triangle">
              <a:avLst/>
            </a:prstGeom>
            <a:blipFill rotWithShape="1">
              <a:blip r:embed="rId2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9A7D09C7-FE19-4A8C-978A-BB7DA663EBE0}"/>
                </a:ext>
              </a:extLst>
            </p:cNvPr>
            <p:cNvGrpSpPr/>
            <p:nvPr/>
          </p:nvGrpSpPr>
          <p:grpSpPr>
            <a:xfrm>
              <a:off x="15275552" y="7889399"/>
              <a:ext cx="2966274" cy="1781176"/>
              <a:chOff x="919926" y="5853112"/>
              <a:chExt cx="2966274" cy="1781176"/>
            </a:xfrm>
          </p:grpSpPr>
          <p:cxnSp>
            <p:nvCxnSpPr>
              <p:cNvPr id="131" name="Straight Connector 130">
                <a:extLst>
                  <a:ext uri="{FF2B5EF4-FFF2-40B4-BE49-F238E27FC236}">
                    <a16:creationId xmlns:a16="http://schemas.microsoft.com/office/drawing/2014/main" id="{936CA0DF-72DC-4FD8-B071-3B5D1ED76D78}"/>
                  </a:ext>
                </a:extLst>
              </p:cNvPr>
              <p:cNvCxnSpPr/>
              <p:nvPr/>
            </p:nvCxnSpPr>
            <p:spPr>
              <a:xfrm>
                <a:off x="3352800" y="6375400"/>
                <a:ext cx="0" cy="73660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5063E13C-449D-4237-AAF3-E39E7FD83F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2800" y="63754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FFD147D5-A534-42F9-8C19-D0B07F0A38C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352800" y="7112000"/>
                <a:ext cx="533400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16A90600-45DB-4628-A7C4-14D8543DD9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67150" y="7112000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35" name="Straight Connector 134">
                <a:extLst>
                  <a:ext uri="{FF2B5EF4-FFF2-40B4-BE49-F238E27FC236}">
                    <a16:creationId xmlns:a16="http://schemas.microsoft.com/office/drawing/2014/main" id="{FC082D20-388D-490D-9507-7131670E23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86200" y="5853112"/>
                <a:ext cx="0" cy="522288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36" name="Straight Connector 135">
                <a:extLst>
                  <a:ext uri="{FF2B5EF4-FFF2-40B4-BE49-F238E27FC236}">
                    <a16:creationId xmlns:a16="http://schemas.microsoft.com/office/drawing/2014/main" id="{4E40FE1D-8DB1-41ED-AC36-7E2BEDFA896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19926" y="6743700"/>
                <a:ext cx="2428111" cy="0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AC536680-0713-4C59-93BE-932EFE05DB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768051" y="7870937"/>
              <a:ext cx="4077408" cy="1846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CFFBC810-8AD3-4651-A480-6E14537C467D}"/>
                </a:ext>
              </a:extLst>
            </p:cNvPr>
            <p:cNvGrpSpPr/>
            <p:nvPr/>
          </p:nvGrpSpPr>
          <p:grpSpPr>
            <a:xfrm>
              <a:off x="13678036" y="6030301"/>
              <a:ext cx="2911009" cy="1849867"/>
              <a:chOff x="3223091" y="5866828"/>
              <a:chExt cx="2911009" cy="1849867"/>
            </a:xfrm>
          </p:grpSpPr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394E2931-AC30-49EC-BF65-DE3427256D0F}"/>
                  </a:ext>
                </a:extLst>
              </p:cNvPr>
              <p:cNvGrpSpPr/>
              <p:nvPr/>
            </p:nvGrpSpPr>
            <p:grpSpPr>
              <a:xfrm>
                <a:off x="3223091" y="5866828"/>
                <a:ext cx="2911009" cy="1849867"/>
                <a:chOff x="975191" y="5853112"/>
                <a:chExt cx="2911009" cy="1849867"/>
              </a:xfrm>
            </p:grpSpPr>
            <p:cxnSp>
              <p:nvCxnSpPr>
                <p:cNvPr id="125" name="Straight Connector 124">
                  <a:extLst>
                    <a:ext uri="{FF2B5EF4-FFF2-40B4-BE49-F238E27FC236}">
                      <a16:creationId xmlns:a16="http://schemas.microsoft.com/office/drawing/2014/main" id="{C3F33E72-7658-4C37-B228-CE07AA8D069C}"/>
                    </a:ext>
                  </a:extLst>
                </p:cNvPr>
                <p:cNvCxnSpPr/>
                <p:nvPr/>
              </p:nvCxnSpPr>
              <p:spPr>
                <a:xfrm>
                  <a:off x="3352800" y="6375400"/>
                  <a:ext cx="0" cy="73660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26" name="Straight Connector 125">
                  <a:extLst>
                    <a:ext uri="{FF2B5EF4-FFF2-40B4-BE49-F238E27FC236}">
                      <a16:creationId xmlns:a16="http://schemas.microsoft.com/office/drawing/2014/main" id="{D5899E30-9F65-4818-B58C-AAB034C65B1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52800" y="6375400"/>
                  <a:ext cx="533400" cy="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27" name="Straight Connector 126">
                  <a:extLst>
                    <a:ext uri="{FF2B5EF4-FFF2-40B4-BE49-F238E27FC236}">
                      <a16:creationId xmlns:a16="http://schemas.microsoft.com/office/drawing/2014/main" id="{A24762AD-3508-48FB-8BFC-B873AE29B2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352800" y="7112000"/>
                  <a:ext cx="533400" cy="0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23B05A56-5D11-41C5-97EC-820B311DBD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67150" y="7112000"/>
                  <a:ext cx="0" cy="590979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29" name="Straight Connector 128">
                  <a:extLst>
                    <a:ext uri="{FF2B5EF4-FFF2-40B4-BE49-F238E27FC236}">
                      <a16:creationId xmlns:a16="http://schemas.microsoft.com/office/drawing/2014/main" id="{27429B3A-E893-41D6-9B44-4E07C1E4BE1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886200" y="5853112"/>
                  <a:ext cx="0" cy="522288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FEE55EC4-AC76-479A-83C6-CD17924C2B0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975191" y="6734556"/>
                  <a:ext cx="2251117" cy="4572"/>
                </a:xfrm>
                <a:prstGeom prst="line">
                  <a:avLst/>
                </a:prstGeom>
                <a:noFill/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B7FF779F-F856-484C-8F26-9DDFF8D66E65}"/>
                  </a:ext>
                </a:extLst>
              </p:cNvPr>
              <p:cNvSpPr/>
              <p:nvPr/>
            </p:nvSpPr>
            <p:spPr>
              <a:xfrm>
                <a:off x="5488877" y="6690138"/>
                <a:ext cx="128587" cy="125413"/>
              </a:xfrm>
              <a:prstGeom prst="ellipse">
                <a:avLst/>
              </a:prstGeom>
              <a:noFill/>
              <a:ln w="12700" cap="flat">
                <a:solidFill>
                  <a:srgbClr val="000000"/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US" sz="32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endParaRPr>
              </a:p>
            </p:txBody>
          </p:sp>
        </p:grp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0A57F39A-2896-4353-B3AC-C4314991D150}"/>
                </a:ext>
              </a:extLst>
            </p:cNvPr>
            <p:cNvCxnSpPr>
              <a:cxnSpLocks/>
              <a:endCxn id="100" idx="3"/>
            </p:cNvCxnSpPr>
            <p:nvPr/>
          </p:nvCxnSpPr>
          <p:spPr>
            <a:xfrm>
              <a:off x="16313118" y="9666566"/>
              <a:ext cx="0" cy="65241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0128CFB0-7E13-4719-8CDD-F8B46196EAFB}"/>
                </a:ext>
              </a:extLst>
            </p:cNvPr>
            <p:cNvCxnSpPr/>
            <p:nvPr/>
          </p:nvCxnSpPr>
          <p:spPr>
            <a:xfrm flipH="1">
              <a:off x="12777893" y="8779987"/>
              <a:ext cx="773339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8D5F01A5-D376-49E4-B397-6F99C634CE0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765669" y="9675166"/>
              <a:ext cx="3457107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C5C7639-3EFB-46C6-8720-43A75549BB57}"/>
                </a:ext>
              </a:extLst>
            </p:cNvPr>
            <p:cNvSpPr txBox="1"/>
            <p:nvPr/>
          </p:nvSpPr>
          <p:spPr>
            <a:xfrm>
              <a:off x="12169198" y="4731476"/>
              <a:ext cx="530594" cy="8720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dirty="0"/>
                <a:t>A</a:t>
              </a:r>
              <a:endParaRPr kumimoji="0" lang="en-US" sz="50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CDE0AE9D-173D-4D1F-80BD-41FFCEB775BD}"/>
                </a:ext>
              </a:extLst>
            </p:cNvPr>
            <p:cNvSpPr txBox="1"/>
            <p:nvPr/>
          </p:nvSpPr>
          <p:spPr>
            <a:xfrm>
              <a:off x="12271131" y="8343970"/>
              <a:ext cx="530594" cy="8720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B</a:t>
              </a:r>
            </a:p>
          </p:txBody>
        </p: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8940F181-93F8-41A1-9EDF-414439F852AF}"/>
                </a:ext>
              </a:extLst>
            </p:cNvPr>
            <p:cNvCxnSpPr/>
            <p:nvPr/>
          </p:nvCxnSpPr>
          <p:spPr>
            <a:xfrm flipV="1">
              <a:off x="16608095" y="3697169"/>
              <a:ext cx="0" cy="61454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ACE32782-6362-4AD5-A41F-C07CACF2837D}"/>
                </a:ext>
              </a:extLst>
            </p:cNvPr>
            <p:cNvSpPr/>
            <p:nvPr/>
          </p:nvSpPr>
          <p:spPr>
            <a:xfrm>
              <a:off x="16505701" y="7811734"/>
              <a:ext cx="128587" cy="125413"/>
            </a:xfrm>
            <a:prstGeom prst="ellipse">
              <a:avLst/>
            </a:prstGeom>
            <a:solidFill>
              <a:schemeClr val="tx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14" name="Oval 113">
              <a:extLst>
                <a:ext uri="{FF2B5EF4-FFF2-40B4-BE49-F238E27FC236}">
                  <a16:creationId xmlns:a16="http://schemas.microsoft.com/office/drawing/2014/main" id="{08C64788-F0E4-453E-AAF2-97AFA210B7BB}"/>
                </a:ext>
              </a:extLst>
            </p:cNvPr>
            <p:cNvSpPr/>
            <p:nvPr/>
          </p:nvSpPr>
          <p:spPr>
            <a:xfrm>
              <a:off x="13601769" y="8717281"/>
              <a:ext cx="128587" cy="125413"/>
            </a:xfrm>
            <a:prstGeom prst="ellipse">
              <a:avLst/>
            </a:prstGeom>
            <a:solidFill>
              <a:schemeClr val="tx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15" name="Oval 114">
              <a:extLst>
                <a:ext uri="{FF2B5EF4-FFF2-40B4-BE49-F238E27FC236}">
                  <a16:creationId xmlns:a16="http://schemas.microsoft.com/office/drawing/2014/main" id="{E369EB5B-FEDD-487D-A501-154505E15D85}"/>
                </a:ext>
              </a:extLst>
            </p:cNvPr>
            <p:cNvSpPr/>
            <p:nvPr/>
          </p:nvSpPr>
          <p:spPr>
            <a:xfrm>
              <a:off x="16258076" y="9634210"/>
              <a:ext cx="128587" cy="125413"/>
            </a:xfrm>
            <a:prstGeom prst="ellipse">
              <a:avLst/>
            </a:prstGeom>
            <a:solidFill>
              <a:schemeClr val="tx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E9810F3A-6227-47A3-956F-385A56634C28}"/>
                </a:ext>
              </a:extLst>
            </p:cNvPr>
            <p:cNvSpPr txBox="1"/>
            <p:nvPr/>
          </p:nvSpPr>
          <p:spPr>
            <a:xfrm>
              <a:off x="18909753" y="7451218"/>
              <a:ext cx="493725" cy="8720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500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Helvetica Light"/>
                </a:rPr>
                <a:t>Y</a:t>
              </a:r>
            </a:p>
          </p:txBody>
        </p: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0B287F9C-2620-4DAE-B1DB-4439776E99D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275552" y="5186718"/>
              <a:ext cx="0" cy="3564959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4E4F2D65-6663-4A69-A0DD-469B91E6B7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666542" y="6920889"/>
              <a:ext cx="11495" cy="1859098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19" name="Oval 118">
              <a:extLst>
                <a:ext uri="{FF2B5EF4-FFF2-40B4-BE49-F238E27FC236}">
                  <a16:creationId xmlns:a16="http://schemas.microsoft.com/office/drawing/2014/main" id="{BE8AEA97-30D8-4527-ADF0-DB414008068E}"/>
                </a:ext>
              </a:extLst>
            </p:cNvPr>
            <p:cNvSpPr/>
            <p:nvPr/>
          </p:nvSpPr>
          <p:spPr>
            <a:xfrm>
              <a:off x="18158482" y="7824529"/>
              <a:ext cx="128587" cy="125413"/>
            </a:xfrm>
            <a:prstGeom prst="ellipse">
              <a:avLst/>
            </a:prstGeom>
            <a:solidFill>
              <a:schemeClr val="tx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20" name="Oval 119">
              <a:extLst>
                <a:ext uri="{FF2B5EF4-FFF2-40B4-BE49-F238E27FC236}">
                  <a16:creationId xmlns:a16="http://schemas.microsoft.com/office/drawing/2014/main" id="{5E906AA2-50D8-4A45-A3B6-93E3E433D76E}"/>
                </a:ext>
              </a:extLst>
            </p:cNvPr>
            <p:cNvSpPr/>
            <p:nvPr/>
          </p:nvSpPr>
          <p:spPr>
            <a:xfrm>
              <a:off x="15211258" y="5133155"/>
              <a:ext cx="128587" cy="125413"/>
            </a:xfrm>
            <a:prstGeom prst="ellipse">
              <a:avLst/>
            </a:prstGeom>
            <a:solidFill>
              <a:schemeClr val="tx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898D3501-551E-4060-900E-BAAD8191444E}"/>
                </a:ext>
              </a:extLst>
            </p:cNvPr>
            <p:cNvCxnSpPr>
              <a:cxnSpLocks/>
            </p:cNvCxnSpPr>
            <p:nvPr/>
          </p:nvCxnSpPr>
          <p:spPr>
            <a:xfrm>
              <a:off x="19890930" y="4132192"/>
              <a:ext cx="1139385" cy="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5406F737-A94C-4B5B-BEA0-085E3CC3C455}"/>
                </a:ext>
              </a:extLst>
            </p:cNvPr>
            <p:cNvCxnSpPr>
              <a:cxnSpLocks/>
            </p:cNvCxnSpPr>
            <p:nvPr/>
          </p:nvCxnSpPr>
          <p:spPr>
            <a:xfrm>
              <a:off x="20407745" y="4132192"/>
              <a:ext cx="0" cy="907382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42694864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400" dirty="0"/>
              <a:t>&lt;</a:t>
            </a:r>
            <a:fld id="{7AE164D8-D297-4005-B22B-03FB678509EC}" type="slidenum">
              <a:rPr lang="en-US" altLang="en-US" sz="1400"/>
              <a:pPr eaLnBrk="1" hangingPunct="1"/>
              <a:t>36</a:t>
            </a:fld>
            <a:r>
              <a:rPr lang="en-US" altLang="en-US" sz="1400" dirty="0"/>
              <a:t>&gt;</a:t>
            </a:r>
          </a:p>
          <a:p>
            <a:pPr eaLnBrk="1" hangingPunct="1"/>
            <a:endParaRPr lang="en-GB" altLang="en-US" sz="1400" dirty="0"/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515938" y="-101600"/>
            <a:ext cx="7772400" cy="1143000"/>
          </a:xfrm>
        </p:spPr>
        <p:txBody>
          <a:bodyPr/>
          <a:lstStyle/>
          <a:p>
            <a:r>
              <a:rPr lang="en-US" altLang="en-US" dirty="0"/>
              <a:t>Boolean Algebra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381000" y="820738"/>
            <a:ext cx="8424863" cy="569912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dirty="0"/>
              <a:t>A branch of algebra in which the values of the variables belong to a set B (e.g. {0, 1}), has two  operations {+, .} that satisfy the following four sets of laws.</a:t>
            </a:r>
          </a:p>
          <a:p>
            <a:pPr marL="0" indent="0"/>
            <a:r>
              <a:rPr lang="en-US" altLang="en-US" sz="2800" dirty="0"/>
              <a:t>Associative laws: (a+b)+c= a+(b+c), (a·b)·c =a·(b·c)</a:t>
            </a:r>
          </a:p>
          <a:p>
            <a:pPr marL="0" indent="0"/>
            <a:r>
              <a:rPr lang="en-US" altLang="en-US" sz="2800" dirty="0"/>
              <a:t>Commutative laws: a+b=b+a,         a·b=b·a</a:t>
            </a:r>
          </a:p>
          <a:p>
            <a:pPr marL="0" indent="0"/>
            <a:r>
              <a:rPr lang="en-US" altLang="en-US" sz="2800" dirty="0"/>
              <a:t>Distributive laws: a+(b·c)=(a+b)·(a+c),      	</a:t>
            </a:r>
          </a:p>
          <a:p>
            <a:pPr marL="0" indent="0">
              <a:buFontTx/>
              <a:buNone/>
            </a:pPr>
            <a:r>
              <a:rPr lang="en-US" altLang="en-US" sz="2800" dirty="0"/>
              <a:t>  		          a·(b+c)=a·b+a·c</a:t>
            </a:r>
          </a:p>
          <a:p>
            <a:pPr marL="0" indent="0"/>
            <a:r>
              <a:rPr lang="en-US" altLang="en-US" sz="2800" dirty="0"/>
              <a:t>Identity laws: a+0=a, a·1=a</a:t>
            </a:r>
          </a:p>
          <a:p>
            <a:pPr marL="0" indent="0"/>
            <a:r>
              <a:rPr lang="en-US" altLang="en-US" sz="2800" dirty="0"/>
              <a:t>Complement laws: a+a</a:t>
            </a:r>
            <a:r>
              <a:rPr lang="ja-JP" altLang="en-US" sz="2800" dirty="0"/>
              <a:t>’</a:t>
            </a:r>
            <a:r>
              <a:rPr lang="en-US" altLang="ja-JP" sz="2800" dirty="0"/>
              <a:t>=1, a·a</a:t>
            </a:r>
            <a:r>
              <a:rPr lang="ja-JP" altLang="en-US" sz="2800" dirty="0"/>
              <a:t>’</a:t>
            </a:r>
            <a:r>
              <a:rPr lang="en-US" altLang="ja-JP" sz="2800" dirty="0"/>
              <a:t>=0</a:t>
            </a:r>
          </a:p>
          <a:p>
            <a:pPr marL="0" indent="0">
              <a:buNone/>
            </a:pPr>
            <a:r>
              <a:rPr lang="en-US" altLang="en-US" sz="2800" dirty="0"/>
              <a:t>(x’: the complement element of x)</a:t>
            </a:r>
          </a:p>
        </p:txBody>
      </p:sp>
    </p:spTree>
    <p:extLst>
      <p:ext uri="{BB962C8B-B14F-4D97-AF65-F5344CB8AC3E}">
        <p14:creationId xmlns:p14="http://schemas.microsoft.com/office/powerpoint/2010/main" val="3716095242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90A36-D834-F442-82C3-A3CB38CC4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326" y="25398"/>
            <a:ext cx="7877175" cy="857250"/>
          </a:xfrm>
        </p:spPr>
        <p:txBody>
          <a:bodyPr>
            <a:normAutofit/>
          </a:bodyPr>
          <a:lstStyle/>
          <a:p>
            <a:r>
              <a:rPr lang="en-US" sz="3600" dirty="0"/>
              <a:t>Duality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FE417C91-C9A6-EC4E-B7E4-33D481E456E4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87782" y="710835"/>
                <a:ext cx="7877175" cy="1166813"/>
              </a:xfrm>
            </p:spPr>
            <p:txBody>
              <a:bodyPr/>
              <a:lstStyle/>
              <a:p>
                <a:r>
                  <a:rPr lang="en-US" dirty="0"/>
                  <a:t>Swap (+,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)</m:t>
                    </m:r>
                  </m:oMath>
                </a14:m>
                <a:r>
                  <a:rPr lang="en-US" dirty="0"/>
                  <a:t> and complement all 0’s and 1’s</a:t>
                </a:r>
              </a:p>
              <a:p>
                <a:r>
                  <a:rPr lang="en-US" dirty="0"/>
                  <a:t>If we can prove a statement using laws of Boolean algebra true, then the duality of the statement is also true.</a:t>
                </a: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FE417C91-C9A6-EC4E-B7E4-33D481E456E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87782" y="710835"/>
                <a:ext cx="7877175" cy="1166813"/>
              </a:xfrm>
              <a:blipFill>
                <a:blip r:embed="rId2"/>
                <a:stretch>
                  <a:fillRect l="-1703" t="-7330" r="-851" b="-1020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28096F-55F8-824C-BAC2-65188B27C50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37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B3F2A83F-9479-7B44-BB5B-6519C73F971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6324556"/>
                  </p:ext>
                </p:extLst>
              </p:nvPr>
            </p:nvGraphicFramePr>
            <p:xfrm>
              <a:off x="685800" y="3523564"/>
              <a:ext cx="7786687" cy="227828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301725">
                      <a:extLst>
                        <a:ext uri="{9D8B030D-6E8A-4147-A177-3AD203B41FA5}">
                          <a16:colId xmlns:a16="http://schemas.microsoft.com/office/drawing/2014/main" val="3626953076"/>
                        </a:ext>
                      </a:extLst>
                    </a:gridCol>
                    <a:gridCol w="2742481">
                      <a:extLst>
                        <a:ext uri="{9D8B030D-6E8A-4147-A177-3AD203B41FA5}">
                          <a16:colId xmlns:a16="http://schemas.microsoft.com/office/drawing/2014/main" val="1447185462"/>
                        </a:ext>
                      </a:extLst>
                    </a:gridCol>
                    <a:gridCol w="2742481">
                      <a:extLst>
                        <a:ext uri="{9D8B030D-6E8A-4147-A177-3AD203B41FA5}">
                          <a16:colId xmlns:a16="http://schemas.microsoft.com/office/drawing/2014/main" val="1020762816"/>
                        </a:ext>
                      </a:extLst>
                    </a:gridCol>
                  </a:tblGrid>
                  <a:tr h="678086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Associative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8255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/>
                            <a:t>(a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dirty="0"/>
                            <a:t> b)</a:t>
                          </a:r>
                          <a:r>
                            <a:rPr lang="en-US" sz="2400" baseline="0" dirty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dirty="0"/>
                            <a:t> c = a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dirty="0"/>
                            <a:t> (b</a:t>
                          </a:r>
                          <a:r>
                            <a:rPr lang="en-US" sz="2400" baseline="0" dirty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dirty="0"/>
                            <a:t> c)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8255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/>
                            <a:t>(a 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</m:oMath>
                          </a14:m>
                          <a:r>
                            <a:rPr lang="en-US" sz="2400" dirty="0"/>
                            <a:t>b)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</m:oMath>
                          </a14:m>
                          <a:r>
                            <a:rPr lang="en-US" sz="2400" dirty="0"/>
                            <a:t>c = a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oMath>
                          </a14:m>
                          <a:r>
                            <a:rPr lang="en-US" sz="2400" dirty="0"/>
                            <a:t>(b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</m:oMath>
                          </a14:m>
                          <a:r>
                            <a:rPr lang="en-US" sz="2400" dirty="0"/>
                            <a:t>c)</a:t>
                          </a:r>
                        </a:p>
                      </a:txBody>
                      <a:tcPr marL="34290" marR="34290" marT="17145" marB="17145"/>
                    </a:tc>
                    <a:extLst>
                      <a:ext uri="{0D108BD9-81ED-4DB2-BD59-A6C34878D82A}">
                        <a16:rowId xmlns:a16="http://schemas.microsoft.com/office/drawing/2014/main" val="2003093993"/>
                      </a:ext>
                    </a:extLst>
                  </a:tr>
                  <a:tr h="349591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Commutative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a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dirty="0"/>
                            <a:t>b = b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dirty="0"/>
                            <a:t>a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a+b = b+a</a:t>
                          </a:r>
                        </a:p>
                      </a:txBody>
                      <a:tcPr marL="34290" marR="34290" marT="17145" marB="17145"/>
                    </a:tc>
                    <a:extLst>
                      <a:ext uri="{0D108BD9-81ED-4DB2-BD59-A6C34878D82A}">
                        <a16:rowId xmlns:a16="http://schemas.microsoft.com/office/drawing/2014/main" val="1113131860"/>
                      </a:ext>
                    </a:extLst>
                  </a:tr>
                  <a:tr h="349591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Distributive*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/>
                            <a:t>a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b="0" dirty="0"/>
                            <a:t>(b+c)</a:t>
                          </a:r>
                          <a:r>
                            <a:rPr lang="en-US" sz="2400" b="0" baseline="0" dirty="0"/>
                            <a:t> = a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b="0" dirty="0"/>
                            <a:t>b + a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b="0" dirty="0"/>
                            <a:t>c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0" dirty="0"/>
                            <a:t>a+(b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b="0" dirty="0"/>
                            <a:t>c)=(a+b)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b="0" dirty="0"/>
                            <a:t>(a+c)</a:t>
                          </a:r>
                        </a:p>
                      </a:txBody>
                      <a:tcPr marL="34290" marR="34290" marT="17145" marB="17145"/>
                    </a:tc>
                    <a:extLst>
                      <a:ext uri="{0D108BD9-81ED-4DB2-BD59-A6C34878D82A}">
                        <a16:rowId xmlns:a16="http://schemas.microsoft.com/office/drawing/2014/main" val="2280768131"/>
                      </a:ext>
                    </a:extLst>
                  </a:tr>
                  <a:tr h="349591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Identity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a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dirty="0"/>
                            <a:t>1 = a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8255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/>
                            <a:t>a+0 = a</a:t>
                          </a:r>
                        </a:p>
                      </a:txBody>
                      <a:tcPr marL="34290" marR="34290" marT="17145" marB="17145"/>
                    </a:tc>
                    <a:extLst>
                      <a:ext uri="{0D108BD9-81ED-4DB2-BD59-A6C34878D82A}">
                        <a16:rowId xmlns:a16="http://schemas.microsoft.com/office/drawing/2014/main" val="587134393"/>
                      </a:ext>
                    </a:extLst>
                  </a:tr>
                  <a:tr h="349591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Compliment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a</a:t>
                          </a:r>
                          <a14:m>
                            <m:oMath xmlns:m="http://schemas.openxmlformats.org/officeDocument/2006/math"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oMath>
                          </a14:m>
                          <a:r>
                            <a:rPr lang="en-US" sz="2400" dirty="0"/>
                            <a:t>a’ = 0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8255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/>
                            <a:t>a + a’ = 1</a:t>
                          </a:r>
                        </a:p>
                      </a:txBody>
                      <a:tcPr marL="34290" marR="34290" marT="17145" marB="17145"/>
                    </a:tc>
                    <a:extLst>
                      <a:ext uri="{0D108BD9-81ED-4DB2-BD59-A6C34878D82A}">
                        <a16:rowId xmlns:a16="http://schemas.microsoft.com/office/drawing/2014/main" val="223432892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B3F2A83F-9479-7B44-BB5B-6519C73F971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06324556"/>
                  </p:ext>
                </p:extLst>
              </p:nvPr>
            </p:nvGraphicFramePr>
            <p:xfrm>
              <a:off x="685800" y="3523564"/>
              <a:ext cx="7786687" cy="2278286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2301725">
                      <a:extLst>
                        <a:ext uri="{9D8B030D-6E8A-4147-A177-3AD203B41FA5}">
                          <a16:colId xmlns:a16="http://schemas.microsoft.com/office/drawing/2014/main" val="3626953076"/>
                        </a:ext>
                      </a:extLst>
                    </a:gridCol>
                    <a:gridCol w="2742481">
                      <a:extLst>
                        <a:ext uri="{9D8B030D-6E8A-4147-A177-3AD203B41FA5}">
                          <a16:colId xmlns:a16="http://schemas.microsoft.com/office/drawing/2014/main" val="1447185462"/>
                        </a:ext>
                      </a:extLst>
                    </a:gridCol>
                    <a:gridCol w="2742481">
                      <a:extLst>
                        <a:ext uri="{9D8B030D-6E8A-4147-A177-3AD203B41FA5}">
                          <a16:colId xmlns:a16="http://schemas.microsoft.com/office/drawing/2014/main" val="1020762816"/>
                        </a:ext>
                      </a:extLst>
                    </a:gridCol>
                  </a:tblGrid>
                  <a:tr h="678086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Associative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4290" marR="34290" marT="17145" marB="17145">
                        <a:blipFill>
                          <a:blip r:embed="rId3"/>
                          <a:stretch>
                            <a:fillRect l="-84222" t="-11712" r="-100444" b="-2612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4290" marR="34290" marT="17145" marB="17145">
                        <a:blipFill>
                          <a:blip r:embed="rId3"/>
                          <a:stretch>
                            <a:fillRect l="-184222" t="-11712" r="-444" b="-26126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03093993"/>
                      </a:ext>
                    </a:extLst>
                  </a:tr>
                  <a:tr h="40005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Commutative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4290" marR="34290" marT="17145" marB="17145">
                        <a:blipFill>
                          <a:blip r:embed="rId3"/>
                          <a:stretch>
                            <a:fillRect l="-84222" t="-187879" r="-100444" b="-3393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a+b = b+a</a:t>
                          </a:r>
                        </a:p>
                      </a:txBody>
                      <a:tcPr marL="34290" marR="34290" marT="17145" marB="17145"/>
                    </a:tc>
                    <a:extLst>
                      <a:ext uri="{0D108BD9-81ED-4DB2-BD59-A6C34878D82A}">
                        <a16:rowId xmlns:a16="http://schemas.microsoft.com/office/drawing/2014/main" val="1113131860"/>
                      </a:ext>
                    </a:extLst>
                  </a:tr>
                  <a:tr h="40005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Distributive*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4290" marR="34290" marT="17145" marB="17145">
                        <a:blipFill>
                          <a:blip r:embed="rId3"/>
                          <a:stretch>
                            <a:fillRect l="-84222" t="-287879" r="-100444" b="-2393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4290" marR="34290" marT="17145" marB="17145">
                        <a:blipFill>
                          <a:blip r:embed="rId3"/>
                          <a:stretch>
                            <a:fillRect l="-184222" t="-287879" r="-444" b="-2393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80768131"/>
                      </a:ext>
                    </a:extLst>
                  </a:tr>
                  <a:tr h="40005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Identity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4290" marR="34290" marT="17145" marB="17145">
                        <a:blipFill>
                          <a:blip r:embed="rId3"/>
                          <a:stretch>
                            <a:fillRect l="-84222" t="-393846" r="-100444" b="-14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8255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/>
                            <a:t>a+0 = a</a:t>
                          </a:r>
                        </a:p>
                      </a:txBody>
                      <a:tcPr marL="34290" marR="34290" marT="17145" marB="17145"/>
                    </a:tc>
                    <a:extLst>
                      <a:ext uri="{0D108BD9-81ED-4DB2-BD59-A6C34878D82A}">
                        <a16:rowId xmlns:a16="http://schemas.microsoft.com/office/drawing/2014/main" val="587134393"/>
                      </a:ext>
                    </a:extLst>
                  </a:tr>
                  <a:tr h="40005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Compliment</a:t>
                          </a:r>
                        </a:p>
                      </a:txBody>
                      <a:tcPr marL="34290" marR="34290" marT="17145" marB="17145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34290" marR="34290" marT="17145" marB="17145">
                        <a:blipFill>
                          <a:blip r:embed="rId3"/>
                          <a:stretch>
                            <a:fillRect l="-84222" t="-486364" r="-100444" b="-4090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8255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/>
                            <a:t>a + a’ = 1</a:t>
                          </a:r>
                        </a:p>
                      </a:txBody>
                      <a:tcPr marL="34290" marR="34290" marT="17145" marB="17145"/>
                    </a:tc>
                    <a:extLst>
                      <a:ext uri="{0D108BD9-81ED-4DB2-BD59-A6C34878D82A}">
                        <a16:rowId xmlns:a16="http://schemas.microsoft.com/office/drawing/2014/main" val="223432892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0C59317-CB90-6F4F-AAE4-39D38745FD7E}"/>
              </a:ext>
            </a:extLst>
          </p:cNvPr>
          <p:cNvSpPr txBox="1"/>
          <p:nvPr/>
        </p:nvSpPr>
        <p:spPr>
          <a:xfrm>
            <a:off x="3508351" y="2926633"/>
            <a:ext cx="2592056" cy="40780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Laws and their duals</a:t>
            </a:r>
          </a:p>
        </p:txBody>
      </p:sp>
    </p:spTree>
    <p:extLst>
      <p:ext uri="{BB962C8B-B14F-4D97-AF65-F5344CB8AC3E}">
        <p14:creationId xmlns:p14="http://schemas.microsoft.com/office/powerpoint/2010/main" val="4191360425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>
          <a:xfrm>
            <a:off x="0" y="33338"/>
            <a:ext cx="8770938" cy="1143000"/>
          </a:xfrm>
        </p:spPr>
        <p:txBody>
          <a:bodyPr/>
          <a:lstStyle/>
          <a:p>
            <a:r>
              <a:rPr lang="en-US" altLang="en-US" sz="3600" dirty="0"/>
              <a:t>Representations of combinational circuits:</a:t>
            </a:r>
            <a:br>
              <a:rPr lang="en-US" altLang="en-US" sz="3600" dirty="0"/>
            </a:br>
            <a:r>
              <a:rPr lang="en-US" altLang="en-US" sz="3600" dirty="0"/>
              <a:t>The Schematic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114D6AD5-88F9-4E9E-8157-0F05B2E87BAD}" type="slidenum">
              <a:rPr lang="en-US" altLang="en-US" sz="1400"/>
              <a:pPr eaLnBrk="1" hangingPunct="1"/>
              <a:t>38</a:t>
            </a:fld>
            <a:endParaRPr lang="en-US" altLang="en-US" sz="1400" dirty="0"/>
          </a:p>
        </p:txBody>
      </p:sp>
      <p:grpSp>
        <p:nvGrpSpPr>
          <p:cNvPr id="5" name="Group 4"/>
          <p:cNvGrpSpPr/>
          <p:nvPr/>
        </p:nvGrpSpPr>
        <p:grpSpPr>
          <a:xfrm>
            <a:off x="3217863" y="1828800"/>
            <a:ext cx="2911475" cy="1504950"/>
            <a:chOff x="3217863" y="1828800"/>
            <a:chExt cx="2911475" cy="1504950"/>
          </a:xfrm>
        </p:grpSpPr>
        <p:cxnSp>
          <p:nvCxnSpPr>
            <p:cNvPr id="9" name="Straight Connector 8"/>
            <p:cNvCxnSpPr>
              <a:cxnSpLocks noChangeShapeType="1"/>
            </p:cNvCxnSpPr>
            <p:nvPr/>
          </p:nvCxnSpPr>
          <p:spPr bwMode="auto">
            <a:xfrm>
              <a:off x="3217863" y="2455863"/>
              <a:ext cx="1016000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Straight Connector 9"/>
            <p:cNvCxnSpPr>
              <a:cxnSpLocks noChangeShapeType="1"/>
            </p:cNvCxnSpPr>
            <p:nvPr/>
          </p:nvCxnSpPr>
          <p:spPr bwMode="auto">
            <a:xfrm>
              <a:off x="3217863" y="2776538"/>
              <a:ext cx="1066800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Straight Connector 11"/>
            <p:cNvCxnSpPr>
              <a:cxnSpLocks noChangeShapeType="1"/>
              <a:stCxn id="46086" idx="3"/>
            </p:cNvCxnSpPr>
            <p:nvPr/>
          </p:nvCxnSpPr>
          <p:spPr bwMode="auto">
            <a:xfrm flipV="1">
              <a:off x="4706938" y="2590800"/>
              <a:ext cx="1422400" cy="635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6086" name="AutoShape 12"/>
            <p:cNvSpPr>
              <a:spLocks noChangeArrowheads="1"/>
            </p:cNvSpPr>
            <p:nvPr/>
          </p:nvSpPr>
          <p:spPr bwMode="auto">
            <a:xfrm>
              <a:off x="4249738" y="229235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46087" name="TextBox 5"/>
            <p:cNvSpPr txBox="1">
              <a:spLocks noChangeArrowheads="1"/>
            </p:cNvSpPr>
            <p:nvPr/>
          </p:nvSpPr>
          <p:spPr bwMode="auto">
            <a:xfrm>
              <a:off x="3522663" y="1828800"/>
              <a:ext cx="4540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800" dirty="0"/>
                <a:t>A</a:t>
              </a:r>
            </a:p>
          </p:txBody>
        </p:sp>
        <p:sp>
          <p:nvSpPr>
            <p:cNvPr id="46088" name="TextBox 13"/>
            <p:cNvSpPr txBox="1">
              <a:spLocks noChangeArrowheads="1"/>
            </p:cNvSpPr>
            <p:nvPr/>
          </p:nvSpPr>
          <p:spPr bwMode="auto">
            <a:xfrm>
              <a:off x="3556000" y="2811463"/>
              <a:ext cx="423863" cy="522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800" dirty="0"/>
                <a:t>B</a:t>
              </a:r>
            </a:p>
          </p:txBody>
        </p:sp>
        <p:sp>
          <p:nvSpPr>
            <p:cNvPr id="46089" name="TextBox 15"/>
            <p:cNvSpPr txBox="1">
              <a:spLocks noChangeArrowheads="1"/>
            </p:cNvSpPr>
            <p:nvPr/>
          </p:nvSpPr>
          <p:spPr bwMode="auto">
            <a:xfrm>
              <a:off x="5214938" y="1981200"/>
              <a:ext cx="4413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800" dirty="0"/>
                <a:t>Y</a:t>
              </a:r>
            </a:p>
          </p:txBody>
        </p:sp>
      </p:grpSp>
      <p:sp>
        <p:nvSpPr>
          <p:cNvPr id="14" name="Content Placeholder 2"/>
          <p:cNvSpPr txBox="1">
            <a:spLocks/>
          </p:cNvSpPr>
          <p:nvPr/>
        </p:nvSpPr>
        <p:spPr bwMode="auto">
          <a:xfrm>
            <a:off x="739035" y="3911600"/>
            <a:ext cx="8270027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FontTx/>
              <a:buNone/>
              <a:defRPr/>
            </a:pPr>
            <a:endParaRPr lang="en-US" sz="2400" dirty="0"/>
          </a:p>
          <a:p>
            <a:pPr>
              <a:defRPr/>
            </a:pPr>
            <a:r>
              <a:rPr lang="en-US" sz="2800" dirty="0"/>
              <a:t>What is the simplest combinational circuit that you know?</a:t>
            </a:r>
          </a:p>
          <a:p>
            <a:pPr marL="0" indent="0">
              <a:buFontTx/>
              <a:buNone/>
              <a:defRPr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401372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>
          <a:xfrm>
            <a:off x="0" y="33338"/>
            <a:ext cx="8770938" cy="1471906"/>
          </a:xfrm>
        </p:spPr>
        <p:txBody>
          <a:bodyPr/>
          <a:lstStyle/>
          <a:p>
            <a:r>
              <a:rPr lang="en-US" altLang="en-US" sz="4000" dirty="0"/>
              <a:t>Representations of combinational circuits</a:t>
            </a:r>
            <a:br>
              <a:rPr lang="en-US" altLang="en-US" sz="4000" dirty="0"/>
            </a:br>
            <a:r>
              <a:rPr lang="en-US" altLang="en-US" sz="2800" dirty="0"/>
              <a:t>Truth Table: Enumeration of all combinations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812E3935-E931-4185-B528-DEBF23459708}" type="slidenum">
              <a:rPr lang="en-US" altLang="en-US" sz="1400"/>
              <a:pPr eaLnBrk="1" hangingPunct="1"/>
              <a:t>39</a:t>
            </a:fld>
            <a:endParaRPr lang="en-US" altLang="en-US" sz="1400" dirty="0"/>
          </a:p>
        </p:txBody>
      </p:sp>
      <p:grpSp>
        <p:nvGrpSpPr>
          <p:cNvPr id="2" name="Group 1"/>
          <p:cNvGrpSpPr/>
          <p:nvPr/>
        </p:nvGrpSpPr>
        <p:grpSpPr>
          <a:xfrm>
            <a:off x="3048000" y="4300538"/>
            <a:ext cx="3302000" cy="1504950"/>
            <a:chOff x="3048000" y="4300538"/>
            <a:chExt cx="3302000" cy="1504950"/>
          </a:xfrm>
        </p:grpSpPr>
        <p:cxnSp>
          <p:nvCxnSpPr>
            <p:cNvPr id="9" name="Straight Connector 8"/>
            <p:cNvCxnSpPr>
              <a:cxnSpLocks noChangeShapeType="1"/>
            </p:cNvCxnSpPr>
            <p:nvPr/>
          </p:nvCxnSpPr>
          <p:spPr bwMode="auto">
            <a:xfrm>
              <a:off x="3098800" y="4927600"/>
              <a:ext cx="1016000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Straight Connector 9"/>
            <p:cNvCxnSpPr>
              <a:cxnSpLocks noChangeShapeType="1"/>
            </p:cNvCxnSpPr>
            <p:nvPr/>
          </p:nvCxnSpPr>
          <p:spPr bwMode="auto">
            <a:xfrm>
              <a:off x="3048000" y="5232400"/>
              <a:ext cx="1117600" cy="15875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Straight Connector 11"/>
            <p:cNvCxnSpPr>
              <a:cxnSpLocks noChangeShapeType="1"/>
              <a:stCxn id="47110" idx="3"/>
            </p:cNvCxnSpPr>
            <p:nvPr/>
          </p:nvCxnSpPr>
          <p:spPr bwMode="auto">
            <a:xfrm>
              <a:off x="4587875" y="5068888"/>
              <a:ext cx="1762125" cy="11112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7110" name="AutoShape 12"/>
            <p:cNvSpPr>
              <a:spLocks noChangeArrowheads="1"/>
            </p:cNvSpPr>
            <p:nvPr/>
          </p:nvSpPr>
          <p:spPr bwMode="auto">
            <a:xfrm>
              <a:off x="4130675" y="4764088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47111" name="TextBox 5"/>
            <p:cNvSpPr txBox="1">
              <a:spLocks noChangeArrowheads="1"/>
            </p:cNvSpPr>
            <p:nvPr/>
          </p:nvSpPr>
          <p:spPr bwMode="auto">
            <a:xfrm>
              <a:off x="3403600" y="4300538"/>
              <a:ext cx="4540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800" dirty="0"/>
                <a:t>A</a:t>
              </a:r>
            </a:p>
          </p:txBody>
        </p:sp>
        <p:sp>
          <p:nvSpPr>
            <p:cNvPr id="47112" name="TextBox 13"/>
            <p:cNvSpPr txBox="1">
              <a:spLocks noChangeArrowheads="1"/>
            </p:cNvSpPr>
            <p:nvPr/>
          </p:nvSpPr>
          <p:spPr bwMode="auto">
            <a:xfrm>
              <a:off x="3436938" y="5283200"/>
              <a:ext cx="423862" cy="522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800" dirty="0"/>
                <a:t>B</a:t>
              </a:r>
            </a:p>
          </p:txBody>
        </p:sp>
        <p:sp>
          <p:nvSpPr>
            <p:cNvPr id="47113" name="TextBox 15"/>
            <p:cNvSpPr txBox="1">
              <a:spLocks noChangeArrowheads="1"/>
            </p:cNvSpPr>
            <p:nvPr/>
          </p:nvSpPr>
          <p:spPr bwMode="auto">
            <a:xfrm>
              <a:off x="5095875" y="4452938"/>
              <a:ext cx="114486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2800" dirty="0"/>
                <a:t>Y=AB</a:t>
              </a:r>
            </a:p>
          </p:txBody>
        </p:sp>
      </p:grpSp>
      <p:sp>
        <p:nvSpPr>
          <p:cNvPr id="47119" name="Text Box 11"/>
          <p:cNvSpPr txBox="1">
            <a:spLocks noChangeArrowheads="1"/>
          </p:cNvSpPr>
          <p:nvPr/>
        </p:nvSpPr>
        <p:spPr bwMode="auto">
          <a:xfrm>
            <a:off x="1009125" y="1404330"/>
            <a:ext cx="20896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Example: AND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150724"/>
              </p:ext>
            </p:extLst>
          </p:nvPr>
        </p:nvGraphicFramePr>
        <p:xfrm>
          <a:off x="2825526" y="2014538"/>
          <a:ext cx="2876572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9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91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91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91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7555">
                <a:tc>
                  <a:txBody>
                    <a:bodyPr/>
                    <a:lstStyle/>
                    <a:p>
                      <a:r>
                        <a:rPr lang="en-US" sz="240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62460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400" dirty="0"/>
              <a:t>&lt;</a:t>
            </a:r>
            <a:fld id="{53B6341B-7821-4129-9004-F58166EFF5CF}" type="slidenum">
              <a:rPr lang="en-US" altLang="en-US" sz="1400"/>
              <a:pPr eaLnBrk="1" hangingPunct="1"/>
              <a:t>40</a:t>
            </a:fld>
            <a:r>
              <a:rPr lang="en-US" altLang="en-US" sz="1400" dirty="0"/>
              <a:t>&gt;</a:t>
            </a:r>
          </a:p>
          <a:p>
            <a:pPr eaLnBrk="1" hangingPunct="1"/>
            <a:endParaRPr lang="en-GB" altLang="en-US" sz="1400" dirty="0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515938" y="-101600"/>
            <a:ext cx="7772400" cy="1143000"/>
          </a:xfrm>
        </p:spPr>
        <p:txBody>
          <a:bodyPr/>
          <a:lstStyle/>
          <a:p>
            <a:r>
              <a:rPr lang="en-US" altLang="en-US" dirty="0"/>
              <a:t>Boolean Algebra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381000" y="820739"/>
            <a:ext cx="8424863" cy="327296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800" dirty="0"/>
              <a:t>Similar to regular algebra but defined on sets with only three basic ‘logic’ operations:</a:t>
            </a:r>
          </a:p>
          <a:p>
            <a:pPr marL="0" indent="0">
              <a:buFontTx/>
              <a:buNone/>
            </a:pPr>
            <a:endParaRPr lang="en-US" altLang="en-US" sz="2400" dirty="0"/>
          </a:p>
          <a:p>
            <a:pPr marL="571500" lvl="1" indent="-514350">
              <a:buFont typeface="Times New Roman" pitchFamily="18" charset="0"/>
              <a:buAutoNum type="arabicPeriod"/>
            </a:pPr>
            <a:r>
              <a:rPr lang="en-US" altLang="en-US" dirty="0"/>
              <a:t>Intersection: AND (2-input); 	Operator: </a:t>
            </a:r>
            <a:r>
              <a:rPr lang="en-US" altLang="en-US" b="1" dirty="0"/>
              <a:t>∙</a:t>
            </a:r>
            <a:r>
              <a:rPr lang="en-US" altLang="en-US" dirty="0"/>
              <a:t> ,</a:t>
            </a:r>
            <a:r>
              <a:rPr lang="en-US" altLang="en-US" dirty="0">
                <a:solidFill>
                  <a:srgbClr val="C00000"/>
                </a:solidFill>
              </a:rPr>
              <a:t>&amp;</a:t>
            </a:r>
          </a:p>
          <a:p>
            <a:pPr marL="571500" lvl="1" indent="-514350">
              <a:buFont typeface="Times New Roman" pitchFamily="18" charset="0"/>
              <a:buAutoNum type="arabicPeriod"/>
            </a:pPr>
            <a:r>
              <a:rPr lang="en-US" altLang="en-US" dirty="0"/>
              <a:t>Union: OR (2-input);			Operator: </a:t>
            </a:r>
            <a:r>
              <a:rPr lang="en-US" altLang="en-US" b="1" dirty="0"/>
              <a:t>+</a:t>
            </a:r>
            <a:r>
              <a:rPr lang="en-US" altLang="en-US" dirty="0"/>
              <a:t> ,</a:t>
            </a:r>
            <a:r>
              <a:rPr lang="en-US" altLang="en-US" dirty="0">
                <a:solidFill>
                  <a:srgbClr val="C00000"/>
                </a:solidFill>
              </a:rPr>
              <a:t>|</a:t>
            </a:r>
          </a:p>
          <a:p>
            <a:pPr marL="571500" lvl="1" indent="-514350">
              <a:buFont typeface="Times New Roman" pitchFamily="18" charset="0"/>
              <a:buAutoNum type="arabicPeriod"/>
            </a:pPr>
            <a:r>
              <a:rPr lang="en-US" altLang="en-US" dirty="0"/>
              <a:t>Complement: NOT ( 1-input);  	Operator: </a:t>
            </a:r>
            <a:r>
              <a:rPr lang="en-US" altLang="en-US" b="1" dirty="0"/>
              <a:t>‘</a:t>
            </a:r>
            <a:r>
              <a:rPr lang="en-US" altLang="en-US" dirty="0"/>
              <a:t> ,</a:t>
            </a:r>
            <a:r>
              <a:rPr lang="en-US" altLang="en-US" dirty="0">
                <a:solidFill>
                  <a:srgbClr val="C00000"/>
                </a:solidFill>
              </a:rPr>
              <a:t>!</a:t>
            </a:r>
          </a:p>
          <a:p>
            <a:pPr marL="57150" lvl="1" indent="0">
              <a:buNone/>
            </a:pPr>
            <a:endParaRPr lang="en-US" altLang="en-US" dirty="0">
              <a:solidFill>
                <a:srgbClr val="C00000"/>
              </a:solidFill>
            </a:endParaRPr>
          </a:p>
          <a:p>
            <a:pPr marL="571500" lvl="1" indent="-514350">
              <a:buFontTx/>
              <a:buNone/>
            </a:pPr>
            <a:endParaRPr lang="en-US" altLang="en-US" sz="2400" dirty="0">
              <a:solidFill>
                <a:srgbClr val="8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99603" y="4071485"/>
            <a:ext cx="38234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“&amp;, |, !” Symbols in BSV</a:t>
            </a:r>
          </a:p>
        </p:txBody>
      </p:sp>
    </p:spTree>
    <p:extLst>
      <p:ext uri="{BB962C8B-B14F-4D97-AF65-F5344CB8AC3E}">
        <p14:creationId xmlns:p14="http://schemas.microsoft.com/office/powerpoint/2010/main" val="1893858827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F7A8D-5CDE-D145-9C31-7DC5F2060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720" y="0"/>
            <a:ext cx="7877175" cy="857250"/>
          </a:xfrm>
        </p:spPr>
        <p:txBody>
          <a:bodyPr>
            <a:normAutofit/>
          </a:bodyPr>
          <a:lstStyle/>
          <a:p>
            <a:r>
              <a:rPr lang="en-US" sz="3200" dirty="0"/>
              <a:t>Some Def’s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D2BB43-8449-E342-B327-C78C2F812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6049" y="1389889"/>
            <a:ext cx="8224278" cy="4096512"/>
          </a:xfrm>
        </p:spPr>
        <p:txBody>
          <a:bodyPr>
            <a:noAutofit/>
          </a:bodyPr>
          <a:lstStyle/>
          <a:p>
            <a:r>
              <a:rPr lang="en-US" sz="2400" dirty="0"/>
              <a:t>Complement : variable with a “BAR” over it or ‘ after it</a:t>
            </a:r>
          </a:p>
          <a:p>
            <a:pPr marL="238125" lvl="1" indent="0">
              <a:buNone/>
            </a:pPr>
            <a:r>
              <a:rPr lang="en-US" sz="2400" dirty="0"/>
              <a:t>A’</a:t>
            </a:r>
          </a:p>
          <a:p>
            <a:r>
              <a:rPr lang="en-US" sz="2400" dirty="0"/>
              <a:t>Literal : variable or its complement</a:t>
            </a:r>
          </a:p>
          <a:p>
            <a:r>
              <a:rPr lang="en-US" sz="2400" dirty="0"/>
              <a:t>Implicant: product of literals</a:t>
            </a:r>
          </a:p>
          <a:p>
            <a:pPr marL="238125" lvl="1" indent="0">
              <a:buNone/>
            </a:pPr>
            <a:r>
              <a:rPr lang="en-US" sz="2400" dirty="0"/>
              <a:t>ABC</a:t>
            </a:r>
          </a:p>
          <a:p>
            <a:r>
              <a:rPr lang="en-US" sz="2400" dirty="0"/>
              <a:t>Implicate: sum of literals</a:t>
            </a:r>
          </a:p>
          <a:p>
            <a:pPr marL="238125" lvl="1" indent="0">
              <a:buNone/>
            </a:pPr>
            <a:r>
              <a:rPr lang="en-US" sz="2400" dirty="0"/>
              <a:t>(A+B+C)</a:t>
            </a:r>
          </a:p>
          <a:p>
            <a:pPr marL="0" indent="0">
              <a:buNone/>
            </a:pPr>
            <a:r>
              <a:rPr lang="en-US" sz="2400" dirty="0"/>
              <a:t>Minterm, maxterm (implicant or implicate that includes all the inputs)</a:t>
            </a:r>
          </a:p>
          <a:p>
            <a:pPr marL="238125" lvl="1" indent="0">
              <a:buNone/>
            </a:pPr>
            <a:r>
              <a:rPr lang="en-US" sz="2400" dirty="0"/>
              <a:t>F(A,B,C,D): ABCD,   (A+B+C+D)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9F7CAD-1531-4145-ADEB-91C8A531373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228019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8CA27859-EC89-4704-95B0-19AD9DA58CDC}" type="slidenum">
              <a:rPr lang="en-US" altLang="en-US" sz="1400"/>
              <a:pPr eaLnBrk="1" hangingPunct="1"/>
              <a:t>42</a:t>
            </a:fld>
            <a:endParaRPr lang="en-US" altLang="en-US" sz="1400" dirty="0"/>
          </a:p>
        </p:txBody>
      </p:sp>
      <p:sp>
        <p:nvSpPr>
          <p:cNvPr id="55298" name="Text Box 5"/>
          <p:cNvSpPr txBox="1">
            <a:spLocks noChangeArrowheads="1"/>
          </p:cNvSpPr>
          <p:nvPr/>
        </p:nvSpPr>
        <p:spPr bwMode="auto">
          <a:xfrm>
            <a:off x="349250" y="968374"/>
            <a:ext cx="2921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Two-input AND ( ∙ )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83573" y="1340866"/>
            <a:ext cx="1670050" cy="1547813"/>
            <a:chOff x="838200" y="1676400"/>
            <a:chExt cx="1670050" cy="1547813"/>
          </a:xfrm>
        </p:grpSpPr>
        <p:sp>
          <p:nvSpPr>
            <p:cNvPr id="55299" name="Text Box 7"/>
            <p:cNvSpPr txBox="1">
              <a:spLocks noChangeArrowheads="1"/>
            </p:cNvSpPr>
            <p:nvPr/>
          </p:nvSpPr>
          <p:spPr bwMode="auto">
            <a:xfrm>
              <a:off x="968375" y="1758950"/>
              <a:ext cx="1454150" cy="1465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          A B   Y</a:t>
              </a:r>
            </a:p>
            <a:p>
              <a:pPr eaLnBrk="1" hangingPunct="1"/>
              <a:r>
                <a:rPr lang="en-US" altLang="en-US" sz="1800" dirty="0"/>
                <a:t>          0  0    0</a:t>
              </a:r>
            </a:p>
            <a:p>
              <a:pPr eaLnBrk="1" hangingPunct="1"/>
              <a:r>
                <a:rPr lang="en-US" altLang="en-US" sz="1800" dirty="0"/>
                <a:t>          0  1    0</a:t>
              </a:r>
            </a:p>
            <a:p>
              <a:pPr eaLnBrk="1" hangingPunct="1"/>
              <a:r>
                <a:rPr lang="en-US" altLang="en-US" sz="1800" dirty="0"/>
                <a:t>          1  0    0</a:t>
              </a:r>
            </a:p>
            <a:p>
              <a:pPr eaLnBrk="1" hangingPunct="1"/>
              <a:r>
                <a:rPr lang="en-US" altLang="en-US" sz="1800" dirty="0"/>
                <a:t>          1  1    1</a:t>
              </a:r>
            </a:p>
          </p:txBody>
        </p:sp>
        <p:sp>
          <p:nvSpPr>
            <p:cNvPr id="55300" name="Line 8"/>
            <p:cNvSpPr>
              <a:spLocks noChangeShapeType="1"/>
            </p:cNvSpPr>
            <p:nvPr/>
          </p:nvSpPr>
          <p:spPr bwMode="auto">
            <a:xfrm>
              <a:off x="908050" y="2101850"/>
              <a:ext cx="1600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01" name="Line 9"/>
            <p:cNvSpPr>
              <a:spLocks noChangeShapeType="1"/>
            </p:cNvSpPr>
            <p:nvPr/>
          </p:nvSpPr>
          <p:spPr bwMode="auto">
            <a:xfrm>
              <a:off x="1593850" y="1797050"/>
              <a:ext cx="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02" name="Line 10"/>
            <p:cNvSpPr>
              <a:spLocks noChangeShapeType="1"/>
            </p:cNvSpPr>
            <p:nvPr/>
          </p:nvSpPr>
          <p:spPr bwMode="auto">
            <a:xfrm>
              <a:off x="2127250" y="1797050"/>
              <a:ext cx="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03" name="Text Box 11"/>
            <p:cNvSpPr txBox="1">
              <a:spLocks noChangeArrowheads="1"/>
            </p:cNvSpPr>
            <p:nvPr/>
          </p:nvSpPr>
          <p:spPr bwMode="auto">
            <a:xfrm>
              <a:off x="838200" y="1676400"/>
              <a:ext cx="6794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>
                  <a:solidFill>
                    <a:srgbClr val="C00000"/>
                  </a:solidFill>
                </a:rPr>
                <a:t>AND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724275" y="1304983"/>
            <a:ext cx="1670050" cy="1547813"/>
            <a:chOff x="3702050" y="1676400"/>
            <a:chExt cx="1670050" cy="1547813"/>
          </a:xfrm>
        </p:grpSpPr>
        <p:sp>
          <p:nvSpPr>
            <p:cNvPr id="55310" name="Text Box 18"/>
            <p:cNvSpPr txBox="1">
              <a:spLocks noChangeArrowheads="1"/>
            </p:cNvSpPr>
            <p:nvPr/>
          </p:nvSpPr>
          <p:spPr bwMode="auto">
            <a:xfrm>
              <a:off x="3832225" y="1758950"/>
              <a:ext cx="1454150" cy="1465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          A B   Y</a:t>
              </a:r>
            </a:p>
            <a:p>
              <a:pPr eaLnBrk="1" hangingPunct="1"/>
              <a:r>
                <a:rPr lang="en-US" altLang="en-US" sz="1800" dirty="0"/>
                <a:t>          0  0    0</a:t>
              </a:r>
            </a:p>
            <a:p>
              <a:pPr eaLnBrk="1" hangingPunct="1"/>
              <a:r>
                <a:rPr lang="en-US" altLang="en-US" sz="1800" dirty="0"/>
                <a:t>          0  1    1</a:t>
              </a:r>
            </a:p>
            <a:p>
              <a:pPr eaLnBrk="1" hangingPunct="1"/>
              <a:r>
                <a:rPr lang="en-US" altLang="en-US" sz="1800" dirty="0"/>
                <a:t>          1  0    1</a:t>
              </a:r>
            </a:p>
            <a:p>
              <a:pPr eaLnBrk="1" hangingPunct="1"/>
              <a:r>
                <a:rPr lang="en-US" altLang="en-US" sz="1800" dirty="0"/>
                <a:t>          1  1    1</a:t>
              </a:r>
            </a:p>
          </p:txBody>
        </p:sp>
        <p:sp>
          <p:nvSpPr>
            <p:cNvPr id="55311" name="Line 19"/>
            <p:cNvSpPr>
              <a:spLocks noChangeShapeType="1"/>
            </p:cNvSpPr>
            <p:nvPr/>
          </p:nvSpPr>
          <p:spPr bwMode="auto">
            <a:xfrm>
              <a:off x="3771900" y="2101850"/>
              <a:ext cx="1600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12" name="Line 20"/>
            <p:cNvSpPr>
              <a:spLocks noChangeShapeType="1"/>
            </p:cNvSpPr>
            <p:nvPr/>
          </p:nvSpPr>
          <p:spPr bwMode="auto">
            <a:xfrm>
              <a:off x="4457700" y="1797050"/>
              <a:ext cx="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13" name="Line 21"/>
            <p:cNvSpPr>
              <a:spLocks noChangeShapeType="1"/>
            </p:cNvSpPr>
            <p:nvPr/>
          </p:nvSpPr>
          <p:spPr bwMode="auto">
            <a:xfrm>
              <a:off x="4991100" y="1797050"/>
              <a:ext cx="0" cy="1371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14" name="Text Box 22"/>
            <p:cNvSpPr txBox="1">
              <a:spLocks noChangeArrowheads="1"/>
            </p:cNvSpPr>
            <p:nvPr/>
          </p:nvSpPr>
          <p:spPr bwMode="auto">
            <a:xfrm>
              <a:off x="3702050" y="1676400"/>
              <a:ext cx="50165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>
                  <a:solidFill>
                    <a:srgbClr val="C00000"/>
                  </a:solidFill>
                </a:rPr>
                <a:t>OR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330950" y="1592544"/>
            <a:ext cx="1670050" cy="1143000"/>
            <a:chOff x="6330950" y="1700213"/>
            <a:chExt cx="1670050" cy="1143000"/>
          </a:xfrm>
        </p:grpSpPr>
        <p:sp>
          <p:nvSpPr>
            <p:cNvPr id="55331" name="Text Box 42"/>
            <p:cNvSpPr txBox="1">
              <a:spLocks noChangeArrowheads="1"/>
            </p:cNvSpPr>
            <p:nvPr/>
          </p:nvSpPr>
          <p:spPr bwMode="auto">
            <a:xfrm>
              <a:off x="6461125" y="1782763"/>
              <a:ext cx="1301750" cy="915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/>
                <a:t>          A    Y</a:t>
              </a:r>
            </a:p>
            <a:p>
              <a:pPr eaLnBrk="1" hangingPunct="1"/>
              <a:r>
                <a:rPr lang="en-US" altLang="en-US" sz="1800" dirty="0"/>
                <a:t>           0    1</a:t>
              </a:r>
            </a:p>
            <a:p>
              <a:pPr eaLnBrk="1" hangingPunct="1"/>
              <a:r>
                <a:rPr lang="en-US" altLang="en-US" sz="1800" dirty="0"/>
                <a:t>           1    0</a:t>
              </a:r>
            </a:p>
          </p:txBody>
        </p:sp>
        <p:sp>
          <p:nvSpPr>
            <p:cNvPr id="55332" name="Line 43"/>
            <p:cNvSpPr>
              <a:spLocks noChangeShapeType="1"/>
            </p:cNvSpPr>
            <p:nvPr/>
          </p:nvSpPr>
          <p:spPr bwMode="auto">
            <a:xfrm>
              <a:off x="6400800" y="2125663"/>
              <a:ext cx="1600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33" name="Line 44"/>
            <p:cNvSpPr>
              <a:spLocks noChangeShapeType="1"/>
            </p:cNvSpPr>
            <p:nvPr/>
          </p:nvSpPr>
          <p:spPr bwMode="auto">
            <a:xfrm>
              <a:off x="7086600" y="1820863"/>
              <a:ext cx="0" cy="1022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34" name="Line 45"/>
            <p:cNvSpPr>
              <a:spLocks noChangeShapeType="1"/>
            </p:cNvSpPr>
            <p:nvPr/>
          </p:nvSpPr>
          <p:spPr bwMode="auto">
            <a:xfrm>
              <a:off x="7467600" y="1820863"/>
              <a:ext cx="0" cy="1022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35" name="Text Box 46"/>
            <p:cNvSpPr txBox="1">
              <a:spLocks noChangeArrowheads="1"/>
            </p:cNvSpPr>
            <p:nvPr/>
          </p:nvSpPr>
          <p:spPr bwMode="auto">
            <a:xfrm>
              <a:off x="6330950" y="1700213"/>
              <a:ext cx="6540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sz="1800" dirty="0">
                  <a:solidFill>
                    <a:srgbClr val="C00000"/>
                  </a:solidFill>
                </a:rPr>
                <a:t>NOT</a:t>
              </a:r>
            </a:p>
          </p:txBody>
        </p:sp>
      </p:grpSp>
      <p:sp>
        <p:nvSpPr>
          <p:cNvPr id="55336" name="Rectangle 48"/>
          <p:cNvSpPr>
            <a:spLocks noGrp="1" noChangeArrowheads="1"/>
          </p:cNvSpPr>
          <p:nvPr>
            <p:ph type="title" idx="4294967295"/>
          </p:nvPr>
        </p:nvSpPr>
        <p:spPr>
          <a:xfrm>
            <a:off x="155706" y="128826"/>
            <a:ext cx="8534400" cy="803275"/>
          </a:xfrm>
        </p:spPr>
        <p:txBody>
          <a:bodyPr/>
          <a:lstStyle/>
          <a:p>
            <a:pPr eaLnBrk="1" hangingPunct="1"/>
            <a:br>
              <a:rPr lang="en-US" altLang="en-US" sz="2800" dirty="0">
                <a:solidFill>
                  <a:schemeClr val="tx1"/>
                </a:solidFill>
              </a:rPr>
            </a:br>
            <a:r>
              <a:rPr lang="en-US" altLang="en-US" sz="2800" dirty="0">
                <a:solidFill>
                  <a:schemeClr val="tx1"/>
                </a:solidFill>
              </a:rPr>
              <a:t> </a:t>
            </a:r>
            <a:r>
              <a:rPr lang="en-US" altLang="en-US" sz="3600" dirty="0">
                <a:solidFill>
                  <a:schemeClr val="tx1"/>
                </a:solidFill>
              </a:rPr>
              <a:t>Boolean algebra and switching functions</a:t>
            </a:r>
            <a:br>
              <a:rPr lang="en-US" altLang="en-US" sz="2800" dirty="0">
                <a:solidFill>
                  <a:schemeClr val="tx1"/>
                </a:solidFill>
              </a:rPr>
            </a:b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55337" name="Text Box 49"/>
          <p:cNvSpPr txBox="1">
            <a:spLocks noChangeArrowheads="1"/>
          </p:cNvSpPr>
          <p:nvPr/>
        </p:nvSpPr>
        <p:spPr bwMode="auto">
          <a:xfrm>
            <a:off x="349250" y="4800401"/>
            <a:ext cx="445361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For an AND gate,</a:t>
            </a:r>
          </a:p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0 at input blocks the other inputs and dominates the output</a:t>
            </a:r>
          </a:p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1 at input passes signal A</a:t>
            </a:r>
          </a:p>
        </p:txBody>
      </p:sp>
      <p:sp>
        <p:nvSpPr>
          <p:cNvPr id="55338" name="Text Box 50"/>
          <p:cNvSpPr txBox="1">
            <a:spLocks noChangeArrowheads="1"/>
          </p:cNvSpPr>
          <p:nvPr/>
        </p:nvSpPr>
        <p:spPr bwMode="auto">
          <a:xfrm>
            <a:off x="4705045" y="4737771"/>
            <a:ext cx="419082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For an OR gate,</a:t>
            </a:r>
          </a:p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1 at input blocks the other inputs and dominates the output</a:t>
            </a:r>
          </a:p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0 at input passes signal A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857756" y="2888679"/>
            <a:ext cx="1936750" cy="1720850"/>
            <a:chOff x="3702050" y="3544888"/>
            <a:chExt cx="1936750" cy="1720850"/>
          </a:xfrm>
        </p:grpSpPr>
        <p:sp>
          <p:nvSpPr>
            <p:cNvPr id="55315" name="Line 24"/>
            <p:cNvSpPr>
              <a:spLocks noChangeShapeType="1"/>
            </p:cNvSpPr>
            <p:nvPr/>
          </p:nvSpPr>
          <p:spPr bwMode="auto">
            <a:xfrm>
              <a:off x="4159250" y="3884613"/>
              <a:ext cx="412750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16" name="Line 25"/>
            <p:cNvSpPr>
              <a:spLocks noChangeShapeType="1"/>
            </p:cNvSpPr>
            <p:nvPr/>
          </p:nvSpPr>
          <p:spPr bwMode="auto">
            <a:xfrm>
              <a:off x="4159250" y="4113213"/>
              <a:ext cx="412750" cy="15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17" name="Text Box 26"/>
            <p:cNvSpPr txBox="1">
              <a:spLocks noChangeArrowheads="1"/>
            </p:cNvSpPr>
            <p:nvPr/>
          </p:nvSpPr>
          <p:spPr bwMode="auto">
            <a:xfrm>
              <a:off x="3746500" y="3544888"/>
              <a:ext cx="404813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A</a:t>
              </a:r>
            </a:p>
            <a:p>
              <a:pPr eaLnBrk="1" hangingPunct="1"/>
              <a:r>
                <a:rPr lang="en-US" altLang="en-US" dirty="0"/>
                <a:t>1</a:t>
              </a:r>
            </a:p>
          </p:txBody>
        </p:sp>
        <p:sp>
          <p:nvSpPr>
            <p:cNvPr id="55318" name="Text Box 27"/>
            <p:cNvSpPr txBox="1">
              <a:spLocks noChangeArrowheads="1"/>
            </p:cNvSpPr>
            <p:nvPr/>
          </p:nvSpPr>
          <p:spPr bwMode="auto">
            <a:xfrm>
              <a:off x="5278438" y="3757613"/>
              <a:ext cx="3365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1</a:t>
              </a:r>
            </a:p>
          </p:txBody>
        </p:sp>
        <p:sp>
          <p:nvSpPr>
            <p:cNvPr id="55319" name="Line 28"/>
            <p:cNvSpPr>
              <a:spLocks noChangeShapeType="1"/>
            </p:cNvSpPr>
            <p:nvPr/>
          </p:nvSpPr>
          <p:spPr bwMode="auto">
            <a:xfrm>
              <a:off x="4921250" y="3986213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20" name="AutoShape 29"/>
            <p:cNvSpPr>
              <a:spLocks noChangeArrowheads="1"/>
            </p:cNvSpPr>
            <p:nvPr/>
          </p:nvSpPr>
          <p:spPr bwMode="auto">
            <a:xfrm flipH="1">
              <a:off x="4311650" y="3681413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5326" name="Line 37"/>
            <p:cNvSpPr>
              <a:spLocks noChangeShapeType="1"/>
            </p:cNvSpPr>
            <p:nvPr/>
          </p:nvSpPr>
          <p:spPr bwMode="auto">
            <a:xfrm>
              <a:off x="4114800" y="50292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27" name="Text Box 38"/>
            <p:cNvSpPr txBox="1">
              <a:spLocks noChangeArrowheads="1"/>
            </p:cNvSpPr>
            <p:nvPr/>
          </p:nvSpPr>
          <p:spPr bwMode="auto">
            <a:xfrm>
              <a:off x="3702050" y="4443413"/>
              <a:ext cx="404813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A</a:t>
              </a:r>
            </a:p>
            <a:p>
              <a:pPr eaLnBrk="1" hangingPunct="1"/>
              <a:r>
                <a:rPr lang="en-US" altLang="en-US" dirty="0"/>
                <a:t>0</a:t>
              </a:r>
            </a:p>
          </p:txBody>
        </p:sp>
        <p:sp>
          <p:nvSpPr>
            <p:cNvPr id="55328" name="Text Box 39"/>
            <p:cNvSpPr txBox="1">
              <a:spLocks noChangeArrowheads="1"/>
            </p:cNvSpPr>
            <p:nvPr/>
          </p:nvSpPr>
          <p:spPr bwMode="auto">
            <a:xfrm>
              <a:off x="5233988" y="4656138"/>
              <a:ext cx="404812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A</a:t>
              </a:r>
            </a:p>
          </p:txBody>
        </p:sp>
        <p:sp>
          <p:nvSpPr>
            <p:cNvPr id="55329" name="Line 40"/>
            <p:cNvSpPr>
              <a:spLocks noChangeShapeType="1"/>
            </p:cNvSpPr>
            <p:nvPr/>
          </p:nvSpPr>
          <p:spPr bwMode="auto">
            <a:xfrm>
              <a:off x="4876800" y="4884738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30" name="AutoShape 41"/>
            <p:cNvSpPr>
              <a:spLocks noChangeArrowheads="1"/>
            </p:cNvSpPr>
            <p:nvPr/>
          </p:nvSpPr>
          <p:spPr bwMode="auto">
            <a:xfrm flipH="1">
              <a:off x="4267200" y="4579938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5339" name="Line 37"/>
            <p:cNvSpPr>
              <a:spLocks noChangeShapeType="1"/>
            </p:cNvSpPr>
            <p:nvPr/>
          </p:nvSpPr>
          <p:spPr bwMode="auto">
            <a:xfrm>
              <a:off x="4114800" y="50292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40" name="Line 37"/>
            <p:cNvSpPr>
              <a:spLocks noChangeShapeType="1"/>
            </p:cNvSpPr>
            <p:nvPr/>
          </p:nvSpPr>
          <p:spPr bwMode="auto">
            <a:xfrm>
              <a:off x="4114800" y="4724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812779" y="2783923"/>
            <a:ext cx="1936750" cy="1736725"/>
            <a:chOff x="882650" y="3544888"/>
            <a:chExt cx="1936750" cy="1736725"/>
          </a:xfrm>
        </p:grpSpPr>
        <p:sp>
          <p:nvSpPr>
            <p:cNvPr id="55304" name="AutoShape 12"/>
            <p:cNvSpPr>
              <a:spLocks noChangeArrowheads="1"/>
            </p:cNvSpPr>
            <p:nvPr/>
          </p:nvSpPr>
          <p:spPr bwMode="auto">
            <a:xfrm>
              <a:off x="1676400" y="3732213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5305" name="Line 13"/>
            <p:cNvSpPr>
              <a:spLocks noChangeShapeType="1"/>
            </p:cNvSpPr>
            <p:nvPr/>
          </p:nvSpPr>
          <p:spPr bwMode="auto">
            <a:xfrm>
              <a:off x="1295400" y="3884613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06" name="Line 14"/>
            <p:cNvSpPr>
              <a:spLocks noChangeShapeType="1"/>
            </p:cNvSpPr>
            <p:nvPr/>
          </p:nvSpPr>
          <p:spPr bwMode="auto">
            <a:xfrm>
              <a:off x="1295400" y="4113213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07" name="Text Box 15"/>
            <p:cNvSpPr txBox="1">
              <a:spLocks noChangeArrowheads="1"/>
            </p:cNvSpPr>
            <p:nvPr/>
          </p:nvSpPr>
          <p:spPr bwMode="auto">
            <a:xfrm>
              <a:off x="882650" y="3544888"/>
              <a:ext cx="404813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A</a:t>
              </a:r>
            </a:p>
            <a:p>
              <a:pPr eaLnBrk="1" hangingPunct="1"/>
              <a:r>
                <a:rPr lang="en-US" altLang="en-US" dirty="0"/>
                <a:t>1</a:t>
              </a:r>
            </a:p>
          </p:txBody>
        </p:sp>
        <p:sp>
          <p:nvSpPr>
            <p:cNvPr id="55308" name="Text Box 16"/>
            <p:cNvSpPr txBox="1">
              <a:spLocks noChangeArrowheads="1"/>
            </p:cNvSpPr>
            <p:nvPr/>
          </p:nvSpPr>
          <p:spPr bwMode="auto">
            <a:xfrm>
              <a:off x="2414588" y="3757613"/>
              <a:ext cx="404812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A</a:t>
              </a:r>
            </a:p>
          </p:txBody>
        </p:sp>
        <p:sp>
          <p:nvSpPr>
            <p:cNvPr id="55309" name="Line 17"/>
            <p:cNvSpPr>
              <a:spLocks noChangeShapeType="1"/>
            </p:cNvSpPr>
            <p:nvPr/>
          </p:nvSpPr>
          <p:spPr bwMode="auto">
            <a:xfrm>
              <a:off x="2133600" y="4037013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21" name="AutoShape 30"/>
            <p:cNvSpPr>
              <a:spLocks noChangeArrowheads="1"/>
            </p:cNvSpPr>
            <p:nvPr/>
          </p:nvSpPr>
          <p:spPr bwMode="auto">
            <a:xfrm>
              <a:off x="1676400" y="4646613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5322" name="Line 31"/>
            <p:cNvSpPr>
              <a:spLocks noChangeShapeType="1"/>
            </p:cNvSpPr>
            <p:nvPr/>
          </p:nvSpPr>
          <p:spPr bwMode="auto">
            <a:xfrm>
              <a:off x="1295400" y="4799013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23" name="Text Box 33"/>
            <p:cNvSpPr txBox="1">
              <a:spLocks noChangeArrowheads="1"/>
            </p:cNvSpPr>
            <p:nvPr/>
          </p:nvSpPr>
          <p:spPr bwMode="auto">
            <a:xfrm>
              <a:off x="882650" y="4459288"/>
              <a:ext cx="404813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A</a:t>
              </a:r>
            </a:p>
            <a:p>
              <a:pPr eaLnBrk="1" hangingPunct="1"/>
              <a:r>
                <a:rPr lang="en-US" altLang="en-US" dirty="0"/>
                <a:t>0</a:t>
              </a:r>
            </a:p>
          </p:txBody>
        </p:sp>
        <p:sp>
          <p:nvSpPr>
            <p:cNvPr id="55324" name="Text Box 34"/>
            <p:cNvSpPr txBox="1">
              <a:spLocks noChangeArrowheads="1"/>
            </p:cNvSpPr>
            <p:nvPr/>
          </p:nvSpPr>
          <p:spPr bwMode="auto">
            <a:xfrm>
              <a:off x="2414588" y="4672013"/>
              <a:ext cx="33655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0</a:t>
              </a:r>
            </a:p>
          </p:txBody>
        </p:sp>
        <p:sp>
          <p:nvSpPr>
            <p:cNvPr id="55325" name="Line 35"/>
            <p:cNvSpPr>
              <a:spLocks noChangeShapeType="1"/>
            </p:cNvSpPr>
            <p:nvPr/>
          </p:nvSpPr>
          <p:spPr bwMode="auto">
            <a:xfrm>
              <a:off x="2133600" y="4951413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5341" name="Line 31"/>
            <p:cNvSpPr>
              <a:spLocks noChangeShapeType="1"/>
            </p:cNvSpPr>
            <p:nvPr/>
          </p:nvSpPr>
          <p:spPr bwMode="auto">
            <a:xfrm>
              <a:off x="1295400" y="5105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55342" name="Text Box 5"/>
          <p:cNvSpPr txBox="1">
            <a:spLocks noChangeArrowheads="1"/>
          </p:cNvSpPr>
          <p:nvPr/>
        </p:nvSpPr>
        <p:spPr bwMode="auto">
          <a:xfrm>
            <a:off x="3270250" y="940756"/>
            <a:ext cx="2692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Two-input OR (+ ) </a:t>
            </a:r>
          </a:p>
        </p:txBody>
      </p:sp>
      <p:sp>
        <p:nvSpPr>
          <p:cNvPr id="55343" name="Text Box 5"/>
          <p:cNvSpPr txBox="1">
            <a:spLocks noChangeArrowheads="1"/>
          </p:cNvSpPr>
          <p:nvPr/>
        </p:nvSpPr>
        <p:spPr bwMode="auto">
          <a:xfrm>
            <a:off x="6205058" y="932101"/>
            <a:ext cx="26908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000" dirty="0"/>
              <a:t>One-input NOT (Complement, ’  ) </a:t>
            </a:r>
          </a:p>
        </p:txBody>
      </p:sp>
    </p:spTree>
    <p:extLst>
      <p:ext uri="{BB962C8B-B14F-4D97-AF65-F5344CB8AC3E}">
        <p14:creationId xmlns:p14="http://schemas.microsoft.com/office/powerpoint/2010/main" val="41266207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400" dirty="0"/>
              <a:t>&lt;</a:t>
            </a:r>
            <a:fld id="{34EF3F7D-9B06-4C9C-B03C-5E04BF8E7F84}" type="slidenum">
              <a:rPr lang="en-US" altLang="en-US" sz="1400"/>
              <a:pPr eaLnBrk="1" hangingPunct="1"/>
              <a:t>43</a:t>
            </a:fld>
            <a:r>
              <a:rPr lang="en-US" altLang="en-US" sz="1400" dirty="0"/>
              <a:t>&gt;</a:t>
            </a:r>
          </a:p>
          <a:p>
            <a:pPr eaLnBrk="1" hangingPunct="1"/>
            <a:endParaRPr lang="en-GB" altLang="en-US" sz="1400" dirty="0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515938" y="-101600"/>
            <a:ext cx="7772400" cy="1143000"/>
          </a:xfrm>
        </p:spPr>
        <p:txBody>
          <a:bodyPr/>
          <a:lstStyle/>
          <a:p>
            <a:r>
              <a:rPr lang="en-US" altLang="en-US" dirty="0"/>
              <a:t>Boolean Algebra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839244" y="1014608"/>
            <a:ext cx="7966619" cy="550525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>
                <a:ea typeface="ＭＳ Ｐゴシック" charset="0"/>
              </a:rPr>
              <a:t>iClicker Q: For two Boolean variables X and Y with X=1, Y=0, what is function F(X,Y)=X+Y?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F(X,Y)=0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F(X,Y)=1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F(X,Y)=2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2400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097997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400" dirty="0"/>
              <a:t>&lt;</a:t>
            </a:r>
            <a:fld id="{34EF3F7D-9B06-4C9C-B03C-5E04BF8E7F84}" type="slidenum">
              <a:rPr lang="en-US" altLang="en-US" sz="1400"/>
              <a:pPr eaLnBrk="1" hangingPunct="1"/>
              <a:t>44</a:t>
            </a:fld>
            <a:r>
              <a:rPr lang="en-US" altLang="en-US" sz="1400" dirty="0"/>
              <a:t>&gt;</a:t>
            </a:r>
          </a:p>
          <a:p>
            <a:pPr eaLnBrk="1" hangingPunct="1"/>
            <a:endParaRPr lang="en-GB" altLang="en-US" sz="1400" dirty="0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515938" y="-101600"/>
            <a:ext cx="7772400" cy="1143000"/>
          </a:xfrm>
        </p:spPr>
        <p:txBody>
          <a:bodyPr/>
          <a:lstStyle/>
          <a:p>
            <a:r>
              <a:rPr lang="en-US" altLang="en-US" dirty="0"/>
              <a:t>Boolean Algebra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839244" y="1014608"/>
            <a:ext cx="7966619" cy="550525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>
                <a:ea typeface="ＭＳ Ｐゴシック" charset="0"/>
              </a:rPr>
              <a:t>iClicker Q: For two Boolean variables X and Y with X=1, Y=0, what is function F(X,Y)=X+X+Y?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F(X,Y)=0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F(X,Y)=1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F(X,Y)=2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2400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793330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400" dirty="0"/>
              <a:t>&lt;</a:t>
            </a:r>
            <a:fld id="{34EF3F7D-9B06-4C9C-B03C-5E04BF8E7F84}" type="slidenum">
              <a:rPr lang="en-US" altLang="en-US" sz="1400"/>
              <a:pPr eaLnBrk="1" hangingPunct="1"/>
              <a:t>45</a:t>
            </a:fld>
            <a:r>
              <a:rPr lang="en-US" altLang="en-US" sz="1400" dirty="0"/>
              <a:t>&gt;</a:t>
            </a:r>
          </a:p>
          <a:p>
            <a:pPr eaLnBrk="1" hangingPunct="1"/>
            <a:endParaRPr lang="en-GB" altLang="en-US" sz="1400" dirty="0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515938" y="-101600"/>
            <a:ext cx="7772400" cy="1143000"/>
          </a:xfrm>
        </p:spPr>
        <p:txBody>
          <a:bodyPr/>
          <a:lstStyle/>
          <a:p>
            <a:r>
              <a:rPr lang="en-US" altLang="en-US" dirty="0"/>
              <a:t>Boolean Algebra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839244" y="1014608"/>
            <a:ext cx="7966619" cy="550525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>
                <a:ea typeface="ＭＳ Ｐゴシック" charset="0"/>
              </a:rPr>
              <a:t>iClicker Q: For two Boolean variables X and Y with X=1, Y=0, what is function F(X,Y)=X+XY?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F(X,Y)=0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F(X,Y)=1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F(X,Y)=2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2400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5793330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6"/>
          <p:cNvSpPr>
            <a:spLocks noGrp="1"/>
          </p:cNvSpPr>
          <p:nvPr>
            <p:ph type="sldNum" sz="quarter" idx="11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400" dirty="0"/>
              <a:t>&lt;</a:t>
            </a:r>
            <a:fld id="{34EF3F7D-9B06-4C9C-B03C-5E04BF8E7F84}" type="slidenum">
              <a:rPr lang="en-US" altLang="en-US" sz="1400"/>
              <a:pPr eaLnBrk="1" hangingPunct="1"/>
              <a:t>46</a:t>
            </a:fld>
            <a:r>
              <a:rPr lang="en-US" altLang="en-US" sz="1400" dirty="0"/>
              <a:t>&gt;</a:t>
            </a:r>
          </a:p>
          <a:p>
            <a:pPr eaLnBrk="1" hangingPunct="1"/>
            <a:endParaRPr lang="en-GB" altLang="en-US" sz="1400" dirty="0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>
          <a:xfrm>
            <a:off x="515938" y="-101600"/>
            <a:ext cx="7772400" cy="1143000"/>
          </a:xfrm>
        </p:spPr>
        <p:txBody>
          <a:bodyPr/>
          <a:lstStyle/>
          <a:p>
            <a:r>
              <a:rPr lang="en-US" altLang="en-US" dirty="0"/>
              <a:t>Boolean Algebra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sz="half" idx="4294967295"/>
            <p:custDataLst>
              <p:tags r:id="rId2"/>
            </p:custDataLst>
          </p:nvPr>
        </p:nvSpPr>
        <p:spPr>
          <a:xfrm>
            <a:off x="839244" y="1014608"/>
            <a:ext cx="7966619" cy="550525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2800" dirty="0">
                <a:ea typeface="ＭＳ Ｐゴシック" charset="0"/>
              </a:rPr>
              <a:t>iClicker Q: For two Boolean variables X and Y with X=1, Y=0, what is function F(X,Y)=(X+Y)Y?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F(X,Y)=0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F(X,Y)=1</a:t>
            </a:r>
          </a:p>
          <a:p>
            <a:pPr>
              <a:buFontTx/>
              <a:buAutoNum type="alphaUcPeriod"/>
              <a:defRPr/>
            </a:pPr>
            <a:r>
              <a:rPr lang="en-US" sz="2800" dirty="0">
                <a:ea typeface="ＭＳ Ｐゴシック" charset="0"/>
              </a:rPr>
              <a:t>F(X,Y)=2</a:t>
            </a:r>
          </a:p>
          <a:p>
            <a:pPr marL="457200" indent="-457200">
              <a:buFont typeface="+mj-lt"/>
              <a:buAutoNum type="alphaUcPeriod"/>
              <a:defRPr/>
            </a:pPr>
            <a:endParaRPr lang="en-US" sz="2400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025307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D9E414B7-ED19-48B2-8B0B-2BF16079B8CB}" type="slidenum">
              <a:rPr lang="en-US" altLang="en-US" sz="1400"/>
              <a:pPr eaLnBrk="1" hangingPunct="1"/>
              <a:t>47</a:t>
            </a:fld>
            <a:endParaRPr lang="en-US" altLang="en-US" sz="1400" dirty="0"/>
          </a:p>
        </p:txBody>
      </p:sp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723900" y="236538"/>
            <a:ext cx="8183563" cy="952500"/>
          </a:xfrm>
        </p:spPr>
        <p:txBody>
          <a:bodyPr/>
          <a:lstStyle/>
          <a:p>
            <a:pPr algn="l" eaLnBrk="1" hangingPunct="1"/>
            <a:r>
              <a:rPr lang="en-US" altLang="en-US" sz="3200" dirty="0"/>
              <a:t>So, what is the point of representing gates as symbols and Boolean expressions?</a:t>
            </a:r>
          </a:p>
        </p:txBody>
      </p:sp>
      <p:grpSp>
        <p:nvGrpSpPr>
          <p:cNvPr id="56323" name="Group 32"/>
          <p:cNvGrpSpPr>
            <a:grpSpLocks/>
          </p:cNvGrpSpPr>
          <p:nvPr/>
        </p:nvGrpSpPr>
        <p:grpSpPr bwMode="auto">
          <a:xfrm>
            <a:off x="1250950" y="2770187"/>
            <a:ext cx="6629400" cy="2212975"/>
            <a:chOff x="1187450" y="1520825"/>
            <a:chExt cx="6630124" cy="2212975"/>
          </a:xfrm>
        </p:grpSpPr>
        <p:sp>
          <p:nvSpPr>
            <p:cNvPr id="56326" name="AutoShape 8"/>
            <p:cNvSpPr>
              <a:spLocks noChangeArrowheads="1"/>
            </p:cNvSpPr>
            <p:nvPr/>
          </p:nvSpPr>
          <p:spPr bwMode="auto">
            <a:xfrm>
              <a:off x="1981200" y="1711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6327" name="AutoShape 9"/>
            <p:cNvSpPr>
              <a:spLocks noChangeArrowheads="1"/>
            </p:cNvSpPr>
            <p:nvPr/>
          </p:nvSpPr>
          <p:spPr bwMode="auto">
            <a:xfrm>
              <a:off x="1981200" y="2473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6328" name="AutoShape 10"/>
            <p:cNvSpPr>
              <a:spLocks noChangeArrowheads="1"/>
            </p:cNvSpPr>
            <p:nvPr/>
          </p:nvSpPr>
          <p:spPr bwMode="auto">
            <a:xfrm>
              <a:off x="5410200" y="25495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6329" name="AutoShape 11"/>
            <p:cNvSpPr>
              <a:spLocks noChangeArrowheads="1"/>
            </p:cNvSpPr>
            <p:nvPr/>
          </p:nvSpPr>
          <p:spPr bwMode="auto">
            <a:xfrm flipH="1">
              <a:off x="3276600" y="1939925"/>
              <a:ext cx="762000" cy="9144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endParaRPr lang="en-US" altLang="en-US" sz="1800" dirty="0"/>
            </a:p>
          </p:txBody>
        </p:sp>
        <p:sp>
          <p:nvSpPr>
            <p:cNvPr id="56330" name="Line 12"/>
            <p:cNvSpPr>
              <a:spLocks noChangeShapeType="1"/>
            </p:cNvSpPr>
            <p:nvPr/>
          </p:nvSpPr>
          <p:spPr bwMode="auto">
            <a:xfrm>
              <a:off x="2438400" y="2016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1" name="Line 13"/>
            <p:cNvSpPr>
              <a:spLocks noChangeShapeType="1"/>
            </p:cNvSpPr>
            <p:nvPr/>
          </p:nvSpPr>
          <p:spPr bwMode="auto">
            <a:xfrm>
              <a:off x="3048000" y="20161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2" name="Line 14"/>
            <p:cNvSpPr>
              <a:spLocks noChangeShapeType="1"/>
            </p:cNvSpPr>
            <p:nvPr/>
          </p:nvSpPr>
          <p:spPr bwMode="auto">
            <a:xfrm>
              <a:off x="3048000" y="2168525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3" name="Line 15"/>
            <p:cNvSpPr>
              <a:spLocks noChangeShapeType="1"/>
            </p:cNvSpPr>
            <p:nvPr/>
          </p:nvSpPr>
          <p:spPr bwMode="auto">
            <a:xfrm>
              <a:off x="2438400" y="2778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4" name="Line 16"/>
            <p:cNvSpPr>
              <a:spLocks noChangeShapeType="1"/>
            </p:cNvSpPr>
            <p:nvPr/>
          </p:nvSpPr>
          <p:spPr bwMode="auto">
            <a:xfrm flipV="1">
              <a:off x="3048000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5" name="Line 17"/>
            <p:cNvSpPr>
              <a:spLocks noChangeShapeType="1"/>
            </p:cNvSpPr>
            <p:nvPr/>
          </p:nvSpPr>
          <p:spPr bwMode="auto">
            <a:xfrm>
              <a:off x="3048000" y="24733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05" name="Text Box 18"/>
            <p:cNvSpPr txBox="1">
              <a:spLocks noChangeArrowheads="1"/>
            </p:cNvSpPr>
            <p:nvPr/>
          </p:nvSpPr>
          <p:spPr bwMode="auto">
            <a:xfrm>
              <a:off x="4086542" y="1965325"/>
              <a:ext cx="1082793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  <a:ea typeface="+mn-ea"/>
                </a:rPr>
                <a:t>ab + cd</a:t>
              </a:r>
            </a:p>
          </p:txBody>
        </p:sp>
        <p:sp>
          <p:nvSpPr>
            <p:cNvPr id="56337" name="Line 20"/>
            <p:cNvSpPr>
              <a:spLocks noChangeShapeType="1"/>
            </p:cNvSpPr>
            <p:nvPr/>
          </p:nvSpPr>
          <p:spPr bwMode="auto">
            <a:xfrm>
              <a:off x="4038600" y="2397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8" name="Line 21"/>
            <p:cNvSpPr>
              <a:spLocks noChangeShapeType="1"/>
            </p:cNvSpPr>
            <p:nvPr/>
          </p:nvSpPr>
          <p:spPr bwMode="auto">
            <a:xfrm>
              <a:off x="4648200" y="23971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39" name="Line 22"/>
            <p:cNvSpPr>
              <a:spLocks noChangeShapeType="1"/>
            </p:cNvSpPr>
            <p:nvPr/>
          </p:nvSpPr>
          <p:spPr bwMode="auto">
            <a:xfrm>
              <a:off x="4648200" y="27019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0" name="Line 23"/>
            <p:cNvSpPr>
              <a:spLocks noChangeShapeType="1"/>
            </p:cNvSpPr>
            <p:nvPr/>
          </p:nvSpPr>
          <p:spPr bwMode="auto">
            <a:xfrm>
              <a:off x="5867400" y="2854325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1" name="Line 24"/>
            <p:cNvSpPr>
              <a:spLocks noChangeShapeType="1"/>
            </p:cNvSpPr>
            <p:nvPr/>
          </p:nvSpPr>
          <p:spPr bwMode="auto">
            <a:xfrm>
              <a:off x="1600200" y="1863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2" name="Line 25"/>
            <p:cNvSpPr>
              <a:spLocks noChangeShapeType="1"/>
            </p:cNvSpPr>
            <p:nvPr/>
          </p:nvSpPr>
          <p:spPr bwMode="auto">
            <a:xfrm>
              <a:off x="1600200" y="20923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3" name="Line 26"/>
            <p:cNvSpPr>
              <a:spLocks noChangeShapeType="1"/>
            </p:cNvSpPr>
            <p:nvPr/>
          </p:nvSpPr>
          <p:spPr bwMode="auto">
            <a:xfrm>
              <a:off x="1600200" y="2625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4" name="Line 27"/>
            <p:cNvSpPr>
              <a:spLocks noChangeShapeType="1"/>
            </p:cNvSpPr>
            <p:nvPr/>
          </p:nvSpPr>
          <p:spPr bwMode="auto">
            <a:xfrm>
              <a:off x="1600200" y="29305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5" name="Text Box 29"/>
            <p:cNvSpPr txBox="1">
              <a:spLocks noChangeArrowheads="1"/>
            </p:cNvSpPr>
            <p:nvPr/>
          </p:nvSpPr>
          <p:spPr bwMode="auto">
            <a:xfrm>
              <a:off x="1187450" y="1524000"/>
              <a:ext cx="336550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a</a:t>
              </a:r>
            </a:p>
            <a:p>
              <a:pPr eaLnBrk="1" hangingPunct="1"/>
              <a:r>
                <a:rPr lang="en-US" altLang="en-US" dirty="0"/>
                <a:t>b</a:t>
              </a:r>
            </a:p>
          </p:txBody>
        </p:sp>
        <p:sp>
          <p:nvSpPr>
            <p:cNvPr id="56346" name="Text Box 30"/>
            <p:cNvSpPr txBox="1">
              <a:spLocks noChangeArrowheads="1"/>
            </p:cNvSpPr>
            <p:nvPr/>
          </p:nvSpPr>
          <p:spPr bwMode="auto">
            <a:xfrm>
              <a:off x="1219200" y="2413000"/>
              <a:ext cx="336550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c</a:t>
              </a:r>
            </a:p>
            <a:p>
              <a:pPr eaLnBrk="1" hangingPunct="1"/>
              <a:r>
                <a:rPr lang="en-US" altLang="en-US" dirty="0"/>
                <a:t>d</a:t>
              </a:r>
            </a:p>
          </p:txBody>
        </p:sp>
        <p:sp>
          <p:nvSpPr>
            <p:cNvPr id="56347" name="Text Box 31"/>
            <p:cNvSpPr txBox="1">
              <a:spLocks noChangeArrowheads="1"/>
            </p:cNvSpPr>
            <p:nvPr/>
          </p:nvSpPr>
          <p:spPr bwMode="auto">
            <a:xfrm>
              <a:off x="1219200" y="3276600"/>
              <a:ext cx="319088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US" altLang="en-US" dirty="0"/>
                <a:t>e</a:t>
              </a:r>
            </a:p>
          </p:txBody>
        </p:sp>
        <p:sp>
          <p:nvSpPr>
            <p:cNvPr id="56348" name="Line 32"/>
            <p:cNvSpPr>
              <a:spLocks noChangeShapeType="1"/>
            </p:cNvSpPr>
            <p:nvPr/>
          </p:nvSpPr>
          <p:spPr bwMode="auto">
            <a:xfrm>
              <a:off x="1676400" y="3540125"/>
              <a:ext cx="2971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49" name="Line 33"/>
            <p:cNvSpPr>
              <a:spLocks noChangeShapeType="1"/>
            </p:cNvSpPr>
            <p:nvPr/>
          </p:nvSpPr>
          <p:spPr bwMode="auto">
            <a:xfrm flipV="1">
              <a:off x="4648200" y="3006725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350" name="Line 34"/>
            <p:cNvSpPr>
              <a:spLocks noChangeShapeType="1"/>
            </p:cNvSpPr>
            <p:nvPr/>
          </p:nvSpPr>
          <p:spPr bwMode="auto">
            <a:xfrm>
              <a:off x="4648200" y="300672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320" name="Text Box 35"/>
            <p:cNvSpPr txBox="1">
              <a:spLocks noChangeArrowheads="1"/>
            </p:cNvSpPr>
            <p:nvPr/>
          </p:nvSpPr>
          <p:spPr bwMode="auto">
            <a:xfrm>
              <a:off x="2502044" y="2717800"/>
              <a:ext cx="47153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  <a:ea typeface="+mn-ea"/>
                </a:rPr>
                <a:t>cd</a:t>
              </a:r>
            </a:p>
          </p:txBody>
        </p:sp>
        <p:sp>
          <p:nvSpPr>
            <p:cNvPr id="12321" name="Text Box 36"/>
            <p:cNvSpPr txBox="1">
              <a:spLocks noChangeArrowheads="1"/>
            </p:cNvSpPr>
            <p:nvPr/>
          </p:nvSpPr>
          <p:spPr bwMode="auto">
            <a:xfrm>
              <a:off x="2514745" y="1520825"/>
              <a:ext cx="47153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  <a:ea typeface="+mn-ea"/>
                </a:rPr>
                <a:t>ab</a:t>
              </a:r>
            </a:p>
          </p:txBody>
        </p:sp>
        <p:sp>
          <p:nvSpPr>
            <p:cNvPr id="12322" name="Text Box 37"/>
            <p:cNvSpPr txBox="1">
              <a:spLocks noChangeArrowheads="1"/>
            </p:cNvSpPr>
            <p:nvPr/>
          </p:nvSpPr>
          <p:spPr bwMode="auto">
            <a:xfrm>
              <a:off x="6134640" y="2359025"/>
              <a:ext cx="1682934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>
                  <a:ea typeface="+mn-ea"/>
                </a:rPr>
                <a:t>y</a:t>
              </a:r>
              <a:r>
                <a:rPr lang="en-US" sz="2400" dirty="0">
                  <a:solidFill>
                    <a:schemeClr val="accent6">
                      <a:lumMod val="75000"/>
                    </a:schemeClr>
                  </a:solidFill>
                  <a:ea typeface="+mn-ea"/>
                </a:rPr>
                <a:t>=e (ab+cd)</a:t>
              </a:r>
            </a:p>
          </p:txBody>
        </p:sp>
      </p:grpSp>
      <p:sp>
        <p:nvSpPr>
          <p:cNvPr id="56324" name="Rectangle 2"/>
          <p:cNvSpPr>
            <a:spLocks noChangeArrowheads="1"/>
          </p:cNvSpPr>
          <p:nvPr/>
        </p:nvSpPr>
        <p:spPr bwMode="auto">
          <a:xfrm>
            <a:off x="685800" y="5319235"/>
            <a:ext cx="786606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Logic circuit vs. Boolean Algebra Expression</a:t>
            </a:r>
          </a:p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Simplify the Boolean expression: Reduce the complexity of the circuit</a:t>
            </a:r>
          </a:p>
        </p:txBody>
      </p:sp>
      <p:sp>
        <p:nvSpPr>
          <p:cNvPr id="56325" name="TextBox 3"/>
          <p:cNvSpPr txBox="1">
            <a:spLocks noChangeArrowheads="1"/>
          </p:cNvSpPr>
          <p:nvPr/>
        </p:nvSpPr>
        <p:spPr bwMode="auto">
          <a:xfrm>
            <a:off x="579438" y="1404938"/>
            <a:ext cx="797242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buFont typeface="Arial" pitchFamily="34" charset="0"/>
              <a:buChar char="•"/>
            </a:pPr>
            <a:r>
              <a:rPr lang="en-US" altLang="en-US" sz="2800" dirty="0"/>
              <a:t>Given the Boolean expression, we can draw the circuit it represents by cascading gates (and vice versa)</a:t>
            </a:r>
          </a:p>
        </p:txBody>
      </p:sp>
    </p:spTree>
    <p:extLst>
      <p:ext uri="{BB962C8B-B14F-4D97-AF65-F5344CB8AC3E}">
        <p14:creationId xmlns:p14="http://schemas.microsoft.com/office/powerpoint/2010/main" val="141350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4FAC9-617A-D24C-BA9E-488DC890A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825" y="0"/>
            <a:ext cx="7877175" cy="857250"/>
          </a:xfrm>
        </p:spPr>
        <p:txBody>
          <a:bodyPr>
            <a:normAutofit/>
          </a:bodyPr>
          <a:lstStyle/>
          <a:p>
            <a:r>
              <a:rPr lang="en-US" sz="2400" dirty="0"/>
              <a:t>Switching Expression and Logic Diagrams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47CF7E-6524-ED4E-9033-BB407404BF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9796" y="857250"/>
            <a:ext cx="7877175" cy="5391150"/>
          </a:xfrm>
        </p:spPr>
        <p:txBody>
          <a:bodyPr>
            <a:noAutofit/>
          </a:bodyPr>
          <a:lstStyle/>
          <a:p>
            <a:r>
              <a:rPr lang="en-US" sz="2400" dirty="0"/>
              <a:t>Switching Expression – </a:t>
            </a:r>
          </a:p>
          <a:p>
            <a:pPr lvl="1"/>
            <a:r>
              <a:rPr lang="en-US" sz="2400" dirty="0"/>
              <a:t>Equations - # literals, # variables, # operators</a:t>
            </a:r>
          </a:p>
          <a:p>
            <a:pPr lvl="2"/>
            <a:r>
              <a:rPr lang="en-US" sz="2400" dirty="0"/>
              <a:t>Literal is a variable or its complement (e.g. a,  a’)</a:t>
            </a:r>
          </a:p>
          <a:p>
            <a:pPr lvl="2"/>
            <a:r>
              <a:rPr lang="en-US" sz="2400" dirty="0"/>
              <a:t>Variables  (e.g. x)</a:t>
            </a:r>
          </a:p>
          <a:p>
            <a:pPr lvl="2"/>
            <a:r>
              <a:rPr lang="en-US" sz="2400" dirty="0"/>
              <a:t>Operator (e.g. +,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·)</a:t>
            </a:r>
            <a:endParaRPr lang="en-US" sz="2400" dirty="0"/>
          </a:p>
          <a:p>
            <a:pPr lvl="1"/>
            <a:r>
              <a:rPr lang="en-US" sz="2400" dirty="0"/>
              <a:t>Schematic / Logic Diagram  - # of gates, # nets (wires), # of pins</a:t>
            </a:r>
          </a:p>
          <a:p>
            <a:pPr lvl="2"/>
            <a:r>
              <a:rPr lang="en-US" sz="2400" dirty="0"/>
              <a:t>Gate (and, or, etc) – can be more than 2 inputs (e.g. 3 input AND gate)</a:t>
            </a:r>
          </a:p>
          <a:p>
            <a:pPr lvl="2"/>
            <a:r>
              <a:rPr lang="en-US" sz="2400" dirty="0"/>
              <a:t>Net – wire that connects gates</a:t>
            </a:r>
          </a:p>
          <a:p>
            <a:pPr lvl="2"/>
            <a:r>
              <a:rPr lang="en-US" sz="2400" dirty="0"/>
              <a:t>Pin - input or output of a gate.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C4398B-F132-9E41-AF66-6365C5A3B60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693142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338675" y="11525250"/>
            <a:ext cx="173124" cy="20005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7213" indent="-214313" eaLnBrk="0" hangingPunct="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171450" eaLnBrk="0" hangingPunct="0">
              <a:spcBef>
                <a:spcPct val="20000"/>
              </a:spcBef>
              <a:buChar char="•"/>
              <a:defRPr sz="1800">
                <a:solidFill>
                  <a:schemeClr val="tx1"/>
                </a:solidFill>
                <a:latin typeface="Times New Roman" pitchFamily="18" charset="0"/>
              </a:defRPr>
            </a:lvl3pPr>
            <a:lvl4pPr marL="1200150" indent="-171450" eaLnBrk="0" hangingPunct="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Times New Roman" pitchFamily="18" charset="0"/>
              </a:defRPr>
            </a:lvl4pPr>
            <a:lvl5pPr marL="1543050" indent="-171450" eaLnBrk="0" hangingPunct="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294BD99-7863-44C8-9D39-852C95FBB1A0}" type="slidenum">
              <a:rPr lang="en-US" altLang="en-US" sz="1050"/>
              <a:pPr eaLnBrk="1" hangingPunct="1"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050" dirty="0"/>
          </a:p>
        </p:txBody>
      </p:sp>
      <p:sp>
        <p:nvSpPr>
          <p:cNvPr id="16387" name="Text Box 4"/>
          <p:cNvSpPr txBox="1">
            <a:spLocks noChangeArrowheads="1"/>
          </p:cNvSpPr>
          <p:nvPr/>
        </p:nvSpPr>
        <p:spPr bwMode="auto">
          <a:xfrm>
            <a:off x="680143" y="1505778"/>
            <a:ext cx="3549859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Associativity Laws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(A+B) + C = A + (B+C)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(AB)C = A(BC)</a:t>
            </a:r>
          </a:p>
        </p:txBody>
      </p:sp>
      <p:grpSp>
        <p:nvGrpSpPr>
          <p:cNvPr id="16388" name="Group 1"/>
          <p:cNvGrpSpPr>
            <a:grpSpLocks/>
          </p:cNvGrpSpPr>
          <p:nvPr/>
        </p:nvGrpSpPr>
        <p:grpSpPr bwMode="auto">
          <a:xfrm>
            <a:off x="3692225" y="2714626"/>
            <a:ext cx="3794426" cy="2144138"/>
            <a:chOff x="3551366" y="1143000"/>
            <a:chExt cx="5059234" cy="2858850"/>
          </a:xfrm>
        </p:grpSpPr>
        <p:sp>
          <p:nvSpPr>
            <p:cNvPr id="16390" name="Line 6"/>
            <p:cNvSpPr>
              <a:spLocks noChangeShapeType="1"/>
            </p:cNvSpPr>
            <p:nvPr/>
          </p:nvSpPr>
          <p:spPr bwMode="auto">
            <a:xfrm>
              <a:off x="4019550" y="1371600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391" name="Line 7"/>
            <p:cNvSpPr>
              <a:spLocks noChangeShapeType="1"/>
            </p:cNvSpPr>
            <p:nvPr/>
          </p:nvSpPr>
          <p:spPr bwMode="auto">
            <a:xfrm>
              <a:off x="4876800" y="1600200"/>
              <a:ext cx="3206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392" name="Text Box 8"/>
            <p:cNvSpPr txBox="1">
              <a:spLocks noChangeArrowheads="1"/>
            </p:cNvSpPr>
            <p:nvPr/>
          </p:nvSpPr>
          <p:spPr bwMode="auto">
            <a:xfrm>
              <a:off x="3551366" y="1143000"/>
              <a:ext cx="451405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6393" name="Line 9"/>
            <p:cNvSpPr>
              <a:spLocks noChangeShapeType="1"/>
            </p:cNvSpPr>
            <p:nvPr/>
          </p:nvSpPr>
          <p:spPr bwMode="auto">
            <a:xfrm>
              <a:off x="5562600" y="14478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394" name="Line 10"/>
            <p:cNvSpPr>
              <a:spLocks noChangeShapeType="1"/>
            </p:cNvSpPr>
            <p:nvPr/>
          </p:nvSpPr>
          <p:spPr bwMode="auto">
            <a:xfrm>
              <a:off x="3962400" y="18796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395" name="Line 11"/>
            <p:cNvSpPr>
              <a:spLocks noChangeShapeType="1"/>
            </p:cNvSpPr>
            <p:nvPr/>
          </p:nvSpPr>
          <p:spPr bwMode="auto">
            <a:xfrm>
              <a:off x="3952875" y="210185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396" name="Text Box 12"/>
            <p:cNvSpPr txBox="1">
              <a:spLocks noChangeArrowheads="1"/>
            </p:cNvSpPr>
            <p:nvPr/>
          </p:nvSpPr>
          <p:spPr bwMode="auto">
            <a:xfrm>
              <a:off x="3551769" y="1539875"/>
              <a:ext cx="468504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6397" name="Line 13"/>
            <p:cNvSpPr>
              <a:spLocks noChangeShapeType="1"/>
            </p:cNvSpPr>
            <p:nvPr/>
          </p:nvSpPr>
          <p:spPr bwMode="auto">
            <a:xfrm>
              <a:off x="4648200" y="1981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398" name="AutoShape 14"/>
            <p:cNvSpPr>
              <a:spLocks noChangeArrowheads="1"/>
            </p:cNvSpPr>
            <p:nvPr/>
          </p:nvSpPr>
          <p:spPr bwMode="auto">
            <a:xfrm flipH="1">
              <a:off x="4070350" y="16764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6399" name="Line 15"/>
            <p:cNvSpPr>
              <a:spLocks noChangeShapeType="1"/>
            </p:cNvSpPr>
            <p:nvPr/>
          </p:nvSpPr>
          <p:spPr bwMode="auto">
            <a:xfrm flipV="1">
              <a:off x="4873625" y="1600200"/>
              <a:ext cx="3175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00" name="AutoShape 16"/>
            <p:cNvSpPr>
              <a:spLocks noChangeArrowheads="1"/>
            </p:cNvSpPr>
            <p:nvPr/>
          </p:nvSpPr>
          <p:spPr bwMode="auto">
            <a:xfrm flipH="1">
              <a:off x="4953000" y="11430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6401" name="Line 17"/>
            <p:cNvSpPr>
              <a:spLocks noChangeShapeType="1"/>
            </p:cNvSpPr>
            <p:nvPr/>
          </p:nvSpPr>
          <p:spPr bwMode="auto">
            <a:xfrm>
              <a:off x="6762750" y="1371600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02" name="Line 18"/>
            <p:cNvSpPr>
              <a:spLocks noChangeShapeType="1"/>
            </p:cNvSpPr>
            <p:nvPr/>
          </p:nvSpPr>
          <p:spPr bwMode="auto">
            <a:xfrm>
              <a:off x="7620000" y="1600200"/>
              <a:ext cx="3175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03" name="Text Box 19"/>
            <p:cNvSpPr txBox="1">
              <a:spLocks noChangeArrowheads="1"/>
            </p:cNvSpPr>
            <p:nvPr/>
          </p:nvSpPr>
          <p:spPr bwMode="auto">
            <a:xfrm>
              <a:off x="6294968" y="1143000"/>
              <a:ext cx="468504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16404" name="Line 20"/>
            <p:cNvSpPr>
              <a:spLocks noChangeShapeType="1"/>
            </p:cNvSpPr>
            <p:nvPr/>
          </p:nvSpPr>
          <p:spPr bwMode="auto">
            <a:xfrm>
              <a:off x="8305800" y="14478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05" name="Line 21"/>
            <p:cNvSpPr>
              <a:spLocks noChangeShapeType="1"/>
            </p:cNvSpPr>
            <p:nvPr/>
          </p:nvSpPr>
          <p:spPr bwMode="auto">
            <a:xfrm>
              <a:off x="6705600" y="18796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06" name="Line 22"/>
            <p:cNvSpPr>
              <a:spLocks noChangeShapeType="1"/>
            </p:cNvSpPr>
            <p:nvPr/>
          </p:nvSpPr>
          <p:spPr bwMode="auto">
            <a:xfrm>
              <a:off x="6689725" y="21082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07" name="Text Box 23"/>
            <p:cNvSpPr txBox="1">
              <a:spLocks noChangeArrowheads="1"/>
            </p:cNvSpPr>
            <p:nvPr/>
          </p:nvSpPr>
          <p:spPr bwMode="auto">
            <a:xfrm>
              <a:off x="6294566" y="1539875"/>
              <a:ext cx="451405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6408" name="Line 24"/>
            <p:cNvSpPr>
              <a:spLocks noChangeShapeType="1"/>
            </p:cNvSpPr>
            <p:nvPr/>
          </p:nvSpPr>
          <p:spPr bwMode="auto">
            <a:xfrm>
              <a:off x="7391400" y="1981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09" name="AutoShape 25"/>
            <p:cNvSpPr>
              <a:spLocks noChangeArrowheads="1"/>
            </p:cNvSpPr>
            <p:nvPr/>
          </p:nvSpPr>
          <p:spPr bwMode="auto">
            <a:xfrm flipH="1">
              <a:off x="6813550" y="16764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6410" name="Line 26"/>
            <p:cNvSpPr>
              <a:spLocks noChangeShapeType="1"/>
            </p:cNvSpPr>
            <p:nvPr/>
          </p:nvSpPr>
          <p:spPr bwMode="auto">
            <a:xfrm flipH="1" flipV="1">
              <a:off x="7620000" y="1600200"/>
              <a:ext cx="0" cy="377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11" name="AutoShape 27"/>
            <p:cNvSpPr>
              <a:spLocks noChangeArrowheads="1"/>
            </p:cNvSpPr>
            <p:nvPr/>
          </p:nvSpPr>
          <p:spPr bwMode="auto">
            <a:xfrm flipH="1">
              <a:off x="7696200" y="11430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6412" name="AutoShape 28"/>
            <p:cNvSpPr>
              <a:spLocks noChangeArrowheads="1"/>
            </p:cNvSpPr>
            <p:nvPr/>
          </p:nvSpPr>
          <p:spPr bwMode="auto">
            <a:xfrm>
              <a:off x="5105400" y="27432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6413" name="Line 29"/>
            <p:cNvSpPr>
              <a:spLocks noChangeShapeType="1"/>
            </p:cNvSpPr>
            <p:nvPr/>
          </p:nvSpPr>
          <p:spPr bwMode="auto">
            <a:xfrm>
              <a:off x="3962400" y="29718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14" name="Line 30"/>
            <p:cNvSpPr>
              <a:spLocks noChangeShapeType="1"/>
            </p:cNvSpPr>
            <p:nvPr/>
          </p:nvSpPr>
          <p:spPr bwMode="auto">
            <a:xfrm>
              <a:off x="4876800" y="3200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15" name="Text Box 31"/>
            <p:cNvSpPr txBox="1">
              <a:spLocks noChangeArrowheads="1"/>
            </p:cNvSpPr>
            <p:nvPr/>
          </p:nvSpPr>
          <p:spPr bwMode="auto">
            <a:xfrm>
              <a:off x="3551366" y="2743200"/>
              <a:ext cx="451405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6416" name="Line 32"/>
            <p:cNvSpPr>
              <a:spLocks noChangeShapeType="1"/>
            </p:cNvSpPr>
            <p:nvPr/>
          </p:nvSpPr>
          <p:spPr bwMode="auto">
            <a:xfrm>
              <a:off x="5562600" y="298767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17" name="Line 33"/>
            <p:cNvSpPr>
              <a:spLocks noChangeShapeType="1"/>
            </p:cNvSpPr>
            <p:nvPr/>
          </p:nvSpPr>
          <p:spPr bwMode="auto">
            <a:xfrm>
              <a:off x="3917950" y="3479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18" name="Line 34"/>
            <p:cNvSpPr>
              <a:spLocks noChangeShapeType="1"/>
            </p:cNvSpPr>
            <p:nvPr/>
          </p:nvSpPr>
          <p:spPr bwMode="auto">
            <a:xfrm>
              <a:off x="3917950" y="3708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19" name="Text Box 35"/>
            <p:cNvSpPr txBox="1">
              <a:spLocks noChangeArrowheads="1"/>
            </p:cNvSpPr>
            <p:nvPr/>
          </p:nvSpPr>
          <p:spPr bwMode="auto">
            <a:xfrm>
              <a:off x="3551769" y="3140075"/>
              <a:ext cx="468504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6420" name="Line 36"/>
            <p:cNvSpPr>
              <a:spLocks noChangeShapeType="1"/>
            </p:cNvSpPr>
            <p:nvPr/>
          </p:nvSpPr>
          <p:spPr bwMode="auto">
            <a:xfrm>
              <a:off x="4648200" y="3581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21" name="Line 38"/>
            <p:cNvSpPr>
              <a:spLocks noChangeShapeType="1"/>
            </p:cNvSpPr>
            <p:nvPr/>
          </p:nvSpPr>
          <p:spPr bwMode="auto">
            <a:xfrm flipH="1" flipV="1">
              <a:off x="4876800" y="3200400"/>
              <a:ext cx="0" cy="3746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22" name="AutoShape 39"/>
            <p:cNvSpPr>
              <a:spLocks noChangeArrowheads="1"/>
            </p:cNvSpPr>
            <p:nvPr/>
          </p:nvSpPr>
          <p:spPr bwMode="auto">
            <a:xfrm>
              <a:off x="4267200" y="32766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6423" name="AutoShape 40"/>
            <p:cNvSpPr>
              <a:spLocks noChangeArrowheads="1"/>
            </p:cNvSpPr>
            <p:nvPr/>
          </p:nvSpPr>
          <p:spPr bwMode="auto">
            <a:xfrm>
              <a:off x="7848600" y="27432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6424" name="Line 41"/>
            <p:cNvSpPr>
              <a:spLocks noChangeShapeType="1"/>
            </p:cNvSpPr>
            <p:nvPr/>
          </p:nvSpPr>
          <p:spPr bwMode="auto">
            <a:xfrm>
              <a:off x="6705600" y="29718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25" name="Line 42"/>
            <p:cNvSpPr>
              <a:spLocks noChangeShapeType="1"/>
            </p:cNvSpPr>
            <p:nvPr/>
          </p:nvSpPr>
          <p:spPr bwMode="auto">
            <a:xfrm>
              <a:off x="7620000" y="3200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26" name="Text Box 43"/>
            <p:cNvSpPr txBox="1">
              <a:spLocks noChangeArrowheads="1"/>
            </p:cNvSpPr>
            <p:nvPr/>
          </p:nvSpPr>
          <p:spPr bwMode="auto">
            <a:xfrm>
              <a:off x="6294968" y="2743200"/>
              <a:ext cx="468504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16427" name="Line 44"/>
            <p:cNvSpPr>
              <a:spLocks noChangeShapeType="1"/>
            </p:cNvSpPr>
            <p:nvPr/>
          </p:nvSpPr>
          <p:spPr bwMode="auto">
            <a:xfrm>
              <a:off x="8305800" y="298767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28" name="Line 45"/>
            <p:cNvSpPr>
              <a:spLocks noChangeShapeType="1"/>
            </p:cNvSpPr>
            <p:nvPr/>
          </p:nvSpPr>
          <p:spPr bwMode="auto">
            <a:xfrm>
              <a:off x="6661150" y="3479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29" name="Line 46"/>
            <p:cNvSpPr>
              <a:spLocks noChangeShapeType="1"/>
            </p:cNvSpPr>
            <p:nvPr/>
          </p:nvSpPr>
          <p:spPr bwMode="auto">
            <a:xfrm>
              <a:off x="6661150" y="3708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30" name="Text Box 47"/>
            <p:cNvSpPr txBox="1">
              <a:spLocks noChangeArrowheads="1"/>
            </p:cNvSpPr>
            <p:nvPr/>
          </p:nvSpPr>
          <p:spPr bwMode="auto">
            <a:xfrm>
              <a:off x="6294566" y="3140076"/>
              <a:ext cx="451405" cy="861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6431" name="Line 48"/>
            <p:cNvSpPr>
              <a:spLocks noChangeShapeType="1"/>
            </p:cNvSpPr>
            <p:nvPr/>
          </p:nvSpPr>
          <p:spPr bwMode="auto">
            <a:xfrm>
              <a:off x="7391400" y="3581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32" name="Line 49"/>
            <p:cNvSpPr>
              <a:spLocks noChangeShapeType="1"/>
            </p:cNvSpPr>
            <p:nvPr/>
          </p:nvSpPr>
          <p:spPr bwMode="auto">
            <a:xfrm flipH="1" flipV="1">
              <a:off x="7620000" y="3200400"/>
              <a:ext cx="0" cy="384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6433" name="AutoShape 50"/>
            <p:cNvSpPr>
              <a:spLocks noChangeArrowheads="1"/>
            </p:cNvSpPr>
            <p:nvPr/>
          </p:nvSpPr>
          <p:spPr bwMode="auto">
            <a:xfrm>
              <a:off x="7010400" y="32766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</p:grpSp>
      <p:sp>
        <p:nvSpPr>
          <p:cNvPr id="16389" name="TextBox 2"/>
          <p:cNvSpPr txBox="1">
            <a:spLocks noChangeArrowheads="1"/>
          </p:cNvSpPr>
          <p:nvPr/>
        </p:nvSpPr>
        <p:spPr bwMode="auto">
          <a:xfrm>
            <a:off x="2614097" y="288973"/>
            <a:ext cx="384913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700" dirty="0"/>
              <a:t>Laws and Logic Diagrams</a:t>
            </a:r>
          </a:p>
        </p:txBody>
      </p:sp>
    </p:spTree>
    <p:extLst>
      <p:ext uri="{BB962C8B-B14F-4D97-AF65-F5344CB8AC3E}">
        <p14:creationId xmlns:p14="http://schemas.microsoft.com/office/powerpoint/2010/main" val="27844372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338675" y="11525250"/>
            <a:ext cx="173124" cy="20005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7213" indent="-214313" eaLnBrk="0" hangingPunct="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171450" eaLnBrk="0" hangingPunct="0">
              <a:spcBef>
                <a:spcPct val="20000"/>
              </a:spcBef>
              <a:buChar char="•"/>
              <a:defRPr sz="1800">
                <a:solidFill>
                  <a:schemeClr val="tx1"/>
                </a:solidFill>
                <a:latin typeface="Times New Roman" pitchFamily="18" charset="0"/>
              </a:defRPr>
            </a:lvl3pPr>
            <a:lvl4pPr marL="1200150" indent="-171450" eaLnBrk="0" hangingPunct="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Times New Roman" pitchFamily="18" charset="0"/>
              </a:defRPr>
            </a:lvl4pPr>
            <a:lvl5pPr marL="1543050" indent="-171450" eaLnBrk="0" hangingPunct="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AC483CB-A3A0-4C0B-8B9D-648FEC62594F}" type="slidenum">
              <a:rPr lang="en-US" altLang="en-US" sz="1050"/>
              <a:pPr eaLnBrk="1" hangingPunct="1"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050" dirty="0"/>
          </a:p>
        </p:txBody>
      </p:sp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522036" y="1861572"/>
            <a:ext cx="3383756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Distributive Laws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∙(B+C) = A ∙ B + A ∙ 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A+B ∙ C = (A+B) ∙(A+C)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701749" y="2914651"/>
            <a:ext cx="3965876" cy="2715638"/>
            <a:chOff x="3033841" y="2743201"/>
            <a:chExt cx="5287834" cy="3620851"/>
          </a:xfrm>
        </p:grpSpPr>
        <p:sp>
          <p:nvSpPr>
            <p:cNvPr id="15366" name="AutoShape 7"/>
            <p:cNvSpPr>
              <a:spLocks noChangeArrowheads="1"/>
            </p:cNvSpPr>
            <p:nvPr/>
          </p:nvSpPr>
          <p:spPr bwMode="auto">
            <a:xfrm>
              <a:off x="4587875" y="29718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5367" name="Line 8"/>
            <p:cNvSpPr>
              <a:spLocks noChangeShapeType="1"/>
            </p:cNvSpPr>
            <p:nvPr/>
          </p:nvSpPr>
          <p:spPr bwMode="auto">
            <a:xfrm>
              <a:off x="3444875" y="32004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68" name="Line 9"/>
            <p:cNvSpPr>
              <a:spLocks noChangeShapeType="1"/>
            </p:cNvSpPr>
            <p:nvPr/>
          </p:nvSpPr>
          <p:spPr bwMode="auto">
            <a:xfrm>
              <a:off x="4359275" y="34290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69" name="Text Box 10"/>
            <p:cNvSpPr txBox="1">
              <a:spLocks noChangeArrowheads="1"/>
            </p:cNvSpPr>
            <p:nvPr/>
          </p:nvSpPr>
          <p:spPr bwMode="auto">
            <a:xfrm>
              <a:off x="3034244" y="2971801"/>
              <a:ext cx="468504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15370" name="Line 12"/>
            <p:cNvSpPr>
              <a:spLocks noChangeShapeType="1"/>
            </p:cNvSpPr>
            <p:nvPr/>
          </p:nvSpPr>
          <p:spPr bwMode="auto">
            <a:xfrm>
              <a:off x="5045075" y="321627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71" name="Line 14"/>
            <p:cNvSpPr>
              <a:spLocks noChangeShapeType="1"/>
            </p:cNvSpPr>
            <p:nvPr/>
          </p:nvSpPr>
          <p:spPr bwMode="auto">
            <a:xfrm>
              <a:off x="3429000" y="39370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72" name="Text Box 15"/>
            <p:cNvSpPr txBox="1">
              <a:spLocks noChangeArrowheads="1"/>
            </p:cNvSpPr>
            <p:nvPr/>
          </p:nvSpPr>
          <p:spPr bwMode="auto">
            <a:xfrm>
              <a:off x="3033841" y="3368677"/>
              <a:ext cx="451405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5373" name="Line 17"/>
            <p:cNvSpPr>
              <a:spLocks noChangeShapeType="1"/>
            </p:cNvSpPr>
            <p:nvPr/>
          </p:nvSpPr>
          <p:spPr bwMode="auto">
            <a:xfrm>
              <a:off x="4130675" y="38100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74" name="AutoShape 18"/>
            <p:cNvSpPr>
              <a:spLocks noChangeArrowheads="1"/>
            </p:cNvSpPr>
            <p:nvPr/>
          </p:nvSpPr>
          <p:spPr bwMode="auto">
            <a:xfrm flipH="1">
              <a:off x="3552825" y="35052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5375" name="Line 19"/>
            <p:cNvSpPr>
              <a:spLocks noChangeShapeType="1"/>
            </p:cNvSpPr>
            <p:nvPr/>
          </p:nvSpPr>
          <p:spPr bwMode="auto">
            <a:xfrm flipH="1" flipV="1">
              <a:off x="4356102" y="3425826"/>
              <a:ext cx="3175" cy="3841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76" name="AutoShape 20"/>
            <p:cNvSpPr>
              <a:spLocks noChangeArrowheads="1"/>
            </p:cNvSpPr>
            <p:nvPr/>
          </p:nvSpPr>
          <p:spPr bwMode="auto">
            <a:xfrm>
              <a:off x="6645275" y="36576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5377" name="Line 24"/>
            <p:cNvSpPr>
              <a:spLocks noChangeShapeType="1"/>
            </p:cNvSpPr>
            <p:nvPr/>
          </p:nvSpPr>
          <p:spPr bwMode="auto">
            <a:xfrm>
              <a:off x="8016875" y="34290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78" name="Line 25"/>
            <p:cNvSpPr>
              <a:spLocks noChangeShapeType="1"/>
            </p:cNvSpPr>
            <p:nvPr/>
          </p:nvSpPr>
          <p:spPr bwMode="auto">
            <a:xfrm>
              <a:off x="6264275" y="3860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79" name="Line 26"/>
            <p:cNvSpPr>
              <a:spLocks noChangeShapeType="1"/>
            </p:cNvSpPr>
            <p:nvPr/>
          </p:nvSpPr>
          <p:spPr bwMode="auto">
            <a:xfrm>
              <a:off x="6264275" y="40894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80" name="Text Box 27"/>
            <p:cNvSpPr txBox="1">
              <a:spLocks noChangeArrowheads="1"/>
            </p:cNvSpPr>
            <p:nvPr/>
          </p:nvSpPr>
          <p:spPr bwMode="auto">
            <a:xfrm>
              <a:off x="5929845" y="3521077"/>
              <a:ext cx="468504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5381" name="Line 28"/>
            <p:cNvSpPr>
              <a:spLocks noChangeShapeType="1"/>
            </p:cNvSpPr>
            <p:nvPr/>
          </p:nvSpPr>
          <p:spPr bwMode="auto">
            <a:xfrm>
              <a:off x="7102475" y="39624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82" name="AutoShape 29"/>
            <p:cNvSpPr>
              <a:spLocks noChangeArrowheads="1"/>
            </p:cNvSpPr>
            <p:nvPr/>
          </p:nvSpPr>
          <p:spPr bwMode="auto">
            <a:xfrm flipH="1">
              <a:off x="7407275" y="31242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5383" name="Line 30"/>
            <p:cNvSpPr>
              <a:spLocks noChangeShapeType="1"/>
            </p:cNvSpPr>
            <p:nvPr/>
          </p:nvSpPr>
          <p:spPr bwMode="auto">
            <a:xfrm flipH="1" flipV="1">
              <a:off x="7331075" y="35814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84" name="AutoShape 31"/>
            <p:cNvSpPr>
              <a:spLocks noChangeArrowheads="1"/>
            </p:cNvSpPr>
            <p:nvPr/>
          </p:nvSpPr>
          <p:spPr bwMode="auto">
            <a:xfrm>
              <a:off x="6645275" y="2879725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5385" name="Line 32"/>
            <p:cNvSpPr>
              <a:spLocks noChangeShapeType="1"/>
            </p:cNvSpPr>
            <p:nvPr/>
          </p:nvSpPr>
          <p:spPr bwMode="auto">
            <a:xfrm>
              <a:off x="6264275" y="30829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86" name="Line 33"/>
            <p:cNvSpPr>
              <a:spLocks noChangeShapeType="1"/>
            </p:cNvSpPr>
            <p:nvPr/>
          </p:nvSpPr>
          <p:spPr bwMode="auto">
            <a:xfrm>
              <a:off x="6264275" y="33115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87" name="Text Box 34"/>
            <p:cNvSpPr txBox="1">
              <a:spLocks noChangeArrowheads="1"/>
            </p:cNvSpPr>
            <p:nvPr/>
          </p:nvSpPr>
          <p:spPr bwMode="auto">
            <a:xfrm>
              <a:off x="5929845" y="2743201"/>
              <a:ext cx="468504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5388" name="Line 35"/>
            <p:cNvSpPr>
              <a:spLocks noChangeShapeType="1"/>
            </p:cNvSpPr>
            <p:nvPr/>
          </p:nvSpPr>
          <p:spPr bwMode="auto">
            <a:xfrm>
              <a:off x="7102475" y="3184525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89" name="Line 38"/>
            <p:cNvSpPr>
              <a:spLocks noChangeShapeType="1"/>
            </p:cNvSpPr>
            <p:nvPr/>
          </p:nvSpPr>
          <p:spPr bwMode="auto">
            <a:xfrm>
              <a:off x="7331075" y="3187701"/>
              <a:ext cx="0" cy="244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90" name="Line 39"/>
            <p:cNvSpPr>
              <a:spLocks noChangeShapeType="1"/>
            </p:cNvSpPr>
            <p:nvPr/>
          </p:nvSpPr>
          <p:spPr bwMode="auto">
            <a:xfrm>
              <a:off x="7331075" y="34290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91" name="AutoShape 40"/>
            <p:cNvSpPr>
              <a:spLocks noChangeArrowheads="1"/>
            </p:cNvSpPr>
            <p:nvPr/>
          </p:nvSpPr>
          <p:spPr bwMode="auto">
            <a:xfrm>
              <a:off x="3749675" y="5486400"/>
              <a:ext cx="3810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5392" name="Line 41"/>
            <p:cNvSpPr>
              <a:spLocks noChangeShapeType="1"/>
            </p:cNvSpPr>
            <p:nvPr/>
          </p:nvSpPr>
          <p:spPr bwMode="auto">
            <a:xfrm>
              <a:off x="3444875" y="5181600"/>
              <a:ext cx="1295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93" name="Line 42"/>
            <p:cNvSpPr>
              <a:spLocks noChangeShapeType="1"/>
            </p:cNvSpPr>
            <p:nvPr/>
          </p:nvSpPr>
          <p:spPr bwMode="auto">
            <a:xfrm>
              <a:off x="4359277" y="5410200"/>
              <a:ext cx="32067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94" name="Text Box 43"/>
            <p:cNvSpPr txBox="1">
              <a:spLocks noChangeArrowheads="1"/>
            </p:cNvSpPr>
            <p:nvPr/>
          </p:nvSpPr>
          <p:spPr bwMode="auto">
            <a:xfrm>
              <a:off x="3034244" y="4953001"/>
              <a:ext cx="468504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15395" name="Line 44"/>
            <p:cNvSpPr>
              <a:spLocks noChangeShapeType="1"/>
            </p:cNvSpPr>
            <p:nvPr/>
          </p:nvSpPr>
          <p:spPr bwMode="auto">
            <a:xfrm>
              <a:off x="5045075" y="519747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96" name="Line 45"/>
            <p:cNvSpPr>
              <a:spLocks noChangeShapeType="1"/>
            </p:cNvSpPr>
            <p:nvPr/>
          </p:nvSpPr>
          <p:spPr bwMode="auto">
            <a:xfrm>
              <a:off x="3368675" y="56896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97" name="Line 46"/>
            <p:cNvSpPr>
              <a:spLocks noChangeShapeType="1"/>
            </p:cNvSpPr>
            <p:nvPr/>
          </p:nvSpPr>
          <p:spPr bwMode="auto">
            <a:xfrm>
              <a:off x="3365500" y="59182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398" name="Text Box 47"/>
            <p:cNvSpPr txBox="1">
              <a:spLocks noChangeArrowheads="1"/>
            </p:cNvSpPr>
            <p:nvPr/>
          </p:nvSpPr>
          <p:spPr bwMode="auto">
            <a:xfrm>
              <a:off x="3033841" y="5349877"/>
              <a:ext cx="451405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5399" name="Line 48"/>
            <p:cNvSpPr>
              <a:spLocks noChangeShapeType="1"/>
            </p:cNvSpPr>
            <p:nvPr/>
          </p:nvSpPr>
          <p:spPr bwMode="auto">
            <a:xfrm>
              <a:off x="4130675" y="5791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00" name="AutoShape 49"/>
            <p:cNvSpPr>
              <a:spLocks noChangeArrowheads="1"/>
            </p:cNvSpPr>
            <p:nvPr/>
          </p:nvSpPr>
          <p:spPr bwMode="auto">
            <a:xfrm flipH="1">
              <a:off x="4435475" y="4953000"/>
              <a:ext cx="6096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5401" name="Line 50"/>
            <p:cNvSpPr>
              <a:spLocks noChangeShapeType="1"/>
            </p:cNvSpPr>
            <p:nvPr/>
          </p:nvSpPr>
          <p:spPr bwMode="auto">
            <a:xfrm flipV="1">
              <a:off x="4356102" y="5410201"/>
              <a:ext cx="3175" cy="3778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02" name="AutoShape 51"/>
            <p:cNvSpPr>
              <a:spLocks noChangeArrowheads="1"/>
            </p:cNvSpPr>
            <p:nvPr/>
          </p:nvSpPr>
          <p:spPr bwMode="auto">
            <a:xfrm>
              <a:off x="7559675" y="5105400"/>
              <a:ext cx="457200" cy="6096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5403" name="Line 52"/>
            <p:cNvSpPr>
              <a:spLocks noChangeShapeType="1"/>
            </p:cNvSpPr>
            <p:nvPr/>
          </p:nvSpPr>
          <p:spPr bwMode="auto">
            <a:xfrm>
              <a:off x="7331075" y="55626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04" name="Line 53"/>
            <p:cNvSpPr>
              <a:spLocks noChangeShapeType="1"/>
            </p:cNvSpPr>
            <p:nvPr/>
          </p:nvSpPr>
          <p:spPr bwMode="auto">
            <a:xfrm>
              <a:off x="8016875" y="54102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05" name="Line 54"/>
            <p:cNvSpPr>
              <a:spLocks noChangeShapeType="1"/>
            </p:cNvSpPr>
            <p:nvPr/>
          </p:nvSpPr>
          <p:spPr bwMode="auto">
            <a:xfrm>
              <a:off x="6254750" y="5842000"/>
              <a:ext cx="431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06" name="Line 55"/>
            <p:cNvSpPr>
              <a:spLocks noChangeShapeType="1"/>
            </p:cNvSpPr>
            <p:nvPr/>
          </p:nvSpPr>
          <p:spPr bwMode="auto">
            <a:xfrm>
              <a:off x="6264277" y="6070600"/>
              <a:ext cx="40322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07" name="Text Box 56"/>
            <p:cNvSpPr txBox="1">
              <a:spLocks noChangeArrowheads="1"/>
            </p:cNvSpPr>
            <p:nvPr/>
          </p:nvSpPr>
          <p:spPr bwMode="auto">
            <a:xfrm>
              <a:off x="5929845" y="5502277"/>
              <a:ext cx="468504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5408" name="Line 57"/>
            <p:cNvSpPr>
              <a:spLocks noChangeShapeType="1"/>
            </p:cNvSpPr>
            <p:nvPr/>
          </p:nvSpPr>
          <p:spPr bwMode="auto">
            <a:xfrm>
              <a:off x="7102475" y="59436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09" name="AutoShape 58"/>
            <p:cNvSpPr>
              <a:spLocks noChangeArrowheads="1"/>
            </p:cNvSpPr>
            <p:nvPr/>
          </p:nvSpPr>
          <p:spPr bwMode="auto">
            <a:xfrm flipH="1">
              <a:off x="6340475" y="4876800"/>
              <a:ext cx="7620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15410" name="Line 59"/>
            <p:cNvSpPr>
              <a:spLocks noChangeShapeType="1"/>
            </p:cNvSpPr>
            <p:nvPr/>
          </p:nvSpPr>
          <p:spPr bwMode="auto">
            <a:xfrm flipH="1" flipV="1">
              <a:off x="7331075" y="5562601"/>
              <a:ext cx="0" cy="3714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11" name="Line 61"/>
            <p:cNvSpPr>
              <a:spLocks noChangeShapeType="1"/>
            </p:cNvSpPr>
            <p:nvPr/>
          </p:nvSpPr>
          <p:spPr bwMode="auto">
            <a:xfrm>
              <a:off x="6289675" y="50641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12" name="Line 62"/>
            <p:cNvSpPr>
              <a:spLocks noChangeShapeType="1"/>
            </p:cNvSpPr>
            <p:nvPr/>
          </p:nvSpPr>
          <p:spPr bwMode="auto">
            <a:xfrm>
              <a:off x="6296025" y="5292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13" name="Text Box 63"/>
            <p:cNvSpPr txBox="1">
              <a:spLocks noChangeArrowheads="1"/>
            </p:cNvSpPr>
            <p:nvPr/>
          </p:nvSpPr>
          <p:spPr bwMode="auto">
            <a:xfrm>
              <a:off x="5929845" y="4724401"/>
              <a:ext cx="468504" cy="861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5414" name="Line 64"/>
            <p:cNvSpPr>
              <a:spLocks noChangeShapeType="1"/>
            </p:cNvSpPr>
            <p:nvPr/>
          </p:nvSpPr>
          <p:spPr bwMode="auto">
            <a:xfrm>
              <a:off x="7102475" y="5165725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15" name="Line 65"/>
            <p:cNvSpPr>
              <a:spLocks noChangeShapeType="1"/>
            </p:cNvSpPr>
            <p:nvPr/>
          </p:nvSpPr>
          <p:spPr bwMode="auto">
            <a:xfrm>
              <a:off x="7331075" y="5162549"/>
              <a:ext cx="0" cy="24765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16" name="Line 66"/>
            <p:cNvSpPr>
              <a:spLocks noChangeShapeType="1"/>
            </p:cNvSpPr>
            <p:nvPr/>
          </p:nvSpPr>
          <p:spPr bwMode="auto">
            <a:xfrm>
              <a:off x="7331075" y="5410200"/>
              <a:ext cx="228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5417" name="AutoShape 67"/>
            <p:cNvSpPr>
              <a:spLocks noChangeArrowheads="1"/>
            </p:cNvSpPr>
            <p:nvPr/>
          </p:nvSpPr>
          <p:spPr bwMode="auto">
            <a:xfrm flipH="1">
              <a:off x="6340475" y="5638800"/>
              <a:ext cx="762000" cy="609600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cxnSp>
          <p:nvCxnSpPr>
            <p:cNvPr id="60" name="Straight Connector 59"/>
            <p:cNvCxnSpPr/>
            <p:nvPr/>
          </p:nvCxnSpPr>
          <p:spPr>
            <a:xfrm rot="5400000" flipH="1" flipV="1">
              <a:off x="3657601" y="3733801"/>
              <a:ext cx="1588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19" name="Straight Connector 61"/>
            <p:cNvCxnSpPr>
              <a:cxnSpLocks noChangeShapeType="1"/>
            </p:cNvCxnSpPr>
            <p:nvPr/>
          </p:nvCxnSpPr>
          <p:spPr bwMode="auto">
            <a:xfrm rot="16200000" flipH="1">
              <a:off x="7488238" y="3424239"/>
              <a:ext cx="0" cy="314325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420" name="Line 14"/>
            <p:cNvSpPr>
              <a:spLocks noChangeShapeType="1"/>
            </p:cNvSpPr>
            <p:nvPr/>
          </p:nvSpPr>
          <p:spPr bwMode="auto">
            <a:xfrm>
              <a:off x="3406775" y="36544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</p:grpSp>
      <p:sp>
        <p:nvSpPr>
          <p:cNvPr id="15421" name="TextBox 1"/>
          <p:cNvSpPr txBox="1">
            <a:spLocks noChangeArrowheads="1"/>
          </p:cNvSpPr>
          <p:nvPr/>
        </p:nvSpPr>
        <p:spPr bwMode="auto">
          <a:xfrm>
            <a:off x="2732644" y="41030"/>
            <a:ext cx="3849131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700" dirty="0"/>
              <a:t>Laws and Logic Diagrams</a:t>
            </a:r>
          </a:p>
        </p:txBody>
      </p:sp>
    </p:spTree>
    <p:extLst>
      <p:ext uri="{BB962C8B-B14F-4D97-AF65-F5344CB8AC3E}">
        <p14:creationId xmlns:p14="http://schemas.microsoft.com/office/powerpoint/2010/main" val="30150654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338675" y="11525250"/>
            <a:ext cx="173124" cy="20005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7213" indent="-214313" eaLnBrk="0" hangingPunct="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171450" eaLnBrk="0" hangingPunct="0">
              <a:spcBef>
                <a:spcPct val="20000"/>
              </a:spcBef>
              <a:buChar char="•"/>
              <a:defRPr sz="1800">
                <a:solidFill>
                  <a:schemeClr val="tx1"/>
                </a:solidFill>
                <a:latin typeface="Times New Roman" pitchFamily="18" charset="0"/>
              </a:defRPr>
            </a:lvl3pPr>
            <a:lvl4pPr marL="1200150" indent="-171450" eaLnBrk="0" hangingPunct="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Times New Roman" pitchFamily="18" charset="0"/>
              </a:defRPr>
            </a:lvl4pPr>
            <a:lvl5pPr marL="1543050" indent="-171450" eaLnBrk="0" hangingPunct="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FB1D151-E681-4F0B-8F93-E758388E0E7E}" type="slidenum">
              <a:rPr lang="en-US" altLang="en-US" sz="1050"/>
              <a:pPr eaLnBrk="1" hangingPunct="1"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050" dirty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1650975" y="220764"/>
            <a:ext cx="5600700" cy="714375"/>
          </a:xfrm>
        </p:spPr>
        <p:txBody>
          <a:bodyPr/>
          <a:lstStyle/>
          <a:p>
            <a:pPr algn="l" eaLnBrk="1" hangingPunct="1"/>
            <a:r>
              <a:rPr lang="en-US" altLang="en-US" sz="2400" dirty="0"/>
              <a:t>Switching Expression and Logic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20444" y="3250059"/>
            <a:ext cx="3650216" cy="2983815"/>
          </a:xfrm>
        </p:spPr>
        <p:txBody>
          <a:bodyPr>
            <a:normAutofit/>
          </a:bodyPr>
          <a:lstStyle/>
          <a:p>
            <a:pPr eaLnBrk="1" hangingPunct="1">
              <a:spcBef>
                <a:spcPts val="450"/>
              </a:spcBef>
              <a:buNone/>
            </a:pPr>
            <a:r>
              <a:rPr lang="en-US" altLang="en-US" sz="2400" u="sng" dirty="0"/>
              <a:t>Schematic Diagram:</a:t>
            </a:r>
          </a:p>
          <a:p>
            <a:pPr eaLnBrk="1" hangingPunct="1">
              <a:spcBef>
                <a:spcPts val="450"/>
              </a:spcBef>
              <a:buNone/>
            </a:pPr>
            <a:r>
              <a:rPr lang="en-US" altLang="en-US" sz="2400" dirty="0"/>
              <a:t>5 primary inputs</a:t>
            </a:r>
          </a:p>
          <a:p>
            <a:pPr eaLnBrk="1" hangingPunct="1">
              <a:spcBef>
                <a:spcPts val="450"/>
              </a:spcBef>
              <a:buNone/>
            </a:pPr>
            <a:r>
              <a:rPr lang="en-US" altLang="en-US" sz="2400" dirty="0"/>
              <a:t>1 primary output</a:t>
            </a:r>
          </a:p>
          <a:p>
            <a:pPr eaLnBrk="1" hangingPunct="1">
              <a:spcBef>
                <a:spcPts val="450"/>
              </a:spcBef>
              <a:buNone/>
            </a:pPr>
            <a:r>
              <a:rPr lang="en-US" altLang="en-US" sz="2400" dirty="0"/>
              <a:t>4 components (gates)</a:t>
            </a:r>
          </a:p>
          <a:p>
            <a:pPr eaLnBrk="1" hangingPunct="1">
              <a:spcBef>
                <a:spcPts val="450"/>
              </a:spcBef>
              <a:buNone/>
            </a:pPr>
            <a:r>
              <a:rPr lang="en-US" altLang="en-US" sz="2400" dirty="0"/>
              <a:t>9 signal nets</a:t>
            </a:r>
          </a:p>
          <a:p>
            <a:pPr eaLnBrk="1" hangingPunct="1">
              <a:spcBef>
                <a:spcPts val="450"/>
              </a:spcBef>
              <a:buNone/>
            </a:pPr>
            <a:r>
              <a:rPr lang="en-US" altLang="en-US" sz="2400" dirty="0"/>
              <a:t>12 pins</a:t>
            </a:r>
          </a:p>
        </p:txBody>
      </p:sp>
      <p:grpSp>
        <p:nvGrpSpPr>
          <p:cNvPr id="7173" name="Group 32"/>
          <p:cNvGrpSpPr>
            <a:grpSpLocks/>
          </p:cNvGrpSpPr>
          <p:nvPr/>
        </p:nvGrpSpPr>
        <p:grpSpPr bwMode="auto">
          <a:xfrm>
            <a:off x="3576009" y="1425185"/>
            <a:ext cx="4329448" cy="1708324"/>
            <a:chOff x="1266459" y="1285609"/>
            <a:chExt cx="7304184" cy="2540163"/>
          </a:xfrm>
        </p:grpSpPr>
        <p:sp>
          <p:nvSpPr>
            <p:cNvPr id="7177" name="AutoShape 8"/>
            <p:cNvSpPr>
              <a:spLocks noChangeArrowheads="1"/>
            </p:cNvSpPr>
            <p:nvPr/>
          </p:nvSpPr>
          <p:spPr bwMode="auto">
            <a:xfrm>
              <a:off x="1981200" y="1711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7178" name="AutoShape 9"/>
            <p:cNvSpPr>
              <a:spLocks noChangeArrowheads="1"/>
            </p:cNvSpPr>
            <p:nvPr/>
          </p:nvSpPr>
          <p:spPr bwMode="auto">
            <a:xfrm>
              <a:off x="1981200" y="2473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7179" name="AutoShape 10"/>
            <p:cNvSpPr>
              <a:spLocks noChangeArrowheads="1"/>
            </p:cNvSpPr>
            <p:nvPr/>
          </p:nvSpPr>
          <p:spPr bwMode="auto">
            <a:xfrm>
              <a:off x="5410200" y="25495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7180" name="AutoShape 11"/>
            <p:cNvSpPr>
              <a:spLocks noChangeArrowheads="1"/>
            </p:cNvSpPr>
            <p:nvPr/>
          </p:nvSpPr>
          <p:spPr bwMode="auto">
            <a:xfrm flipH="1">
              <a:off x="3276600" y="1939925"/>
              <a:ext cx="762000" cy="9144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7181" name="Line 12"/>
            <p:cNvSpPr>
              <a:spLocks noChangeShapeType="1"/>
            </p:cNvSpPr>
            <p:nvPr/>
          </p:nvSpPr>
          <p:spPr bwMode="auto">
            <a:xfrm>
              <a:off x="2438400" y="2016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2" name="Line 13"/>
            <p:cNvSpPr>
              <a:spLocks noChangeShapeType="1"/>
            </p:cNvSpPr>
            <p:nvPr/>
          </p:nvSpPr>
          <p:spPr bwMode="auto">
            <a:xfrm>
              <a:off x="3048000" y="20161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3" name="Line 14"/>
            <p:cNvSpPr>
              <a:spLocks noChangeShapeType="1"/>
            </p:cNvSpPr>
            <p:nvPr/>
          </p:nvSpPr>
          <p:spPr bwMode="auto">
            <a:xfrm>
              <a:off x="3048000" y="2168525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4" name="Line 15"/>
            <p:cNvSpPr>
              <a:spLocks noChangeShapeType="1"/>
            </p:cNvSpPr>
            <p:nvPr/>
          </p:nvSpPr>
          <p:spPr bwMode="auto">
            <a:xfrm>
              <a:off x="2438400" y="2778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5" name="Line 16"/>
            <p:cNvSpPr>
              <a:spLocks noChangeShapeType="1"/>
            </p:cNvSpPr>
            <p:nvPr/>
          </p:nvSpPr>
          <p:spPr bwMode="auto">
            <a:xfrm flipV="1">
              <a:off x="3048000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6" name="Line 17"/>
            <p:cNvSpPr>
              <a:spLocks noChangeShapeType="1"/>
            </p:cNvSpPr>
            <p:nvPr/>
          </p:nvSpPr>
          <p:spPr bwMode="auto">
            <a:xfrm>
              <a:off x="3048000" y="24733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2305" name="Text Box 18"/>
            <p:cNvSpPr txBox="1">
              <a:spLocks noChangeArrowheads="1"/>
            </p:cNvSpPr>
            <p:nvPr/>
          </p:nvSpPr>
          <p:spPr bwMode="auto">
            <a:xfrm>
              <a:off x="4156538" y="1863726"/>
              <a:ext cx="1720550" cy="549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a·b + c·d</a:t>
              </a:r>
            </a:p>
          </p:txBody>
        </p:sp>
        <p:sp>
          <p:nvSpPr>
            <p:cNvPr id="7188" name="Line 20"/>
            <p:cNvSpPr>
              <a:spLocks noChangeShapeType="1"/>
            </p:cNvSpPr>
            <p:nvPr/>
          </p:nvSpPr>
          <p:spPr bwMode="auto">
            <a:xfrm>
              <a:off x="4038600" y="2397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9" name="Line 21"/>
            <p:cNvSpPr>
              <a:spLocks noChangeShapeType="1"/>
            </p:cNvSpPr>
            <p:nvPr/>
          </p:nvSpPr>
          <p:spPr bwMode="auto">
            <a:xfrm>
              <a:off x="4648200" y="23971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0" name="Line 22"/>
            <p:cNvSpPr>
              <a:spLocks noChangeShapeType="1"/>
            </p:cNvSpPr>
            <p:nvPr/>
          </p:nvSpPr>
          <p:spPr bwMode="auto">
            <a:xfrm>
              <a:off x="4648200" y="27019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1" name="Line 23"/>
            <p:cNvSpPr>
              <a:spLocks noChangeShapeType="1"/>
            </p:cNvSpPr>
            <p:nvPr/>
          </p:nvSpPr>
          <p:spPr bwMode="auto">
            <a:xfrm>
              <a:off x="5867400" y="2854325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2" name="Line 24"/>
            <p:cNvSpPr>
              <a:spLocks noChangeShapeType="1"/>
            </p:cNvSpPr>
            <p:nvPr/>
          </p:nvSpPr>
          <p:spPr bwMode="auto">
            <a:xfrm>
              <a:off x="1600200" y="1863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3" name="Line 25"/>
            <p:cNvSpPr>
              <a:spLocks noChangeShapeType="1"/>
            </p:cNvSpPr>
            <p:nvPr/>
          </p:nvSpPr>
          <p:spPr bwMode="auto">
            <a:xfrm>
              <a:off x="1600200" y="20923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4" name="Line 26"/>
            <p:cNvSpPr>
              <a:spLocks noChangeShapeType="1"/>
            </p:cNvSpPr>
            <p:nvPr/>
          </p:nvSpPr>
          <p:spPr bwMode="auto">
            <a:xfrm>
              <a:off x="1600200" y="2625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5" name="Line 27"/>
            <p:cNvSpPr>
              <a:spLocks noChangeShapeType="1"/>
            </p:cNvSpPr>
            <p:nvPr/>
          </p:nvSpPr>
          <p:spPr bwMode="auto">
            <a:xfrm>
              <a:off x="1600200" y="29305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6" name="Text Box 29"/>
            <p:cNvSpPr txBox="1">
              <a:spLocks noChangeArrowheads="1"/>
            </p:cNvSpPr>
            <p:nvPr/>
          </p:nvSpPr>
          <p:spPr bwMode="auto">
            <a:xfrm>
              <a:off x="1266459" y="1285609"/>
              <a:ext cx="506266" cy="961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7197" name="Text Box 30"/>
            <p:cNvSpPr txBox="1">
              <a:spLocks noChangeArrowheads="1"/>
            </p:cNvSpPr>
            <p:nvPr/>
          </p:nvSpPr>
          <p:spPr bwMode="auto">
            <a:xfrm>
              <a:off x="1277614" y="2113182"/>
              <a:ext cx="506266" cy="961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7198" name="Text Box 31"/>
            <p:cNvSpPr txBox="1">
              <a:spLocks noChangeArrowheads="1"/>
            </p:cNvSpPr>
            <p:nvPr/>
          </p:nvSpPr>
          <p:spPr bwMode="auto">
            <a:xfrm>
              <a:off x="1277616" y="3276600"/>
              <a:ext cx="484631" cy="549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e</a:t>
              </a:r>
            </a:p>
          </p:txBody>
        </p:sp>
        <p:sp>
          <p:nvSpPr>
            <p:cNvPr id="7199" name="Line 32"/>
            <p:cNvSpPr>
              <a:spLocks noChangeShapeType="1"/>
            </p:cNvSpPr>
            <p:nvPr/>
          </p:nvSpPr>
          <p:spPr bwMode="auto">
            <a:xfrm>
              <a:off x="1676400" y="3540125"/>
              <a:ext cx="2971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200" name="Line 33"/>
            <p:cNvSpPr>
              <a:spLocks noChangeShapeType="1"/>
            </p:cNvSpPr>
            <p:nvPr/>
          </p:nvSpPr>
          <p:spPr bwMode="auto">
            <a:xfrm flipV="1">
              <a:off x="4648200" y="3006725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201" name="Line 34"/>
            <p:cNvSpPr>
              <a:spLocks noChangeShapeType="1"/>
            </p:cNvSpPr>
            <p:nvPr/>
          </p:nvSpPr>
          <p:spPr bwMode="auto">
            <a:xfrm>
              <a:off x="4648200" y="300672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2320" name="Text Box 35"/>
            <p:cNvSpPr txBox="1">
              <a:spLocks noChangeArrowheads="1"/>
            </p:cNvSpPr>
            <p:nvPr/>
          </p:nvSpPr>
          <p:spPr bwMode="auto">
            <a:xfrm>
              <a:off x="2558088" y="2643527"/>
              <a:ext cx="809161" cy="549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c·d</a:t>
              </a:r>
            </a:p>
          </p:txBody>
        </p:sp>
        <p:sp>
          <p:nvSpPr>
            <p:cNvPr id="12321" name="Text Box 36"/>
            <p:cNvSpPr txBox="1">
              <a:spLocks noChangeArrowheads="1"/>
            </p:cNvSpPr>
            <p:nvPr/>
          </p:nvSpPr>
          <p:spPr bwMode="auto">
            <a:xfrm>
              <a:off x="2570950" y="1482060"/>
              <a:ext cx="809161" cy="549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a·b</a:t>
              </a:r>
            </a:p>
          </p:txBody>
        </p:sp>
        <p:sp>
          <p:nvSpPr>
            <p:cNvPr id="12322" name="Text Box 37"/>
            <p:cNvSpPr txBox="1">
              <a:spLocks noChangeArrowheads="1"/>
            </p:cNvSpPr>
            <p:nvPr/>
          </p:nvSpPr>
          <p:spPr bwMode="auto">
            <a:xfrm>
              <a:off x="6068518" y="2206291"/>
              <a:ext cx="2502125" cy="549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/>
                <a:t>y</a:t>
              </a: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=e·(a·b+c·d)</a:t>
              </a:r>
            </a:p>
          </p:txBody>
        </p:sp>
      </p:grpSp>
      <p:sp>
        <p:nvSpPr>
          <p:cNvPr id="34" name="Rectangle 4"/>
          <p:cNvSpPr txBox="1">
            <a:spLocks noChangeArrowheads="1"/>
          </p:cNvSpPr>
          <p:nvPr/>
        </p:nvSpPr>
        <p:spPr bwMode="auto">
          <a:xfrm>
            <a:off x="5313133" y="3252026"/>
            <a:ext cx="2861693" cy="1863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7175" indent="-257175">
              <a:spcBef>
                <a:spcPct val="20000"/>
              </a:spcBef>
              <a:defRPr/>
            </a:pPr>
            <a:r>
              <a:rPr lang="en-US" sz="2400" u="sng" dirty="0">
                <a:solidFill>
                  <a:schemeClr val="accent6">
                    <a:lumMod val="75000"/>
                  </a:schemeClr>
                </a:solidFill>
              </a:rPr>
              <a:t>Boolean Algebra:</a:t>
            </a:r>
          </a:p>
          <a:p>
            <a:pPr marL="257175" indent="-257175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5 variables</a:t>
            </a:r>
          </a:p>
          <a:p>
            <a:pPr marL="257175" indent="-257175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1 expression</a:t>
            </a:r>
          </a:p>
          <a:p>
            <a:pPr marL="257175" indent="-257175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4 operators </a:t>
            </a:r>
          </a:p>
          <a:p>
            <a:pPr marL="257175" indent="-257175">
              <a:spcBef>
                <a:spcPct val="20000"/>
              </a:spcBef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5 literals</a:t>
            </a:r>
          </a:p>
        </p:txBody>
      </p:sp>
    </p:spTree>
    <p:extLst>
      <p:ext uri="{BB962C8B-B14F-4D97-AF65-F5344CB8AC3E}">
        <p14:creationId xmlns:p14="http://schemas.microsoft.com/office/powerpoint/2010/main" val="18153501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338675" y="11525250"/>
            <a:ext cx="173124" cy="20005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7213" indent="-214313" eaLnBrk="0" hangingPunct="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171450" eaLnBrk="0" hangingPunct="0">
              <a:spcBef>
                <a:spcPct val="20000"/>
              </a:spcBef>
              <a:buChar char="•"/>
              <a:defRPr sz="1800">
                <a:solidFill>
                  <a:schemeClr val="tx1"/>
                </a:solidFill>
                <a:latin typeface="Times New Roman" pitchFamily="18" charset="0"/>
              </a:defRPr>
            </a:lvl3pPr>
            <a:lvl4pPr marL="1200150" indent="-171450" eaLnBrk="0" hangingPunct="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Times New Roman" pitchFamily="18" charset="0"/>
              </a:defRPr>
            </a:lvl4pPr>
            <a:lvl5pPr marL="1543050" indent="-171450" eaLnBrk="0" hangingPunct="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5691F63-227D-4DA5-BEBE-B37A462E5781}" type="slidenum">
              <a:rPr lang="en-US" altLang="en-US" sz="1050"/>
              <a:pPr eaLnBrk="1" hangingPunct="1"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050" dirty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1543051" y="771688"/>
            <a:ext cx="5600700" cy="714375"/>
          </a:xfrm>
        </p:spPr>
        <p:txBody>
          <a:bodyPr/>
          <a:lstStyle/>
          <a:p>
            <a:pPr algn="l" eaLnBrk="1" hangingPunct="1"/>
            <a:r>
              <a:rPr lang="en-US" altLang="en-US" sz="2400" dirty="0"/>
              <a:t>Switching Expression and Logic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00482" y="3230287"/>
            <a:ext cx="4932562" cy="2622140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450"/>
              </a:spcBef>
              <a:buNone/>
            </a:pPr>
            <a:r>
              <a:rPr lang="en-US" altLang="en-US" sz="2400" dirty="0"/>
              <a:t>Schematic Diagram:</a:t>
            </a:r>
          </a:p>
          <a:p>
            <a:pPr>
              <a:lnSpc>
                <a:spcPct val="110000"/>
              </a:lnSpc>
              <a:spcBef>
                <a:spcPts val="450"/>
              </a:spcBef>
              <a:buNone/>
            </a:pPr>
            <a:r>
              <a:rPr lang="en-US" altLang="en-US" sz="2400" dirty="0"/>
              <a:t>6 primary inputs</a:t>
            </a:r>
          </a:p>
          <a:p>
            <a:pPr>
              <a:lnSpc>
                <a:spcPct val="110000"/>
              </a:lnSpc>
              <a:spcBef>
                <a:spcPts val="450"/>
              </a:spcBef>
              <a:buNone/>
            </a:pPr>
            <a:r>
              <a:rPr lang="en-US" altLang="en-US" sz="2400" dirty="0"/>
              <a:t>1 primary output</a:t>
            </a:r>
          </a:p>
          <a:p>
            <a:pPr>
              <a:lnSpc>
                <a:spcPct val="110000"/>
              </a:lnSpc>
              <a:spcBef>
                <a:spcPts val="450"/>
              </a:spcBef>
              <a:buNone/>
            </a:pPr>
            <a:r>
              <a:rPr lang="en-US" altLang="en-US" sz="2400" dirty="0"/>
              <a:t>4 gates (3 ANDs, 1 OR)</a:t>
            </a:r>
          </a:p>
          <a:p>
            <a:pPr>
              <a:lnSpc>
                <a:spcPct val="110000"/>
              </a:lnSpc>
              <a:spcBef>
                <a:spcPts val="450"/>
              </a:spcBef>
              <a:buNone/>
            </a:pPr>
            <a:r>
              <a:rPr lang="en-US" altLang="en-US" sz="2400" dirty="0"/>
              <a:t>10 signal nets</a:t>
            </a:r>
          </a:p>
          <a:p>
            <a:pPr>
              <a:lnSpc>
                <a:spcPct val="110000"/>
              </a:lnSpc>
              <a:spcBef>
                <a:spcPts val="450"/>
              </a:spcBef>
              <a:buNone/>
            </a:pPr>
            <a:r>
              <a:rPr lang="en-US" altLang="en-US" sz="2400" dirty="0"/>
              <a:t>11 pins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2400" dirty="0"/>
              <a:t>Nets are wires, Gates -&gt;transistors</a:t>
            </a:r>
          </a:p>
        </p:txBody>
      </p:sp>
      <p:grpSp>
        <p:nvGrpSpPr>
          <p:cNvPr id="6149" name="Group 32"/>
          <p:cNvGrpSpPr>
            <a:grpSpLocks/>
          </p:cNvGrpSpPr>
          <p:nvPr/>
        </p:nvGrpSpPr>
        <p:grpSpPr bwMode="auto">
          <a:xfrm>
            <a:off x="1743316" y="1521294"/>
            <a:ext cx="5565932" cy="1640403"/>
            <a:chOff x="1214069" y="1520825"/>
            <a:chExt cx="7421817" cy="2029690"/>
          </a:xfrm>
        </p:grpSpPr>
        <p:sp>
          <p:nvSpPr>
            <p:cNvPr id="6152" name="AutoShape 8"/>
            <p:cNvSpPr>
              <a:spLocks noChangeArrowheads="1"/>
            </p:cNvSpPr>
            <p:nvPr/>
          </p:nvSpPr>
          <p:spPr bwMode="auto">
            <a:xfrm>
              <a:off x="1981200" y="1711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6153" name="AutoShape 9"/>
            <p:cNvSpPr>
              <a:spLocks noChangeArrowheads="1"/>
            </p:cNvSpPr>
            <p:nvPr/>
          </p:nvSpPr>
          <p:spPr bwMode="auto">
            <a:xfrm>
              <a:off x="1981200" y="2473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6154" name="AutoShape 10"/>
            <p:cNvSpPr>
              <a:spLocks noChangeArrowheads="1"/>
            </p:cNvSpPr>
            <p:nvPr/>
          </p:nvSpPr>
          <p:spPr bwMode="auto">
            <a:xfrm>
              <a:off x="5410200" y="2549525"/>
              <a:ext cx="457200" cy="100099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6155" name="AutoShape 11"/>
            <p:cNvSpPr>
              <a:spLocks noChangeArrowheads="1"/>
            </p:cNvSpPr>
            <p:nvPr/>
          </p:nvSpPr>
          <p:spPr bwMode="auto">
            <a:xfrm flipH="1">
              <a:off x="3276600" y="1939925"/>
              <a:ext cx="762000" cy="9144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6156" name="Line 12"/>
            <p:cNvSpPr>
              <a:spLocks noChangeShapeType="1"/>
            </p:cNvSpPr>
            <p:nvPr/>
          </p:nvSpPr>
          <p:spPr bwMode="auto">
            <a:xfrm>
              <a:off x="2438400" y="2016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57" name="Line 13"/>
            <p:cNvSpPr>
              <a:spLocks noChangeShapeType="1"/>
            </p:cNvSpPr>
            <p:nvPr/>
          </p:nvSpPr>
          <p:spPr bwMode="auto">
            <a:xfrm>
              <a:off x="3048000" y="20161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58" name="Line 14"/>
            <p:cNvSpPr>
              <a:spLocks noChangeShapeType="1"/>
            </p:cNvSpPr>
            <p:nvPr/>
          </p:nvSpPr>
          <p:spPr bwMode="auto">
            <a:xfrm>
              <a:off x="3048000" y="2168525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59" name="Line 15"/>
            <p:cNvSpPr>
              <a:spLocks noChangeShapeType="1"/>
            </p:cNvSpPr>
            <p:nvPr/>
          </p:nvSpPr>
          <p:spPr bwMode="auto">
            <a:xfrm>
              <a:off x="2438400" y="2778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60" name="Line 16"/>
            <p:cNvSpPr>
              <a:spLocks noChangeShapeType="1"/>
            </p:cNvSpPr>
            <p:nvPr/>
          </p:nvSpPr>
          <p:spPr bwMode="auto">
            <a:xfrm flipV="1">
              <a:off x="3048000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61" name="Line 17"/>
            <p:cNvSpPr>
              <a:spLocks noChangeShapeType="1"/>
            </p:cNvSpPr>
            <p:nvPr/>
          </p:nvSpPr>
          <p:spPr bwMode="auto">
            <a:xfrm>
              <a:off x="3048000" y="24733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2305" name="Text Box 18"/>
            <p:cNvSpPr txBox="1">
              <a:spLocks noChangeArrowheads="1"/>
            </p:cNvSpPr>
            <p:nvPr/>
          </p:nvSpPr>
          <p:spPr bwMode="auto">
            <a:xfrm>
              <a:off x="4013587" y="1965326"/>
              <a:ext cx="1462480" cy="4569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a·b + b’·c</a:t>
              </a:r>
            </a:p>
          </p:txBody>
        </p:sp>
        <p:sp>
          <p:nvSpPr>
            <p:cNvPr id="6163" name="Line 20"/>
            <p:cNvSpPr>
              <a:spLocks noChangeShapeType="1"/>
            </p:cNvSpPr>
            <p:nvPr/>
          </p:nvSpPr>
          <p:spPr bwMode="auto">
            <a:xfrm>
              <a:off x="4038600" y="2397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64" name="Line 21"/>
            <p:cNvSpPr>
              <a:spLocks noChangeShapeType="1"/>
            </p:cNvSpPr>
            <p:nvPr/>
          </p:nvSpPr>
          <p:spPr bwMode="auto">
            <a:xfrm>
              <a:off x="4648200" y="23971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65" name="Line 22"/>
            <p:cNvSpPr>
              <a:spLocks noChangeShapeType="1"/>
            </p:cNvSpPr>
            <p:nvPr/>
          </p:nvSpPr>
          <p:spPr bwMode="auto">
            <a:xfrm>
              <a:off x="4648200" y="27019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66" name="Line 23"/>
            <p:cNvSpPr>
              <a:spLocks noChangeShapeType="1"/>
            </p:cNvSpPr>
            <p:nvPr/>
          </p:nvSpPr>
          <p:spPr bwMode="auto">
            <a:xfrm>
              <a:off x="5883273" y="3041656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67" name="Line 24"/>
            <p:cNvSpPr>
              <a:spLocks noChangeShapeType="1"/>
            </p:cNvSpPr>
            <p:nvPr/>
          </p:nvSpPr>
          <p:spPr bwMode="auto">
            <a:xfrm>
              <a:off x="1600200" y="1863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68" name="Line 25"/>
            <p:cNvSpPr>
              <a:spLocks noChangeShapeType="1"/>
            </p:cNvSpPr>
            <p:nvPr/>
          </p:nvSpPr>
          <p:spPr bwMode="auto">
            <a:xfrm>
              <a:off x="1600200" y="20923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69" name="Line 26"/>
            <p:cNvSpPr>
              <a:spLocks noChangeShapeType="1"/>
            </p:cNvSpPr>
            <p:nvPr/>
          </p:nvSpPr>
          <p:spPr bwMode="auto">
            <a:xfrm>
              <a:off x="1600200" y="2625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70" name="Line 27"/>
            <p:cNvSpPr>
              <a:spLocks noChangeShapeType="1"/>
            </p:cNvSpPr>
            <p:nvPr/>
          </p:nvSpPr>
          <p:spPr bwMode="auto">
            <a:xfrm>
              <a:off x="1600200" y="29305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71" name="Text Box 29"/>
            <p:cNvSpPr txBox="1">
              <a:spLocks noChangeArrowheads="1"/>
            </p:cNvSpPr>
            <p:nvPr/>
          </p:nvSpPr>
          <p:spPr bwMode="auto">
            <a:xfrm>
              <a:off x="1233620" y="1524000"/>
              <a:ext cx="400140" cy="799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6172" name="Text Box 30"/>
            <p:cNvSpPr txBox="1">
              <a:spLocks noChangeArrowheads="1"/>
            </p:cNvSpPr>
            <p:nvPr/>
          </p:nvSpPr>
          <p:spPr bwMode="auto">
            <a:xfrm>
              <a:off x="1214069" y="2413000"/>
              <a:ext cx="502740" cy="799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b’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6173" name="Text Box 31"/>
            <p:cNvSpPr txBox="1">
              <a:spLocks noChangeArrowheads="1"/>
            </p:cNvSpPr>
            <p:nvPr/>
          </p:nvSpPr>
          <p:spPr bwMode="auto">
            <a:xfrm>
              <a:off x="1263781" y="3041656"/>
              <a:ext cx="502740" cy="456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d’</a:t>
              </a:r>
            </a:p>
          </p:txBody>
        </p:sp>
        <p:sp>
          <p:nvSpPr>
            <p:cNvPr id="6174" name="Line 32"/>
            <p:cNvSpPr>
              <a:spLocks noChangeShapeType="1"/>
            </p:cNvSpPr>
            <p:nvPr/>
          </p:nvSpPr>
          <p:spPr bwMode="auto">
            <a:xfrm>
              <a:off x="1645464" y="3259713"/>
              <a:ext cx="3002736" cy="252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75" name="Line 33"/>
            <p:cNvSpPr>
              <a:spLocks noChangeShapeType="1"/>
            </p:cNvSpPr>
            <p:nvPr/>
          </p:nvSpPr>
          <p:spPr bwMode="auto">
            <a:xfrm flipV="1">
              <a:off x="4648200" y="3006725"/>
              <a:ext cx="0" cy="2939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6176" name="Line 34"/>
            <p:cNvSpPr>
              <a:spLocks noChangeShapeType="1"/>
            </p:cNvSpPr>
            <p:nvPr/>
          </p:nvSpPr>
          <p:spPr bwMode="auto">
            <a:xfrm>
              <a:off x="4648200" y="300672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2320" name="Text Box 35"/>
            <p:cNvSpPr txBox="1">
              <a:spLocks noChangeArrowheads="1"/>
            </p:cNvSpPr>
            <p:nvPr/>
          </p:nvSpPr>
          <p:spPr bwMode="auto">
            <a:xfrm>
              <a:off x="2479235" y="2717800"/>
              <a:ext cx="742141" cy="4569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b’·c</a:t>
              </a:r>
            </a:p>
          </p:txBody>
        </p:sp>
        <p:sp>
          <p:nvSpPr>
            <p:cNvPr id="12321" name="Text Box 36"/>
            <p:cNvSpPr txBox="1">
              <a:spLocks noChangeArrowheads="1"/>
            </p:cNvSpPr>
            <p:nvPr/>
          </p:nvSpPr>
          <p:spPr bwMode="auto">
            <a:xfrm>
              <a:off x="2534421" y="1520825"/>
              <a:ext cx="639540" cy="4569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a·b</a:t>
              </a:r>
            </a:p>
          </p:txBody>
        </p:sp>
        <p:sp>
          <p:nvSpPr>
            <p:cNvPr id="12322" name="Text Box 37"/>
            <p:cNvSpPr txBox="1">
              <a:spLocks noChangeArrowheads="1"/>
            </p:cNvSpPr>
            <p:nvPr/>
          </p:nvSpPr>
          <p:spPr bwMode="auto">
            <a:xfrm>
              <a:off x="5883273" y="2359025"/>
              <a:ext cx="2752613" cy="4569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dirty="0"/>
                <a:t>y</a:t>
              </a: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= d’ ·e ·(a·b+b’·c)</a:t>
              </a:r>
            </a:p>
          </p:txBody>
        </p:sp>
      </p:grpSp>
      <p:sp>
        <p:nvSpPr>
          <p:cNvPr id="34" name="Rectangle 4"/>
          <p:cNvSpPr txBox="1">
            <a:spLocks noChangeArrowheads="1"/>
          </p:cNvSpPr>
          <p:nvPr/>
        </p:nvSpPr>
        <p:spPr bwMode="auto">
          <a:xfrm>
            <a:off x="5165901" y="3294138"/>
            <a:ext cx="367761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7175" indent="-257175"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Switching Expression:</a:t>
            </a:r>
          </a:p>
          <a:p>
            <a:pPr marL="257175" indent="-257175"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5 variables</a:t>
            </a:r>
          </a:p>
          <a:p>
            <a:pPr marL="257175" indent="-257175"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1 expression</a:t>
            </a:r>
          </a:p>
          <a:p>
            <a:pPr marL="257175" indent="-257175"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4 operators (3 ANDs, 1 OR)</a:t>
            </a:r>
          </a:p>
          <a:p>
            <a:pPr marL="257175" indent="-257175">
              <a:defRPr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6 literals</a:t>
            </a:r>
          </a:p>
        </p:txBody>
      </p:sp>
      <p:sp>
        <p:nvSpPr>
          <p:cNvPr id="6151" name="TextBox 34"/>
          <p:cNvSpPr txBox="1">
            <a:spLocks noChangeArrowheads="1"/>
          </p:cNvSpPr>
          <p:nvPr/>
        </p:nvSpPr>
        <p:spPr bwMode="auto">
          <a:xfrm>
            <a:off x="4131512" y="1447739"/>
            <a:ext cx="3240821" cy="403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25" dirty="0">
                <a:solidFill>
                  <a:srgbClr val="C00000"/>
                </a:solidFill>
              </a:rPr>
              <a:t>Cost: #gates, #nets, #pins</a:t>
            </a:r>
          </a:p>
        </p:txBody>
      </p:sp>
      <p:sp>
        <p:nvSpPr>
          <p:cNvPr id="38" name="Line 34">
            <a:extLst>
              <a:ext uri="{FF2B5EF4-FFF2-40B4-BE49-F238E27FC236}">
                <a16:creationId xmlns:a16="http://schemas.microsoft.com/office/drawing/2014/main" id="{AA3EBEE5-0293-9940-9C5D-7FA1BCC5DB6F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0038" y="3082459"/>
            <a:ext cx="2803041" cy="37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3750" dirty="0"/>
          </a:p>
        </p:txBody>
      </p:sp>
      <p:sp>
        <p:nvSpPr>
          <p:cNvPr id="39" name="Text Box 31">
            <a:extLst>
              <a:ext uri="{FF2B5EF4-FFF2-40B4-BE49-F238E27FC236}">
                <a16:creationId xmlns:a16="http://schemas.microsoft.com/office/drawing/2014/main" id="{C5E67C94-4F8D-EF49-BAAD-518A1E107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079" y="2950489"/>
            <a:ext cx="2872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11871559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431D0-4B1D-B346-BDB7-2F7D36822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f(a, b, c) = ab + a’c + a’b’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D40FB-7EC8-344A-89A8-7D28866B4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7570" y="2190750"/>
            <a:ext cx="5033741" cy="345281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498AE2-3B36-6344-B8BA-82991C3A391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53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107A753-B720-2147-A023-F357002A8EA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791310" y="3159347"/>
          <a:ext cx="2310700" cy="105302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55350">
                  <a:extLst>
                    <a:ext uri="{9D8B030D-6E8A-4147-A177-3AD203B41FA5}">
                      <a16:colId xmlns:a16="http://schemas.microsoft.com/office/drawing/2014/main" val="427140635"/>
                    </a:ext>
                  </a:extLst>
                </a:gridCol>
                <a:gridCol w="1155350">
                  <a:extLst>
                    <a:ext uri="{9D8B030D-6E8A-4147-A177-3AD203B41FA5}">
                      <a16:colId xmlns:a16="http://schemas.microsoft.com/office/drawing/2014/main" val="228864299"/>
                    </a:ext>
                  </a:extLst>
                </a:gridCol>
              </a:tblGrid>
              <a:tr h="262890">
                <a:tc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34290" marR="34290" marT="17145" marB="17145"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 marL="34290" marR="34290" marT="17145" marB="17145"/>
                </a:tc>
                <a:extLst>
                  <a:ext uri="{0D108BD9-81ED-4DB2-BD59-A6C34878D82A}">
                    <a16:rowId xmlns:a16="http://schemas.microsoft.com/office/drawing/2014/main" val="4167040757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500" dirty="0"/>
                        <a:t># variables</a:t>
                      </a:r>
                    </a:p>
                  </a:txBody>
                  <a:tcPr marL="34290" marR="34290" marT="17145" marB="17145"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 marL="34290" marR="34290" marT="17145" marB="17145"/>
                </a:tc>
                <a:extLst>
                  <a:ext uri="{0D108BD9-81ED-4DB2-BD59-A6C34878D82A}">
                    <a16:rowId xmlns:a16="http://schemas.microsoft.com/office/drawing/2014/main" val="1043193331"/>
                  </a:ext>
                </a:extLst>
              </a:tr>
              <a:tr h="262890">
                <a:tc>
                  <a:txBody>
                    <a:bodyPr/>
                    <a:lstStyle/>
                    <a:p>
                      <a:r>
                        <a:rPr lang="en-US" sz="1500" dirty="0"/>
                        <a:t># literals</a:t>
                      </a:r>
                    </a:p>
                  </a:txBody>
                  <a:tcPr marL="34290" marR="34290" marT="17145" marB="17145"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 marL="34290" marR="34290" marT="17145" marB="17145"/>
                </a:tc>
                <a:extLst>
                  <a:ext uri="{0D108BD9-81ED-4DB2-BD59-A6C34878D82A}">
                    <a16:rowId xmlns:a16="http://schemas.microsoft.com/office/drawing/2014/main" val="2046018359"/>
                  </a:ext>
                </a:extLst>
              </a:tr>
              <a:tr h="264354">
                <a:tc>
                  <a:txBody>
                    <a:bodyPr/>
                    <a:lstStyle/>
                    <a:p>
                      <a:r>
                        <a:rPr lang="en-US" sz="1500" dirty="0"/>
                        <a:t># gates</a:t>
                      </a:r>
                    </a:p>
                  </a:txBody>
                  <a:tcPr marL="34290" marR="34290" marT="17145" marB="17145"/>
                </a:tc>
                <a:tc>
                  <a:txBody>
                    <a:bodyPr/>
                    <a:lstStyle/>
                    <a:p>
                      <a:endParaRPr lang="en-US" sz="700" dirty="0"/>
                    </a:p>
                  </a:txBody>
                  <a:tcPr marL="34290" marR="34290" marT="17145" marB="17145"/>
                </a:tc>
                <a:extLst>
                  <a:ext uri="{0D108BD9-81ED-4DB2-BD59-A6C34878D82A}">
                    <a16:rowId xmlns:a16="http://schemas.microsoft.com/office/drawing/2014/main" val="32665415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856900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338675" y="11525250"/>
            <a:ext cx="173124" cy="20005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57213" indent="-214313" eaLnBrk="0" hangingPunct="0"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Times New Roman" pitchFamily="18" charset="0"/>
              </a:defRPr>
            </a:lvl2pPr>
            <a:lvl3pPr marL="857250" indent="-171450" eaLnBrk="0" hangingPunct="0">
              <a:spcBef>
                <a:spcPct val="20000"/>
              </a:spcBef>
              <a:buChar char="•"/>
              <a:defRPr sz="1800">
                <a:solidFill>
                  <a:schemeClr val="tx1"/>
                </a:solidFill>
                <a:latin typeface="Times New Roman" pitchFamily="18" charset="0"/>
              </a:defRPr>
            </a:lvl3pPr>
            <a:lvl4pPr marL="1200150" indent="-171450" eaLnBrk="0" hangingPunct="0"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Times New Roman" pitchFamily="18" charset="0"/>
              </a:defRPr>
            </a:lvl4pPr>
            <a:lvl5pPr marL="1543050" indent="-171450" eaLnBrk="0" hangingPunct="0">
              <a:spcBef>
                <a:spcPct val="20000"/>
              </a:spcBef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5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FB1D151-E681-4F0B-8F93-E758388E0E7E}" type="slidenum">
              <a:rPr lang="en-US" altLang="en-US" sz="1050"/>
              <a:pPr eaLnBrk="1" hangingPunct="1">
                <a:spcBef>
                  <a:spcPct val="0"/>
                </a:spcBef>
                <a:buFontTx/>
                <a:buNone/>
              </a:pPr>
              <a:t>54</a:t>
            </a:fld>
            <a:endParaRPr lang="en-US" altLang="en-US" sz="1050" dirty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1967141" y="250893"/>
            <a:ext cx="5600700" cy="714375"/>
          </a:xfrm>
        </p:spPr>
        <p:txBody>
          <a:bodyPr/>
          <a:lstStyle/>
          <a:p>
            <a:pPr algn="l" eaLnBrk="1" hangingPunct="1"/>
            <a:r>
              <a:rPr lang="en-US" altLang="en-US" sz="2400" dirty="0">
                <a:solidFill>
                  <a:schemeClr val="tx1"/>
                </a:solidFill>
              </a:rPr>
              <a:t>Which statement is not true in general?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84329" y="1737276"/>
            <a:ext cx="2487377" cy="1767237"/>
          </a:xfrm>
        </p:spPr>
        <p:txBody>
          <a:bodyPr>
            <a:normAutofit/>
          </a:bodyPr>
          <a:lstStyle/>
          <a:p>
            <a:pPr eaLnBrk="1" hangingPunct="1">
              <a:spcBef>
                <a:spcPts val="450"/>
              </a:spcBef>
              <a:buNone/>
            </a:pPr>
            <a:r>
              <a:rPr lang="en-US" altLang="en-US" sz="1800" dirty="0"/>
              <a:t>Schematic Diagram:</a:t>
            </a:r>
          </a:p>
          <a:p>
            <a:pPr eaLnBrk="1" hangingPunct="1">
              <a:spcBef>
                <a:spcPts val="450"/>
              </a:spcBef>
              <a:buNone/>
            </a:pPr>
            <a:r>
              <a:rPr lang="en-US" altLang="en-US" sz="1800" dirty="0"/>
              <a:t>5 primary inputs</a:t>
            </a:r>
          </a:p>
          <a:p>
            <a:pPr eaLnBrk="1" hangingPunct="1">
              <a:spcBef>
                <a:spcPts val="450"/>
              </a:spcBef>
              <a:buNone/>
            </a:pPr>
            <a:r>
              <a:rPr lang="en-US" altLang="en-US" sz="1800" dirty="0"/>
              <a:t>4 components (gates)</a:t>
            </a:r>
          </a:p>
          <a:p>
            <a:pPr eaLnBrk="1" hangingPunct="1">
              <a:spcBef>
                <a:spcPts val="450"/>
              </a:spcBef>
              <a:buNone/>
            </a:pPr>
            <a:r>
              <a:rPr lang="en-US" altLang="en-US" sz="1800" dirty="0"/>
              <a:t>9 signal nets</a:t>
            </a:r>
          </a:p>
          <a:p>
            <a:pPr eaLnBrk="1" hangingPunct="1">
              <a:spcBef>
                <a:spcPts val="450"/>
              </a:spcBef>
              <a:buNone/>
            </a:pPr>
            <a:r>
              <a:rPr lang="en-US" altLang="en-US" sz="1800" dirty="0"/>
              <a:t>12 pins</a:t>
            </a:r>
            <a:endParaRPr lang="en-US" altLang="en-US" sz="1200" dirty="0"/>
          </a:p>
        </p:txBody>
      </p:sp>
      <p:grpSp>
        <p:nvGrpSpPr>
          <p:cNvPr id="7173" name="Group 32"/>
          <p:cNvGrpSpPr>
            <a:grpSpLocks/>
          </p:cNvGrpSpPr>
          <p:nvPr/>
        </p:nvGrpSpPr>
        <p:grpSpPr bwMode="auto">
          <a:xfrm>
            <a:off x="3576009" y="1425185"/>
            <a:ext cx="4329448" cy="1708324"/>
            <a:chOff x="1266459" y="1285609"/>
            <a:chExt cx="7304184" cy="2540163"/>
          </a:xfrm>
        </p:grpSpPr>
        <p:sp>
          <p:nvSpPr>
            <p:cNvPr id="7177" name="AutoShape 8"/>
            <p:cNvSpPr>
              <a:spLocks noChangeArrowheads="1"/>
            </p:cNvSpPr>
            <p:nvPr/>
          </p:nvSpPr>
          <p:spPr bwMode="auto">
            <a:xfrm>
              <a:off x="1981200" y="1711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7178" name="AutoShape 9"/>
            <p:cNvSpPr>
              <a:spLocks noChangeArrowheads="1"/>
            </p:cNvSpPr>
            <p:nvPr/>
          </p:nvSpPr>
          <p:spPr bwMode="auto">
            <a:xfrm>
              <a:off x="1981200" y="24733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7179" name="AutoShape 10"/>
            <p:cNvSpPr>
              <a:spLocks noChangeArrowheads="1"/>
            </p:cNvSpPr>
            <p:nvPr/>
          </p:nvSpPr>
          <p:spPr bwMode="auto">
            <a:xfrm>
              <a:off x="5410200" y="2549525"/>
              <a:ext cx="457200" cy="609600"/>
            </a:xfrm>
            <a:prstGeom prst="flowChartDelay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7180" name="AutoShape 11"/>
            <p:cNvSpPr>
              <a:spLocks noChangeArrowheads="1"/>
            </p:cNvSpPr>
            <p:nvPr/>
          </p:nvSpPr>
          <p:spPr bwMode="auto">
            <a:xfrm flipH="1">
              <a:off x="3276600" y="1939925"/>
              <a:ext cx="762000" cy="9144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350" dirty="0"/>
            </a:p>
          </p:txBody>
        </p:sp>
        <p:sp>
          <p:nvSpPr>
            <p:cNvPr id="7181" name="Line 12"/>
            <p:cNvSpPr>
              <a:spLocks noChangeShapeType="1"/>
            </p:cNvSpPr>
            <p:nvPr/>
          </p:nvSpPr>
          <p:spPr bwMode="auto">
            <a:xfrm>
              <a:off x="2438400" y="2016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2" name="Line 13"/>
            <p:cNvSpPr>
              <a:spLocks noChangeShapeType="1"/>
            </p:cNvSpPr>
            <p:nvPr/>
          </p:nvSpPr>
          <p:spPr bwMode="auto">
            <a:xfrm>
              <a:off x="3048000" y="2016125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3" name="Line 14"/>
            <p:cNvSpPr>
              <a:spLocks noChangeShapeType="1"/>
            </p:cNvSpPr>
            <p:nvPr/>
          </p:nvSpPr>
          <p:spPr bwMode="auto">
            <a:xfrm>
              <a:off x="3048000" y="2168525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4" name="Line 15"/>
            <p:cNvSpPr>
              <a:spLocks noChangeShapeType="1"/>
            </p:cNvSpPr>
            <p:nvPr/>
          </p:nvSpPr>
          <p:spPr bwMode="auto">
            <a:xfrm>
              <a:off x="2438400" y="2778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5" name="Line 16"/>
            <p:cNvSpPr>
              <a:spLocks noChangeShapeType="1"/>
            </p:cNvSpPr>
            <p:nvPr/>
          </p:nvSpPr>
          <p:spPr bwMode="auto">
            <a:xfrm flipV="1">
              <a:off x="3048000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6" name="Line 17"/>
            <p:cNvSpPr>
              <a:spLocks noChangeShapeType="1"/>
            </p:cNvSpPr>
            <p:nvPr/>
          </p:nvSpPr>
          <p:spPr bwMode="auto">
            <a:xfrm>
              <a:off x="3048000" y="24733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2305" name="Text Box 18"/>
            <p:cNvSpPr txBox="1">
              <a:spLocks noChangeArrowheads="1"/>
            </p:cNvSpPr>
            <p:nvPr/>
          </p:nvSpPr>
          <p:spPr bwMode="auto">
            <a:xfrm>
              <a:off x="4156538" y="1863726"/>
              <a:ext cx="1720550" cy="549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a·b + c·d</a:t>
              </a:r>
            </a:p>
          </p:txBody>
        </p:sp>
        <p:sp>
          <p:nvSpPr>
            <p:cNvPr id="7188" name="Line 20"/>
            <p:cNvSpPr>
              <a:spLocks noChangeShapeType="1"/>
            </p:cNvSpPr>
            <p:nvPr/>
          </p:nvSpPr>
          <p:spPr bwMode="auto">
            <a:xfrm>
              <a:off x="4038600" y="2397125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89" name="Line 21"/>
            <p:cNvSpPr>
              <a:spLocks noChangeShapeType="1"/>
            </p:cNvSpPr>
            <p:nvPr/>
          </p:nvSpPr>
          <p:spPr bwMode="auto">
            <a:xfrm>
              <a:off x="4648200" y="23971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0" name="Line 22"/>
            <p:cNvSpPr>
              <a:spLocks noChangeShapeType="1"/>
            </p:cNvSpPr>
            <p:nvPr/>
          </p:nvSpPr>
          <p:spPr bwMode="auto">
            <a:xfrm>
              <a:off x="4648200" y="27019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1" name="Line 23"/>
            <p:cNvSpPr>
              <a:spLocks noChangeShapeType="1"/>
            </p:cNvSpPr>
            <p:nvPr/>
          </p:nvSpPr>
          <p:spPr bwMode="auto">
            <a:xfrm>
              <a:off x="5867400" y="2854325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2" name="Line 24"/>
            <p:cNvSpPr>
              <a:spLocks noChangeShapeType="1"/>
            </p:cNvSpPr>
            <p:nvPr/>
          </p:nvSpPr>
          <p:spPr bwMode="auto">
            <a:xfrm>
              <a:off x="1600200" y="1863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3" name="Line 25"/>
            <p:cNvSpPr>
              <a:spLocks noChangeShapeType="1"/>
            </p:cNvSpPr>
            <p:nvPr/>
          </p:nvSpPr>
          <p:spPr bwMode="auto">
            <a:xfrm>
              <a:off x="1600200" y="20923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4" name="Line 26"/>
            <p:cNvSpPr>
              <a:spLocks noChangeShapeType="1"/>
            </p:cNvSpPr>
            <p:nvPr/>
          </p:nvSpPr>
          <p:spPr bwMode="auto">
            <a:xfrm>
              <a:off x="1600200" y="26257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5" name="Line 27"/>
            <p:cNvSpPr>
              <a:spLocks noChangeShapeType="1"/>
            </p:cNvSpPr>
            <p:nvPr/>
          </p:nvSpPr>
          <p:spPr bwMode="auto">
            <a:xfrm>
              <a:off x="1600200" y="2930525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196" name="Text Box 29"/>
            <p:cNvSpPr txBox="1">
              <a:spLocks noChangeArrowheads="1"/>
            </p:cNvSpPr>
            <p:nvPr/>
          </p:nvSpPr>
          <p:spPr bwMode="auto">
            <a:xfrm>
              <a:off x="1266459" y="1285609"/>
              <a:ext cx="506266" cy="961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7197" name="Text Box 30"/>
            <p:cNvSpPr txBox="1">
              <a:spLocks noChangeArrowheads="1"/>
            </p:cNvSpPr>
            <p:nvPr/>
          </p:nvSpPr>
          <p:spPr bwMode="auto">
            <a:xfrm>
              <a:off x="1277614" y="2113182"/>
              <a:ext cx="506266" cy="961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7198" name="Text Box 31"/>
            <p:cNvSpPr txBox="1">
              <a:spLocks noChangeArrowheads="1"/>
            </p:cNvSpPr>
            <p:nvPr/>
          </p:nvSpPr>
          <p:spPr bwMode="auto">
            <a:xfrm>
              <a:off x="1277616" y="3276600"/>
              <a:ext cx="484631" cy="549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e</a:t>
              </a:r>
            </a:p>
          </p:txBody>
        </p:sp>
        <p:sp>
          <p:nvSpPr>
            <p:cNvPr id="7199" name="Line 32"/>
            <p:cNvSpPr>
              <a:spLocks noChangeShapeType="1"/>
            </p:cNvSpPr>
            <p:nvPr/>
          </p:nvSpPr>
          <p:spPr bwMode="auto">
            <a:xfrm>
              <a:off x="1676400" y="3540125"/>
              <a:ext cx="2971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200" name="Line 33"/>
            <p:cNvSpPr>
              <a:spLocks noChangeShapeType="1"/>
            </p:cNvSpPr>
            <p:nvPr/>
          </p:nvSpPr>
          <p:spPr bwMode="auto">
            <a:xfrm flipV="1">
              <a:off x="4648200" y="3006725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7201" name="Line 34"/>
            <p:cNvSpPr>
              <a:spLocks noChangeShapeType="1"/>
            </p:cNvSpPr>
            <p:nvPr/>
          </p:nvSpPr>
          <p:spPr bwMode="auto">
            <a:xfrm>
              <a:off x="4648200" y="300672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3750" dirty="0"/>
            </a:p>
          </p:txBody>
        </p:sp>
        <p:sp>
          <p:nvSpPr>
            <p:cNvPr id="12320" name="Text Box 35"/>
            <p:cNvSpPr txBox="1">
              <a:spLocks noChangeArrowheads="1"/>
            </p:cNvSpPr>
            <p:nvPr/>
          </p:nvSpPr>
          <p:spPr bwMode="auto">
            <a:xfrm>
              <a:off x="2558088" y="2643527"/>
              <a:ext cx="809161" cy="549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c·d</a:t>
              </a:r>
            </a:p>
          </p:txBody>
        </p:sp>
        <p:sp>
          <p:nvSpPr>
            <p:cNvPr id="12321" name="Text Box 36"/>
            <p:cNvSpPr txBox="1">
              <a:spLocks noChangeArrowheads="1"/>
            </p:cNvSpPr>
            <p:nvPr/>
          </p:nvSpPr>
          <p:spPr bwMode="auto">
            <a:xfrm>
              <a:off x="2570950" y="1482060"/>
              <a:ext cx="809161" cy="549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a·b</a:t>
              </a:r>
            </a:p>
          </p:txBody>
        </p:sp>
        <p:sp>
          <p:nvSpPr>
            <p:cNvPr id="12322" name="Text Box 37"/>
            <p:cNvSpPr txBox="1">
              <a:spLocks noChangeArrowheads="1"/>
            </p:cNvSpPr>
            <p:nvPr/>
          </p:nvSpPr>
          <p:spPr bwMode="auto">
            <a:xfrm>
              <a:off x="6068518" y="2206291"/>
              <a:ext cx="2502125" cy="5491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/>
                <a:t>y</a:t>
              </a:r>
              <a:r>
                <a:rPr lang="en-US" dirty="0">
                  <a:solidFill>
                    <a:schemeClr val="accent6">
                      <a:lumMod val="75000"/>
                    </a:schemeClr>
                  </a:solidFill>
                </a:rPr>
                <a:t>=e·(a·b+c·d)</a:t>
              </a:r>
            </a:p>
          </p:txBody>
        </p:sp>
      </p:grpSp>
      <p:sp>
        <p:nvSpPr>
          <p:cNvPr id="34" name="Rectangle 4"/>
          <p:cNvSpPr txBox="1">
            <a:spLocks noChangeArrowheads="1"/>
          </p:cNvSpPr>
          <p:nvPr/>
        </p:nvSpPr>
        <p:spPr bwMode="auto">
          <a:xfrm>
            <a:off x="6007299" y="2685171"/>
            <a:ext cx="2281951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57175" indent="-257175">
              <a:spcBef>
                <a:spcPct val="20000"/>
              </a:spcBef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Boolean Algebra: </a:t>
            </a:r>
            <a:r>
              <a:rPr lang="en-US" dirty="0"/>
              <a:t>y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=e·(a·b+c·d)</a:t>
            </a:r>
          </a:p>
          <a:p>
            <a:pPr marL="257175" indent="-257175">
              <a:spcBef>
                <a:spcPct val="20000"/>
              </a:spcBef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5 literals</a:t>
            </a:r>
          </a:p>
          <a:p>
            <a:pPr marL="257175" indent="-257175">
              <a:spcBef>
                <a:spcPct val="20000"/>
              </a:spcBef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4 operators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2900" y="3830369"/>
            <a:ext cx="4876254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lphaUcPeriod"/>
              <a:defRPr/>
            </a:pPr>
            <a:r>
              <a:rPr lang="en-US" sz="2100" dirty="0"/>
              <a:t>#primary inputs = # literals</a:t>
            </a: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sz="2100" dirty="0"/>
              <a:t>#gates = # operators</a:t>
            </a: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sz="2100" dirty="0"/>
              <a:t>#nets = #variables + # operators</a:t>
            </a: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sz="2100" dirty="0"/>
              <a:t>#pins = # literals + 2 * #operators -1</a:t>
            </a:r>
          </a:p>
          <a:p>
            <a:pPr marL="342900" indent="-342900">
              <a:buFont typeface="+mj-lt"/>
              <a:buAutoNum type="alphaUcPeriod"/>
              <a:defRPr/>
            </a:pPr>
            <a:r>
              <a:rPr lang="en-US" sz="2100" dirty="0"/>
              <a:t>All of them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7AC6982-1648-1A4F-9D97-69AC042B2610}"/>
              </a:ext>
            </a:extLst>
          </p:cNvPr>
          <p:cNvSpPr txBox="1"/>
          <p:nvPr/>
        </p:nvSpPr>
        <p:spPr>
          <a:xfrm>
            <a:off x="1347170" y="5628675"/>
            <a:ext cx="2080698" cy="2000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algn="ctr" defTabSz="309563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050" dirty="0">
                <a:solidFill>
                  <a:srgbClr val="000000"/>
                </a:solidFill>
                <a:latin typeface="+mn-lt"/>
                <a:ea typeface="+mn-ea"/>
                <a:sym typeface="Helvetica Light"/>
              </a:rPr>
              <a:t>Based on CK Cheng – CSE140 Spr18</a:t>
            </a:r>
          </a:p>
        </p:txBody>
      </p:sp>
    </p:spTree>
    <p:extLst>
      <p:ext uri="{BB962C8B-B14F-4D97-AF65-F5344CB8AC3E}">
        <p14:creationId xmlns:p14="http://schemas.microsoft.com/office/powerpoint/2010/main" val="654765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DEACE0C-E4F3-3149-A5A2-CBDA9B6B1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062" y="0"/>
            <a:ext cx="7877175" cy="543141"/>
          </a:xfrm>
        </p:spPr>
        <p:txBody>
          <a:bodyPr/>
          <a:lstStyle/>
          <a:p>
            <a:r>
              <a:rPr lang="en-US" dirty="0"/>
              <a:t>Logic Diagram/Schematics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CF5BD0-96EE-E24B-B889-714A5F3C4AE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>
              <a:defRPr/>
            </a:pPr>
            <a:fld id="{D9A72599-CB58-401A-B7A8-3C9314113D35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F74C38-47C2-5B41-94A2-ED4344EF6E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062" y="547152"/>
            <a:ext cx="6014506" cy="454691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569D8D3-0464-874D-A749-E6CD63602469}"/>
              </a:ext>
            </a:extLst>
          </p:cNvPr>
          <p:cNvSpPr/>
          <p:nvPr/>
        </p:nvSpPr>
        <p:spPr>
          <a:xfrm>
            <a:off x="6311966" y="4465781"/>
            <a:ext cx="3387873" cy="207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50" dirty="0"/>
              <a:t>https://commons.wikimedia.org/wiki/File:74181aluschematic.png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F91A93-3891-4D8C-93D8-7ACB2F80E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1021" y="5313274"/>
            <a:ext cx="7772400" cy="568228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Logic circuit vs. Boolean Algebra Expression</a:t>
            </a:r>
          </a:p>
          <a:p>
            <a:pPr eaLnBrk="1" hangingPunct="1"/>
            <a:r>
              <a:rPr lang="en-US" altLang="en-US" sz="2400" dirty="0">
                <a:solidFill>
                  <a:srgbClr val="C00000"/>
                </a:solidFill>
              </a:rPr>
              <a:t>Simplify the Boolean expression: Reduce the complexity of the circuit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099674"/>
      </p:ext>
    </p:extLst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Next class</a:t>
            </a:r>
          </a:p>
        </p:txBody>
      </p:sp>
      <p:sp>
        <p:nvSpPr>
          <p:cNvPr id="57346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dirty="0"/>
              <a:t>Designing Combinational circuits</a:t>
            </a:r>
          </a:p>
          <a:p>
            <a:pPr marL="457200" lvl="1" indent="0">
              <a:buFontTx/>
              <a:buNone/>
            </a:pP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5431B7F0-B5CF-46F0-9100-A7BB34188089}" type="slidenum">
              <a:rPr lang="en-US" altLang="en-US" sz="1400"/>
              <a:pPr eaLnBrk="1" hangingPunct="1"/>
              <a:t>56</a:t>
            </a:fld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5032191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2701</TotalTime>
  <Words>3938</Words>
  <Application>Microsoft Office PowerPoint</Application>
  <PresentationFormat>On-screen Show (4:3)</PresentationFormat>
  <Paragraphs>826</Paragraphs>
  <Slides>56</Slides>
  <Notes>29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56</vt:i4>
      </vt:variant>
    </vt:vector>
  </HeadingPairs>
  <TitlesOfParts>
    <vt:vector size="68" baseType="lpstr">
      <vt:lpstr>Arial</vt:lpstr>
      <vt:lpstr>Calibri</vt:lpstr>
      <vt:lpstr>Cambria Math</vt:lpstr>
      <vt:lpstr>Garamond</vt:lpstr>
      <vt:lpstr>Lucida Sans Unicode</vt:lpstr>
      <vt:lpstr>Tahoma</vt:lpstr>
      <vt:lpstr>Times</vt:lpstr>
      <vt:lpstr>Times New Roman</vt:lpstr>
      <vt:lpstr>Wingdings</vt:lpstr>
      <vt:lpstr>Default Design</vt:lpstr>
      <vt:lpstr>Equation</vt:lpstr>
      <vt:lpstr>Visio</vt:lpstr>
      <vt:lpstr>Lecture 1:  Introduction to Digital Logic Design</vt:lpstr>
      <vt:lpstr>Outlines</vt:lpstr>
      <vt:lpstr>Class Schedule and Enrollment</vt:lpstr>
      <vt:lpstr>Information about the Instructor</vt:lpstr>
      <vt:lpstr>Information about TAs and Tutors</vt:lpstr>
      <vt:lpstr>Logistics: Sites for the Class</vt:lpstr>
      <vt:lpstr>Logistics: Textbooks</vt:lpstr>
      <vt:lpstr>Lecture: iCliker for Peer Instruction</vt:lpstr>
      <vt:lpstr>Logistics: Grading</vt:lpstr>
      <vt:lpstr>Logistic: grading components</vt:lpstr>
      <vt:lpstr>Logistic: Midterms and Final</vt:lpstr>
      <vt:lpstr>Logistic: Class Expectation</vt:lpstr>
      <vt:lpstr>Course Problems…Cheating</vt:lpstr>
      <vt:lpstr>Motivation</vt:lpstr>
      <vt:lpstr>The Digital Revolution</vt:lpstr>
      <vt:lpstr>Building complex circuits</vt:lpstr>
      <vt:lpstr>Robert Noyce, 1927 - 1990</vt:lpstr>
      <vt:lpstr>Gordon Moore</vt:lpstr>
      <vt:lpstr>Technology Trends: Moore’s Law</vt:lpstr>
      <vt:lpstr>New Technologies</vt:lpstr>
      <vt:lpstr>Artificial Intelligence</vt:lpstr>
      <vt:lpstr>Scope</vt:lpstr>
      <vt:lpstr>Position among CSE Courses</vt:lpstr>
      <vt:lpstr>Principle of Abstraction</vt:lpstr>
      <vt:lpstr>Combinational Logic vs Sequential Network</vt:lpstr>
      <vt:lpstr>Scope: Overall Picture of CS140</vt:lpstr>
      <vt:lpstr>Scope</vt:lpstr>
      <vt:lpstr> Combinational Logic Basics</vt:lpstr>
      <vt:lpstr>What is a combinational circuit?</vt:lpstr>
      <vt:lpstr>Binary Digital Logic</vt:lpstr>
      <vt:lpstr>Basic CMOS</vt:lpstr>
      <vt:lpstr>Transistors as Switches</vt:lpstr>
      <vt:lpstr>The most basic CMOS gate - inverter</vt:lpstr>
      <vt:lpstr>Basic Gates – (N)AND gate </vt:lpstr>
      <vt:lpstr>Basic Gates – (N)OR gate </vt:lpstr>
      <vt:lpstr>Boolean Algebra</vt:lpstr>
      <vt:lpstr>Duality</vt:lpstr>
      <vt:lpstr>Representations of combinational circuits: The Schematic</vt:lpstr>
      <vt:lpstr>Representations of combinational circuits Truth Table: Enumeration of all combinations</vt:lpstr>
      <vt:lpstr>Boolean Algebra</vt:lpstr>
      <vt:lpstr>Some Def’s</vt:lpstr>
      <vt:lpstr>  Boolean algebra and switching functions </vt:lpstr>
      <vt:lpstr>Boolean Algebra</vt:lpstr>
      <vt:lpstr>Boolean Algebra</vt:lpstr>
      <vt:lpstr>Boolean Algebra</vt:lpstr>
      <vt:lpstr>Boolean Algebra</vt:lpstr>
      <vt:lpstr>So, what is the point of representing gates as symbols and Boolean expressions?</vt:lpstr>
      <vt:lpstr>Switching Expression and Logic Diagrams</vt:lpstr>
      <vt:lpstr>PowerPoint Presentation</vt:lpstr>
      <vt:lpstr>PowerPoint Presentation</vt:lpstr>
      <vt:lpstr>Switching Expression and Logic</vt:lpstr>
      <vt:lpstr>Switching Expression and Logic</vt:lpstr>
      <vt:lpstr>Example: f(a, b, c) = ab + a’c + a’b’</vt:lpstr>
      <vt:lpstr>Which statement is not true in general?</vt:lpstr>
      <vt:lpstr>Logic Diagram/Schematics </vt:lpstr>
      <vt:lpstr>Next class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Introduction to Digital Logic Design</dc:title>
  <dc:creator>ThomasLW</dc:creator>
  <cp:lastModifiedBy>CK Cheng</cp:lastModifiedBy>
  <cp:revision>213</cp:revision>
  <cp:lastPrinted>2015-12-31T19:10:37Z</cp:lastPrinted>
  <dcterms:created xsi:type="dcterms:W3CDTF">2002-04-03T04:23:45Z</dcterms:created>
  <dcterms:modified xsi:type="dcterms:W3CDTF">2019-04-02T18:25:32Z</dcterms:modified>
</cp:coreProperties>
</file>