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5" r:id="rId3"/>
    <p:sldId id="374" r:id="rId4"/>
    <p:sldId id="412" r:id="rId5"/>
    <p:sldId id="312" r:id="rId6"/>
    <p:sldId id="382" r:id="rId7"/>
    <p:sldId id="314" r:id="rId8"/>
    <p:sldId id="390" r:id="rId9"/>
    <p:sldId id="318" r:id="rId10"/>
    <p:sldId id="319" r:id="rId11"/>
    <p:sldId id="277" r:id="rId12"/>
    <p:sldId id="325" r:id="rId13"/>
    <p:sldId id="416" r:id="rId14"/>
    <p:sldId id="328" r:id="rId15"/>
    <p:sldId id="409" r:id="rId16"/>
    <p:sldId id="410" r:id="rId17"/>
    <p:sldId id="331" r:id="rId18"/>
    <p:sldId id="396" r:id="rId19"/>
    <p:sldId id="411" r:id="rId20"/>
    <p:sldId id="414" r:id="rId21"/>
    <p:sldId id="398" r:id="rId22"/>
    <p:sldId id="400" r:id="rId23"/>
    <p:sldId id="413" r:id="rId24"/>
    <p:sldId id="407" r:id="rId25"/>
    <p:sldId id="402" r:id="rId26"/>
    <p:sldId id="415" r:id="rId27"/>
    <p:sldId id="301" r:id="rId28"/>
    <p:sldId id="339" r:id="rId29"/>
    <p:sldId id="340" r:id="rId30"/>
    <p:sldId id="360" r:id="rId31"/>
    <p:sldId id="342" r:id="rId32"/>
    <p:sldId id="343" r:id="rId33"/>
    <p:sldId id="344" r:id="rId34"/>
    <p:sldId id="349" r:id="rId35"/>
    <p:sldId id="362" r:id="rId36"/>
    <p:sldId id="305" r:id="rId37"/>
    <p:sldId id="308" r:id="rId38"/>
    <p:sldId id="408" r:id="rId39"/>
    <p:sldId id="299" r:id="rId40"/>
    <p:sldId id="300" r:id="rId4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CB1AE-4A12-4A54-AA42-5BF5F4A3B420}" v="2" dt="2019-05-20T18:39:15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74" autoAdjust="0"/>
  </p:normalViewPr>
  <p:slideViewPr>
    <p:cSldViewPr snapToGrid="0">
      <p:cViewPr varScale="1">
        <p:scale>
          <a:sx n="89" d="100"/>
          <a:sy n="89" d="100"/>
        </p:scale>
        <p:origin x="8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EA4CB1AE-4A12-4A54-AA42-5BF5F4A3B420}"/>
    <pc:docChg chg="modSld">
      <pc:chgData name="CK Cheng" userId="7afb8203781590a9" providerId="LiveId" clId="{EA4CB1AE-4A12-4A54-AA42-5BF5F4A3B420}" dt="2019-05-20T18:39:15.383" v="1" actId="14100"/>
      <pc:docMkLst>
        <pc:docMk/>
      </pc:docMkLst>
      <pc:sldChg chg="modSp">
        <pc:chgData name="CK Cheng" userId="7afb8203781590a9" providerId="LiveId" clId="{EA4CB1AE-4A12-4A54-AA42-5BF5F4A3B420}" dt="2019-05-20T18:39:04.521" v="0" actId="14100"/>
        <pc:sldMkLst>
          <pc:docMk/>
          <pc:sldMk cId="0" sldId="318"/>
        </pc:sldMkLst>
        <pc:spChg chg="mod">
          <ac:chgData name="CK Cheng" userId="7afb8203781590a9" providerId="LiveId" clId="{EA4CB1AE-4A12-4A54-AA42-5BF5F4A3B420}" dt="2019-05-20T18:39:04.521" v="0" actId="14100"/>
          <ac:spMkLst>
            <pc:docMk/>
            <pc:sldMk cId="0" sldId="318"/>
            <ac:spMk id="11270" creationId="{00000000-0000-0000-0000-000000000000}"/>
          </ac:spMkLst>
        </pc:spChg>
      </pc:sldChg>
      <pc:sldChg chg="modSp">
        <pc:chgData name="CK Cheng" userId="7afb8203781590a9" providerId="LiveId" clId="{EA4CB1AE-4A12-4A54-AA42-5BF5F4A3B420}" dt="2019-05-20T18:39:15.383" v="1" actId="14100"/>
        <pc:sldMkLst>
          <pc:docMk/>
          <pc:sldMk cId="0" sldId="319"/>
        </pc:sldMkLst>
        <pc:spChg chg="mod">
          <ac:chgData name="CK Cheng" userId="7afb8203781590a9" providerId="LiveId" clId="{EA4CB1AE-4A12-4A54-AA42-5BF5F4A3B420}" dt="2019-05-20T18:39:15.383" v="1" actId="14100"/>
          <ac:spMkLst>
            <pc:docMk/>
            <pc:sldMk cId="0" sldId="319"/>
            <ac:spMk id="1229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EEA124-CC34-4E16-A914-7DD63947EA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0972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DC0675F-90D4-4687-A4CE-42796F873E19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A2D7BE-1C6A-4C1D-A162-BEB48E6ECB5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52EFF3-A8CD-4511-8457-B2C66993FE55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BE7908-6CF8-4765-8C2B-FD1BA00A1E67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B28E0-7876-4F75-A7EB-0314F325DB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3F0DB-0E29-42E8-A6AC-00D9BF23154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986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692CC-26C0-4C90-9BCD-4AF3C5186F7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82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3F70-675D-4841-94FF-68F4D7C249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AC134-0112-4672-96B4-FFE9D6E750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2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48BE8-F0B7-47BB-908B-A72DCE523C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3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C8EB-E66C-470A-817A-739B99E3F8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166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D1CBA-91C8-4C83-8827-CC63CD6CCB8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91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8DD2-A1B4-4493-81E5-723A815A22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0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C22A0-3109-47C9-A3DD-FBCFB52C7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178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12A1E-7882-489D-88C8-CA6178923F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519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226360-005E-44C7-A5B8-C9613D63BC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9655" y="1870364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17</a:t>
            </a:r>
            <a:br>
              <a:rPr lang="en-US" altLang="en-US" dirty="0"/>
            </a:br>
            <a:r>
              <a:rPr lang="en-US" altLang="en-US" dirty="0"/>
              <a:t>System Design II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35E43-4966-47B0-986D-D47567F7AC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772400" cy="793751"/>
          </a:xfrm>
        </p:spPr>
        <p:txBody>
          <a:bodyPr/>
          <a:lstStyle/>
          <a:p>
            <a:r>
              <a:rPr lang="en-US" altLang="en-US" dirty="0"/>
              <a:t>Design Process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896939"/>
            <a:ext cx="7772400" cy="5815012"/>
          </a:xfrm>
        </p:spPr>
        <p:txBody>
          <a:bodyPr/>
          <a:lstStyle/>
          <a:p>
            <a:r>
              <a:rPr lang="en-US" altLang="en-US" sz="2400" dirty="0"/>
              <a:t>Describe system in programs </a:t>
            </a:r>
          </a:p>
          <a:p>
            <a:r>
              <a:rPr lang="en-US" altLang="en-US" sz="2400" dirty="0"/>
              <a:t>Data subsystem</a:t>
            </a:r>
          </a:p>
          <a:p>
            <a:pPr lvl="1"/>
            <a:r>
              <a:rPr lang="en-US" altLang="en-US" sz="2400" dirty="0"/>
              <a:t>List data operations</a:t>
            </a:r>
          </a:p>
          <a:p>
            <a:pPr lvl="1"/>
            <a:r>
              <a:rPr lang="en-US" altLang="en-US" sz="2400" dirty="0"/>
              <a:t>Map operations to functional blocks</a:t>
            </a:r>
          </a:p>
          <a:p>
            <a:pPr lvl="1"/>
            <a:r>
              <a:rPr lang="en-US" altLang="en-US" sz="2400" dirty="0"/>
              <a:t>Add interconnect for data transport</a:t>
            </a:r>
          </a:p>
          <a:p>
            <a:pPr lvl="1"/>
            <a:r>
              <a:rPr lang="en-US" altLang="en-US" sz="2400" dirty="0"/>
              <a:t>Input control signals and output conditions</a:t>
            </a:r>
          </a:p>
          <a:p>
            <a:r>
              <a:rPr lang="en-US" altLang="en-US" sz="2400" dirty="0"/>
              <a:t>Control Subsystem</a:t>
            </a:r>
          </a:p>
          <a:p>
            <a:pPr lvl="1"/>
            <a:r>
              <a:rPr lang="en-US" altLang="en-US" sz="2400" dirty="0"/>
              <a:t>Derive the sequence according to the hardware program</a:t>
            </a:r>
          </a:p>
          <a:p>
            <a:pPr lvl="1"/>
            <a:r>
              <a:rPr lang="en-US" altLang="en-US" sz="2400" dirty="0"/>
              <a:t>Create the sequential machine</a:t>
            </a:r>
          </a:p>
          <a:p>
            <a:pPr lvl="1"/>
            <a:r>
              <a:rPr lang="en-US" altLang="en-US" sz="2400" dirty="0"/>
              <a:t>Input conditions and output control signals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2E12DB-7004-44CB-BC26-D95363AFE22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03237"/>
          </a:xfrm>
        </p:spPr>
        <p:txBody>
          <a:bodyPr/>
          <a:lstStyle/>
          <a:p>
            <a:r>
              <a:rPr lang="en-US" altLang="en-US" dirty="0"/>
              <a:t>Example: Multiplication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Arithmetic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Z=X </a:t>
            </a:r>
            <a:r>
              <a:rPr lang="en-US" altLang="en-US" baseline="14000" dirty="0">
                <a:solidFill>
                  <a:srgbClr val="C00000"/>
                </a:solidFill>
              </a:rPr>
              <a:t>×</a:t>
            </a:r>
            <a:r>
              <a:rPr lang="en-US" altLang="en-US" dirty="0">
                <a:solidFill>
                  <a:srgbClr val="C00000"/>
                </a:solidFill>
              </a:rPr>
              <a:t> Y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M=0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For i=n-1 to 0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If Y</a:t>
            </a:r>
            <a:r>
              <a:rPr lang="en-US" altLang="en-US" baseline="-25000" dirty="0">
                <a:solidFill>
                  <a:srgbClr val="C00000"/>
                </a:solidFill>
              </a:rPr>
              <a:t>i</a:t>
            </a:r>
            <a:r>
              <a:rPr lang="en-US" altLang="en-US" dirty="0">
                <a:solidFill>
                  <a:srgbClr val="C00000"/>
                </a:solidFill>
              </a:rPr>
              <a:t>=1, M=M+X</a:t>
            </a:r>
            <a:r>
              <a:rPr lang="en-US" altLang="en-US" baseline="14000" dirty="0">
                <a:solidFill>
                  <a:srgbClr val="C00000"/>
                </a:solidFill>
              </a:rPr>
              <a:t> × </a:t>
            </a:r>
            <a:r>
              <a:rPr lang="en-US" altLang="en-US" dirty="0">
                <a:solidFill>
                  <a:srgbClr val="C00000"/>
                </a:solidFill>
              </a:rPr>
              <a:t>2</a:t>
            </a:r>
            <a:r>
              <a:rPr lang="en-US" altLang="en-US" baseline="30000" dirty="0">
                <a:solidFill>
                  <a:srgbClr val="C00000"/>
                </a:solidFill>
              </a:rPr>
              <a:t>i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Z=M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5B3E7A8-7F66-4422-9D9A-545D2BC15C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4101" name="Content Placeholder 2"/>
          <p:cNvSpPr txBox="1">
            <a:spLocks/>
          </p:cNvSpPr>
          <p:nvPr/>
        </p:nvSpPr>
        <p:spPr bwMode="auto">
          <a:xfrm>
            <a:off x="4572000" y="908125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/>
              <a:t>Input X, Y</a:t>
            </a:r>
          </a:p>
          <a:p>
            <a:pPr>
              <a:buFontTx/>
              <a:buNone/>
            </a:pPr>
            <a:r>
              <a:rPr lang="en-US" altLang="en-US" sz="2400" dirty="0"/>
              <a:t>Output Z</a:t>
            </a:r>
          </a:p>
          <a:p>
            <a:pPr>
              <a:buFontTx/>
              <a:buNone/>
            </a:pPr>
            <a:r>
              <a:rPr lang="en-US" altLang="en-US" sz="2400" dirty="0"/>
              <a:t>Variable M, i</a:t>
            </a:r>
          </a:p>
          <a:p>
            <a:r>
              <a:rPr lang="en-US" altLang="en-US" sz="2400" dirty="0"/>
              <a:t>M=0</a:t>
            </a:r>
          </a:p>
          <a:p>
            <a:r>
              <a:rPr lang="en-US" altLang="en-US" sz="2400" dirty="0"/>
              <a:t>For i=n-1 to 0</a:t>
            </a:r>
          </a:p>
          <a:p>
            <a:pPr lvl="1"/>
            <a:r>
              <a:rPr lang="en-US" altLang="en-US" sz="2400" dirty="0"/>
              <a:t>If Y</a:t>
            </a:r>
            <a:r>
              <a:rPr lang="en-US" altLang="en-US" sz="2400" baseline="-25000" dirty="0"/>
              <a:t>n-1</a:t>
            </a:r>
            <a:r>
              <a:rPr lang="en-US" altLang="en-US" sz="2400" dirty="0"/>
              <a:t>=1, M=M+X</a:t>
            </a:r>
          </a:p>
          <a:p>
            <a:pPr lvl="1"/>
            <a:r>
              <a:rPr lang="en-US" altLang="en-US" sz="2400" dirty="0"/>
              <a:t>Shift Y left by one bit</a:t>
            </a:r>
          </a:p>
          <a:p>
            <a:pPr lvl="1"/>
            <a:r>
              <a:rPr lang="en-US" altLang="en-US" sz="2400" dirty="0"/>
              <a:t>If i != 0, shift M left by one bit</a:t>
            </a:r>
            <a:endParaRPr lang="en-US" altLang="en-US" sz="2400" baseline="30000" dirty="0"/>
          </a:p>
          <a:p>
            <a:r>
              <a:rPr lang="en-US" altLang="en-US" sz="2400" dirty="0"/>
              <a:t>Z=M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3F0DB-0E29-42E8-A6AC-00D9BF231540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498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65980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5123" name="Text Box 81"/>
          <p:cNvSpPr txBox="1">
            <a:spLocks noChangeArrowheads="1"/>
          </p:cNvSpPr>
          <p:nvPr/>
        </p:nvSpPr>
        <p:spPr bwMode="auto">
          <a:xfrm>
            <a:off x="914402" y="802669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3C4297-0E07-4CFA-A070-E8FBB36D36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8382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Step 0: Syntax</a:t>
            </a:r>
          </a:p>
        </p:txBody>
      </p:sp>
      <p:sp>
        <p:nvSpPr>
          <p:cNvPr id="7171" name="Text Box 81"/>
          <p:cNvSpPr txBox="1">
            <a:spLocks noChangeArrowheads="1"/>
          </p:cNvSpPr>
          <p:nvPr/>
        </p:nvSpPr>
        <p:spPr bwMode="auto">
          <a:xfrm>
            <a:off x="637310" y="929314"/>
            <a:ext cx="794630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1C77B5-9199-407C-AE64-9E60B07866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8195" name="Group 30"/>
          <p:cNvGrpSpPr>
            <a:grpSpLocks/>
          </p:cNvGrpSpPr>
          <p:nvPr/>
        </p:nvGrpSpPr>
        <p:grpSpPr bwMode="auto">
          <a:xfrm>
            <a:off x="5127626" y="1693864"/>
            <a:ext cx="3648818" cy="2827338"/>
            <a:chOff x="746125" y="1516526"/>
            <a:chExt cx="3648818" cy="2826874"/>
          </a:xfrm>
        </p:grpSpPr>
        <p:sp>
          <p:nvSpPr>
            <p:cNvPr id="8199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0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1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8205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208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8209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8213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4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372218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8216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8218" name="Text Box 152"/>
            <p:cNvSpPr txBox="1">
              <a:spLocks noChangeArrowheads="1"/>
            </p:cNvSpPr>
            <p:nvPr/>
          </p:nvSpPr>
          <p:spPr bwMode="auto">
            <a:xfrm>
              <a:off x="1256797" y="1516526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19" name="Text Box 153"/>
            <p:cNvSpPr txBox="1">
              <a:spLocks noChangeArrowheads="1"/>
            </p:cNvSpPr>
            <p:nvPr/>
          </p:nvSpPr>
          <p:spPr bwMode="auto">
            <a:xfrm>
              <a:off x="1272672" y="1948287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20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819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CF7FC0-47F3-43A7-AE1F-C6CCFD5FC6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8197" name="Text Box 81"/>
          <p:cNvSpPr txBox="1">
            <a:spLocks noChangeArrowheads="1"/>
          </p:cNvSpPr>
          <p:nvPr/>
        </p:nvSpPr>
        <p:spPr bwMode="auto">
          <a:xfrm>
            <a:off x="228601" y="493666"/>
            <a:ext cx="49149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Input:   </a:t>
            </a:r>
            <a:r>
              <a:rPr lang="en-US" altLang="en-US" sz="2400" dirty="0">
                <a:solidFill>
                  <a:srgbClr val="FF0000"/>
                </a:solidFill>
              </a:rPr>
              <a:t>X[15:0], Y[15:0] </a:t>
            </a:r>
            <a:r>
              <a:rPr lang="en-US" altLang="en-US" sz="2400" dirty="0"/>
              <a:t>type bit-vector, </a:t>
            </a:r>
            <a:r>
              <a:rPr lang="en-US" altLang="en-US" sz="2400" dirty="0">
                <a:solidFill>
                  <a:srgbClr val="FF0000"/>
                </a:solidFill>
              </a:rPr>
              <a:t>    start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 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A[15:0], B[15:0] ,M[31:0], i[4:0] </a:t>
            </a:r>
            <a:r>
              <a:rPr lang="en-US" altLang="en-US" sz="2400" dirty="0"/>
              <a:t>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</a:t>
            </a:r>
            <a:r>
              <a:rPr lang="en-US" altLang="en-US" sz="2400" dirty="0">
                <a:solidFill>
                  <a:srgbClr val="FF0000"/>
                </a:solidFill>
              </a:rPr>
              <a:t> Z[31:0] </a:t>
            </a:r>
            <a:r>
              <a:rPr lang="en-US" altLang="en-US" sz="2400" dirty="0"/>
              <a:t>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S0: If start’ goto S0 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BFBFBF"/>
                </a:solidFill>
              </a:rPr>
              <a:t>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S1: A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X || B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Y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BFBFBF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= 0 goto S4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8198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  <p:sp>
        <p:nvSpPr>
          <p:cNvPr id="29" name="Text Box 131"/>
          <p:cNvSpPr txBox="1">
            <a:spLocks noChangeArrowheads="1"/>
          </p:cNvSpPr>
          <p:nvPr/>
        </p:nvSpPr>
        <p:spPr bwMode="auto">
          <a:xfrm>
            <a:off x="5946296" y="2994756"/>
            <a:ext cx="985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  <a:r>
              <a:rPr lang="en-US" altLang="en-US" sz="2400" baseline="-25000" dirty="0"/>
              <a:t>15</a:t>
            </a:r>
            <a:r>
              <a:rPr lang="en-US" altLang="en-US" sz="2400" dirty="0"/>
              <a:t>,i</a:t>
            </a:r>
            <a:r>
              <a:rPr lang="en-US" altLang="en-US" sz="2400" baseline="-25000" dirty="0"/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DD376B-7BAD-46D8-B9E2-2B1B773F81F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Condition Bits to Control Subsystem</a:t>
            </a:r>
          </a:p>
        </p:txBody>
      </p:sp>
      <p:grpSp>
        <p:nvGrpSpPr>
          <p:cNvPr id="9220" name="Group 30"/>
          <p:cNvGrpSpPr>
            <a:grpSpLocks/>
          </p:cNvGrpSpPr>
          <p:nvPr/>
        </p:nvGrpSpPr>
        <p:grpSpPr bwMode="auto">
          <a:xfrm>
            <a:off x="5257802" y="1987406"/>
            <a:ext cx="3713117" cy="2874691"/>
            <a:chOff x="457200" y="1543260"/>
            <a:chExt cx="3713142" cy="2874850"/>
          </a:xfrm>
        </p:grpSpPr>
        <p:sp>
          <p:nvSpPr>
            <p:cNvPr id="9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9223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9224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?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9227" name="Text Box 131"/>
            <p:cNvSpPr txBox="1">
              <a:spLocks noChangeArrowheads="1"/>
            </p:cNvSpPr>
            <p:nvPr/>
          </p:nvSpPr>
          <p:spPr bwMode="auto">
            <a:xfrm>
              <a:off x="994483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B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15,</a:t>
              </a: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, i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4</a:t>
              </a:r>
              <a:endParaRPr lang="en-US" altLang="en-US" sz="2400" baseline="-25000" dirty="0"/>
            </a:p>
          </p:txBody>
        </p:sp>
        <p:sp>
          <p:nvSpPr>
            <p:cNvPr id="9228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9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9231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9232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3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9236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8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9239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0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9241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2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3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9221" name="Text Box 81"/>
          <p:cNvSpPr txBox="1">
            <a:spLocks noChangeArrowheads="1"/>
          </p:cNvSpPr>
          <p:nvPr/>
        </p:nvSpPr>
        <p:spPr bwMode="auto">
          <a:xfrm>
            <a:off x="252414" y="625224"/>
            <a:ext cx="5767383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</a:t>
            </a:r>
            <a:r>
              <a:rPr lang="en-US" altLang="en-US" sz="2400" dirty="0">
                <a:solidFill>
                  <a:srgbClr val="CCCCCC"/>
                </a:solidFill>
              </a:rPr>
              <a:t>Input: X[15:0], Y[15:0] type bit-vector,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400" dirty="0">
                <a:solidFill>
                  <a:srgbClr val="CCCCCC"/>
                </a:solidFill>
              </a:rPr>
              <a:t> :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Outpu</a:t>
            </a:r>
            <a:r>
              <a:rPr lang="en-US" altLang="en-US" sz="2400" dirty="0">
                <a:solidFill>
                  <a:srgbClr val="CCCCCC"/>
                </a:solidFill>
              </a:rPr>
              <a:t>t 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/>
              <a:t>done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S1:A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X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goto S4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i&gt;= 16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1267" name="Group 30"/>
          <p:cNvGrpSpPr>
            <a:grpSpLocks/>
          </p:cNvGrpSpPr>
          <p:nvPr/>
        </p:nvGrpSpPr>
        <p:grpSpPr bwMode="auto">
          <a:xfrm>
            <a:off x="5245102" y="1252538"/>
            <a:ext cx="3713117" cy="2874691"/>
            <a:chOff x="457200" y="1543260"/>
            <a:chExt cx="3713142" cy="2874850"/>
          </a:xfrm>
        </p:grpSpPr>
        <p:sp>
          <p:nvSpPr>
            <p:cNvPr id="11271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5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11276" name="Text Box 131"/>
            <p:cNvSpPr txBox="1">
              <a:spLocks noChangeArrowheads="1"/>
            </p:cNvSpPr>
            <p:nvPr/>
          </p:nvSpPr>
          <p:spPr bwMode="auto">
            <a:xfrm>
              <a:off x="1586164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en-US" altLang="en-US" sz="2400" baseline="-25000" dirty="0"/>
                <a:t>15</a:t>
              </a:r>
              <a:r>
                <a:rPr lang="en-US" altLang="en-US" sz="2400" dirty="0"/>
                <a:t>,i</a:t>
              </a:r>
              <a:r>
                <a:rPr lang="en-US" altLang="en-US" sz="2400" baseline="-25000" dirty="0"/>
                <a:t>4</a:t>
              </a:r>
            </a:p>
          </p:txBody>
        </p:sp>
        <p:sp>
          <p:nvSpPr>
            <p:cNvPr id="11277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1280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1281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3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4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1285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1288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9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1290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1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2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126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6521C1-EF5E-446B-A8D2-CB044E0867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1930400" y="-14286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Identify Data Subsystem Operations</a:t>
            </a:r>
          </a:p>
        </p:txBody>
      </p:sp>
      <p:sp>
        <p:nvSpPr>
          <p:cNvPr id="11270" name="Text Box 81"/>
          <p:cNvSpPr txBox="1">
            <a:spLocks noChangeArrowheads="1"/>
          </p:cNvSpPr>
          <p:nvPr/>
        </p:nvSpPr>
        <p:spPr bwMode="auto">
          <a:xfrm>
            <a:off x="236538" y="477839"/>
            <a:ext cx="523120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BE0188-9C83-42B3-B05A-37D95C91F6B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Map Data Operations to Implementable functions</a:t>
            </a:r>
          </a:p>
        </p:txBody>
      </p:sp>
      <p:sp>
        <p:nvSpPr>
          <p:cNvPr id="12292" name="Text Box 81"/>
          <p:cNvSpPr txBox="1">
            <a:spLocks noChangeArrowheads="1"/>
          </p:cNvSpPr>
          <p:nvPr/>
        </p:nvSpPr>
        <p:spPr bwMode="auto">
          <a:xfrm>
            <a:off x="252415" y="739775"/>
            <a:ext cx="5257583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2293" name="Text Box 1155"/>
          <p:cNvSpPr txBox="1">
            <a:spLocks noChangeArrowheads="1"/>
          </p:cNvSpPr>
          <p:nvPr/>
        </p:nvSpPr>
        <p:spPr bwMode="auto">
          <a:xfrm>
            <a:off x="5341938" y="1418274"/>
            <a:ext cx="197201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ii+ 1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MM+A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MShift(M,L,1)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BShift(B,L,1)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Z:M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12294" name="Text Box 1156"/>
          <p:cNvSpPr txBox="1">
            <a:spLocks noChangeArrowheads="1"/>
          </p:cNvSpPr>
          <p:nvPr/>
        </p:nvSpPr>
        <p:spPr bwMode="auto">
          <a:xfrm>
            <a:off x="7108826" y="1096329"/>
            <a:ext cx="180395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Clear(M)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 Clear(i)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  INC(i)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Add(M,A)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  SHL(M)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SHL(B)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Wires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14"/>
          <p:cNvSpPr txBox="1">
            <a:spLocks noChangeArrowheads="1"/>
          </p:cNvSpPr>
          <p:nvPr/>
        </p:nvSpPr>
        <p:spPr bwMode="auto">
          <a:xfrm>
            <a:off x="275322" y="247092"/>
            <a:ext cx="79736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5: Implement the Data Subsystem from Standard Modules</a:t>
            </a:r>
          </a:p>
        </p:txBody>
      </p:sp>
      <p:grpSp>
        <p:nvGrpSpPr>
          <p:cNvPr id="13315" name="Group 38"/>
          <p:cNvGrpSpPr>
            <a:grpSpLocks/>
          </p:cNvGrpSpPr>
          <p:nvPr/>
        </p:nvGrpSpPr>
        <p:grpSpPr bwMode="auto">
          <a:xfrm>
            <a:off x="5735638" y="1066800"/>
            <a:ext cx="2246312" cy="1602820"/>
            <a:chOff x="5450505" y="609600"/>
            <a:chExt cx="2245695" cy="1602820"/>
          </a:xfrm>
        </p:grpSpPr>
        <p:sp>
          <p:nvSpPr>
            <p:cNvPr id="13319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3320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3321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2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3323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4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5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3326" name="Text Box 122"/>
            <p:cNvSpPr txBox="1">
              <a:spLocks noChangeArrowheads="1"/>
            </p:cNvSpPr>
            <p:nvPr/>
          </p:nvSpPr>
          <p:spPr bwMode="auto">
            <a:xfrm>
              <a:off x="6781800" y="609600"/>
              <a:ext cx="3512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3316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434B84B-10BD-4418-AD0D-AB85774505C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3317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1104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41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361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 with control signals</a:t>
            </a:r>
          </a:p>
        </p:txBody>
      </p:sp>
      <p:grpSp>
        <p:nvGrpSpPr>
          <p:cNvPr id="14339" name="Group 38"/>
          <p:cNvGrpSpPr>
            <a:grpSpLocks/>
          </p:cNvGrpSpPr>
          <p:nvPr/>
        </p:nvGrpSpPr>
        <p:grpSpPr bwMode="auto">
          <a:xfrm>
            <a:off x="5735638" y="1110492"/>
            <a:ext cx="2246312" cy="1368758"/>
            <a:chOff x="5450505" y="653298"/>
            <a:chExt cx="2245695" cy="1368752"/>
          </a:xfrm>
        </p:grpSpPr>
        <p:sp>
          <p:nvSpPr>
            <p:cNvPr id="14386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7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4388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9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4390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1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2" name="Text Box 121"/>
            <p:cNvSpPr txBox="1">
              <a:spLocks noChangeArrowheads="1"/>
            </p:cNvSpPr>
            <p:nvPr/>
          </p:nvSpPr>
          <p:spPr bwMode="auto">
            <a:xfrm>
              <a:off x="6983257" y="165271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93" name="Text Box 122"/>
            <p:cNvSpPr txBox="1">
              <a:spLocks noChangeArrowheads="1"/>
            </p:cNvSpPr>
            <p:nvPr/>
          </p:nvSpPr>
          <p:spPr bwMode="auto">
            <a:xfrm>
              <a:off x="6939915" y="653298"/>
              <a:ext cx="351281" cy="369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1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052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4342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14343" name="Line 159"/>
          <p:cNvSpPr>
            <a:spLocks noChangeShapeType="1"/>
          </p:cNvSpPr>
          <p:nvPr/>
        </p:nvSpPr>
        <p:spPr bwMode="auto">
          <a:xfrm>
            <a:off x="4686300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Line 163"/>
          <p:cNvSpPr>
            <a:spLocks noChangeShapeType="1"/>
          </p:cNvSpPr>
          <p:nvPr/>
        </p:nvSpPr>
        <p:spPr bwMode="auto">
          <a:xfrm>
            <a:off x="3775075" y="5310075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6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14347" name="TextBox 95"/>
          <p:cNvSpPr txBox="1">
            <a:spLocks noChangeArrowheads="1"/>
          </p:cNvSpPr>
          <p:nvPr/>
        </p:nvSpPr>
        <p:spPr bwMode="auto">
          <a:xfrm>
            <a:off x="4481513" y="5388136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101"/>
          <p:cNvSpPr txBox="1">
            <a:spLocks noChangeArrowheads="1"/>
          </p:cNvSpPr>
          <p:nvPr/>
        </p:nvSpPr>
        <p:spPr bwMode="auto">
          <a:xfrm>
            <a:off x="5346701" y="5510213"/>
            <a:ext cx="723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B[15]</a:t>
            </a:r>
          </a:p>
        </p:txBody>
      </p:sp>
      <p:sp>
        <p:nvSpPr>
          <p:cNvPr id="14350" name="Line 66"/>
          <p:cNvSpPr>
            <a:spLocks noChangeShapeType="1"/>
          </p:cNvSpPr>
          <p:nvPr/>
        </p:nvSpPr>
        <p:spPr bwMode="auto">
          <a:xfrm>
            <a:off x="3943352" y="5248220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51" name="TextBox 65"/>
          <p:cNvSpPr txBox="1">
            <a:spLocks noChangeArrowheads="1"/>
          </p:cNvSpPr>
          <p:nvPr/>
        </p:nvSpPr>
        <p:spPr bwMode="auto">
          <a:xfrm>
            <a:off x="4221163" y="4459047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14352" name="TextBox 5"/>
          <p:cNvSpPr txBox="1">
            <a:spLocks noChangeArrowheads="1"/>
          </p:cNvSpPr>
          <p:nvPr/>
        </p:nvSpPr>
        <p:spPr bwMode="auto">
          <a:xfrm>
            <a:off x="4341892" y="501777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4353" name="TextBox 8"/>
          <p:cNvSpPr txBox="1">
            <a:spLocks noChangeArrowheads="1"/>
          </p:cNvSpPr>
          <p:nvPr/>
        </p:nvSpPr>
        <p:spPr bwMode="auto">
          <a:xfrm>
            <a:off x="4828468" y="501140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14354" name="Text Box 67"/>
          <p:cNvSpPr txBox="1">
            <a:spLocks noChangeArrowheads="1"/>
          </p:cNvSpPr>
          <p:nvPr/>
        </p:nvSpPr>
        <p:spPr bwMode="auto">
          <a:xfrm>
            <a:off x="3813175" y="482758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16</a:t>
            </a:r>
          </a:p>
        </p:txBody>
      </p: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3378202" y="2546509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5688429" y="3181779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3172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Data Subsystem</a:t>
            </a:r>
            <a:endParaRPr lang="en-US" altLang="en-US" sz="2800" dirty="0"/>
          </a:p>
        </p:txBody>
      </p: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2563040" y="4136906"/>
            <a:ext cx="2286000" cy="1489316"/>
            <a:chOff x="3394075" y="4459047"/>
            <a:chExt cx="2286000" cy="1489316"/>
          </a:xfrm>
        </p:grpSpPr>
        <p:sp>
          <p:nvSpPr>
            <p:cNvPr id="14342" name="Rectangle 151"/>
            <p:cNvSpPr>
              <a:spLocks noChangeArrowheads="1"/>
            </p:cNvSpPr>
            <p:nvPr/>
          </p:nvSpPr>
          <p:spPr bwMode="auto">
            <a:xfrm>
              <a:off x="4384675" y="4881563"/>
              <a:ext cx="685800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43" name="Line 159"/>
            <p:cNvSpPr>
              <a:spLocks noChangeShapeType="1"/>
            </p:cNvSpPr>
            <p:nvPr/>
          </p:nvSpPr>
          <p:spPr bwMode="auto">
            <a:xfrm>
              <a:off x="4686300" y="5719763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5" name="Line 163"/>
            <p:cNvSpPr>
              <a:spLocks noChangeShapeType="1"/>
            </p:cNvSpPr>
            <p:nvPr/>
          </p:nvSpPr>
          <p:spPr bwMode="auto">
            <a:xfrm>
              <a:off x="3813175" y="5310566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6" name="Text Box 164"/>
            <p:cNvSpPr txBox="1">
              <a:spLocks noChangeArrowheads="1"/>
            </p:cNvSpPr>
            <p:nvPr/>
          </p:nvSpPr>
          <p:spPr bwMode="auto">
            <a:xfrm>
              <a:off x="3394075" y="5110164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4347" name="TextBox 95"/>
            <p:cNvSpPr txBox="1">
              <a:spLocks noChangeArrowheads="1"/>
            </p:cNvSpPr>
            <p:nvPr/>
          </p:nvSpPr>
          <p:spPr bwMode="auto">
            <a:xfrm>
              <a:off x="4481513" y="5388136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 bwMode="auto">
            <a:xfrm>
              <a:off x="5070475" y="5304126"/>
              <a:ext cx="6096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9" name="TextBox 101"/>
            <p:cNvSpPr txBox="1">
              <a:spLocks noChangeArrowheads="1"/>
            </p:cNvSpPr>
            <p:nvPr/>
          </p:nvSpPr>
          <p:spPr bwMode="auto">
            <a:xfrm>
              <a:off x="5112109" y="528128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4350" name="Line 66"/>
            <p:cNvSpPr>
              <a:spLocks noChangeShapeType="1"/>
            </p:cNvSpPr>
            <p:nvPr/>
          </p:nvSpPr>
          <p:spPr bwMode="auto">
            <a:xfrm>
              <a:off x="4026480" y="5237829"/>
              <a:ext cx="138113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1" name="TextBox 65"/>
            <p:cNvSpPr txBox="1">
              <a:spLocks noChangeArrowheads="1"/>
            </p:cNvSpPr>
            <p:nvPr/>
          </p:nvSpPr>
          <p:spPr bwMode="auto">
            <a:xfrm>
              <a:off x="4221163" y="4459047"/>
              <a:ext cx="1165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4352" name="TextBox 5"/>
            <p:cNvSpPr txBox="1">
              <a:spLocks noChangeArrowheads="1"/>
            </p:cNvSpPr>
            <p:nvPr/>
          </p:nvSpPr>
          <p:spPr bwMode="auto">
            <a:xfrm>
              <a:off x="4341892" y="5017771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53" name="TextBox 8"/>
            <p:cNvSpPr txBox="1">
              <a:spLocks noChangeArrowheads="1"/>
            </p:cNvSpPr>
            <p:nvPr/>
          </p:nvSpPr>
          <p:spPr bwMode="auto">
            <a:xfrm>
              <a:off x="4828468" y="5011409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54" name="Text Box 67"/>
            <p:cNvSpPr txBox="1">
              <a:spLocks noChangeArrowheads="1"/>
            </p:cNvSpPr>
            <p:nvPr/>
          </p:nvSpPr>
          <p:spPr bwMode="auto">
            <a:xfrm>
              <a:off x="3813175" y="4827588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</p:grp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2453865" y="1233706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6603647" y="2165762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505678" y="878981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56" name="Line 64"/>
          <p:cNvSpPr>
            <a:spLocks noChangeShapeType="1"/>
          </p:cNvSpPr>
          <p:nvPr/>
        </p:nvSpPr>
        <p:spPr bwMode="auto">
          <a:xfrm>
            <a:off x="4502306" y="4890863"/>
            <a:ext cx="138153" cy="1365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88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5" y="79490"/>
            <a:ext cx="58417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46462" y="671689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71020" y="4217492"/>
            <a:ext cx="4565756" cy="1823780"/>
            <a:chOff x="858839" y="2944297"/>
            <a:chExt cx="4565756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01320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rot="5400000" flipH="1" flipV="1">
              <a:off x="4460406" y="3520272"/>
              <a:ext cx="221070" cy="260758"/>
            </a:xfrm>
            <a:prstGeom prst="bentConnector2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158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96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97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99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202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203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205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206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207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208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209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9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82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3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85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8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8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91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9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93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9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9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0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161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2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65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6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7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8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0" name="Parallelogram 169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71" name="Elbow Connector 170"/>
            <p:cNvCxnSpPr>
              <a:cxnSpLocks noChangeShapeType="1"/>
              <a:stCxn id="185" idx="1"/>
              <a:endCxn id="170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2" name="Elbow Connector 17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81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9" name="Elbow Connector 8"/>
            <p:cNvCxnSpPr>
              <a:stCxn id="185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endCxn id="161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447564" y="4596418"/>
            <a:ext cx="3428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Registers B and M have multiple sources.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62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Shifter, </a:t>
            </a:r>
            <a:r>
              <a:rPr lang="en-US" altLang="en-US" sz="2800" dirty="0">
                <a:solidFill>
                  <a:srgbClr val="C00000"/>
                </a:solidFill>
              </a:rPr>
              <a:t>Counter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2480" y="692477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93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1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2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5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38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3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1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3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4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7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18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0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3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4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6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7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28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29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0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5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6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97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99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0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1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3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4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Parallelogram 104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8" name="Elbow Connector 107"/>
            <p:cNvCxnSpPr>
              <a:cxnSpLocks noChangeShapeType="1"/>
              <a:stCxn id="120" idx="1"/>
              <a:endCxn id="105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Elbow Connector 108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4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5" name="Elbow Connector 114"/>
            <p:cNvCxnSpPr>
              <a:stCxn id="120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Elbow Connector 115"/>
            <p:cNvCxnSpPr>
              <a:endCxn id="96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3658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84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Step 6: Map Control Signals to Operations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-35859" y="878795"/>
            <a:ext cx="186166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/>
              <a:t>operation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</a:rPr>
              <a:t>A </a:t>
            </a: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2560207" y="606824"/>
            <a:ext cx="6469063" cy="3015863"/>
            <a:chOff x="2374900" y="803303"/>
            <a:chExt cx="6469063" cy="3015863"/>
          </a:xfrm>
        </p:grpSpPr>
        <p:grpSp>
          <p:nvGrpSpPr>
            <p:cNvPr id="95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3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5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7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40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3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4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5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6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7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6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9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0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2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5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6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8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9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30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31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2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9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00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01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2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4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5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8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Parallelogram 108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11" name="Elbow Connector 110"/>
            <p:cNvCxnSpPr>
              <a:cxnSpLocks noChangeShapeType="1"/>
              <a:stCxn id="122" idx="1"/>
              <a:endCxn id="109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Elbow Connector 11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6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7" name="Elbow Connector 116"/>
            <p:cNvCxnSpPr>
              <a:stCxn id="122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Elbow Connector 117"/>
            <p:cNvCxnSpPr>
              <a:endCxn id="99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 Box 1157"/>
          <p:cNvSpPr txBox="1">
            <a:spLocks noChangeArrowheads="1"/>
          </p:cNvSpPr>
          <p:nvPr/>
        </p:nvSpPr>
        <p:spPr bwMode="auto">
          <a:xfrm>
            <a:off x="1679785" y="831553"/>
            <a:ext cx="185578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0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3 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6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7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31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9459" name="Group 30"/>
          <p:cNvGrpSpPr>
            <a:grpSpLocks/>
          </p:cNvGrpSpPr>
          <p:nvPr/>
        </p:nvGrpSpPr>
        <p:grpSpPr bwMode="auto">
          <a:xfrm>
            <a:off x="5257802" y="1720851"/>
            <a:ext cx="3754681" cy="2799988"/>
            <a:chOff x="457200" y="1543260"/>
            <a:chExt cx="3754706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1947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947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19481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2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3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9484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85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6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7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8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9489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1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9492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3" name="Text Box 149"/>
            <p:cNvSpPr txBox="1">
              <a:spLocks noChangeArrowheads="1"/>
            </p:cNvSpPr>
            <p:nvPr/>
          </p:nvSpPr>
          <p:spPr bwMode="auto">
            <a:xfrm>
              <a:off x="3429314" y="381093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9494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5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6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946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179A1F-94A0-406E-BA27-D13EED89F5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930401" y="-14286"/>
            <a:ext cx="5747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7: Identify Control Path Components</a:t>
            </a:r>
          </a:p>
        </p:txBody>
      </p:sp>
      <p:sp>
        <p:nvSpPr>
          <p:cNvPr id="1946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S1: </a:t>
            </a:r>
            <a:r>
              <a:rPr lang="en-US" altLang="en-US" sz="2000" dirty="0"/>
              <a:t>A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 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0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000" dirty="0">
                <a:sym typeface="Wingdings" pitchFamily="2" charset="2"/>
              </a:rPr>
              <a:t>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000" dirty="0">
                <a:sym typeface="Wingdings" pitchFamily="2" charset="2"/>
              </a:rPr>
              <a:t>M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000" dirty="0">
                <a:sym typeface="Wingdings" pitchFamily="2" charset="2"/>
              </a:rPr>
              <a:t>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Shift(M,L,1) || 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Shift(B,L,1)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000" dirty="0">
                <a:sym typeface="Wingdings" pitchFamily="2" charset="2"/>
              </a:rPr>
              <a:t>Z: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9463" name="Text Box 189"/>
          <p:cNvSpPr txBox="1">
            <a:spLocks noChangeArrowheads="1"/>
          </p:cNvSpPr>
          <p:nvPr/>
        </p:nvSpPr>
        <p:spPr bwMode="auto">
          <a:xfrm>
            <a:off x="5626102" y="3013076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pSp>
        <p:nvGrpSpPr>
          <p:cNvPr id="19464" name="Group 109"/>
          <p:cNvGrpSpPr>
            <a:grpSpLocks/>
          </p:cNvGrpSpPr>
          <p:nvPr/>
        </p:nvGrpSpPr>
        <p:grpSpPr bwMode="auto">
          <a:xfrm>
            <a:off x="5054461" y="4741863"/>
            <a:ext cx="3830850" cy="1752600"/>
            <a:chOff x="4648200" y="4419600"/>
            <a:chExt cx="3832045" cy="1752600"/>
          </a:xfrm>
        </p:grpSpPr>
        <p:sp>
          <p:nvSpPr>
            <p:cNvPr id="19465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6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9467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8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9469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839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9470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9474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9475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5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0"/>
          <p:cNvGrpSpPr>
            <a:grpSpLocks/>
          </p:cNvGrpSpPr>
          <p:nvPr/>
        </p:nvGrpSpPr>
        <p:grpSpPr bwMode="auto">
          <a:xfrm>
            <a:off x="2397127" y="877889"/>
            <a:ext cx="3896469" cy="2799985"/>
            <a:chOff x="457200" y="1543260"/>
            <a:chExt cx="3896495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20486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20487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20490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1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20493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20494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20498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0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20501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149"/>
            <p:cNvSpPr txBox="1">
              <a:spLocks noChangeArrowheads="1"/>
            </p:cNvSpPr>
            <p:nvPr/>
          </p:nvSpPr>
          <p:spPr bwMode="auto">
            <a:xfrm>
              <a:off x="3571103" y="374115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20503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4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5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20483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BBC382-0592-488F-B4D7-F2863B3004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4" name="Text Box 189"/>
          <p:cNvSpPr txBox="1">
            <a:spLocks noChangeArrowheads="1"/>
          </p:cNvSpPr>
          <p:nvPr/>
        </p:nvSpPr>
        <p:spPr bwMode="auto">
          <a:xfrm>
            <a:off x="2738439" y="2117725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22305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00525" y="190454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65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01002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22750" y="-9525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84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4"/>
          <p:cNvSpPr>
            <a:spLocks noChangeArrowheads="1"/>
          </p:cNvSpPr>
          <p:nvPr/>
        </p:nvSpPr>
        <p:spPr bwMode="auto">
          <a:xfrm>
            <a:off x="228600" y="152400"/>
            <a:ext cx="6762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Design of the Control Subsystem</a:t>
            </a:r>
          </a:p>
        </p:txBody>
      </p:sp>
      <p:sp>
        <p:nvSpPr>
          <p:cNvPr id="23555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121BD5-335A-428C-ABD5-5C9E2B411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3556" name="Text Box 81"/>
          <p:cNvSpPr txBox="1">
            <a:spLocks noChangeArrowheads="1"/>
          </p:cNvSpPr>
          <p:nvPr/>
        </p:nvSpPr>
        <p:spPr bwMode="auto">
          <a:xfrm>
            <a:off x="243432" y="1351302"/>
            <a:ext cx="49434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</a:t>
            </a:r>
            <a:r>
              <a:rPr lang="en-US" altLang="en-US" sz="2400" dirty="0">
                <a:solidFill>
                  <a:srgbClr val="000000"/>
                </a:solidFill>
              </a:rPr>
              <a:t>If start’ goto S0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>
                <a:solidFill>
                  <a:srgbClr val="000000"/>
                </a:solidFill>
              </a:rPr>
              <a:t>A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X || B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00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= 0 goto S4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Z: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4814642" y="1530896"/>
            <a:ext cx="3844975" cy="1752600"/>
            <a:chOff x="4648200" y="4505664"/>
            <a:chExt cx="3845254" cy="1752600"/>
          </a:xfrm>
        </p:grpSpPr>
        <p:sp>
          <p:nvSpPr>
            <p:cNvPr id="6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Rectangle 187"/>
            <p:cNvSpPr>
              <a:spLocks noChangeArrowheads="1"/>
            </p:cNvSpPr>
            <p:nvPr/>
          </p:nvSpPr>
          <p:spPr bwMode="auto">
            <a:xfrm>
              <a:off x="6324599" y="4505664"/>
              <a:ext cx="1212413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Subsystem</a:t>
              </a:r>
            </a:p>
          </p:txBody>
        </p:sp>
        <p:sp>
          <p:nvSpPr>
            <p:cNvPr id="8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6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0" name="Rectangle 211"/>
            <p:cNvSpPr>
              <a:spLocks noChangeArrowheads="1"/>
            </p:cNvSpPr>
            <p:nvPr/>
          </p:nvSpPr>
          <p:spPr bwMode="auto">
            <a:xfrm>
              <a:off x="7815811" y="4825041"/>
              <a:ext cx="583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1" name="Line 215"/>
            <p:cNvSpPr>
              <a:spLocks noChangeShapeType="1"/>
            </p:cNvSpPr>
            <p:nvPr/>
          </p:nvSpPr>
          <p:spPr bwMode="auto">
            <a:xfrm>
              <a:off x="7525121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221"/>
            <p:cNvSpPr>
              <a:spLocks noChangeShapeType="1"/>
            </p:cNvSpPr>
            <p:nvPr/>
          </p:nvSpPr>
          <p:spPr bwMode="auto">
            <a:xfrm>
              <a:off x="7498377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39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5" name="Text Box 228"/>
            <p:cNvSpPr txBox="1">
              <a:spLocks noChangeArrowheads="1"/>
            </p:cNvSpPr>
            <p:nvPr/>
          </p:nvSpPr>
          <p:spPr bwMode="auto">
            <a:xfrm>
              <a:off x="7810204" y="5493588"/>
              <a:ext cx="683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6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3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4"/>
          <p:cNvSpPr>
            <a:spLocks noChangeArrowheads="1"/>
          </p:cNvSpPr>
          <p:nvPr/>
        </p:nvSpPr>
        <p:spPr bwMode="auto">
          <a:xfrm>
            <a:off x="228600" y="1524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Control Subsystem</a:t>
            </a:r>
          </a:p>
        </p:txBody>
      </p:sp>
      <p:sp>
        <p:nvSpPr>
          <p:cNvPr id="24579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F941F22-1226-4E6B-BEBD-22588E8E08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24580" name="Group 1"/>
          <p:cNvGrpSpPr>
            <a:grpSpLocks/>
          </p:cNvGrpSpPr>
          <p:nvPr/>
        </p:nvGrpSpPr>
        <p:grpSpPr bwMode="auto">
          <a:xfrm>
            <a:off x="4427540" y="1154114"/>
            <a:ext cx="5081587" cy="4154487"/>
            <a:chOff x="4214395" y="1154113"/>
            <a:chExt cx="5081588" cy="4154487"/>
          </a:xfrm>
        </p:grpSpPr>
        <p:sp>
          <p:nvSpPr>
            <p:cNvPr id="24582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4583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4584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4585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4586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4587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4588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4589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0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1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2" name="Text Box 164"/>
            <p:cNvSpPr txBox="1">
              <a:spLocks noChangeArrowheads="1"/>
            </p:cNvSpPr>
            <p:nvPr/>
          </p:nvSpPr>
          <p:spPr bwMode="auto">
            <a:xfrm>
              <a:off x="4679533" y="4225925"/>
              <a:ext cx="99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4593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4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6591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4595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35" name="Straight Arrow Connector 34"/>
            <p:cNvCxnSpPr>
              <a:stCxn id="24586" idx="6"/>
              <a:endCxn id="24588" idx="2"/>
            </p:cNvCxnSpPr>
            <p:nvPr/>
          </p:nvCxnSpPr>
          <p:spPr bwMode="auto">
            <a:xfrm>
              <a:off x="5966995" y="4965700"/>
              <a:ext cx="160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4588" idx="0"/>
              <a:endCxn id="24587" idx="4"/>
            </p:cNvCxnSpPr>
            <p:nvPr/>
          </p:nvCxnSpPr>
          <p:spPr bwMode="auto">
            <a:xfrm rot="16200000" flipV="1">
              <a:off x="7140159" y="3852862"/>
              <a:ext cx="1524000" cy="158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598" name="TextBox 37"/>
            <p:cNvSpPr txBox="1">
              <a:spLocks noChangeArrowheads="1"/>
            </p:cNvSpPr>
            <p:nvPr/>
          </p:nvSpPr>
          <p:spPr bwMode="auto">
            <a:xfrm>
              <a:off x="8310145" y="3717925"/>
              <a:ext cx="9858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951120" y="3975100"/>
              <a:ext cx="1630362" cy="820738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41" name="Freeform 40"/>
            <p:cNvSpPr/>
            <p:nvPr/>
          </p:nvSpPr>
          <p:spPr bwMode="auto">
            <a:xfrm flipV="1">
              <a:off x="5992395" y="2967038"/>
              <a:ext cx="1609725" cy="933450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1" name="TextBox 41"/>
            <p:cNvSpPr txBox="1">
              <a:spLocks noChangeArrowheads="1"/>
            </p:cNvSpPr>
            <p:nvPr/>
          </p:nvSpPr>
          <p:spPr bwMode="auto">
            <a:xfrm>
              <a:off x="7222708" y="3821113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95557" y="1474788"/>
              <a:ext cx="1228725" cy="46037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3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841833" y="1238250"/>
              <a:ext cx="393700" cy="3608388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24581" name="Text Box 81"/>
          <p:cNvSpPr txBox="1">
            <a:spLocks noChangeArrowheads="1"/>
          </p:cNvSpPr>
          <p:nvPr/>
        </p:nvSpPr>
        <p:spPr bwMode="auto">
          <a:xfrm>
            <a:off x="484909" y="1472358"/>
            <a:ext cx="455223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/>
              <a:t>A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 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400" dirty="0">
                <a:sym typeface="Wingdings" pitchFamily="2" charset="2"/>
              </a:rPr>
              <a:t>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ym typeface="Wingdings" pitchFamily="2" charset="2"/>
              </a:rPr>
              <a:t>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Shift(B,L,1)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ym typeface="Wingdings" pitchFamily="2" charset="2"/>
              </a:rPr>
              <a:t>Z: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18508" y="186384"/>
            <a:ext cx="3763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State Assignment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09131"/>
              </p:ext>
            </p:extLst>
          </p:nvPr>
        </p:nvGraphicFramePr>
        <p:xfrm>
          <a:off x="429495" y="1313873"/>
          <a:ext cx="200891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12303"/>
              </p:ext>
            </p:extLst>
          </p:nvPr>
        </p:nvGraphicFramePr>
        <p:xfrm>
          <a:off x="2809837" y="1300019"/>
          <a:ext cx="2022764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67919"/>
              </p:ext>
            </p:extLst>
          </p:nvPr>
        </p:nvGraphicFramePr>
        <p:xfrm>
          <a:off x="5165099" y="1291506"/>
          <a:ext cx="334159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One 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0 0 0 0 0 0 0 1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0 0 0 0 0 0 1 0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0 0 0 0 0 1 0 0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0 0 0 0 1 0 0 0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0 0 0 1 0 0 0 0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0 0 1 0 0 0 0 0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0 1 0 0 0 0 0 0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1 0 0 0 0 0 0 0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6582" y="5749636"/>
            <a:ext cx="708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Hot Encoding: n bits for n states. Bit i=1 for state i.</a:t>
            </a:r>
          </a:p>
        </p:txBody>
      </p:sp>
    </p:spTree>
    <p:extLst>
      <p:ext uri="{BB962C8B-B14F-4D97-AF65-F5344CB8AC3E}">
        <p14:creationId xmlns:p14="http://schemas.microsoft.com/office/powerpoint/2010/main" val="2796644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4691063" y="90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699" name="Line 7"/>
          <p:cNvSpPr>
            <a:spLocks noChangeShapeType="1"/>
          </p:cNvSpPr>
          <p:nvPr/>
        </p:nvSpPr>
        <p:spPr bwMode="auto">
          <a:xfrm>
            <a:off x="4843463" y="151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0" name="AutoShape 8"/>
          <p:cNvSpPr>
            <a:spLocks noChangeArrowheads="1"/>
          </p:cNvSpPr>
          <p:nvPr/>
        </p:nvSpPr>
        <p:spPr bwMode="auto">
          <a:xfrm rot="5400000">
            <a:off x="48053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1" name="Line 9"/>
          <p:cNvSpPr>
            <a:spLocks noChangeShapeType="1"/>
          </p:cNvSpPr>
          <p:nvPr/>
        </p:nvSpPr>
        <p:spPr bwMode="auto">
          <a:xfrm>
            <a:off x="50720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2" name="Text Box 10"/>
          <p:cNvSpPr txBox="1">
            <a:spLocks noChangeArrowheads="1"/>
          </p:cNvSpPr>
          <p:nvPr/>
        </p:nvSpPr>
        <p:spPr bwMode="auto">
          <a:xfrm>
            <a:off x="5057777" y="15144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start</a:t>
            </a:r>
          </a:p>
        </p:txBody>
      </p:sp>
      <p:sp>
        <p:nvSpPr>
          <p:cNvPr id="29703" name="Line 11"/>
          <p:cNvSpPr>
            <a:spLocks noChangeShapeType="1"/>
          </p:cNvSpPr>
          <p:nvPr/>
        </p:nvSpPr>
        <p:spPr bwMode="auto">
          <a:xfrm flipH="1">
            <a:off x="4386263" y="166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4" name="Line 12"/>
          <p:cNvSpPr>
            <a:spLocks noChangeShapeType="1"/>
          </p:cNvSpPr>
          <p:nvPr/>
        </p:nvSpPr>
        <p:spPr bwMode="auto">
          <a:xfrm>
            <a:off x="43862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AutoShape 13"/>
          <p:cNvSpPr>
            <a:spLocks noChangeArrowheads="1"/>
          </p:cNvSpPr>
          <p:nvPr/>
        </p:nvSpPr>
        <p:spPr bwMode="auto">
          <a:xfrm rot="5400000">
            <a:off x="41195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6" name="Line 14"/>
          <p:cNvSpPr>
            <a:spLocks noChangeShapeType="1"/>
          </p:cNvSpPr>
          <p:nvPr/>
        </p:nvSpPr>
        <p:spPr bwMode="auto">
          <a:xfrm>
            <a:off x="4157663" y="159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3978276" y="1222375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start’</a:t>
            </a:r>
          </a:p>
        </p:txBody>
      </p:sp>
      <p:sp>
        <p:nvSpPr>
          <p:cNvPr id="29708" name="Line 16"/>
          <p:cNvSpPr>
            <a:spLocks noChangeShapeType="1"/>
          </p:cNvSpPr>
          <p:nvPr/>
        </p:nvSpPr>
        <p:spPr bwMode="auto">
          <a:xfrm>
            <a:off x="4233863" y="220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17"/>
          <p:cNvSpPr>
            <a:spLocks noChangeShapeType="1"/>
          </p:cNvSpPr>
          <p:nvPr/>
        </p:nvSpPr>
        <p:spPr bwMode="auto">
          <a:xfrm flipH="1">
            <a:off x="3852863" y="2352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18"/>
          <p:cNvSpPr>
            <a:spLocks noChangeShapeType="1"/>
          </p:cNvSpPr>
          <p:nvPr/>
        </p:nvSpPr>
        <p:spPr bwMode="auto">
          <a:xfrm flipV="1">
            <a:off x="3852863" y="295275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19"/>
          <p:cNvSpPr>
            <a:spLocks noChangeShapeType="1"/>
          </p:cNvSpPr>
          <p:nvPr/>
        </p:nvSpPr>
        <p:spPr bwMode="auto">
          <a:xfrm>
            <a:off x="4995863" y="676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20"/>
          <p:cNvSpPr>
            <a:spLocks noChangeShapeType="1"/>
          </p:cNvSpPr>
          <p:nvPr/>
        </p:nvSpPr>
        <p:spPr bwMode="auto">
          <a:xfrm>
            <a:off x="4919663" y="2200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AutoShape 21"/>
          <p:cNvSpPr>
            <a:spLocks noChangeArrowheads="1"/>
          </p:cNvSpPr>
          <p:nvPr/>
        </p:nvSpPr>
        <p:spPr bwMode="auto">
          <a:xfrm rot="16200000">
            <a:off x="4691063" y="55784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4" name="Rectangle 23"/>
          <p:cNvSpPr>
            <a:spLocks noChangeArrowheads="1"/>
          </p:cNvSpPr>
          <p:nvPr/>
        </p:nvSpPr>
        <p:spPr bwMode="auto">
          <a:xfrm>
            <a:off x="4538663" y="344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29715" name="Rectangle 29"/>
          <p:cNvSpPr>
            <a:spLocks noChangeArrowheads="1"/>
          </p:cNvSpPr>
          <p:nvPr/>
        </p:nvSpPr>
        <p:spPr bwMode="auto">
          <a:xfrm>
            <a:off x="4538663" y="4892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</a:t>
            </a:r>
          </a:p>
        </p:txBody>
      </p:sp>
      <p:sp>
        <p:nvSpPr>
          <p:cNvPr id="29716" name="Line 32"/>
          <p:cNvSpPr>
            <a:spLocks noChangeShapeType="1"/>
          </p:cNvSpPr>
          <p:nvPr/>
        </p:nvSpPr>
        <p:spPr bwMode="auto">
          <a:xfrm>
            <a:off x="4749800" y="405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AutoShape 33"/>
          <p:cNvSpPr>
            <a:spLocks noChangeArrowheads="1"/>
          </p:cNvSpPr>
          <p:nvPr/>
        </p:nvSpPr>
        <p:spPr bwMode="auto">
          <a:xfrm rot="5400000">
            <a:off x="47117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8" name="Line 34"/>
          <p:cNvSpPr>
            <a:spLocks noChangeShapeType="1"/>
          </p:cNvSpPr>
          <p:nvPr/>
        </p:nvSpPr>
        <p:spPr bwMode="auto">
          <a:xfrm>
            <a:off x="49784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9" name="Text Box 35"/>
          <p:cNvSpPr txBox="1">
            <a:spLocks noChangeArrowheads="1"/>
          </p:cNvSpPr>
          <p:nvPr/>
        </p:nvSpPr>
        <p:spPr bwMode="auto">
          <a:xfrm>
            <a:off x="4964114" y="4054477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</a:t>
            </a:r>
          </a:p>
        </p:txBody>
      </p:sp>
      <p:sp>
        <p:nvSpPr>
          <p:cNvPr id="29720" name="Line 36"/>
          <p:cNvSpPr>
            <a:spLocks noChangeShapeType="1"/>
          </p:cNvSpPr>
          <p:nvPr/>
        </p:nvSpPr>
        <p:spPr bwMode="auto">
          <a:xfrm flipH="1">
            <a:off x="4292600" y="420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1" name="Line 37"/>
          <p:cNvSpPr>
            <a:spLocks noChangeShapeType="1"/>
          </p:cNvSpPr>
          <p:nvPr/>
        </p:nvSpPr>
        <p:spPr bwMode="auto">
          <a:xfrm>
            <a:off x="42926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2" name="AutoShape 38"/>
          <p:cNvSpPr>
            <a:spLocks noChangeArrowheads="1"/>
          </p:cNvSpPr>
          <p:nvPr/>
        </p:nvSpPr>
        <p:spPr bwMode="auto">
          <a:xfrm rot="5400000">
            <a:off x="40259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23" name="Line 39"/>
          <p:cNvSpPr>
            <a:spLocks noChangeShapeType="1"/>
          </p:cNvSpPr>
          <p:nvPr/>
        </p:nvSpPr>
        <p:spPr bwMode="auto">
          <a:xfrm>
            <a:off x="4064000" y="413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4" name="Line 40"/>
          <p:cNvSpPr>
            <a:spLocks noChangeShapeType="1"/>
          </p:cNvSpPr>
          <p:nvPr/>
        </p:nvSpPr>
        <p:spPr bwMode="auto">
          <a:xfrm>
            <a:off x="4140200" y="474027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5" name="Text Box 42"/>
          <p:cNvSpPr txBox="1">
            <a:spLocks noChangeArrowheads="1"/>
          </p:cNvSpPr>
          <p:nvPr/>
        </p:nvSpPr>
        <p:spPr bwMode="auto">
          <a:xfrm>
            <a:off x="3624263" y="405447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B15’</a:t>
            </a:r>
          </a:p>
        </p:txBody>
      </p:sp>
      <p:sp>
        <p:nvSpPr>
          <p:cNvPr id="29726" name="Line 46"/>
          <p:cNvSpPr>
            <a:spLocks noChangeShapeType="1"/>
          </p:cNvSpPr>
          <p:nvPr/>
        </p:nvSpPr>
        <p:spPr bwMode="auto">
          <a:xfrm>
            <a:off x="4826000" y="474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7" name="Rectangle 48"/>
          <p:cNvSpPr>
            <a:spLocks noChangeArrowheads="1"/>
          </p:cNvSpPr>
          <p:nvPr/>
        </p:nvSpPr>
        <p:spPr bwMode="auto">
          <a:xfrm>
            <a:off x="8348663" y="44100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</a:t>
            </a:r>
          </a:p>
        </p:txBody>
      </p:sp>
      <p:sp>
        <p:nvSpPr>
          <p:cNvPr id="29728" name="Line 51"/>
          <p:cNvSpPr>
            <a:spLocks noChangeShapeType="1"/>
          </p:cNvSpPr>
          <p:nvPr/>
        </p:nvSpPr>
        <p:spPr bwMode="auto">
          <a:xfrm flipV="1">
            <a:off x="8577263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9" name="Rectangle 52"/>
          <p:cNvSpPr>
            <a:spLocks noChangeArrowheads="1"/>
          </p:cNvSpPr>
          <p:nvPr/>
        </p:nvSpPr>
        <p:spPr bwMode="auto">
          <a:xfrm>
            <a:off x="8348663" y="2733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</a:t>
            </a:r>
          </a:p>
        </p:txBody>
      </p:sp>
      <p:sp>
        <p:nvSpPr>
          <p:cNvPr id="29730" name="Line 55"/>
          <p:cNvSpPr>
            <a:spLocks noChangeShapeType="1"/>
          </p:cNvSpPr>
          <p:nvPr/>
        </p:nvSpPr>
        <p:spPr bwMode="auto">
          <a:xfrm flipH="1" flipV="1">
            <a:off x="8648702" y="266702"/>
            <a:ext cx="4763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1" name="AutoShape 57"/>
          <p:cNvSpPr>
            <a:spLocks noChangeArrowheads="1"/>
          </p:cNvSpPr>
          <p:nvPr/>
        </p:nvSpPr>
        <p:spPr bwMode="auto">
          <a:xfrm rot="16200000">
            <a:off x="4843463" y="2952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32" name="Line 58"/>
          <p:cNvSpPr>
            <a:spLocks noChangeShapeType="1"/>
          </p:cNvSpPr>
          <p:nvPr/>
        </p:nvSpPr>
        <p:spPr bwMode="auto">
          <a:xfrm>
            <a:off x="50720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3" name="Line 59"/>
          <p:cNvSpPr>
            <a:spLocks noChangeShapeType="1"/>
          </p:cNvSpPr>
          <p:nvPr/>
        </p:nvSpPr>
        <p:spPr bwMode="auto">
          <a:xfrm>
            <a:off x="49196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4" name="Line 60"/>
          <p:cNvSpPr>
            <a:spLocks noChangeShapeType="1"/>
          </p:cNvSpPr>
          <p:nvPr/>
        </p:nvSpPr>
        <p:spPr bwMode="auto">
          <a:xfrm>
            <a:off x="5072063" y="295275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5" name="Line 61"/>
          <p:cNvSpPr>
            <a:spLocks noChangeShapeType="1"/>
          </p:cNvSpPr>
          <p:nvPr/>
        </p:nvSpPr>
        <p:spPr bwMode="auto">
          <a:xfrm flipH="1">
            <a:off x="3852863" y="29527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6" name="Text Box 62"/>
          <p:cNvSpPr txBox="1">
            <a:spLocks noChangeArrowheads="1"/>
          </p:cNvSpPr>
          <p:nvPr/>
        </p:nvSpPr>
        <p:spPr bwMode="auto">
          <a:xfrm>
            <a:off x="4767263" y="100806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</a:t>
            </a:r>
          </a:p>
        </p:txBody>
      </p:sp>
      <p:sp>
        <p:nvSpPr>
          <p:cNvPr id="29737" name="Rectangle 63"/>
          <p:cNvSpPr>
            <a:spLocks noChangeArrowheads="1"/>
          </p:cNvSpPr>
          <p:nvPr/>
        </p:nvSpPr>
        <p:spPr bwMode="auto">
          <a:xfrm>
            <a:off x="4538663" y="2428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29738" name="Rectangle 80"/>
          <p:cNvSpPr>
            <a:spLocks noChangeArrowheads="1"/>
          </p:cNvSpPr>
          <p:nvPr/>
        </p:nvSpPr>
        <p:spPr bwMode="auto">
          <a:xfrm>
            <a:off x="5916613" y="4735513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</a:t>
            </a:r>
          </a:p>
        </p:txBody>
      </p:sp>
      <p:sp>
        <p:nvSpPr>
          <p:cNvPr id="29739" name="Line 81"/>
          <p:cNvSpPr>
            <a:spLocks noChangeShapeType="1"/>
          </p:cNvSpPr>
          <p:nvPr/>
        </p:nvSpPr>
        <p:spPr bwMode="auto">
          <a:xfrm>
            <a:off x="4843463" y="5959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0" name="Line 82"/>
          <p:cNvSpPr>
            <a:spLocks noChangeShapeType="1"/>
          </p:cNvSpPr>
          <p:nvPr/>
        </p:nvSpPr>
        <p:spPr bwMode="auto">
          <a:xfrm flipV="1">
            <a:off x="4857752" y="6081713"/>
            <a:ext cx="7032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1" name="Line 83"/>
          <p:cNvSpPr>
            <a:spLocks noChangeShapeType="1"/>
          </p:cNvSpPr>
          <p:nvPr/>
        </p:nvSpPr>
        <p:spPr bwMode="auto">
          <a:xfrm>
            <a:off x="6523038" y="5053013"/>
            <a:ext cx="315912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2" name="Line 84"/>
          <p:cNvSpPr>
            <a:spLocks noChangeShapeType="1"/>
          </p:cNvSpPr>
          <p:nvPr/>
        </p:nvSpPr>
        <p:spPr bwMode="auto">
          <a:xfrm>
            <a:off x="4157663" y="55784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3" name="Line 85"/>
          <p:cNvSpPr>
            <a:spLocks noChangeShapeType="1"/>
          </p:cNvSpPr>
          <p:nvPr/>
        </p:nvSpPr>
        <p:spPr bwMode="auto">
          <a:xfrm>
            <a:off x="4691063" y="5578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4" name="Line 86"/>
          <p:cNvSpPr>
            <a:spLocks noChangeShapeType="1"/>
          </p:cNvSpPr>
          <p:nvPr/>
        </p:nvSpPr>
        <p:spPr bwMode="auto">
          <a:xfrm>
            <a:off x="4843463" y="5502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5" name="AutoShape 88"/>
          <p:cNvSpPr>
            <a:spLocks noChangeArrowheads="1"/>
          </p:cNvSpPr>
          <p:nvPr/>
        </p:nvSpPr>
        <p:spPr bwMode="auto">
          <a:xfrm>
            <a:off x="7475538" y="45624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46" name="Line 89"/>
          <p:cNvSpPr>
            <a:spLocks noChangeShapeType="1"/>
          </p:cNvSpPr>
          <p:nvPr/>
        </p:nvSpPr>
        <p:spPr bwMode="auto">
          <a:xfrm flipH="1" flipV="1">
            <a:off x="6851650" y="4791075"/>
            <a:ext cx="6350" cy="636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7" name="Line 90"/>
          <p:cNvSpPr>
            <a:spLocks noChangeShapeType="1"/>
          </p:cNvSpPr>
          <p:nvPr/>
        </p:nvSpPr>
        <p:spPr bwMode="auto">
          <a:xfrm>
            <a:off x="6851650" y="47910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8" name="Line 92"/>
          <p:cNvSpPr>
            <a:spLocks noChangeShapeType="1"/>
          </p:cNvSpPr>
          <p:nvPr/>
        </p:nvSpPr>
        <p:spPr bwMode="auto">
          <a:xfrm>
            <a:off x="7080250" y="4638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9" name="Text Box 93"/>
          <p:cNvSpPr txBox="1">
            <a:spLocks noChangeArrowheads="1"/>
          </p:cNvSpPr>
          <p:nvPr/>
        </p:nvSpPr>
        <p:spPr bwMode="auto">
          <a:xfrm>
            <a:off x="6910390" y="4271964"/>
            <a:ext cx="5180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sp>
        <p:nvSpPr>
          <p:cNvPr id="29750" name="AutoShape 94"/>
          <p:cNvSpPr>
            <a:spLocks noChangeArrowheads="1"/>
          </p:cNvSpPr>
          <p:nvPr/>
        </p:nvSpPr>
        <p:spPr bwMode="auto">
          <a:xfrm>
            <a:off x="7475538" y="53117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51" name="Line 95"/>
          <p:cNvSpPr>
            <a:spLocks noChangeShapeType="1"/>
          </p:cNvSpPr>
          <p:nvPr/>
        </p:nvSpPr>
        <p:spPr bwMode="auto">
          <a:xfrm>
            <a:off x="7156450" y="55530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2" name="Text Box 96"/>
          <p:cNvSpPr txBox="1">
            <a:spLocks noChangeArrowheads="1"/>
          </p:cNvSpPr>
          <p:nvPr/>
        </p:nvSpPr>
        <p:spPr bwMode="auto">
          <a:xfrm>
            <a:off x="6910389" y="5537200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i[4]’</a:t>
            </a:r>
          </a:p>
        </p:txBody>
      </p:sp>
      <p:sp>
        <p:nvSpPr>
          <p:cNvPr id="29753" name="Line 97"/>
          <p:cNvSpPr>
            <a:spLocks noChangeShapeType="1"/>
          </p:cNvSpPr>
          <p:nvPr/>
        </p:nvSpPr>
        <p:spPr bwMode="auto">
          <a:xfrm>
            <a:off x="6865938" y="54006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4" name="Line 98"/>
          <p:cNvSpPr>
            <a:spLocks noChangeShapeType="1"/>
          </p:cNvSpPr>
          <p:nvPr/>
        </p:nvSpPr>
        <p:spPr bwMode="auto">
          <a:xfrm flipV="1">
            <a:off x="7780338" y="5467351"/>
            <a:ext cx="86836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5" name="Line 99"/>
          <p:cNvSpPr>
            <a:spLocks noChangeShapeType="1"/>
          </p:cNvSpPr>
          <p:nvPr/>
        </p:nvSpPr>
        <p:spPr bwMode="auto">
          <a:xfrm flipV="1">
            <a:off x="8653463" y="50196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6" name="Line 100"/>
          <p:cNvSpPr>
            <a:spLocks noChangeShapeType="1"/>
          </p:cNvSpPr>
          <p:nvPr/>
        </p:nvSpPr>
        <p:spPr bwMode="auto">
          <a:xfrm>
            <a:off x="4995863" y="42068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7" name="Line 105"/>
          <p:cNvSpPr>
            <a:spLocks noChangeShapeType="1"/>
          </p:cNvSpPr>
          <p:nvPr/>
        </p:nvSpPr>
        <p:spPr bwMode="auto">
          <a:xfrm flipV="1">
            <a:off x="7780340" y="4702175"/>
            <a:ext cx="3762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8" name="Line 106"/>
          <p:cNvSpPr>
            <a:spLocks noChangeShapeType="1"/>
          </p:cNvSpPr>
          <p:nvPr/>
        </p:nvSpPr>
        <p:spPr bwMode="auto">
          <a:xfrm flipV="1">
            <a:off x="8156575" y="355917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9" name="Line 107"/>
          <p:cNvSpPr>
            <a:spLocks noChangeShapeType="1"/>
          </p:cNvSpPr>
          <p:nvPr/>
        </p:nvSpPr>
        <p:spPr bwMode="auto">
          <a:xfrm flipV="1">
            <a:off x="8140702" y="3571875"/>
            <a:ext cx="436563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11566C-CA88-476F-9429-960FF14DE2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9761" name="TextBox 75"/>
          <p:cNvSpPr txBox="1">
            <a:spLocks noChangeArrowheads="1"/>
          </p:cNvSpPr>
          <p:nvPr/>
        </p:nvSpPr>
        <p:spPr bwMode="auto">
          <a:xfrm>
            <a:off x="447345" y="207965"/>
            <a:ext cx="34833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One-Hot State Machine</a:t>
            </a:r>
          </a:p>
        </p:txBody>
      </p:sp>
      <p:sp>
        <p:nvSpPr>
          <p:cNvPr id="29762" name="Line 40"/>
          <p:cNvSpPr>
            <a:spLocks noChangeShapeType="1"/>
          </p:cNvSpPr>
          <p:nvPr/>
        </p:nvSpPr>
        <p:spPr bwMode="auto">
          <a:xfrm>
            <a:off x="5534027" y="5106989"/>
            <a:ext cx="15875" cy="9715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3" name="Line 82"/>
          <p:cNvSpPr>
            <a:spLocks noChangeShapeType="1"/>
          </p:cNvSpPr>
          <p:nvPr/>
        </p:nvSpPr>
        <p:spPr bwMode="auto">
          <a:xfrm flipV="1">
            <a:off x="5507040" y="5106988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4986340" y="1390651"/>
            <a:ext cx="173037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0" name="Isosceles Triangle 79"/>
          <p:cNvSpPr>
            <a:spLocks noChangeArrowheads="1"/>
          </p:cNvSpPr>
          <p:nvPr/>
        </p:nvSpPr>
        <p:spPr bwMode="auto">
          <a:xfrm>
            <a:off x="4911725" y="291941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1" name="Isosceles Triangle 80"/>
          <p:cNvSpPr>
            <a:spLocks noChangeArrowheads="1"/>
          </p:cNvSpPr>
          <p:nvPr/>
        </p:nvSpPr>
        <p:spPr bwMode="auto">
          <a:xfrm>
            <a:off x="4911725" y="3922714"/>
            <a:ext cx="173038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2" name="Isosceles Triangle 81"/>
          <p:cNvSpPr>
            <a:spLocks noChangeArrowheads="1"/>
          </p:cNvSpPr>
          <p:nvPr/>
        </p:nvSpPr>
        <p:spPr bwMode="auto">
          <a:xfrm>
            <a:off x="4897440" y="5380038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Isosceles Triangle 82"/>
          <p:cNvSpPr>
            <a:spLocks noChangeArrowheads="1"/>
          </p:cNvSpPr>
          <p:nvPr/>
        </p:nvSpPr>
        <p:spPr bwMode="auto">
          <a:xfrm>
            <a:off x="6026150" y="522446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Isosceles Triangle 85"/>
          <p:cNvSpPr>
            <a:spLocks noChangeArrowheads="1"/>
          </p:cNvSpPr>
          <p:nvPr/>
        </p:nvSpPr>
        <p:spPr bwMode="auto">
          <a:xfrm>
            <a:off x="8758240" y="4895851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7" name="Isosceles Triangle 86"/>
          <p:cNvSpPr>
            <a:spLocks noChangeArrowheads="1"/>
          </p:cNvSpPr>
          <p:nvPr/>
        </p:nvSpPr>
        <p:spPr bwMode="auto">
          <a:xfrm>
            <a:off x="8704265" y="3197225"/>
            <a:ext cx="174625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771" name="AutoShape 21"/>
          <p:cNvSpPr>
            <a:spLocks noChangeArrowheads="1"/>
          </p:cNvSpPr>
          <p:nvPr/>
        </p:nvSpPr>
        <p:spPr bwMode="auto">
          <a:xfrm rot="16200000">
            <a:off x="6073775" y="2709863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cxnSp>
        <p:nvCxnSpPr>
          <p:cNvPr id="15" name="Elbow Connector 14"/>
          <p:cNvCxnSpPr>
            <a:cxnSpLocks noChangeShapeType="1"/>
            <a:stCxn id="80" idx="3"/>
          </p:cNvCxnSpPr>
          <p:nvPr/>
        </p:nvCxnSpPr>
        <p:spPr bwMode="auto">
          <a:xfrm rot="5400000" flipH="1" flipV="1">
            <a:off x="5497795" y="2411757"/>
            <a:ext cx="128756" cy="1127859"/>
          </a:xfrm>
          <a:prstGeom prst="bentConnector4">
            <a:avLst>
              <a:gd name="adj1" fmla="val -93797"/>
              <a:gd name="adj2" fmla="val 53836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Elbow Connector 26"/>
          <p:cNvCxnSpPr>
            <a:cxnSpLocks noChangeShapeType="1"/>
            <a:stCxn id="29771" idx="1"/>
            <a:endCxn id="29714" idx="0"/>
          </p:cNvCxnSpPr>
          <p:nvPr/>
        </p:nvCxnSpPr>
        <p:spPr bwMode="auto">
          <a:xfrm rot="5400000">
            <a:off x="5357814" y="2576513"/>
            <a:ext cx="354012" cy="138271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74" name="Group 83"/>
          <p:cNvGrpSpPr>
            <a:grpSpLocks/>
          </p:cNvGrpSpPr>
          <p:nvPr/>
        </p:nvGrpSpPr>
        <p:grpSpPr bwMode="auto">
          <a:xfrm>
            <a:off x="0" y="1876426"/>
            <a:ext cx="3453670" cy="3003551"/>
            <a:chOff x="4214395" y="1154113"/>
            <a:chExt cx="4706341" cy="4154487"/>
          </a:xfrm>
        </p:grpSpPr>
        <p:sp>
          <p:nvSpPr>
            <p:cNvPr id="29777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9778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9779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9780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9781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9782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9783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9784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5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6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7" name="Text Box 164"/>
            <p:cNvSpPr txBox="1">
              <a:spLocks noChangeArrowheads="1"/>
            </p:cNvSpPr>
            <p:nvPr/>
          </p:nvSpPr>
          <p:spPr bwMode="auto">
            <a:xfrm>
              <a:off x="4679533" y="4225926"/>
              <a:ext cx="99377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9788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89823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9790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793383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101" name="Straight Arrow Connector 100"/>
            <p:cNvCxnSpPr>
              <a:stCxn id="29781" idx="6"/>
              <a:endCxn id="29783" idx="2"/>
            </p:cNvCxnSpPr>
            <p:nvPr/>
          </p:nvCxnSpPr>
          <p:spPr bwMode="auto">
            <a:xfrm>
              <a:off x="5966666" y="4966052"/>
              <a:ext cx="1600841" cy="21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9783" idx="0"/>
              <a:endCxn id="29782" idx="4"/>
            </p:cNvCxnSpPr>
            <p:nvPr/>
          </p:nvCxnSpPr>
          <p:spPr bwMode="auto">
            <a:xfrm rot="16200000" flipV="1">
              <a:off x="7139788" y="3853986"/>
              <a:ext cx="1523897" cy="151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793" name="TextBox 37"/>
            <p:cNvSpPr txBox="1">
              <a:spLocks noChangeArrowheads="1"/>
            </p:cNvSpPr>
            <p:nvPr/>
          </p:nvSpPr>
          <p:spPr bwMode="auto">
            <a:xfrm>
              <a:off x="8167367" y="3499245"/>
              <a:ext cx="753369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5951524" y="3975739"/>
              <a:ext cx="1628963" cy="819039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105" name="Freeform 104"/>
            <p:cNvSpPr/>
            <p:nvPr/>
          </p:nvSpPr>
          <p:spPr bwMode="auto">
            <a:xfrm flipV="1">
              <a:off x="5992626" y="2967858"/>
              <a:ext cx="1609494" cy="933223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6" name="TextBox 41"/>
            <p:cNvSpPr txBox="1">
              <a:spLocks noChangeArrowheads="1"/>
            </p:cNvSpPr>
            <p:nvPr/>
          </p:nvSpPr>
          <p:spPr bwMode="auto">
            <a:xfrm>
              <a:off x="7222707" y="3821114"/>
              <a:ext cx="810858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5895278" y="1474702"/>
              <a:ext cx="1228753" cy="46113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8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7842247" y="1237554"/>
              <a:ext cx="393720" cy="3609924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cxnSp>
        <p:nvCxnSpPr>
          <p:cNvPr id="9" name="Elbow Connector 8"/>
          <p:cNvCxnSpPr>
            <a:stCxn id="29727" idx="0"/>
          </p:cNvCxnSpPr>
          <p:nvPr/>
        </p:nvCxnSpPr>
        <p:spPr>
          <a:xfrm rot="16200000" flipV="1">
            <a:off x="8097839" y="3854451"/>
            <a:ext cx="427037" cy="68421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endCxn id="29771" idx="3"/>
          </p:cNvCxnSpPr>
          <p:nvPr/>
        </p:nvCxnSpPr>
        <p:spPr>
          <a:xfrm rot="10800000">
            <a:off x="6226177" y="2938465"/>
            <a:ext cx="1743075" cy="1044575"/>
          </a:xfrm>
          <a:prstGeom prst="bentConnector4">
            <a:avLst>
              <a:gd name="adj1" fmla="val 45626"/>
              <a:gd name="adj2" fmla="val 12190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6672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848600" cy="688489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35843" name="Text Box 80"/>
          <p:cNvSpPr txBox="1">
            <a:spLocks noChangeArrowheads="1"/>
          </p:cNvSpPr>
          <p:nvPr/>
        </p:nvSpPr>
        <p:spPr bwMode="auto">
          <a:xfrm>
            <a:off x="536089" y="680419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a hardware program, implement data path and control subsystems </a:t>
            </a:r>
          </a:p>
        </p:txBody>
      </p:sp>
      <p:sp>
        <p:nvSpPr>
          <p:cNvPr id="35844" name="Text Box 81"/>
          <p:cNvSpPr txBox="1">
            <a:spLocks noChangeArrowheads="1"/>
          </p:cNvSpPr>
          <p:nvPr/>
        </p:nvSpPr>
        <p:spPr bwMode="auto">
          <a:xfrm>
            <a:off x="1857487" y="1318021"/>
            <a:ext cx="720774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X[7:0], Y[7:0]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Z[7:0]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4 * A 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D8D417-0CD5-4F0F-92B6-B67A88A6266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0"/>
          <p:cNvGrpSpPr>
            <a:grpSpLocks/>
          </p:cNvGrpSpPr>
          <p:nvPr/>
        </p:nvGrpSpPr>
        <p:grpSpPr bwMode="auto">
          <a:xfrm>
            <a:off x="5091507" y="1595509"/>
            <a:ext cx="3685292" cy="2925693"/>
            <a:chOff x="710010" y="1417926"/>
            <a:chExt cx="3684893" cy="2925474"/>
          </a:xfrm>
        </p:grpSpPr>
        <p:sp>
          <p:nvSpPr>
            <p:cNvPr id="3687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5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8" name="Text Box 134"/>
            <p:cNvSpPr txBox="1">
              <a:spLocks noChangeArrowheads="1"/>
            </p:cNvSpPr>
            <p:nvPr/>
          </p:nvSpPr>
          <p:spPr bwMode="auto">
            <a:xfrm>
              <a:off x="737580" y="1611956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6879" name="Text Box 135"/>
            <p:cNvSpPr txBox="1">
              <a:spLocks noChangeArrowheads="1"/>
            </p:cNvSpPr>
            <p:nvPr/>
          </p:nvSpPr>
          <p:spPr bwMode="auto">
            <a:xfrm>
              <a:off x="727820" y="2079525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688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3" name="Text Box 139"/>
            <p:cNvSpPr txBox="1">
              <a:spLocks noChangeArrowheads="1"/>
            </p:cNvSpPr>
            <p:nvPr/>
          </p:nvSpPr>
          <p:spPr bwMode="auto">
            <a:xfrm>
              <a:off x="710010" y="3743157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688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6" name="Text Box 147"/>
            <p:cNvSpPr txBox="1">
              <a:spLocks noChangeArrowheads="1"/>
            </p:cNvSpPr>
            <p:nvPr/>
          </p:nvSpPr>
          <p:spPr bwMode="auto">
            <a:xfrm>
              <a:off x="4022725" y="1851950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688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2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6889" name="Text Box 152"/>
            <p:cNvSpPr txBox="1">
              <a:spLocks noChangeArrowheads="1"/>
            </p:cNvSpPr>
            <p:nvPr/>
          </p:nvSpPr>
          <p:spPr bwMode="auto">
            <a:xfrm>
              <a:off x="1228960" y="1417926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0" name="Text Box 153"/>
            <p:cNvSpPr txBox="1">
              <a:spLocks noChangeArrowheads="1"/>
            </p:cNvSpPr>
            <p:nvPr/>
          </p:nvSpPr>
          <p:spPr bwMode="auto">
            <a:xfrm>
              <a:off x="1236290" y="189723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686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9CD33E-9ED2-4046-9BBC-C37FDFB39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36868" name="Text Box 81"/>
          <p:cNvSpPr txBox="1">
            <a:spLocks noChangeArrowheads="1"/>
          </p:cNvSpPr>
          <p:nvPr/>
        </p:nvSpPr>
        <p:spPr bwMode="auto">
          <a:xfrm>
            <a:off x="222250" y="739774"/>
            <a:ext cx="49149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Local-Object</a:t>
            </a:r>
            <a:r>
              <a:rPr lang="en-US" altLang="en-US" sz="20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Outpu</a:t>
            </a:r>
            <a:r>
              <a:rPr lang="en-US" altLang="en-US" sz="2000" dirty="0"/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Wait: If 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start’ goto Wait || done</a:t>
            </a:r>
            <a:r>
              <a:rPr lang="en-US" altLang="en-US" sz="2000" b="1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1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 S1: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X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Y||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S3: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S5: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A + 1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S6: Z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4 * A 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36869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8BE573-0305-4273-8599-1462A496B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789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A + 1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4 * A 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7893" name="Group 30"/>
          <p:cNvGrpSpPr>
            <a:grpSpLocks/>
          </p:cNvGrpSpPr>
          <p:nvPr/>
        </p:nvGrpSpPr>
        <p:grpSpPr bwMode="auto">
          <a:xfrm>
            <a:off x="5121713" y="1085230"/>
            <a:ext cx="3649172" cy="2800350"/>
            <a:chOff x="746125" y="1543260"/>
            <a:chExt cx="3648778" cy="2800140"/>
          </a:xfrm>
        </p:grpSpPr>
        <p:sp>
          <p:nvSpPr>
            <p:cNvPr id="37896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89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790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790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791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791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791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7894" name="Text Box 150"/>
          <p:cNvSpPr txBox="1">
            <a:spLocks noChangeArrowheads="1"/>
          </p:cNvSpPr>
          <p:nvPr/>
        </p:nvSpPr>
        <p:spPr bwMode="auto">
          <a:xfrm>
            <a:off x="3798169" y="5373451"/>
            <a:ext cx="622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=</a:t>
            </a:r>
          </a:p>
        </p:txBody>
      </p:sp>
      <p:sp>
        <p:nvSpPr>
          <p:cNvPr id="37895" name="Text Box 151"/>
          <p:cNvSpPr txBox="1">
            <a:spLocks noChangeArrowheads="1"/>
          </p:cNvSpPr>
          <p:nvPr/>
        </p:nvSpPr>
        <p:spPr bwMode="auto">
          <a:xfrm>
            <a:off x="4601041" y="5188786"/>
            <a:ext cx="4252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 Ceiling[ (X + |Y| )/ 2] if X&lt; |Y|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4X otherwise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4B2701-DC7A-4FCC-B6CB-C5401200EA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8916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</a:t>
            </a:r>
            <a:r>
              <a:rPr lang="en-US" altLang="en-US" sz="20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-B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0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A + 1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0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8917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38918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19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20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1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2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3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4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5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6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8927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8928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9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0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1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8932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3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4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8935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6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8937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8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9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ED8944-B918-411D-B04D-402D2C287D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Map Data Operations to Implementable functions</a:t>
            </a:r>
          </a:p>
        </p:txBody>
      </p:sp>
      <p:sp>
        <p:nvSpPr>
          <p:cNvPr id="39940" name="Text Box 81"/>
          <p:cNvSpPr txBox="1">
            <a:spLocks noChangeArrowheads="1"/>
          </p:cNvSpPr>
          <p:nvPr/>
        </p:nvSpPr>
        <p:spPr bwMode="auto">
          <a:xfrm>
            <a:off x="252415" y="739776"/>
            <a:ext cx="570504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</a:t>
            </a: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Y</a:t>
            </a:r>
            <a:r>
              <a:rPr lang="en-US" altLang="en-US" sz="24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-B</a:t>
            </a:r>
            <a:r>
              <a:rPr lang="en-US" altLang="en-US" sz="24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+ 1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4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400" dirty="0">
                <a:sym typeface="Wingdings" pitchFamily="2" charset="2"/>
              </a:rPr>
              <a:t>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9941" name="Text Box 1155"/>
          <p:cNvSpPr txBox="1">
            <a:spLocks noChangeArrowheads="1"/>
          </p:cNvSpPr>
          <p:nvPr/>
        </p:nvSpPr>
        <p:spPr bwMode="auto">
          <a:xfrm>
            <a:off x="5441952" y="1463675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39942" name="Text Box 1156"/>
          <p:cNvSpPr txBox="1">
            <a:spLocks noChangeArrowheads="1"/>
          </p:cNvSpPr>
          <p:nvPr/>
        </p:nvSpPr>
        <p:spPr bwMode="auto">
          <a:xfrm>
            <a:off x="6918325" y="10985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7AC493-63D4-4A6E-98B1-B60162BD39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36638" y="115889"/>
            <a:ext cx="7472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Tag each Data Operations with a Control Signal</a:t>
            </a:r>
          </a:p>
        </p:txBody>
      </p:sp>
      <p:sp>
        <p:nvSpPr>
          <p:cNvPr id="40964" name="Text Box 1155"/>
          <p:cNvSpPr txBox="1">
            <a:spLocks noChangeArrowheads="1"/>
          </p:cNvSpPr>
          <p:nvPr/>
        </p:nvSpPr>
        <p:spPr bwMode="auto">
          <a:xfrm>
            <a:off x="803277" y="1503363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40965" name="Text Box 1156"/>
          <p:cNvSpPr txBox="1">
            <a:spLocks noChangeArrowheads="1"/>
          </p:cNvSpPr>
          <p:nvPr/>
        </p:nvSpPr>
        <p:spPr bwMode="auto">
          <a:xfrm>
            <a:off x="2279650" y="11112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  <p:grpSp>
        <p:nvGrpSpPr>
          <p:cNvPr id="40966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40967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8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9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0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4097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097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097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098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098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098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424AF5-5CD6-449E-A914-8315B2E6FA3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Identify Condition Bits to Control Subsystem</a:t>
            </a:r>
          </a:p>
        </p:txBody>
      </p:sp>
      <p:sp>
        <p:nvSpPr>
          <p:cNvPr id="41988" name="Text Box 81"/>
          <p:cNvSpPr txBox="1">
            <a:spLocks noChangeArrowheads="1"/>
          </p:cNvSpPr>
          <p:nvPr/>
        </p:nvSpPr>
        <p:spPr bwMode="auto">
          <a:xfrm>
            <a:off x="165667" y="795303"/>
            <a:ext cx="533795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 ≥ 0 </a:t>
            </a:r>
            <a:r>
              <a:rPr lang="en-US" altLang="en-US" sz="2400" dirty="0">
                <a:sym typeface="Wingdings" pitchFamily="2" charset="2"/>
              </a:rPr>
              <a:t>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≥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 </a:t>
            </a:r>
            <a:r>
              <a:rPr lang="en-US" altLang="en-US" sz="2400" dirty="0">
                <a:sym typeface="Wingdings" pitchFamily="2" charset="2"/>
              </a:rPr>
              <a:t>4 * A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grpSp>
        <p:nvGrpSpPr>
          <p:cNvPr id="41989" name="Group 30"/>
          <p:cNvGrpSpPr>
            <a:grpSpLocks/>
          </p:cNvGrpSpPr>
          <p:nvPr/>
        </p:nvGrpSpPr>
        <p:grpSpPr bwMode="auto">
          <a:xfrm>
            <a:off x="4999039" y="1720850"/>
            <a:ext cx="3817416" cy="2800350"/>
            <a:chOff x="578185" y="1543260"/>
            <a:chExt cx="3816687" cy="2800140"/>
          </a:xfrm>
        </p:grpSpPr>
        <p:sp>
          <p:nvSpPr>
            <p:cNvPr id="4199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61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C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0</a:t>
              </a:r>
              <a:r>
                <a:rPr lang="en-US" altLang="en-US" sz="2400" baseline="-16000" dirty="0"/>
                <a:t>: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41995" name="Text Box 131"/>
            <p:cNvSpPr txBox="1">
              <a:spLocks noChangeArrowheads="1"/>
            </p:cNvSpPr>
            <p:nvPr/>
          </p:nvSpPr>
          <p:spPr bwMode="auto">
            <a:xfrm>
              <a:off x="578185" y="2785567"/>
              <a:ext cx="16829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B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7,</a:t>
              </a:r>
              <a:r>
                <a:rPr lang="en-US" altLang="en-US" sz="2400" dirty="0">
                  <a:solidFill>
                    <a:srgbClr val="FF0000"/>
                  </a:solidFill>
                </a:rPr>
                <a:t>  A≥B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4199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8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1999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200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21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200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6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4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200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43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2009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0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49C440-B0CF-41DE-B308-F7BEB9B113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43011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43012" name="Line 159"/>
          <p:cNvSpPr>
            <a:spLocks noChangeShapeType="1"/>
          </p:cNvSpPr>
          <p:nvPr/>
        </p:nvSpPr>
        <p:spPr bwMode="auto">
          <a:xfrm>
            <a:off x="4737102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3" name="Rectangle 160"/>
          <p:cNvSpPr>
            <a:spLocks noChangeArrowheads="1"/>
          </p:cNvSpPr>
          <p:nvPr/>
        </p:nvSpPr>
        <p:spPr bwMode="auto">
          <a:xfrm>
            <a:off x="4517497" y="5945189"/>
            <a:ext cx="45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2</a:t>
            </a:r>
          </a:p>
        </p:txBody>
      </p:sp>
      <p:sp>
        <p:nvSpPr>
          <p:cNvPr id="43014" name="Line 163"/>
          <p:cNvSpPr>
            <a:spLocks noChangeShapeType="1"/>
          </p:cNvSpPr>
          <p:nvPr/>
        </p:nvSpPr>
        <p:spPr bwMode="auto">
          <a:xfrm>
            <a:off x="3775075" y="5338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5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43016" name="TextBox 95"/>
          <p:cNvSpPr txBox="1">
            <a:spLocks noChangeArrowheads="1"/>
          </p:cNvSpPr>
          <p:nvPr/>
        </p:nvSpPr>
        <p:spPr bwMode="auto">
          <a:xfrm>
            <a:off x="4549249" y="5412669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TextBox 101"/>
          <p:cNvSpPr txBox="1">
            <a:spLocks noChangeArrowheads="1"/>
          </p:cNvSpPr>
          <p:nvPr/>
        </p:nvSpPr>
        <p:spPr bwMode="auto">
          <a:xfrm>
            <a:off x="5346702" y="5510213"/>
            <a:ext cx="607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B[7]</a:t>
            </a:r>
          </a:p>
        </p:txBody>
      </p:sp>
      <p:sp>
        <p:nvSpPr>
          <p:cNvPr id="43019" name="Line 66"/>
          <p:cNvSpPr>
            <a:spLocks noChangeShapeType="1"/>
          </p:cNvSpPr>
          <p:nvPr/>
        </p:nvSpPr>
        <p:spPr bwMode="auto">
          <a:xfrm>
            <a:off x="3943352" y="5262564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20" name="TextBox 65"/>
          <p:cNvSpPr txBox="1">
            <a:spLocks noChangeArrowheads="1"/>
          </p:cNvSpPr>
          <p:nvPr/>
        </p:nvSpPr>
        <p:spPr bwMode="auto">
          <a:xfrm>
            <a:off x="4221163" y="4444996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43021" name="TextBox 5"/>
          <p:cNvSpPr txBox="1">
            <a:spLocks noChangeArrowheads="1"/>
          </p:cNvSpPr>
          <p:nvPr/>
        </p:nvSpPr>
        <p:spPr bwMode="auto">
          <a:xfrm>
            <a:off x="4329114" y="5141913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43022" name="TextBox 8"/>
          <p:cNvSpPr txBox="1">
            <a:spLocks noChangeArrowheads="1"/>
          </p:cNvSpPr>
          <p:nvPr/>
        </p:nvSpPr>
        <p:spPr bwMode="auto">
          <a:xfrm>
            <a:off x="4803776" y="5110164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43023" name="Text Box 67"/>
          <p:cNvSpPr txBox="1">
            <a:spLocks noChangeArrowheads="1"/>
          </p:cNvSpPr>
          <p:nvPr/>
        </p:nvSpPr>
        <p:spPr bwMode="auto">
          <a:xfrm>
            <a:off x="3813175" y="49085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8</a:t>
            </a:r>
          </a:p>
        </p:txBody>
      </p:sp>
      <p:grpSp>
        <p:nvGrpSpPr>
          <p:cNvPr id="43024" name="Group 1"/>
          <p:cNvGrpSpPr>
            <a:grpSpLocks/>
          </p:cNvGrpSpPr>
          <p:nvPr/>
        </p:nvGrpSpPr>
        <p:grpSpPr bwMode="auto">
          <a:xfrm>
            <a:off x="3378202" y="2551113"/>
            <a:ext cx="2378075" cy="1809743"/>
            <a:chOff x="3378956" y="2551932"/>
            <a:chExt cx="2377516" cy="1809178"/>
          </a:xfrm>
        </p:grpSpPr>
        <p:sp>
          <p:nvSpPr>
            <p:cNvPr id="43027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43028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9" name="Rectangle 156"/>
            <p:cNvSpPr>
              <a:spLocks noChangeArrowheads="1"/>
            </p:cNvSpPr>
            <p:nvPr/>
          </p:nvSpPr>
          <p:spPr bwMode="auto">
            <a:xfrm>
              <a:off x="4498173" y="3961125"/>
              <a:ext cx="441042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43030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1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2" name="Text Box 204"/>
            <p:cNvSpPr txBox="1">
              <a:spLocks noChangeArrowheads="1"/>
            </p:cNvSpPr>
            <p:nvPr/>
          </p:nvSpPr>
          <p:spPr bwMode="auto">
            <a:xfrm>
              <a:off x="3378956" y="3223389"/>
              <a:ext cx="370527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43033" name="TextBox 94"/>
            <p:cNvSpPr txBox="1">
              <a:spLocks noChangeArrowheads="1"/>
            </p:cNvSpPr>
            <p:nvPr/>
          </p:nvSpPr>
          <p:spPr bwMode="auto">
            <a:xfrm>
              <a:off x="4527262" y="3527015"/>
              <a:ext cx="423414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43034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5" name="Text Box 67"/>
            <p:cNvSpPr txBox="1">
              <a:spLocks noChangeArrowheads="1"/>
            </p:cNvSpPr>
            <p:nvPr/>
          </p:nvSpPr>
          <p:spPr bwMode="auto">
            <a:xfrm>
              <a:off x="3790902" y="3424211"/>
              <a:ext cx="300011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8</a:t>
              </a:r>
            </a:p>
          </p:txBody>
        </p:sp>
        <p:sp>
          <p:nvSpPr>
            <p:cNvPr id="43036" name="TextBox 1"/>
            <p:cNvSpPr txBox="1">
              <a:spLocks noChangeArrowheads="1"/>
            </p:cNvSpPr>
            <p:nvPr/>
          </p:nvSpPr>
          <p:spPr bwMode="auto">
            <a:xfrm>
              <a:off x="4169984" y="2551932"/>
              <a:ext cx="116549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43037" name="TextBox 4"/>
            <p:cNvSpPr txBox="1">
              <a:spLocks noChangeArrowheads="1"/>
            </p:cNvSpPr>
            <p:nvPr/>
          </p:nvSpPr>
          <p:spPr bwMode="auto">
            <a:xfrm>
              <a:off x="4326370" y="3218048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43038" name="TextBox 7"/>
            <p:cNvSpPr txBox="1">
              <a:spLocks noChangeArrowheads="1"/>
            </p:cNvSpPr>
            <p:nvPr/>
          </p:nvSpPr>
          <p:spPr bwMode="auto">
            <a:xfrm>
              <a:off x="4812781" y="3197537"/>
              <a:ext cx="33847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43039" name="TextBox 101"/>
            <p:cNvSpPr txBox="1">
              <a:spLocks noChangeArrowheads="1"/>
            </p:cNvSpPr>
            <p:nvPr/>
          </p:nvSpPr>
          <p:spPr bwMode="auto">
            <a:xfrm>
              <a:off x="5167357" y="3354049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43040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25" name="TextBox 1"/>
          <p:cNvSpPr txBox="1">
            <a:spLocks noChangeArrowheads="1"/>
          </p:cNvSpPr>
          <p:nvPr/>
        </p:nvSpPr>
        <p:spPr bwMode="auto">
          <a:xfrm>
            <a:off x="271465" y="173038"/>
            <a:ext cx="85275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5: Implement the Data Subsystem from Standard Modules</a:t>
            </a:r>
          </a:p>
        </p:txBody>
      </p:sp>
      <p:sp>
        <p:nvSpPr>
          <p:cNvPr id="43026" name="Text Box 1156"/>
          <p:cNvSpPr txBox="1">
            <a:spLocks noChangeArrowheads="1"/>
          </p:cNvSpPr>
          <p:nvPr/>
        </p:nvSpPr>
        <p:spPr bwMode="auto">
          <a:xfrm>
            <a:off x="153988" y="884239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3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5E6ED6-CC8F-47E1-8FC0-DC9E742C71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85800" y="685801"/>
            <a:ext cx="7749212" cy="5615802"/>
            <a:chOff x="685800" y="514350"/>
            <a:chExt cx="7749212" cy="4211852"/>
          </a:xfrm>
        </p:grpSpPr>
        <p:sp>
          <p:nvSpPr>
            <p:cNvPr id="45058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59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60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1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2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4" name="Rectangle 157"/>
            <p:cNvSpPr>
              <a:spLocks noChangeArrowheads="1"/>
            </p:cNvSpPr>
            <p:nvPr/>
          </p:nvSpPr>
          <p:spPr bwMode="auto">
            <a:xfrm>
              <a:off x="1314451" y="1892298"/>
              <a:ext cx="62402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065" name="Rectangle 158"/>
            <p:cNvSpPr>
              <a:spLocks noChangeArrowheads="1"/>
            </p:cNvSpPr>
            <p:nvPr/>
          </p:nvSpPr>
          <p:spPr bwMode="auto">
            <a:xfrm>
              <a:off x="1967970" y="18922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066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7" name="Rectangle 160"/>
            <p:cNvSpPr>
              <a:spLocks noChangeArrowheads="1"/>
            </p:cNvSpPr>
            <p:nvPr/>
          </p:nvSpPr>
          <p:spPr bwMode="auto">
            <a:xfrm>
              <a:off x="1451495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068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9" name="Rectangle 162"/>
            <p:cNvSpPr>
              <a:spLocks noChangeArrowheads="1"/>
            </p:cNvSpPr>
            <p:nvPr/>
          </p:nvSpPr>
          <p:spPr bwMode="auto">
            <a:xfrm>
              <a:off x="2001838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070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1" name="Text Box 164"/>
            <p:cNvSpPr txBox="1">
              <a:spLocks noChangeArrowheads="1"/>
            </p:cNvSpPr>
            <p:nvPr/>
          </p:nvSpPr>
          <p:spPr bwMode="auto">
            <a:xfrm>
              <a:off x="692150" y="2753916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X</a:t>
              </a:r>
            </a:p>
          </p:txBody>
        </p:sp>
        <p:sp>
          <p:nvSpPr>
            <p:cNvPr id="45072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3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4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INC</a:t>
              </a:r>
            </a:p>
          </p:txBody>
        </p:sp>
        <p:sp>
          <p:nvSpPr>
            <p:cNvPr id="45075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6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7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8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9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Comp</a:t>
              </a:r>
            </a:p>
          </p:txBody>
        </p:sp>
        <p:sp>
          <p:nvSpPr>
            <p:cNvPr id="45080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1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2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3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4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5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ShiftReg</a:t>
              </a:r>
            </a:p>
          </p:txBody>
        </p:sp>
        <p:sp>
          <p:nvSpPr>
            <p:cNvPr id="45086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7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8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9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0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1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2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Unit</a:t>
              </a:r>
            </a:p>
          </p:txBody>
        </p:sp>
        <p:sp>
          <p:nvSpPr>
            <p:cNvPr id="45093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4" name="Text Box 189"/>
            <p:cNvSpPr txBox="1">
              <a:spLocks noChangeArrowheads="1"/>
            </p:cNvSpPr>
            <p:nvPr/>
          </p:nvSpPr>
          <p:spPr bwMode="auto">
            <a:xfrm>
              <a:off x="4648201" y="3896917"/>
              <a:ext cx="6078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45095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6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7" name="Rectangle 193"/>
            <p:cNvSpPr>
              <a:spLocks noChangeArrowheads="1"/>
            </p:cNvSpPr>
            <p:nvPr/>
          </p:nvSpPr>
          <p:spPr bwMode="auto">
            <a:xfrm>
              <a:off x="65532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098" name="Rectangle 194"/>
            <p:cNvSpPr>
              <a:spLocks noChangeArrowheads="1"/>
            </p:cNvSpPr>
            <p:nvPr/>
          </p:nvSpPr>
          <p:spPr bwMode="auto">
            <a:xfrm>
              <a:off x="68580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099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CS</a:t>
              </a:r>
            </a:p>
          </p:txBody>
        </p:sp>
        <p:sp>
          <p:nvSpPr>
            <p:cNvPr id="45100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DEC</a:t>
              </a:r>
            </a:p>
          </p:txBody>
        </p:sp>
        <p:sp>
          <p:nvSpPr>
            <p:cNvPr id="45101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2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3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4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5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6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7" name="Text Box 204"/>
            <p:cNvSpPr txBox="1">
              <a:spLocks noChangeArrowheads="1"/>
            </p:cNvSpPr>
            <p:nvPr/>
          </p:nvSpPr>
          <p:spPr bwMode="auto">
            <a:xfrm>
              <a:off x="685800" y="1428750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Y</a:t>
              </a:r>
            </a:p>
          </p:txBody>
        </p:sp>
        <p:sp>
          <p:nvSpPr>
            <p:cNvPr id="45108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9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0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1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2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3" name="Rectangle 211"/>
            <p:cNvSpPr>
              <a:spLocks noChangeArrowheads="1"/>
            </p:cNvSpPr>
            <p:nvPr/>
          </p:nvSpPr>
          <p:spPr bwMode="auto">
            <a:xfrm>
              <a:off x="7793038" y="32638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114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5" name="Rectangle 214"/>
            <p:cNvSpPr>
              <a:spLocks noChangeArrowheads="1"/>
            </p:cNvSpPr>
            <p:nvPr/>
          </p:nvSpPr>
          <p:spPr bwMode="auto">
            <a:xfrm>
              <a:off x="7793038" y="34353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2</a:t>
              </a:r>
            </a:p>
          </p:txBody>
        </p:sp>
        <p:sp>
          <p:nvSpPr>
            <p:cNvPr id="45116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7" name="Rectangle 216"/>
            <p:cNvSpPr>
              <a:spLocks noChangeArrowheads="1"/>
            </p:cNvSpPr>
            <p:nvPr/>
          </p:nvSpPr>
          <p:spPr bwMode="auto">
            <a:xfrm>
              <a:off x="7793038" y="36067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118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9" name="Rectangle 218"/>
            <p:cNvSpPr>
              <a:spLocks noChangeArrowheads="1"/>
            </p:cNvSpPr>
            <p:nvPr/>
          </p:nvSpPr>
          <p:spPr bwMode="auto">
            <a:xfrm>
              <a:off x="7793038" y="37782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120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1" name="Rectangle 220"/>
            <p:cNvSpPr>
              <a:spLocks noChangeArrowheads="1"/>
            </p:cNvSpPr>
            <p:nvPr/>
          </p:nvSpPr>
          <p:spPr bwMode="auto">
            <a:xfrm>
              <a:off x="7793038" y="39496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122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3" name="Rectangle 222"/>
            <p:cNvSpPr>
              <a:spLocks noChangeArrowheads="1"/>
            </p:cNvSpPr>
            <p:nvPr/>
          </p:nvSpPr>
          <p:spPr bwMode="auto">
            <a:xfrm>
              <a:off x="7793038" y="41211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124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5" name="Rectangle 224"/>
            <p:cNvSpPr>
              <a:spLocks noChangeArrowheads="1"/>
            </p:cNvSpPr>
            <p:nvPr/>
          </p:nvSpPr>
          <p:spPr bwMode="auto">
            <a:xfrm>
              <a:off x="7801505" y="42925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126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7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8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5822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sp>
          <p:nvSpPr>
            <p:cNvPr id="45129" name="Text Box 228"/>
            <p:cNvSpPr txBox="1">
              <a:spLocks noChangeArrowheads="1"/>
            </p:cNvSpPr>
            <p:nvPr/>
          </p:nvSpPr>
          <p:spPr bwMode="auto">
            <a:xfrm>
              <a:off x="7801505" y="4449203"/>
              <a:ext cx="6335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done</a:t>
              </a:r>
            </a:p>
          </p:txBody>
        </p:sp>
        <p:sp>
          <p:nvSpPr>
            <p:cNvPr id="76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7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/>
            </a:p>
          </p:txBody>
        </p:sp>
        <p:sp>
          <p:nvSpPr>
            <p:cNvPr id="78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38473" y="1626459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46690" y="2771250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66040" y="1369343"/>
              <a:ext cx="33855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53216" y="2848194"/>
              <a:ext cx="351378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36367" y="1748912"/>
              <a:ext cx="3257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81140" y="2776150"/>
              <a:ext cx="26962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62300" y="1614244"/>
              <a:ext cx="45717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  <a:r>
                <a:rPr lang="en-US" sz="1200" baseline="-25000" dirty="0"/>
                <a:t>1</a:t>
              </a:r>
              <a:r>
                <a:rPr lang="en-US" sz="1200" dirty="0"/>
                <a:t>S</a:t>
              </a:r>
              <a:r>
                <a:rPr lang="en-US" sz="1200" baseline="-25000" dirty="0"/>
                <a:t>0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5304" y="2878262"/>
              <a:ext cx="274434" cy="39241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</a:t>
              </a:r>
            </a:p>
            <a:p>
              <a:r>
                <a:rPr lang="en-US" sz="1400" dirty="0"/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38590" y="1123202"/>
              <a:ext cx="261610" cy="48474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  <a:p>
              <a:r>
                <a:rPr lang="en-US" sz="1200" dirty="0"/>
                <a:t>1</a:t>
              </a:r>
            </a:p>
            <a:p>
              <a:r>
                <a:rPr lang="en-US" sz="1200" dirty="0"/>
                <a:t>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23616" y="2168835"/>
              <a:ext cx="728084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LD Shift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3645" y="3401482"/>
              <a:ext cx="63190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A≥B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259"/>
          <p:cNvSpPr txBox="1">
            <a:spLocks noChangeArrowheads="1"/>
          </p:cNvSpPr>
          <p:nvPr/>
        </p:nvSpPr>
        <p:spPr bwMode="auto">
          <a:xfrm>
            <a:off x="228601" y="146745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sp>
        <p:nvSpPr>
          <p:cNvPr id="46083" name="Text Box 1260"/>
          <p:cNvSpPr txBox="1">
            <a:spLocks noChangeArrowheads="1"/>
          </p:cNvSpPr>
          <p:nvPr/>
        </p:nvSpPr>
        <p:spPr bwMode="auto">
          <a:xfrm>
            <a:off x="579110" y="1467450"/>
            <a:ext cx="394050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 </a:t>
            </a:r>
            <a:r>
              <a:rPr lang="en-US" altLang="en-US" sz="1800" b="1" dirty="0">
                <a:sym typeface="Wingdings" pitchFamily="2" charset="2"/>
              </a:rPr>
              <a:t> </a:t>
            </a:r>
            <a:r>
              <a:rPr lang="en-US" altLang="en-US" sz="1800" dirty="0">
                <a:sym typeface="Wingdings" pitchFamily="2" charset="2"/>
              </a:rPr>
              <a:t>1 ||goto S0</a:t>
            </a:r>
            <a:endParaRPr lang="en-US" altLang="en-US" sz="1800" dirty="0"/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8FFACD-3A8C-465D-B7FE-EAA8A239C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6" name="Rectangle 74"/>
          <p:cNvSpPr>
            <a:spLocks noChangeArrowheads="1"/>
          </p:cNvSpPr>
          <p:nvPr/>
        </p:nvSpPr>
        <p:spPr bwMode="auto">
          <a:xfrm>
            <a:off x="228600" y="152400"/>
            <a:ext cx="750929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/>
              <a:t>Step 6: Map Control Signals to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7: Identify Control Path Components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19612" y="1238849"/>
            <a:ext cx="4054474" cy="5029200"/>
            <a:chOff x="1828801" y="742950"/>
            <a:chExt cx="4054474" cy="3771900"/>
          </a:xfrm>
        </p:grpSpPr>
        <p:sp>
          <p:nvSpPr>
            <p:cNvPr id="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1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1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1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1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1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1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1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1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2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2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078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2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6848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3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6591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3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5822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74"/>
          <p:cNvGrpSpPr>
            <a:grpSpLocks/>
          </p:cNvGrpSpPr>
          <p:nvPr/>
        </p:nvGrpSpPr>
        <p:grpSpPr bwMode="auto">
          <a:xfrm>
            <a:off x="3926477" y="228599"/>
            <a:ext cx="4150723" cy="6453996"/>
            <a:chOff x="1066800" y="152400"/>
            <a:chExt cx="5334000" cy="6324600"/>
          </a:xfrm>
        </p:grpSpPr>
        <p:sp>
          <p:nvSpPr>
            <p:cNvPr id="48133" name="Rectangle 4"/>
            <p:cNvSpPr>
              <a:spLocks noChangeArrowheads="1"/>
            </p:cNvSpPr>
            <p:nvPr/>
          </p:nvSpPr>
          <p:spPr bwMode="auto">
            <a:xfrm>
              <a:off x="2133600" y="762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4" name="Line 7"/>
            <p:cNvSpPr>
              <a:spLocks noChangeShapeType="1"/>
            </p:cNvSpPr>
            <p:nvPr/>
          </p:nvSpPr>
          <p:spPr bwMode="auto">
            <a:xfrm>
              <a:off x="2286000" y="1371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5" name="AutoShape 8"/>
            <p:cNvSpPr>
              <a:spLocks noChangeArrowheads="1"/>
            </p:cNvSpPr>
            <p:nvPr/>
          </p:nvSpPr>
          <p:spPr bwMode="auto">
            <a:xfrm rot="5400000">
              <a:off x="22479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6" name="Line 9"/>
            <p:cNvSpPr>
              <a:spLocks noChangeShapeType="1"/>
            </p:cNvSpPr>
            <p:nvPr/>
          </p:nvSpPr>
          <p:spPr bwMode="auto">
            <a:xfrm>
              <a:off x="25146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7" name="Text Box 10"/>
            <p:cNvSpPr txBox="1">
              <a:spLocks noChangeArrowheads="1"/>
            </p:cNvSpPr>
            <p:nvPr/>
          </p:nvSpPr>
          <p:spPr bwMode="auto">
            <a:xfrm>
              <a:off x="2500313" y="1371600"/>
              <a:ext cx="57926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</a:t>
              </a:r>
            </a:p>
          </p:txBody>
        </p:sp>
        <p:sp>
          <p:nvSpPr>
            <p:cNvPr id="48138" name="Line 11"/>
            <p:cNvSpPr>
              <a:spLocks noChangeShapeType="1"/>
            </p:cNvSpPr>
            <p:nvPr/>
          </p:nvSpPr>
          <p:spPr bwMode="auto">
            <a:xfrm flipH="1">
              <a:off x="1828800" y="1524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9" name="Line 12"/>
            <p:cNvSpPr>
              <a:spLocks noChangeShapeType="1"/>
            </p:cNvSpPr>
            <p:nvPr/>
          </p:nvSpPr>
          <p:spPr bwMode="auto">
            <a:xfrm>
              <a:off x="18288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0" name="AutoShape 13"/>
            <p:cNvSpPr>
              <a:spLocks noChangeArrowheads="1"/>
            </p:cNvSpPr>
            <p:nvPr/>
          </p:nvSpPr>
          <p:spPr bwMode="auto">
            <a:xfrm rot="5400000">
              <a:off x="15621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1" name="Line 14"/>
            <p:cNvSpPr>
              <a:spLocks noChangeShapeType="1"/>
            </p:cNvSpPr>
            <p:nvPr/>
          </p:nvSpPr>
          <p:spPr bwMode="auto">
            <a:xfrm>
              <a:off x="1600200" y="1447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2" name="Text Box 15"/>
            <p:cNvSpPr txBox="1">
              <a:spLocks noChangeArrowheads="1"/>
            </p:cNvSpPr>
            <p:nvPr/>
          </p:nvSpPr>
          <p:spPr bwMode="auto">
            <a:xfrm>
              <a:off x="1433514" y="1173163"/>
              <a:ext cx="64518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start’</a:t>
              </a:r>
            </a:p>
          </p:txBody>
        </p:sp>
        <p:sp>
          <p:nvSpPr>
            <p:cNvPr id="48143" name="Line 16"/>
            <p:cNvSpPr>
              <a:spLocks noChangeShapeType="1"/>
            </p:cNvSpPr>
            <p:nvPr/>
          </p:nvSpPr>
          <p:spPr bwMode="auto">
            <a:xfrm>
              <a:off x="16764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4" name="Line 17"/>
            <p:cNvSpPr>
              <a:spLocks noChangeShapeType="1"/>
            </p:cNvSpPr>
            <p:nvPr/>
          </p:nvSpPr>
          <p:spPr bwMode="auto">
            <a:xfrm flipH="1">
              <a:off x="1295400" y="220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5" name="Line 18"/>
            <p:cNvSpPr>
              <a:spLocks noChangeShapeType="1"/>
            </p:cNvSpPr>
            <p:nvPr/>
          </p:nvSpPr>
          <p:spPr bwMode="auto">
            <a:xfrm flipV="1">
              <a:off x="1295400" y="1524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6" name="Line 19"/>
            <p:cNvSpPr>
              <a:spLocks noChangeShapeType="1"/>
            </p:cNvSpPr>
            <p:nvPr/>
          </p:nvSpPr>
          <p:spPr bwMode="auto">
            <a:xfrm>
              <a:off x="2438400" y="533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7" name="Line 20"/>
            <p:cNvSpPr>
              <a:spLocks noChangeShapeType="1"/>
            </p:cNvSpPr>
            <p:nvPr/>
          </p:nvSpPr>
          <p:spPr bwMode="auto">
            <a:xfrm>
              <a:off x="2362200" y="2057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8" name="AutoShape 21"/>
            <p:cNvSpPr>
              <a:spLocks noChangeArrowheads="1"/>
            </p:cNvSpPr>
            <p:nvPr/>
          </p:nvSpPr>
          <p:spPr bwMode="auto">
            <a:xfrm rot="-5400000">
              <a:off x="2133600" y="51816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9" name="Rectangle 23"/>
            <p:cNvSpPr>
              <a:spLocks noChangeArrowheads="1"/>
            </p:cNvSpPr>
            <p:nvPr/>
          </p:nvSpPr>
          <p:spPr bwMode="auto">
            <a:xfrm>
              <a:off x="1981200" y="3048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48150" name="Rectangle 29"/>
            <p:cNvSpPr>
              <a:spLocks noChangeArrowheads="1"/>
            </p:cNvSpPr>
            <p:nvPr/>
          </p:nvSpPr>
          <p:spPr bwMode="auto">
            <a:xfrm>
              <a:off x="1981200" y="449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48151" name="Line 32"/>
            <p:cNvSpPr>
              <a:spLocks noChangeShapeType="1"/>
            </p:cNvSpPr>
            <p:nvPr/>
          </p:nvSpPr>
          <p:spPr bwMode="auto">
            <a:xfrm>
              <a:off x="2192338" y="3657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2" name="AutoShape 33"/>
            <p:cNvSpPr>
              <a:spLocks noChangeArrowheads="1"/>
            </p:cNvSpPr>
            <p:nvPr/>
          </p:nvSpPr>
          <p:spPr bwMode="auto">
            <a:xfrm rot="5400000">
              <a:off x="21542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3" name="Line 34"/>
            <p:cNvSpPr>
              <a:spLocks noChangeShapeType="1"/>
            </p:cNvSpPr>
            <p:nvPr/>
          </p:nvSpPr>
          <p:spPr bwMode="auto">
            <a:xfrm>
              <a:off x="24209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4" name="Text Box 35"/>
            <p:cNvSpPr txBox="1">
              <a:spLocks noChangeArrowheads="1"/>
            </p:cNvSpPr>
            <p:nvPr/>
          </p:nvSpPr>
          <p:spPr bwMode="auto">
            <a:xfrm>
              <a:off x="2406650" y="3657600"/>
              <a:ext cx="46802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</a:t>
              </a:r>
            </a:p>
          </p:txBody>
        </p:sp>
        <p:sp>
          <p:nvSpPr>
            <p:cNvPr id="48155" name="Line 36"/>
            <p:cNvSpPr>
              <a:spLocks noChangeShapeType="1"/>
            </p:cNvSpPr>
            <p:nvPr/>
          </p:nvSpPr>
          <p:spPr bwMode="auto">
            <a:xfrm flipH="1">
              <a:off x="1735138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6" name="Line 37"/>
            <p:cNvSpPr>
              <a:spLocks noChangeShapeType="1"/>
            </p:cNvSpPr>
            <p:nvPr/>
          </p:nvSpPr>
          <p:spPr bwMode="auto">
            <a:xfrm>
              <a:off x="17351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7" name="AutoShape 38"/>
            <p:cNvSpPr>
              <a:spLocks noChangeArrowheads="1"/>
            </p:cNvSpPr>
            <p:nvPr/>
          </p:nvSpPr>
          <p:spPr bwMode="auto">
            <a:xfrm rot="5400000">
              <a:off x="14684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8" name="Line 39"/>
            <p:cNvSpPr>
              <a:spLocks noChangeShapeType="1"/>
            </p:cNvSpPr>
            <p:nvPr/>
          </p:nvSpPr>
          <p:spPr bwMode="auto">
            <a:xfrm>
              <a:off x="1506538" y="3733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9" name="Line 40"/>
            <p:cNvSpPr>
              <a:spLocks noChangeShapeType="1"/>
            </p:cNvSpPr>
            <p:nvPr/>
          </p:nvSpPr>
          <p:spPr bwMode="auto">
            <a:xfrm>
              <a:off x="1582738" y="4343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0" name="Text Box 42"/>
            <p:cNvSpPr txBox="1">
              <a:spLocks noChangeArrowheads="1"/>
            </p:cNvSpPr>
            <p:nvPr/>
          </p:nvSpPr>
          <p:spPr bwMode="auto">
            <a:xfrm>
              <a:off x="1066800" y="3657600"/>
              <a:ext cx="53394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B7’</a:t>
              </a:r>
            </a:p>
          </p:txBody>
        </p:sp>
        <p:sp>
          <p:nvSpPr>
            <p:cNvPr id="48161" name="Line 46"/>
            <p:cNvSpPr>
              <a:spLocks noChangeShapeType="1"/>
            </p:cNvSpPr>
            <p:nvPr/>
          </p:nvSpPr>
          <p:spPr bwMode="auto">
            <a:xfrm>
              <a:off x="2268538" y="4343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2" name="Rectangle 48"/>
            <p:cNvSpPr>
              <a:spLocks noChangeArrowheads="1"/>
            </p:cNvSpPr>
            <p:nvPr/>
          </p:nvSpPr>
          <p:spPr bwMode="auto">
            <a:xfrm>
              <a:off x="5791200" y="4267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48163" name="Line 51"/>
            <p:cNvSpPr>
              <a:spLocks noChangeShapeType="1"/>
            </p:cNvSpPr>
            <p:nvPr/>
          </p:nvSpPr>
          <p:spPr bwMode="auto">
            <a:xfrm flipV="1">
              <a:off x="6019800" y="3200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4" name="Rectangle 52"/>
            <p:cNvSpPr>
              <a:spLocks noChangeArrowheads="1"/>
            </p:cNvSpPr>
            <p:nvPr/>
          </p:nvSpPr>
          <p:spPr bwMode="auto">
            <a:xfrm>
              <a:off x="5791200" y="2590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48165" name="Line 55"/>
            <p:cNvSpPr>
              <a:spLocks noChangeShapeType="1"/>
            </p:cNvSpPr>
            <p:nvPr/>
          </p:nvSpPr>
          <p:spPr bwMode="auto">
            <a:xfrm flipV="1">
              <a:off x="6096000" y="2209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6" name="Line 56"/>
            <p:cNvSpPr>
              <a:spLocks noChangeShapeType="1"/>
            </p:cNvSpPr>
            <p:nvPr/>
          </p:nvSpPr>
          <p:spPr bwMode="auto">
            <a:xfrm flipV="1">
              <a:off x="6096000" y="152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7" name="AutoShape 57"/>
            <p:cNvSpPr>
              <a:spLocks noChangeArrowheads="1"/>
            </p:cNvSpPr>
            <p:nvPr/>
          </p:nvSpPr>
          <p:spPr bwMode="auto">
            <a:xfrm rot="-5400000">
              <a:off x="2286000" y="1524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68" name="Line 58"/>
            <p:cNvSpPr>
              <a:spLocks noChangeShapeType="1"/>
            </p:cNvSpPr>
            <p:nvPr/>
          </p:nvSpPr>
          <p:spPr bwMode="auto">
            <a:xfrm>
              <a:off x="25146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9" name="Line 59"/>
            <p:cNvSpPr>
              <a:spLocks noChangeShapeType="1"/>
            </p:cNvSpPr>
            <p:nvPr/>
          </p:nvSpPr>
          <p:spPr bwMode="auto">
            <a:xfrm>
              <a:off x="23622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0" name="Line 60"/>
            <p:cNvSpPr>
              <a:spLocks noChangeShapeType="1"/>
            </p:cNvSpPr>
            <p:nvPr/>
          </p:nvSpPr>
          <p:spPr bwMode="auto">
            <a:xfrm>
              <a:off x="2514600" y="152400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1" name="Line 61"/>
            <p:cNvSpPr>
              <a:spLocks noChangeShapeType="1"/>
            </p:cNvSpPr>
            <p:nvPr/>
          </p:nvSpPr>
          <p:spPr bwMode="auto">
            <a:xfrm flipH="1">
              <a:off x="1295400" y="1524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2" name="Text Box 62"/>
            <p:cNvSpPr txBox="1">
              <a:spLocks noChangeArrowheads="1"/>
            </p:cNvSpPr>
            <p:nvPr/>
          </p:nvSpPr>
          <p:spPr bwMode="auto">
            <a:xfrm>
              <a:off x="2209800" y="865188"/>
              <a:ext cx="550427" cy="36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48173" name="Rectangle 63"/>
            <p:cNvSpPr>
              <a:spLocks noChangeArrowheads="1"/>
            </p:cNvSpPr>
            <p:nvPr/>
          </p:nvSpPr>
          <p:spPr bwMode="auto">
            <a:xfrm>
              <a:off x="1981200" y="2286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48174" name="Line 64"/>
            <p:cNvSpPr>
              <a:spLocks noChangeShapeType="1"/>
            </p:cNvSpPr>
            <p:nvPr/>
          </p:nvSpPr>
          <p:spPr bwMode="auto">
            <a:xfrm>
              <a:off x="2286000" y="2895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5" name="Rectangle 80"/>
            <p:cNvSpPr>
              <a:spLocks noChangeArrowheads="1"/>
            </p:cNvSpPr>
            <p:nvPr/>
          </p:nvSpPr>
          <p:spPr bwMode="auto">
            <a:xfrm>
              <a:off x="1981200" y="5715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48176" name="Line 81"/>
            <p:cNvSpPr>
              <a:spLocks noChangeShapeType="1"/>
            </p:cNvSpPr>
            <p:nvPr/>
          </p:nvSpPr>
          <p:spPr bwMode="auto">
            <a:xfrm>
              <a:off x="2286000" y="5562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7" name="Line 82"/>
            <p:cNvSpPr>
              <a:spLocks noChangeShapeType="1"/>
            </p:cNvSpPr>
            <p:nvPr/>
          </p:nvSpPr>
          <p:spPr bwMode="auto">
            <a:xfrm>
              <a:off x="2286000" y="6324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8" name="Line 83"/>
            <p:cNvSpPr>
              <a:spLocks noChangeShapeType="1"/>
            </p:cNvSpPr>
            <p:nvPr/>
          </p:nvSpPr>
          <p:spPr bwMode="auto">
            <a:xfrm>
              <a:off x="2286000" y="64770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9" name="Line 84"/>
            <p:cNvSpPr>
              <a:spLocks noChangeShapeType="1"/>
            </p:cNvSpPr>
            <p:nvPr/>
          </p:nvSpPr>
          <p:spPr bwMode="auto">
            <a:xfrm>
              <a:off x="1600200" y="5181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0" name="Line 85"/>
            <p:cNvSpPr>
              <a:spLocks noChangeShapeType="1"/>
            </p:cNvSpPr>
            <p:nvPr/>
          </p:nvSpPr>
          <p:spPr bwMode="auto">
            <a:xfrm>
              <a:off x="21336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1" name="Line 86"/>
            <p:cNvSpPr>
              <a:spLocks noChangeShapeType="1"/>
            </p:cNvSpPr>
            <p:nvPr/>
          </p:nvSpPr>
          <p:spPr bwMode="auto">
            <a:xfrm>
              <a:off x="2286000" y="510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2" name="Line 87"/>
            <p:cNvSpPr>
              <a:spLocks noChangeShapeType="1"/>
            </p:cNvSpPr>
            <p:nvPr/>
          </p:nvSpPr>
          <p:spPr bwMode="auto">
            <a:xfrm>
              <a:off x="24384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3" name="AutoShape 88"/>
            <p:cNvSpPr>
              <a:spLocks noChangeArrowheads="1"/>
            </p:cNvSpPr>
            <p:nvPr/>
          </p:nvSpPr>
          <p:spPr bwMode="auto">
            <a:xfrm>
              <a:off x="4114800" y="44196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4" name="Line 89"/>
            <p:cNvSpPr>
              <a:spLocks noChangeShapeType="1"/>
            </p:cNvSpPr>
            <p:nvPr/>
          </p:nvSpPr>
          <p:spPr bwMode="auto">
            <a:xfrm flipV="1">
              <a:off x="3505200" y="4648200"/>
              <a:ext cx="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5" name="Line 90"/>
            <p:cNvSpPr>
              <a:spLocks noChangeShapeType="1"/>
            </p:cNvSpPr>
            <p:nvPr/>
          </p:nvSpPr>
          <p:spPr bwMode="auto">
            <a:xfrm>
              <a:off x="3505200" y="4648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6" name="Line 92"/>
            <p:cNvSpPr>
              <a:spLocks noChangeShapeType="1"/>
            </p:cNvSpPr>
            <p:nvPr/>
          </p:nvSpPr>
          <p:spPr bwMode="auto">
            <a:xfrm>
              <a:off x="3733800" y="4495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7" name="Text Box 93"/>
            <p:cNvSpPr txBox="1">
              <a:spLocks noChangeArrowheads="1"/>
            </p:cNvSpPr>
            <p:nvPr/>
          </p:nvSpPr>
          <p:spPr bwMode="auto">
            <a:xfrm>
              <a:off x="3549650" y="4343400"/>
              <a:ext cx="336189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</a:t>
              </a:r>
            </a:p>
          </p:txBody>
        </p:sp>
        <p:sp>
          <p:nvSpPr>
            <p:cNvPr id="48188" name="AutoShape 94"/>
            <p:cNvSpPr>
              <a:spLocks noChangeArrowheads="1"/>
            </p:cNvSpPr>
            <p:nvPr/>
          </p:nvSpPr>
          <p:spPr bwMode="auto">
            <a:xfrm>
              <a:off x="4114800" y="51689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9" name="Line 95"/>
            <p:cNvSpPr>
              <a:spLocks noChangeShapeType="1"/>
            </p:cNvSpPr>
            <p:nvPr/>
          </p:nvSpPr>
          <p:spPr bwMode="auto">
            <a:xfrm>
              <a:off x="3810000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0" name="Text Box 96"/>
            <p:cNvSpPr txBox="1">
              <a:spLocks noChangeArrowheads="1"/>
            </p:cNvSpPr>
            <p:nvPr/>
          </p:nvSpPr>
          <p:spPr bwMode="auto">
            <a:xfrm>
              <a:off x="3549650" y="5287963"/>
              <a:ext cx="40210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k’</a:t>
              </a:r>
            </a:p>
          </p:txBody>
        </p:sp>
        <p:sp>
          <p:nvSpPr>
            <p:cNvPr id="48191" name="Line 97"/>
            <p:cNvSpPr>
              <a:spLocks noChangeShapeType="1"/>
            </p:cNvSpPr>
            <p:nvPr/>
          </p:nvSpPr>
          <p:spPr bwMode="auto">
            <a:xfrm>
              <a:off x="3505200" y="52578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2" name="Line 98"/>
            <p:cNvSpPr>
              <a:spLocks noChangeShapeType="1"/>
            </p:cNvSpPr>
            <p:nvPr/>
          </p:nvSpPr>
          <p:spPr bwMode="auto">
            <a:xfrm>
              <a:off x="4419600" y="5334000"/>
              <a:ext cx="167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3" name="Line 99"/>
            <p:cNvSpPr>
              <a:spLocks noChangeShapeType="1"/>
            </p:cNvSpPr>
            <p:nvPr/>
          </p:nvSpPr>
          <p:spPr bwMode="auto">
            <a:xfrm flipV="1">
              <a:off x="6096000" y="4876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4" name="Line 100"/>
            <p:cNvSpPr>
              <a:spLocks noChangeShapeType="1"/>
            </p:cNvSpPr>
            <p:nvPr/>
          </p:nvSpPr>
          <p:spPr bwMode="auto">
            <a:xfrm>
              <a:off x="2438400" y="38100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5" name="Line 101"/>
            <p:cNvSpPr>
              <a:spLocks noChangeShapeType="1"/>
            </p:cNvSpPr>
            <p:nvPr/>
          </p:nvSpPr>
          <p:spPr bwMode="auto">
            <a:xfrm>
              <a:off x="2438400" y="5181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6" name="Line 102"/>
            <p:cNvSpPr>
              <a:spLocks noChangeShapeType="1"/>
            </p:cNvSpPr>
            <p:nvPr/>
          </p:nvSpPr>
          <p:spPr bwMode="auto">
            <a:xfrm flipV="1">
              <a:off x="3048000" y="38862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7" name="Line 103"/>
            <p:cNvSpPr>
              <a:spLocks noChangeShapeType="1"/>
            </p:cNvSpPr>
            <p:nvPr/>
          </p:nvSpPr>
          <p:spPr bwMode="auto">
            <a:xfrm>
              <a:off x="3048000" y="38862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8" name="Line 104"/>
            <p:cNvSpPr>
              <a:spLocks noChangeShapeType="1"/>
            </p:cNvSpPr>
            <p:nvPr/>
          </p:nvSpPr>
          <p:spPr bwMode="auto">
            <a:xfrm>
              <a:off x="60960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9" name="Line 105"/>
            <p:cNvSpPr>
              <a:spLocks noChangeShapeType="1"/>
            </p:cNvSpPr>
            <p:nvPr/>
          </p:nvSpPr>
          <p:spPr bwMode="auto">
            <a:xfrm>
              <a:off x="4419600" y="4572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0" name="Line 106"/>
            <p:cNvSpPr>
              <a:spLocks noChangeShapeType="1"/>
            </p:cNvSpPr>
            <p:nvPr/>
          </p:nvSpPr>
          <p:spPr bwMode="auto">
            <a:xfrm flipV="1">
              <a:off x="4876800" y="34290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1" name="Line 107"/>
            <p:cNvSpPr>
              <a:spLocks noChangeShapeType="1"/>
            </p:cNvSpPr>
            <p:nvPr/>
          </p:nvSpPr>
          <p:spPr bwMode="auto">
            <a:xfrm>
              <a:off x="4876800" y="34290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2" name="Rectangle 110"/>
            <p:cNvSpPr>
              <a:spLocks noChangeArrowheads="1"/>
            </p:cNvSpPr>
            <p:nvPr/>
          </p:nvSpPr>
          <p:spPr bwMode="auto">
            <a:xfrm>
              <a:off x="5791200" y="1600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48203" name="Rectangle 111"/>
            <p:cNvSpPr>
              <a:spLocks noChangeArrowheads="1"/>
            </p:cNvSpPr>
            <p:nvPr/>
          </p:nvSpPr>
          <p:spPr bwMode="auto">
            <a:xfrm>
              <a:off x="5791200" y="68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48204" name="Line 112"/>
            <p:cNvSpPr>
              <a:spLocks noChangeShapeType="1"/>
            </p:cNvSpPr>
            <p:nvPr/>
          </p:nvSpPr>
          <p:spPr bwMode="auto">
            <a:xfrm flipV="1">
              <a:off x="6096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8131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FEFB60-DD44-4BED-89EE-85CF0C52CB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48132" name="TextBox 75"/>
          <p:cNvSpPr txBox="1">
            <a:spLocks noChangeArrowheads="1"/>
          </p:cNvSpPr>
          <p:nvPr/>
        </p:nvSpPr>
        <p:spPr bwMode="auto">
          <a:xfrm>
            <a:off x="403894" y="153044"/>
            <a:ext cx="3598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One-Hot State Machine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66608" y="1241466"/>
            <a:ext cx="3597865" cy="4868317"/>
            <a:chOff x="1828801" y="742950"/>
            <a:chExt cx="4054474" cy="3771900"/>
          </a:xfrm>
        </p:grpSpPr>
        <p:sp>
          <p:nvSpPr>
            <p:cNvPr id="7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8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8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8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8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8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8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8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8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8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424875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9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38166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9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85003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9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771712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10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742809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10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656100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z="1100" smtClean="0"/>
              <a:pPr>
                <a:defRPr/>
              </a:pPr>
              <a:t>38</a:t>
            </a:fld>
            <a:endParaRPr lang="en-US" altLang="en-US" sz="11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276509"/>
              </p:ext>
            </p:extLst>
          </p:nvPr>
        </p:nvGraphicFramePr>
        <p:xfrm>
          <a:off x="4301065" y="969059"/>
          <a:ext cx="4402666" cy="5059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69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1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C4</a:t>
                      </a:r>
                    </a:p>
                    <a:p>
                      <a:r>
                        <a:rPr lang="en-US" sz="16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C5</a:t>
                      </a:r>
                    </a:p>
                    <a:p>
                      <a:r>
                        <a:rPr lang="en-US" sz="16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C6</a:t>
                      </a:r>
                    </a:p>
                    <a:p>
                      <a:r>
                        <a:rPr lang="en-US" sz="1600" dirty="0"/>
                        <a:t>Z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done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S8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 Box 1260"/>
          <p:cNvSpPr txBox="1">
            <a:spLocks noChangeArrowheads="1"/>
          </p:cNvSpPr>
          <p:nvPr/>
        </p:nvSpPr>
        <p:spPr bwMode="auto">
          <a:xfrm>
            <a:off x="328670" y="572440"/>
            <a:ext cx="397416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done&lt;=1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done&lt;=1 || goto S0</a:t>
            </a:r>
            <a:endParaRPr lang="en-US" altLang="en-US" sz="1800" dirty="0"/>
          </a:p>
        </p:txBody>
      </p:sp>
      <p:sp>
        <p:nvSpPr>
          <p:cNvPr id="5" name="Text Box 1259"/>
          <p:cNvSpPr txBox="1">
            <a:spLocks noChangeArrowheads="1"/>
          </p:cNvSpPr>
          <p:nvPr/>
        </p:nvSpPr>
        <p:spPr bwMode="auto">
          <a:xfrm>
            <a:off x="0" y="57244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6370" y="3507171"/>
            <a:ext cx="3674073" cy="3104761"/>
            <a:chOff x="453602" y="514350"/>
            <a:chExt cx="8396351" cy="4296915"/>
          </a:xfrm>
        </p:grpSpPr>
        <p:sp>
          <p:nvSpPr>
            <p:cNvPr id="7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8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9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0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1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2" name="Rectangle 157"/>
            <p:cNvSpPr>
              <a:spLocks noChangeArrowheads="1"/>
            </p:cNvSpPr>
            <p:nvPr/>
          </p:nvSpPr>
          <p:spPr bwMode="auto">
            <a:xfrm>
              <a:off x="1110072" y="1862658"/>
              <a:ext cx="970545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25000" dirty="0"/>
                <a:t>2</a:t>
              </a:r>
              <a:r>
                <a:rPr lang="en-US" altLang="en-US" sz="800" dirty="0"/>
                <a:t>C3</a:t>
              </a:r>
              <a:endParaRPr lang="en-US" altLang="en-US" sz="1100" baseline="-16000" dirty="0"/>
            </a:p>
          </p:txBody>
        </p:sp>
        <p:sp>
          <p:nvSpPr>
            <p:cNvPr id="13" name="Rectangle 158"/>
            <p:cNvSpPr>
              <a:spLocks noChangeArrowheads="1"/>
            </p:cNvSpPr>
            <p:nvPr/>
          </p:nvSpPr>
          <p:spPr bwMode="auto">
            <a:xfrm>
              <a:off x="1779731" y="1883154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5</a:t>
              </a:r>
            </a:p>
          </p:txBody>
        </p:sp>
        <p:sp>
          <p:nvSpPr>
            <p:cNvPr id="14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5" name="Rectangle 160"/>
            <p:cNvSpPr>
              <a:spLocks noChangeArrowheads="1"/>
            </p:cNvSpPr>
            <p:nvPr/>
          </p:nvSpPr>
          <p:spPr bwMode="auto">
            <a:xfrm>
              <a:off x="1451496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1</a:t>
              </a:r>
            </a:p>
          </p:txBody>
        </p:sp>
        <p:sp>
          <p:nvSpPr>
            <p:cNvPr id="16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7" name="Rectangle 162"/>
            <p:cNvSpPr>
              <a:spLocks noChangeArrowheads="1"/>
            </p:cNvSpPr>
            <p:nvPr/>
          </p:nvSpPr>
          <p:spPr bwMode="auto">
            <a:xfrm>
              <a:off x="2001839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4</a:t>
              </a:r>
            </a:p>
          </p:txBody>
        </p:sp>
        <p:sp>
          <p:nvSpPr>
            <p:cNvPr id="18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9" name="Text Box 164"/>
            <p:cNvSpPr txBox="1">
              <a:spLocks noChangeArrowheads="1"/>
            </p:cNvSpPr>
            <p:nvPr/>
          </p:nvSpPr>
          <p:spPr bwMode="auto">
            <a:xfrm>
              <a:off x="556701" y="2753915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X</a:t>
              </a:r>
            </a:p>
          </p:txBody>
        </p:sp>
        <p:sp>
          <p:nvSpPr>
            <p:cNvPr id="20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1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2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INC</a:t>
              </a:r>
            </a:p>
          </p:txBody>
        </p:sp>
        <p:sp>
          <p:nvSpPr>
            <p:cNvPr id="23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4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5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6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7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Comp</a:t>
              </a:r>
            </a:p>
          </p:txBody>
        </p:sp>
        <p:sp>
          <p:nvSpPr>
            <p:cNvPr id="28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9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0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1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2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3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ShiftReg</a:t>
              </a:r>
            </a:p>
          </p:txBody>
        </p:sp>
        <p:sp>
          <p:nvSpPr>
            <p:cNvPr id="34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5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6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7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8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9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0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Unit</a:t>
              </a:r>
            </a:p>
          </p:txBody>
        </p:sp>
        <p:sp>
          <p:nvSpPr>
            <p:cNvPr id="41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2" name="Text Box 189"/>
            <p:cNvSpPr txBox="1">
              <a:spLocks noChangeArrowheads="1"/>
            </p:cNvSpPr>
            <p:nvPr/>
          </p:nvSpPr>
          <p:spPr bwMode="auto">
            <a:xfrm>
              <a:off x="4648200" y="3896916"/>
              <a:ext cx="1011816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B[7]</a:t>
              </a:r>
            </a:p>
          </p:txBody>
        </p:sp>
        <p:sp>
          <p:nvSpPr>
            <p:cNvPr id="43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4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5" name="Rectangle 193"/>
            <p:cNvSpPr>
              <a:spLocks noChangeArrowheads="1"/>
            </p:cNvSpPr>
            <p:nvPr/>
          </p:nvSpPr>
          <p:spPr bwMode="auto">
            <a:xfrm>
              <a:off x="6356775" y="2509253"/>
              <a:ext cx="901573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46" name="Rectangle 194"/>
            <p:cNvSpPr>
              <a:spLocks noChangeArrowheads="1"/>
            </p:cNvSpPr>
            <p:nvPr/>
          </p:nvSpPr>
          <p:spPr bwMode="auto">
            <a:xfrm>
              <a:off x="6761166" y="2535217"/>
              <a:ext cx="82073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47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CS</a:t>
              </a:r>
            </a:p>
          </p:txBody>
        </p:sp>
        <p:sp>
          <p:nvSpPr>
            <p:cNvPr id="48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DEC</a:t>
              </a:r>
            </a:p>
          </p:txBody>
        </p:sp>
        <p:sp>
          <p:nvSpPr>
            <p:cNvPr id="49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0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1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2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3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4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5" name="Text Box 204"/>
            <p:cNvSpPr txBox="1">
              <a:spLocks noChangeArrowheads="1"/>
            </p:cNvSpPr>
            <p:nvPr/>
          </p:nvSpPr>
          <p:spPr bwMode="auto">
            <a:xfrm>
              <a:off x="453602" y="1366254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Y</a:t>
              </a:r>
            </a:p>
          </p:txBody>
        </p:sp>
        <p:sp>
          <p:nvSpPr>
            <p:cNvPr id="56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7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8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9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0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1" name="Rectangle 211"/>
            <p:cNvSpPr>
              <a:spLocks noChangeArrowheads="1"/>
            </p:cNvSpPr>
            <p:nvPr/>
          </p:nvSpPr>
          <p:spPr bwMode="auto">
            <a:xfrm>
              <a:off x="7793037" y="32638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1</a:t>
              </a:r>
            </a:p>
          </p:txBody>
        </p:sp>
        <p:sp>
          <p:nvSpPr>
            <p:cNvPr id="62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3" name="Rectangle 214"/>
            <p:cNvSpPr>
              <a:spLocks noChangeArrowheads="1"/>
            </p:cNvSpPr>
            <p:nvPr/>
          </p:nvSpPr>
          <p:spPr bwMode="auto">
            <a:xfrm>
              <a:off x="7793037" y="343534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2</a:t>
              </a:r>
            </a:p>
          </p:txBody>
        </p:sp>
        <p:sp>
          <p:nvSpPr>
            <p:cNvPr id="64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5" name="Rectangle 216"/>
            <p:cNvSpPr>
              <a:spLocks noChangeArrowheads="1"/>
            </p:cNvSpPr>
            <p:nvPr/>
          </p:nvSpPr>
          <p:spPr bwMode="auto">
            <a:xfrm>
              <a:off x="7793037" y="36067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3</a:t>
              </a:r>
            </a:p>
          </p:txBody>
        </p:sp>
        <p:sp>
          <p:nvSpPr>
            <p:cNvPr id="66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7" name="Rectangle 218"/>
            <p:cNvSpPr>
              <a:spLocks noChangeArrowheads="1"/>
            </p:cNvSpPr>
            <p:nvPr/>
          </p:nvSpPr>
          <p:spPr bwMode="auto">
            <a:xfrm>
              <a:off x="7793037" y="37782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4</a:t>
              </a:r>
            </a:p>
          </p:txBody>
        </p:sp>
        <p:sp>
          <p:nvSpPr>
            <p:cNvPr id="68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9" name="Rectangle 220"/>
            <p:cNvSpPr>
              <a:spLocks noChangeArrowheads="1"/>
            </p:cNvSpPr>
            <p:nvPr/>
          </p:nvSpPr>
          <p:spPr bwMode="auto">
            <a:xfrm>
              <a:off x="7793037" y="39496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5</a:t>
              </a:r>
            </a:p>
          </p:txBody>
        </p:sp>
        <p:sp>
          <p:nvSpPr>
            <p:cNvPr id="70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1" name="Rectangle 222"/>
            <p:cNvSpPr>
              <a:spLocks noChangeArrowheads="1"/>
            </p:cNvSpPr>
            <p:nvPr/>
          </p:nvSpPr>
          <p:spPr bwMode="auto">
            <a:xfrm>
              <a:off x="7793037" y="41211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72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3" name="Rectangle 224"/>
            <p:cNvSpPr>
              <a:spLocks noChangeArrowheads="1"/>
            </p:cNvSpPr>
            <p:nvPr/>
          </p:nvSpPr>
          <p:spPr bwMode="auto">
            <a:xfrm>
              <a:off x="7801504" y="42925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74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5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6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97151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start</a:t>
              </a:r>
            </a:p>
          </p:txBody>
        </p:sp>
        <p:sp>
          <p:nvSpPr>
            <p:cNvPr id="77" name="Text Box 228"/>
            <p:cNvSpPr txBox="1">
              <a:spLocks noChangeArrowheads="1"/>
            </p:cNvSpPr>
            <p:nvPr/>
          </p:nvSpPr>
          <p:spPr bwMode="auto">
            <a:xfrm>
              <a:off x="7801504" y="4449203"/>
              <a:ext cx="1048449" cy="3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done</a:t>
              </a:r>
            </a:p>
          </p:txBody>
        </p:sp>
        <p:sp>
          <p:nvSpPr>
            <p:cNvPr id="78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79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80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1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783677" y="1532716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72543" y="2693128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366040" y="1369343"/>
              <a:ext cx="638156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B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53217" y="2800506"/>
              <a:ext cx="656470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336366" y="1685925"/>
              <a:ext cx="619837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Z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50536" y="2716392"/>
              <a:ext cx="553897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19200" y="1564435"/>
              <a:ext cx="737063" cy="2555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S</a:t>
              </a:r>
              <a:r>
                <a:rPr lang="en-US" sz="600" baseline="-25000" dirty="0"/>
                <a:t>1</a:t>
              </a:r>
              <a:r>
                <a:rPr lang="en-US" sz="600" dirty="0"/>
                <a:t>S</a:t>
              </a:r>
              <a:r>
                <a:rPr lang="en-US" sz="600" baseline="-25000" dirty="0"/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39856" y="2862638"/>
              <a:ext cx="539243" cy="46855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  <a:p>
              <a:r>
                <a:rPr lang="en-US" sz="800" dirty="0"/>
                <a:t>1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221809" y="1031819"/>
              <a:ext cx="524590" cy="57503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2</a:t>
              </a:r>
            </a:p>
            <a:p>
              <a:r>
                <a:rPr lang="en-US" sz="700" dirty="0"/>
                <a:t>1</a:t>
              </a:r>
            </a:p>
            <a:p>
              <a:r>
                <a:rPr lang="en-US" sz="700" dirty="0"/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37428" y="2124933"/>
              <a:ext cx="124993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 Shift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305074" y="3323118"/>
              <a:ext cx="1048449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A≥B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308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0225" y="0"/>
            <a:ext cx="7772400" cy="1000125"/>
          </a:xfrm>
        </p:spPr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4915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5B948-9493-4731-8962-98B3B7FBA31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811215" y="1089026"/>
            <a:ext cx="78501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28700" indent="-5715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Hardware Allocation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Balance between cost and performance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Resource Sharing and Binding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Map operations to hardware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Interconnect Synthesis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Convey signal transports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Operation Scheduling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Sequence the process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52B65D7-E96D-4DDF-9710-3524E7DAEAE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35025" y="1093790"/>
            <a:ext cx="751363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Remarks: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Implement the control subsystem with one-hot state machine design.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Try to reduce the latency of the whole system.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15738</TotalTime>
  <Words>4404</Words>
  <Application>Microsoft Office PowerPoint</Application>
  <PresentationFormat>On-screen Show (4:3)</PresentationFormat>
  <Paragraphs>1343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Times New Roman</vt:lpstr>
      <vt:lpstr>Wingdings</vt:lpstr>
      <vt:lpstr>Default Design</vt:lpstr>
      <vt:lpstr>CSE 140 Lecture 17 System Design II</vt:lpstr>
      <vt:lpstr>Design Process</vt:lpstr>
      <vt:lpstr>Example: Multiplication</vt:lpstr>
      <vt:lpstr>PowerPoint Presentation</vt:lpstr>
      <vt:lpstr>Implementation: Example</vt:lpstr>
      <vt:lpstr>Step 0: Syntax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315</cp:revision>
  <cp:lastPrinted>2017-06-06T18:47:55Z</cp:lastPrinted>
  <dcterms:created xsi:type="dcterms:W3CDTF">2002-04-20T15:43:59Z</dcterms:created>
  <dcterms:modified xsi:type="dcterms:W3CDTF">2019-05-20T18:39:24Z</dcterms:modified>
</cp:coreProperties>
</file>