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87" r:id="rId4"/>
    <p:sldId id="288" r:id="rId5"/>
    <p:sldId id="289" r:id="rId6"/>
    <p:sldId id="290" r:id="rId7"/>
    <p:sldId id="291" r:id="rId8"/>
    <p:sldId id="292" r:id="rId9"/>
    <p:sldId id="275" r:id="rId10"/>
    <p:sldId id="285" r:id="rId11"/>
    <p:sldId id="284" r:id="rId12"/>
    <p:sldId id="293" r:id="rId13"/>
    <p:sldId id="276" r:id="rId14"/>
    <p:sldId id="278" r:id="rId15"/>
    <p:sldId id="279" r:id="rId16"/>
    <p:sldId id="277" r:id="rId17"/>
    <p:sldId id="280" r:id="rId18"/>
    <p:sldId id="281" r:id="rId19"/>
    <p:sldId id="282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53" autoAdjust="0"/>
    <p:restoredTop sz="86438" autoAdjust="0"/>
  </p:normalViewPr>
  <p:slideViewPr>
    <p:cSldViewPr>
      <p:cViewPr varScale="1">
        <p:scale>
          <a:sx n="67" d="100"/>
          <a:sy n="67" d="100"/>
        </p:scale>
        <p:origin x="-98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7EA8AC-B422-440F-826D-F7C58C08EB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77931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67E9E48-6193-4E50-8D89-12FDCCBCDB71}" type="slidenum">
              <a:rPr lang="en-US" altLang="en-US"/>
              <a:pPr eaLnBrk="1" hangingPunct="1"/>
              <a:t>2</a:t>
            </a:fld>
            <a:endParaRPr lang="en-US" altLang="en-US" dirty="0"/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A488232-46F8-4EA4-93E6-AC7001CEC2EA}" type="slidenum">
              <a:rPr lang="en-US" altLang="en-US"/>
              <a:pPr eaLnBrk="1" hangingPunct="1"/>
              <a:t>8</a:t>
            </a:fld>
            <a:endParaRPr lang="en-US" altLang="en-US" dirty="0"/>
          </a:p>
        </p:txBody>
      </p:sp>
      <p:sp>
        <p:nvSpPr>
          <p:cNvPr id="153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7DC747-DA10-4166-921C-C64EDE5DF15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8524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E63181-51EE-4409-8A9D-5D402E6405A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498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8D16E3-E38F-46C8-AF64-85532FE186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0902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42DF16-69F2-407F-8C2D-2D6B191D701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584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D2426F-65D5-444A-A156-8B5DC92A3C6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1777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0D76BE-144B-4378-A78C-8A987B1669A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1105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0756D1-2F48-4164-8A01-EB40983A3E9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203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5520E8-1D26-4B35-B349-BF95A728E79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1131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45A1E2-59E9-4046-B115-2BFF9EE5A4E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1297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7FFEC5-6565-4946-AA06-471EDF88220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11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BC9FF5-8DBA-4AC7-B343-43FCBD1649C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983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A9DF94-6A21-4A2F-8C26-8A6FB8FED8D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43872A-4DA2-4FC2-B21D-704DF88DBB2B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CS 140 Lecture 15</a:t>
            </a:r>
            <a:br>
              <a:rPr lang="en-US" altLang="en-US" sz="4000" dirty="0" smtClean="0"/>
            </a:br>
            <a:r>
              <a:rPr lang="en-US" altLang="en-US" sz="4000" dirty="0" smtClean="0"/>
              <a:t>Sequential Modules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Professor CK Cheng</a:t>
            </a:r>
          </a:p>
          <a:p>
            <a:pPr eaLnBrk="1" hangingPunct="1"/>
            <a:r>
              <a:rPr lang="en-US" altLang="en-US" dirty="0" smtClean="0"/>
              <a:t>CSE Dept.</a:t>
            </a:r>
          </a:p>
          <a:p>
            <a:pPr eaLnBrk="1" hangingPunct="1"/>
            <a:r>
              <a:rPr lang="en-US" altLang="en-US" dirty="0" smtClean="0"/>
              <a:t>UC San Diego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606E772-1FE8-4FEA-952E-C4E97CAB5D2A}" type="slidenum">
              <a:rPr lang="en-US" altLang="en-US"/>
              <a:pPr eaLnBrk="1" hangingPunct="1"/>
              <a:t>2</a:t>
            </a:fld>
            <a:endParaRPr lang="en-US" alt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10668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Standard Sequential Modules</a:t>
            </a:r>
          </a:p>
        </p:txBody>
      </p:sp>
      <p:sp>
        <p:nvSpPr>
          <p:cNvPr id="3076" name="Text Box 92"/>
          <p:cNvSpPr txBox="1">
            <a:spLocks noChangeArrowheads="1"/>
          </p:cNvSpPr>
          <p:nvPr/>
        </p:nvSpPr>
        <p:spPr bwMode="auto">
          <a:xfrm>
            <a:off x="2514600" y="1981200"/>
            <a:ext cx="389080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3600" dirty="0" smtClean="0"/>
              <a:t>Serial Adders</a:t>
            </a:r>
          </a:p>
          <a:p>
            <a:pPr eaLnBrk="1" hangingPunct="1">
              <a:buFontTx/>
              <a:buAutoNum type="arabicPeriod"/>
            </a:pPr>
            <a:r>
              <a:rPr lang="en-US" altLang="en-US" sz="3600" dirty="0" smtClean="0"/>
              <a:t>Serial Multipliers</a:t>
            </a:r>
          </a:p>
          <a:p>
            <a:pPr eaLnBrk="1" hangingPunct="1">
              <a:buFontTx/>
              <a:buAutoNum type="arabicPeriod"/>
            </a:pPr>
            <a:r>
              <a:rPr lang="en-US" altLang="en-US" sz="3600" dirty="0" smtClean="0"/>
              <a:t>Register</a:t>
            </a:r>
            <a:endParaRPr lang="en-US" altLang="en-US" sz="3600" dirty="0"/>
          </a:p>
          <a:p>
            <a:pPr eaLnBrk="1" hangingPunct="1">
              <a:buFontTx/>
              <a:buAutoNum type="arabicPeriod"/>
            </a:pPr>
            <a:r>
              <a:rPr lang="en-US" altLang="en-US" sz="3600" dirty="0" smtClean="0"/>
              <a:t>Counter</a:t>
            </a:r>
            <a:endParaRPr lang="en-US" alt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518571B-2B6F-4E9E-89FA-E562642E4C8C}" type="slidenum">
              <a:rPr lang="en-US" altLang="en-US"/>
              <a:pPr eaLnBrk="1" hangingPunct="1"/>
              <a:t>3</a:t>
            </a:fld>
            <a:endParaRPr lang="en-US" altLang="en-US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Motivation for Serial Adders and Multipliers</a:t>
            </a:r>
            <a:endParaRPr lang="en-US" altLang="en-US" sz="320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914400"/>
            <a:ext cx="7772400" cy="5486400"/>
          </a:xfrm>
        </p:spPr>
        <p:txBody>
          <a:bodyPr/>
          <a:lstStyle/>
          <a:p>
            <a:pPr eaLnBrk="1" hangingPunct="1"/>
            <a:r>
              <a:rPr lang="en-US" altLang="en-US" dirty="0"/>
              <a:t>Tradeoff of silicon area and system </a:t>
            </a:r>
            <a:r>
              <a:rPr lang="en-US" altLang="en-US" dirty="0" smtClean="0"/>
              <a:t>performance</a:t>
            </a:r>
          </a:p>
          <a:p>
            <a:pPr lvl="1" eaLnBrk="1" hangingPunct="1"/>
            <a:r>
              <a:rPr lang="en-US" altLang="en-US" dirty="0" smtClean="0"/>
              <a:t>Perform </a:t>
            </a:r>
            <a:r>
              <a:rPr lang="en-US" altLang="en-US" dirty="0"/>
              <a:t>process in a series of </a:t>
            </a:r>
            <a:r>
              <a:rPr lang="en-US" altLang="en-US" dirty="0" smtClean="0"/>
              <a:t>time</a:t>
            </a:r>
            <a:endParaRPr lang="en-US" altLang="en-US" dirty="0"/>
          </a:p>
          <a:p>
            <a:pPr eaLnBrk="1" hangingPunct="1"/>
            <a:r>
              <a:rPr lang="en-US" altLang="en-US" dirty="0"/>
              <a:t>Utilization of FPGA </a:t>
            </a:r>
            <a:r>
              <a:rPr lang="en-US" altLang="en-US" dirty="0" smtClean="0"/>
              <a:t>architecture</a:t>
            </a:r>
          </a:p>
          <a:p>
            <a:pPr lvl="1" eaLnBrk="1" hangingPunct="1"/>
            <a:r>
              <a:rPr lang="en-US" altLang="en-US" dirty="0" smtClean="0"/>
              <a:t>Slice </a:t>
            </a:r>
            <a:r>
              <a:rPr lang="en-US" altLang="en-US" dirty="0"/>
              <a:t>operation bitwise </a:t>
            </a:r>
          </a:p>
          <a:p>
            <a:pPr eaLnBrk="1" hangingPunct="1"/>
            <a:r>
              <a:rPr lang="en-US" altLang="en-US" dirty="0"/>
              <a:t>Metrics of Cost, Speed, and Power</a:t>
            </a:r>
          </a:p>
          <a:p>
            <a:pPr eaLnBrk="1" hangingPunct="1"/>
            <a:r>
              <a:rPr lang="en-US" altLang="en-US" dirty="0" smtClean="0">
                <a:solidFill>
                  <a:schemeClr val="accent2"/>
                </a:solidFill>
              </a:rPr>
              <a:t>Ad: Cheaper hardware, Fit for FPGA architecture, Pipelining for excellent throughput</a:t>
            </a:r>
          </a:p>
          <a:p>
            <a:pPr eaLnBrk="1" hangingPunct="1"/>
            <a:r>
              <a:rPr lang="en-US" altLang="en-US" dirty="0" smtClean="0">
                <a:solidFill>
                  <a:schemeClr val="accent2"/>
                </a:solidFill>
              </a:rPr>
              <a:t>Dis: Longer latency</a:t>
            </a:r>
          </a:p>
        </p:txBody>
      </p:sp>
    </p:spTree>
    <p:extLst>
      <p:ext uri="{BB962C8B-B14F-4D97-AF65-F5344CB8AC3E}">
        <p14:creationId xmlns:p14="http://schemas.microsoft.com/office/powerpoint/2010/main" val="3010203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601EE60-19E9-4AE5-A923-D53B9BCF3F87}" type="slidenum">
              <a:rPr lang="en-US" altLang="en-US"/>
              <a:pPr eaLnBrk="1" hangingPunct="1"/>
              <a:t>4</a:t>
            </a:fld>
            <a:endParaRPr lang="en-US" altLang="en-US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620000" cy="9906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Serial Adder: Perform serial bit-addition</a:t>
            </a:r>
          </a:p>
        </p:txBody>
      </p:sp>
      <p:sp>
        <p:nvSpPr>
          <p:cNvPr id="5124" name="Rectangle 30"/>
          <p:cNvSpPr>
            <a:spLocks noChangeArrowheads="1"/>
          </p:cNvSpPr>
          <p:nvPr/>
        </p:nvSpPr>
        <p:spPr bwMode="auto">
          <a:xfrm>
            <a:off x="762000" y="2971800"/>
            <a:ext cx="3810000" cy="1295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5125" name="Line 31"/>
          <p:cNvSpPr>
            <a:spLocks noChangeShapeType="1"/>
          </p:cNvSpPr>
          <p:nvPr/>
        </p:nvSpPr>
        <p:spPr bwMode="auto">
          <a:xfrm>
            <a:off x="41910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26" name="Rectangle 34"/>
          <p:cNvSpPr>
            <a:spLocks noChangeArrowheads="1"/>
          </p:cNvSpPr>
          <p:nvPr/>
        </p:nvSpPr>
        <p:spPr bwMode="auto">
          <a:xfrm>
            <a:off x="3810000" y="2060575"/>
            <a:ext cx="725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  <a:r>
              <a:rPr lang="en-US" altLang="en-US" sz="2400" baseline="-12000" dirty="0"/>
              <a:t>0 </a:t>
            </a:r>
            <a:r>
              <a:rPr lang="en-US" altLang="en-US" sz="2400" dirty="0"/>
              <a:t>b</a:t>
            </a:r>
            <a:r>
              <a:rPr lang="en-US" altLang="en-US" sz="2400" baseline="-12000" dirty="0"/>
              <a:t>0</a:t>
            </a:r>
          </a:p>
        </p:txBody>
      </p:sp>
      <p:sp>
        <p:nvSpPr>
          <p:cNvPr id="5127" name="Line 35"/>
          <p:cNvSpPr>
            <a:spLocks noChangeShapeType="1"/>
          </p:cNvSpPr>
          <p:nvPr/>
        </p:nvSpPr>
        <p:spPr bwMode="auto">
          <a:xfrm>
            <a:off x="40386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28" name="Line 36"/>
          <p:cNvSpPr>
            <a:spLocks noChangeShapeType="1"/>
          </p:cNvSpPr>
          <p:nvPr/>
        </p:nvSpPr>
        <p:spPr bwMode="auto">
          <a:xfrm>
            <a:off x="169545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29" name="Rectangle 37"/>
          <p:cNvSpPr>
            <a:spLocks noChangeArrowheads="1"/>
          </p:cNvSpPr>
          <p:nvPr/>
        </p:nvSpPr>
        <p:spPr bwMode="auto">
          <a:xfrm>
            <a:off x="1314450" y="2060575"/>
            <a:ext cx="725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  <a:r>
              <a:rPr lang="en-US" altLang="en-US" sz="2400" baseline="-12000" dirty="0"/>
              <a:t>3 </a:t>
            </a:r>
            <a:r>
              <a:rPr lang="en-US" altLang="en-US" sz="2400" dirty="0"/>
              <a:t>b</a:t>
            </a:r>
            <a:r>
              <a:rPr lang="en-US" altLang="en-US" sz="2400" baseline="-12000" dirty="0"/>
              <a:t>3</a:t>
            </a:r>
          </a:p>
        </p:txBody>
      </p:sp>
      <p:sp>
        <p:nvSpPr>
          <p:cNvPr id="5130" name="Line 38"/>
          <p:cNvSpPr>
            <a:spLocks noChangeShapeType="1"/>
          </p:cNvSpPr>
          <p:nvPr/>
        </p:nvSpPr>
        <p:spPr bwMode="auto">
          <a:xfrm>
            <a:off x="154305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1" name="Line 39"/>
          <p:cNvSpPr>
            <a:spLocks noChangeShapeType="1"/>
          </p:cNvSpPr>
          <p:nvPr/>
        </p:nvSpPr>
        <p:spPr bwMode="auto">
          <a:xfrm>
            <a:off x="25146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2" name="Line 40"/>
          <p:cNvSpPr>
            <a:spLocks noChangeShapeType="1"/>
          </p:cNvSpPr>
          <p:nvPr/>
        </p:nvSpPr>
        <p:spPr bwMode="auto">
          <a:xfrm>
            <a:off x="23622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3" name="Line 41"/>
          <p:cNvSpPr>
            <a:spLocks noChangeShapeType="1"/>
          </p:cNvSpPr>
          <p:nvPr/>
        </p:nvSpPr>
        <p:spPr bwMode="auto">
          <a:xfrm>
            <a:off x="32766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4" name="Line 42"/>
          <p:cNvSpPr>
            <a:spLocks noChangeShapeType="1"/>
          </p:cNvSpPr>
          <p:nvPr/>
        </p:nvSpPr>
        <p:spPr bwMode="auto">
          <a:xfrm>
            <a:off x="31242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5" name="Line 43"/>
          <p:cNvSpPr>
            <a:spLocks noChangeShapeType="1"/>
          </p:cNvSpPr>
          <p:nvPr/>
        </p:nvSpPr>
        <p:spPr bwMode="auto">
          <a:xfrm>
            <a:off x="4953000" y="25146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6" name="Line 44"/>
          <p:cNvSpPr>
            <a:spLocks noChangeShapeType="1"/>
          </p:cNvSpPr>
          <p:nvPr/>
        </p:nvSpPr>
        <p:spPr bwMode="auto">
          <a:xfrm flipH="1">
            <a:off x="4572000" y="3657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7" name="Text Box 45"/>
          <p:cNvSpPr txBox="1">
            <a:spLocks noChangeArrowheads="1"/>
          </p:cNvSpPr>
          <p:nvPr/>
        </p:nvSpPr>
        <p:spPr bwMode="auto">
          <a:xfrm>
            <a:off x="4724400" y="2060575"/>
            <a:ext cx="477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</a:t>
            </a:r>
            <a:r>
              <a:rPr lang="en-US" altLang="en-US" sz="2400" baseline="-12000" dirty="0"/>
              <a:t>in</a:t>
            </a:r>
          </a:p>
        </p:txBody>
      </p:sp>
      <p:sp>
        <p:nvSpPr>
          <p:cNvPr id="5138" name="Line 46"/>
          <p:cNvSpPr>
            <a:spLocks noChangeShapeType="1"/>
          </p:cNvSpPr>
          <p:nvPr/>
        </p:nvSpPr>
        <p:spPr bwMode="auto">
          <a:xfrm flipH="1">
            <a:off x="533400" y="3657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9" name="Line 47"/>
          <p:cNvSpPr>
            <a:spLocks noChangeShapeType="1"/>
          </p:cNvSpPr>
          <p:nvPr/>
        </p:nvSpPr>
        <p:spPr bwMode="auto">
          <a:xfrm>
            <a:off x="533400" y="36576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0" name="Text Box 48"/>
          <p:cNvSpPr txBox="1">
            <a:spLocks noChangeArrowheads="1"/>
          </p:cNvSpPr>
          <p:nvPr/>
        </p:nvSpPr>
        <p:spPr bwMode="auto">
          <a:xfrm>
            <a:off x="304800" y="4575175"/>
            <a:ext cx="579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</a:t>
            </a:r>
            <a:r>
              <a:rPr lang="en-US" altLang="en-US" sz="2400" baseline="-12000" dirty="0"/>
              <a:t>out</a:t>
            </a:r>
          </a:p>
        </p:txBody>
      </p:sp>
      <p:sp>
        <p:nvSpPr>
          <p:cNvPr id="5141" name="Line 49"/>
          <p:cNvSpPr>
            <a:spLocks noChangeShapeType="1"/>
          </p:cNvSpPr>
          <p:nvPr/>
        </p:nvSpPr>
        <p:spPr bwMode="auto">
          <a:xfrm>
            <a:off x="16002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2" name="Line 50"/>
          <p:cNvSpPr>
            <a:spLocks noChangeShapeType="1"/>
          </p:cNvSpPr>
          <p:nvPr/>
        </p:nvSpPr>
        <p:spPr bwMode="auto">
          <a:xfrm>
            <a:off x="24384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3" name="Line 51"/>
          <p:cNvSpPr>
            <a:spLocks noChangeShapeType="1"/>
          </p:cNvSpPr>
          <p:nvPr/>
        </p:nvSpPr>
        <p:spPr bwMode="auto">
          <a:xfrm>
            <a:off x="32004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4" name="Line 52"/>
          <p:cNvSpPr>
            <a:spLocks noChangeShapeType="1"/>
          </p:cNvSpPr>
          <p:nvPr/>
        </p:nvSpPr>
        <p:spPr bwMode="auto">
          <a:xfrm>
            <a:off x="41148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5" name="Text Box 53"/>
          <p:cNvSpPr txBox="1">
            <a:spLocks noChangeArrowheads="1"/>
          </p:cNvSpPr>
          <p:nvPr/>
        </p:nvSpPr>
        <p:spPr bwMode="auto">
          <a:xfrm>
            <a:off x="3962400" y="48037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</a:t>
            </a:r>
            <a:r>
              <a:rPr lang="en-US" altLang="en-US" sz="2400" baseline="-12000" dirty="0"/>
              <a:t>0</a:t>
            </a:r>
          </a:p>
        </p:txBody>
      </p:sp>
      <p:sp>
        <p:nvSpPr>
          <p:cNvPr id="5146" name="Text Box 56"/>
          <p:cNvSpPr txBox="1">
            <a:spLocks noChangeArrowheads="1"/>
          </p:cNvSpPr>
          <p:nvPr/>
        </p:nvSpPr>
        <p:spPr bwMode="auto">
          <a:xfrm>
            <a:off x="1447800" y="48037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</a:t>
            </a:r>
            <a:r>
              <a:rPr lang="en-US" altLang="en-US" sz="2400" baseline="-12000" dirty="0"/>
              <a:t>3</a:t>
            </a:r>
          </a:p>
        </p:txBody>
      </p:sp>
      <p:sp>
        <p:nvSpPr>
          <p:cNvPr id="5147" name="Rectangle 4"/>
          <p:cNvSpPr>
            <a:spLocks noChangeArrowheads="1"/>
          </p:cNvSpPr>
          <p:nvPr/>
        </p:nvSpPr>
        <p:spPr bwMode="auto">
          <a:xfrm>
            <a:off x="6453188" y="2743200"/>
            <a:ext cx="1600200" cy="167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 dirty="0"/>
              <a:t>Serial</a:t>
            </a:r>
          </a:p>
          <a:p>
            <a:pPr algn="ctr" eaLnBrk="1" hangingPunct="1"/>
            <a:r>
              <a:rPr lang="en-US" altLang="en-US" sz="2400" dirty="0"/>
              <a:t>Adder</a:t>
            </a:r>
          </a:p>
        </p:txBody>
      </p:sp>
      <p:sp>
        <p:nvSpPr>
          <p:cNvPr id="5148" name="Text Box 5"/>
          <p:cNvSpPr txBox="1">
            <a:spLocks noChangeArrowheads="1"/>
          </p:cNvSpPr>
          <p:nvPr/>
        </p:nvSpPr>
        <p:spPr bwMode="auto">
          <a:xfrm>
            <a:off x="6477000" y="2971800"/>
            <a:ext cx="3365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b</a:t>
            </a:r>
          </a:p>
        </p:txBody>
      </p:sp>
      <p:sp>
        <p:nvSpPr>
          <p:cNvPr id="5149" name="Text Box 6"/>
          <p:cNvSpPr txBox="1">
            <a:spLocks noChangeArrowheads="1"/>
          </p:cNvSpPr>
          <p:nvPr/>
        </p:nvSpPr>
        <p:spPr bwMode="auto">
          <a:xfrm>
            <a:off x="7512050" y="3109913"/>
            <a:ext cx="56515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dirty="0"/>
              <a:t>sum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/>
          </a:p>
        </p:txBody>
      </p:sp>
      <p:sp>
        <p:nvSpPr>
          <p:cNvPr id="5150" name="Line 7"/>
          <p:cNvSpPr>
            <a:spLocks noChangeShapeType="1"/>
          </p:cNvSpPr>
          <p:nvPr/>
        </p:nvSpPr>
        <p:spPr bwMode="auto">
          <a:xfrm flipH="1">
            <a:off x="6019800" y="3276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1" name="Line 15"/>
          <p:cNvSpPr>
            <a:spLocks noChangeShapeType="1"/>
          </p:cNvSpPr>
          <p:nvPr/>
        </p:nvSpPr>
        <p:spPr bwMode="auto">
          <a:xfrm>
            <a:off x="8037513" y="3657600"/>
            <a:ext cx="420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2" name="Text Box 21"/>
          <p:cNvSpPr txBox="1">
            <a:spLocks noChangeArrowheads="1"/>
          </p:cNvSpPr>
          <p:nvPr/>
        </p:nvSpPr>
        <p:spPr bwMode="auto">
          <a:xfrm>
            <a:off x="8534400" y="342900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</a:t>
            </a:r>
            <a:r>
              <a:rPr lang="en-US" altLang="en-US" sz="2400" baseline="-12000" dirty="0"/>
              <a:t>i</a:t>
            </a:r>
          </a:p>
        </p:txBody>
      </p:sp>
      <p:sp>
        <p:nvSpPr>
          <p:cNvPr id="5153" name="Line 27"/>
          <p:cNvSpPr>
            <a:spLocks noChangeShapeType="1"/>
          </p:cNvSpPr>
          <p:nvPr/>
        </p:nvSpPr>
        <p:spPr bwMode="auto">
          <a:xfrm flipH="1">
            <a:off x="6019800" y="3962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4" name="Text Box 59"/>
          <p:cNvSpPr txBox="1">
            <a:spLocks noChangeArrowheads="1"/>
          </p:cNvSpPr>
          <p:nvPr/>
        </p:nvSpPr>
        <p:spPr bwMode="auto">
          <a:xfrm>
            <a:off x="5638800" y="2971800"/>
            <a:ext cx="376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  <a:r>
              <a:rPr lang="en-US" altLang="en-US" sz="2400" baseline="-25000" dirty="0"/>
              <a:t>i</a:t>
            </a:r>
          </a:p>
        </p:txBody>
      </p:sp>
      <p:sp>
        <p:nvSpPr>
          <p:cNvPr id="5155" name="Text Box 60"/>
          <p:cNvSpPr txBox="1">
            <a:spLocks noChangeArrowheads="1"/>
          </p:cNvSpPr>
          <p:nvPr/>
        </p:nvSpPr>
        <p:spPr bwMode="auto">
          <a:xfrm>
            <a:off x="5638800" y="3657600"/>
            <a:ext cx="39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b</a:t>
            </a:r>
            <a:r>
              <a:rPr lang="en-US" altLang="en-US" sz="2400" baseline="-25000" dirty="0"/>
              <a:t>i</a:t>
            </a:r>
          </a:p>
        </p:txBody>
      </p:sp>
      <p:sp>
        <p:nvSpPr>
          <p:cNvPr id="5156" name="Text Box 62"/>
          <p:cNvSpPr txBox="1">
            <a:spLocks noChangeArrowheads="1"/>
          </p:cNvSpPr>
          <p:nvPr/>
        </p:nvSpPr>
        <p:spPr bwMode="auto">
          <a:xfrm>
            <a:off x="914400" y="1066800"/>
            <a:ext cx="64166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At time i, read a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b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. Produce s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c</a:t>
            </a:r>
            <a:r>
              <a:rPr lang="en-US" altLang="en-US" sz="2400" baseline="-25000" dirty="0"/>
              <a:t>i+1</a:t>
            </a:r>
          </a:p>
          <a:p>
            <a:pPr eaLnBrk="1" hangingPunct="1"/>
            <a:r>
              <a:rPr lang="en-US" altLang="en-US" sz="2400" dirty="0"/>
              <a:t>Internal state stores c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. Carry bit c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 is set as c</a:t>
            </a:r>
            <a:r>
              <a:rPr lang="en-US" altLang="en-US" sz="2400" baseline="-25000" dirty="0"/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2830144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9A581D4-CD36-42F1-80DF-E0D9BAE1B4C3}" type="slidenum">
              <a:rPr lang="en-US" altLang="en-US"/>
              <a:pPr eaLnBrk="1" hangingPunct="1"/>
              <a:t>5</a:t>
            </a:fld>
            <a:endParaRPr lang="en-US" altLang="en-US" dirty="0"/>
          </a:p>
        </p:txBody>
      </p:sp>
      <p:sp>
        <p:nvSpPr>
          <p:cNvPr id="6147" name="Text Box 30"/>
          <p:cNvSpPr txBox="1">
            <a:spLocks noChangeArrowheads="1"/>
          </p:cNvSpPr>
          <p:nvPr/>
        </p:nvSpPr>
        <p:spPr bwMode="auto">
          <a:xfrm>
            <a:off x="762000" y="152400"/>
            <a:ext cx="4832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Serial Adder using D F-F</a:t>
            </a:r>
          </a:p>
        </p:txBody>
      </p:sp>
      <p:grpSp>
        <p:nvGrpSpPr>
          <p:cNvPr id="6148" name="Group 53"/>
          <p:cNvGrpSpPr>
            <a:grpSpLocks/>
          </p:cNvGrpSpPr>
          <p:nvPr/>
        </p:nvGrpSpPr>
        <p:grpSpPr bwMode="auto">
          <a:xfrm>
            <a:off x="914400" y="1143000"/>
            <a:ext cx="7612063" cy="2971800"/>
            <a:chOff x="384" y="1152"/>
            <a:chExt cx="4795" cy="1872"/>
          </a:xfrm>
        </p:grpSpPr>
        <p:sp>
          <p:nvSpPr>
            <p:cNvPr id="6150" name="Text Box 6"/>
            <p:cNvSpPr txBox="1">
              <a:spLocks noChangeArrowheads="1"/>
            </p:cNvSpPr>
            <p:nvPr/>
          </p:nvSpPr>
          <p:spPr bwMode="auto">
            <a:xfrm>
              <a:off x="2544" y="1905"/>
              <a:ext cx="240" cy="25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D</a:t>
              </a:r>
            </a:p>
          </p:txBody>
        </p:sp>
        <p:sp>
          <p:nvSpPr>
            <p:cNvPr id="6151" name="Rectangle 5"/>
            <p:cNvSpPr>
              <a:spLocks noChangeArrowheads="1"/>
            </p:cNvSpPr>
            <p:nvPr/>
          </p:nvSpPr>
          <p:spPr bwMode="auto">
            <a:xfrm>
              <a:off x="2544" y="1824"/>
              <a:ext cx="384" cy="43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000" dirty="0"/>
            </a:p>
          </p:txBody>
        </p:sp>
        <p:sp>
          <p:nvSpPr>
            <p:cNvPr id="6152" name="Line 9"/>
            <p:cNvSpPr>
              <a:spLocks noChangeShapeType="1"/>
            </p:cNvSpPr>
            <p:nvPr/>
          </p:nvSpPr>
          <p:spPr bwMode="auto">
            <a:xfrm flipV="1">
              <a:off x="2640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3" name="Line 10"/>
            <p:cNvSpPr>
              <a:spLocks noChangeShapeType="1"/>
            </p:cNvSpPr>
            <p:nvPr/>
          </p:nvSpPr>
          <p:spPr bwMode="auto">
            <a:xfrm>
              <a:off x="2688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4" name="Line 11"/>
            <p:cNvSpPr>
              <a:spLocks noChangeShapeType="1"/>
            </p:cNvSpPr>
            <p:nvPr/>
          </p:nvSpPr>
          <p:spPr bwMode="auto">
            <a:xfrm>
              <a:off x="2688" y="2256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6" name="Text Box 12"/>
            <p:cNvSpPr txBox="1">
              <a:spLocks noChangeArrowheads="1"/>
            </p:cNvSpPr>
            <p:nvPr/>
          </p:nvSpPr>
          <p:spPr bwMode="auto">
            <a:xfrm>
              <a:off x="2544" y="2400"/>
              <a:ext cx="401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2160" y="2016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2928" y="1968"/>
              <a:ext cx="5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3216" y="1968"/>
              <a:ext cx="0" cy="10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H="1">
              <a:off x="1392" y="3024"/>
              <a:ext cx="1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 flipV="1">
              <a:off x="1392" y="264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2" name="Line 20"/>
            <p:cNvSpPr>
              <a:spLocks noChangeShapeType="1"/>
            </p:cNvSpPr>
            <p:nvPr/>
          </p:nvSpPr>
          <p:spPr bwMode="auto">
            <a:xfrm>
              <a:off x="4464" y="1776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3" name="Text Box 21"/>
            <p:cNvSpPr txBox="1">
              <a:spLocks noChangeArrowheads="1"/>
            </p:cNvSpPr>
            <p:nvPr/>
          </p:nvSpPr>
          <p:spPr bwMode="auto">
            <a:xfrm>
              <a:off x="4944" y="1632"/>
              <a:ext cx="235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4" name="Rectangle 25"/>
            <p:cNvSpPr>
              <a:spLocks noChangeArrowheads="1"/>
            </p:cNvSpPr>
            <p:nvPr/>
          </p:nvSpPr>
          <p:spPr bwMode="auto">
            <a:xfrm>
              <a:off x="384" y="1152"/>
              <a:ext cx="245" cy="2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5" name="Rectangle 27"/>
            <p:cNvSpPr>
              <a:spLocks noChangeArrowheads="1"/>
            </p:cNvSpPr>
            <p:nvPr/>
          </p:nvSpPr>
          <p:spPr bwMode="auto">
            <a:xfrm>
              <a:off x="384" y="1632"/>
              <a:ext cx="256" cy="2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6" name="Rectangle 31"/>
            <p:cNvSpPr>
              <a:spLocks noChangeArrowheads="1"/>
            </p:cNvSpPr>
            <p:nvPr/>
          </p:nvSpPr>
          <p:spPr bwMode="auto">
            <a:xfrm>
              <a:off x="3504" y="1248"/>
              <a:ext cx="960" cy="86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 smtClean="0"/>
                <a:t>C2</a:t>
              </a:r>
              <a:endParaRPr lang="en-US" altLang="en-US" sz="2400" dirty="0"/>
            </a:p>
          </p:txBody>
        </p:sp>
        <p:sp>
          <p:nvSpPr>
            <p:cNvPr id="6167" name="Rectangle 33"/>
            <p:cNvSpPr>
              <a:spLocks noChangeArrowheads="1"/>
            </p:cNvSpPr>
            <p:nvPr/>
          </p:nvSpPr>
          <p:spPr bwMode="auto">
            <a:xfrm>
              <a:off x="1200" y="1776"/>
              <a:ext cx="960" cy="86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/>
                <a:t>C1</a:t>
              </a:r>
            </a:p>
          </p:txBody>
        </p:sp>
        <p:sp>
          <p:nvSpPr>
            <p:cNvPr id="6168" name="Line 38"/>
            <p:cNvSpPr>
              <a:spLocks noChangeShapeType="1"/>
            </p:cNvSpPr>
            <p:nvPr/>
          </p:nvSpPr>
          <p:spPr bwMode="auto">
            <a:xfrm>
              <a:off x="3216" y="144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cxnSp>
          <p:nvCxnSpPr>
            <p:cNvPr id="6169" name="AutoShape 45"/>
            <p:cNvCxnSpPr>
              <a:cxnSpLocks noChangeShapeType="1"/>
              <a:stCxn id="6164" idx="3"/>
              <a:endCxn id="6168" idx="0"/>
            </p:cNvCxnSpPr>
            <p:nvPr/>
          </p:nvCxnSpPr>
          <p:spPr bwMode="auto">
            <a:xfrm>
              <a:off x="629" y="1300"/>
              <a:ext cx="2587" cy="14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0" name="AutoShape 46"/>
            <p:cNvCxnSpPr>
              <a:cxnSpLocks noChangeShapeType="1"/>
            </p:cNvCxnSpPr>
            <p:nvPr/>
          </p:nvCxnSpPr>
          <p:spPr bwMode="auto">
            <a:xfrm>
              <a:off x="1872" y="1536"/>
              <a:ext cx="1632" cy="144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1" name="AutoShape 47"/>
            <p:cNvCxnSpPr>
              <a:cxnSpLocks noChangeShapeType="1"/>
              <a:stCxn id="6165" idx="3"/>
            </p:cNvCxnSpPr>
            <p:nvPr/>
          </p:nvCxnSpPr>
          <p:spPr bwMode="auto">
            <a:xfrm flipV="1">
              <a:off x="640" y="1540"/>
              <a:ext cx="1240" cy="240"/>
            </a:xfrm>
            <a:prstGeom prst="bentConnector3">
              <a:avLst>
                <a:gd name="adj1" fmla="val 2669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2" name="AutoShape 48"/>
            <p:cNvCxnSpPr>
              <a:cxnSpLocks noChangeShapeType="1"/>
            </p:cNvCxnSpPr>
            <p:nvPr/>
          </p:nvCxnSpPr>
          <p:spPr bwMode="auto">
            <a:xfrm rot="16200000" flipH="1">
              <a:off x="768" y="1968"/>
              <a:ext cx="624" cy="240"/>
            </a:xfrm>
            <a:prstGeom prst="bentConnector3">
              <a:avLst>
                <a:gd name="adj1" fmla="val 100319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3" name="AutoShape 50"/>
            <p:cNvCxnSpPr>
              <a:cxnSpLocks noChangeShapeType="1"/>
              <a:endCxn id="6167" idx="1"/>
            </p:cNvCxnSpPr>
            <p:nvPr/>
          </p:nvCxnSpPr>
          <p:spPr bwMode="auto">
            <a:xfrm rot="16200000" flipH="1">
              <a:off x="528" y="1536"/>
              <a:ext cx="912" cy="432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74" name="Text Box 51"/>
            <p:cNvSpPr txBox="1">
              <a:spLocks noChangeArrowheads="1"/>
            </p:cNvSpPr>
            <p:nvPr/>
          </p:nvSpPr>
          <p:spPr bwMode="auto">
            <a:xfrm>
              <a:off x="2534" y="1850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</a:p>
          </p:txBody>
        </p:sp>
        <p:sp>
          <p:nvSpPr>
            <p:cNvPr id="6155" name="Text Box 7"/>
            <p:cNvSpPr txBox="1">
              <a:spLocks noChangeArrowheads="1"/>
            </p:cNvSpPr>
            <p:nvPr/>
          </p:nvSpPr>
          <p:spPr bwMode="auto">
            <a:xfrm>
              <a:off x="2736" y="1837"/>
              <a:ext cx="293" cy="4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</a:p>
            <a:p>
              <a:pPr eaLnBrk="1" hangingPunct="1"/>
              <a:r>
                <a:rPr lang="en-US" altLang="en-US" sz="2000" dirty="0"/>
                <a:t>Q’</a:t>
              </a:r>
            </a:p>
          </p:txBody>
        </p:sp>
      </p:grpSp>
      <p:sp>
        <p:nvSpPr>
          <p:cNvPr id="6149" name="Text Box 54"/>
          <p:cNvSpPr txBox="1">
            <a:spLocks noChangeArrowheads="1"/>
          </p:cNvSpPr>
          <p:nvPr/>
        </p:nvSpPr>
        <p:spPr bwMode="auto">
          <a:xfrm>
            <a:off x="1066800" y="4587875"/>
            <a:ext cx="50450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Feed a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b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generate s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at time i.</a:t>
            </a:r>
          </a:p>
          <a:p>
            <a:pPr eaLnBrk="1" hangingPunct="1"/>
            <a:r>
              <a:rPr lang="en-US" altLang="en-US" sz="2400" dirty="0"/>
              <a:t>Where is c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c</a:t>
            </a:r>
            <a:r>
              <a:rPr lang="en-US" altLang="en-US" sz="2400" baseline="-25000" dirty="0"/>
              <a:t>i+1</a:t>
            </a:r>
            <a:r>
              <a:rPr lang="en-US" alt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7191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94CB91-A4A3-465C-9D1A-45CFA35D3C80}" type="slidenum">
              <a:rPr lang="en-US" altLang="en-US"/>
              <a:pPr eaLnBrk="1" hangingPunct="1"/>
              <a:t>6</a:t>
            </a:fld>
            <a:endParaRPr lang="en-US" altLang="en-US" dirty="0"/>
          </a:p>
        </p:txBody>
      </p:sp>
      <p:sp>
        <p:nvSpPr>
          <p:cNvPr id="7171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315200" cy="6096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Serial Adder using a D Flip-Flop</a:t>
            </a:r>
          </a:p>
        </p:txBody>
      </p:sp>
      <p:graphicFrame>
        <p:nvGraphicFramePr>
          <p:cNvPr id="62545" name="Group 81"/>
          <p:cNvGraphicFramePr>
            <a:graphicFrameLocks noGrp="1"/>
          </p:cNvGraphicFramePr>
          <p:nvPr/>
        </p:nvGraphicFramePr>
        <p:xfrm>
          <a:off x="1219200" y="1143000"/>
          <a:ext cx="4191000" cy="4733928"/>
        </p:xfrm>
        <a:graphic>
          <a:graphicData uri="http://schemas.openxmlformats.org/drawingml/2006/table">
            <a:tbl>
              <a:tblPr/>
              <a:tblGrid>
                <a:gridCol w="698500"/>
                <a:gridCol w="698500"/>
                <a:gridCol w="698500"/>
                <a:gridCol w="698500"/>
                <a:gridCol w="698500"/>
                <a:gridCol w="698500"/>
              </a:tblGrid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44" name="Text Box 82"/>
          <p:cNvSpPr txBox="1">
            <a:spLocks noChangeArrowheads="1"/>
          </p:cNvSpPr>
          <p:nvPr/>
        </p:nvSpPr>
        <p:spPr bwMode="auto">
          <a:xfrm>
            <a:off x="6232525" y="2098675"/>
            <a:ext cx="9842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D=c</a:t>
            </a:r>
            <a:r>
              <a:rPr lang="en-US" altLang="en-US" sz="2400" baseline="-25000" dirty="0"/>
              <a:t>i+1</a:t>
            </a:r>
          </a:p>
          <a:p>
            <a:pPr eaLnBrk="1" hangingPunct="1"/>
            <a:r>
              <a:rPr lang="en-US" altLang="en-US" sz="2400" dirty="0"/>
              <a:t>Q=c</a:t>
            </a:r>
            <a:r>
              <a:rPr lang="en-US" altLang="en-US" sz="24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75182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5FB2B54-81C1-4712-84ED-9E42C32DA96E}" type="slidenum">
              <a:rPr lang="en-US" altLang="en-US"/>
              <a:pPr eaLnBrk="1" hangingPunct="1"/>
              <a:t>7</a:t>
            </a:fld>
            <a:endParaRPr lang="en-US" altLang="en-US" dirty="0"/>
          </a:p>
        </p:txBody>
      </p:sp>
      <p:grpSp>
        <p:nvGrpSpPr>
          <p:cNvPr id="8195" name="Group 47"/>
          <p:cNvGrpSpPr>
            <a:grpSpLocks/>
          </p:cNvGrpSpPr>
          <p:nvPr/>
        </p:nvGrpSpPr>
        <p:grpSpPr bwMode="auto">
          <a:xfrm>
            <a:off x="1371600" y="1828800"/>
            <a:ext cx="6319838" cy="4191000"/>
            <a:chOff x="960" y="384"/>
            <a:chExt cx="3981" cy="2640"/>
          </a:xfrm>
        </p:grpSpPr>
        <p:sp>
          <p:nvSpPr>
            <p:cNvPr id="8197" name="Rectangle 2"/>
            <p:cNvSpPr>
              <a:spLocks noChangeArrowheads="1"/>
            </p:cNvSpPr>
            <p:nvPr/>
          </p:nvSpPr>
          <p:spPr bwMode="auto">
            <a:xfrm>
              <a:off x="3496" y="1584"/>
              <a:ext cx="384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8198" name="Text Box 3"/>
            <p:cNvSpPr txBox="1">
              <a:spLocks noChangeArrowheads="1"/>
            </p:cNvSpPr>
            <p:nvPr/>
          </p:nvSpPr>
          <p:spPr bwMode="auto">
            <a:xfrm>
              <a:off x="3496" y="163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</a:p>
          </p:txBody>
        </p:sp>
        <p:sp>
          <p:nvSpPr>
            <p:cNvPr id="8199" name="Text Box 4"/>
            <p:cNvSpPr txBox="1">
              <a:spLocks noChangeArrowheads="1"/>
            </p:cNvSpPr>
            <p:nvPr/>
          </p:nvSpPr>
          <p:spPr bwMode="auto">
            <a:xfrm>
              <a:off x="3668" y="1566"/>
              <a:ext cx="319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</a:p>
            <a:p>
              <a:pPr eaLnBrk="1" hangingPunct="1"/>
              <a:r>
                <a:rPr lang="en-US" altLang="en-US" sz="2400" dirty="0"/>
                <a:t>Q’</a:t>
              </a:r>
            </a:p>
          </p:txBody>
        </p:sp>
        <p:sp>
          <p:nvSpPr>
            <p:cNvPr id="8200" name="Line 5"/>
            <p:cNvSpPr>
              <a:spLocks noChangeShapeType="1"/>
            </p:cNvSpPr>
            <p:nvPr/>
          </p:nvSpPr>
          <p:spPr bwMode="auto">
            <a:xfrm flipV="1">
              <a:off x="3592" y="19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1" name="Line 6"/>
            <p:cNvSpPr>
              <a:spLocks noChangeShapeType="1"/>
            </p:cNvSpPr>
            <p:nvPr/>
          </p:nvSpPr>
          <p:spPr bwMode="auto">
            <a:xfrm>
              <a:off x="3640" y="19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2" name="Line 7"/>
            <p:cNvSpPr>
              <a:spLocks noChangeShapeType="1"/>
            </p:cNvSpPr>
            <p:nvPr/>
          </p:nvSpPr>
          <p:spPr bwMode="auto">
            <a:xfrm>
              <a:off x="3640" y="201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Text Box 8"/>
            <p:cNvSpPr txBox="1">
              <a:spLocks noChangeArrowheads="1"/>
            </p:cNvSpPr>
            <p:nvPr/>
          </p:nvSpPr>
          <p:spPr bwMode="auto">
            <a:xfrm>
              <a:off x="3456" y="2160"/>
              <a:ext cx="3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8204" name="Text Box 9"/>
            <p:cNvSpPr txBox="1">
              <a:spLocks noChangeArrowheads="1"/>
            </p:cNvSpPr>
            <p:nvPr/>
          </p:nvSpPr>
          <p:spPr bwMode="auto">
            <a:xfrm>
              <a:off x="4704" y="528"/>
              <a:ext cx="22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5" name="Line 10"/>
            <p:cNvSpPr>
              <a:spLocks noChangeShapeType="1"/>
            </p:cNvSpPr>
            <p:nvPr/>
          </p:nvSpPr>
          <p:spPr bwMode="auto">
            <a:xfrm>
              <a:off x="1296" y="576"/>
              <a:ext cx="25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Text Box 11"/>
            <p:cNvSpPr txBox="1">
              <a:spLocks noChangeArrowheads="1"/>
            </p:cNvSpPr>
            <p:nvPr/>
          </p:nvSpPr>
          <p:spPr bwMode="auto">
            <a:xfrm>
              <a:off x="960" y="384"/>
              <a:ext cx="2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7" name="Rectangle 12"/>
            <p:cNvSpPr>
              <a:spLocks noChangeArrowheads="1"/>
            </p:cNvSpPr>
            <p:nvPr/>
          </p:nvSpPr>
          <p:spPr bwMode="auto">
            <a:xfrm>
              <a:off x="960" y="67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8" name="Line 13"/>
            <p:cNvSpPr>
              <a:spLocks noChangeShapeType="1"/>
            </p:cNvSpPr>
            <p:nvPr/>
          </p:nvSpPr>
          <p:spPr bwMode="auto">
            <a:xfrm>
              <a:off x="1296" y="768"/>
              <a:ext cx="26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9" name="Line 14"/>
            <p:cNvSpPr>
              <a:spLocks noChangeShapeType="1"/>
            </p:cNvSpPr>
            <p:nvPr/>
          </p:nvSpPr>
          <p:spPr bwMode="auto">
            <a:xfrm>
              <a:off x="1536" y="960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AutoShape 15"/>
            <p:cNvSpPr>
              <a:spLocks noChangeArrowheads="1"/>
            </p:cNvSpPr>
            <p:nvPr/>
          </p:nvSpPr>
          <p:spPr bwMode="auto">
            <a:xfrm flipH="1">
              <a:off x="3888" y="480"/>
              <a:ext cx="336" cy="528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1" name="Freeform 16"/>
            <p:cNvSpPr>
              <a:spLocks/>
            </p:cNvSpPr>
            <p:nvPr/>
          </p:nvSpPr>
          <p:spPr bwMode="auto">
            <a:xfrm>
              <a:off x="3744" y="480"/>
              <a:ext cx="192" cy="528"/>
            </a:xfrm>
            <a:custGeom>
              <a:avLst/>
              <a:gdLst>
                <a:gd name="T0" fmla="*/ 0 w 192"/>
                <a:gd name="T1" fmla="*/ 0 h 432"/>
                <a:gd name="T2" fmla="*/ 144 w 192"/>
                <a:gd name="T3" fmla="*/ 96 h 432"/>
                <a:gd name="T4" fmla="*/ 192 w 192"/>
                <a:gd name="T5" fmla="*/ 192 h 432"/>
                <a:gd name="T6" fmla="*/ 144 w 192"/>
                <a:gd name="T7" fmla="*/ 336 h 432"/>
                <a:gd name="T8" fmla="*/ 48 w 192"/>
                <a:gd name="T9" fmla="*/ 432 h 4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32"/>
                <a:gd name="T17" fmla="*/ 192 w 192"/>
                <a:gd name="T18" fmla="*/ 432 h 4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32">
                  <a:moveTo>
                    <a:pt x="0" y="0"/>
                  </a:moveTo>
                  <a:cubicBezTo>
                    <a:pt x="56" y="32"/>
                    <a:pt x="112" y="64"/>
                    <a:pt x="144" y="96"/>
                  </a:cubicBezTo>
                  <a:cubicBezTo>
                    <a:pt x="176" y="128"/>
                    <a:pt x="192" y="152"/>
                    <a:pt x="192" y="192"/>
                  </a:cubicBezTo>
                  <a:cubicBezTo>
                    <a:pt x="192" y="232"/>
                    <a:pt x="168" y="296"/>
                    <a:pt x="144" y="336"/>
                  </a:cubicBezTo>
                  <a:cubicBezTo>
                    <a:pt x="120" y="376"/>
                    <a:pt x="64" y="416"/>
                    <a:pt x="48" y="4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Line 17"/>
            <p:cNvSpPr>
              <a:spLocks noChangeShapeType="1"/>
            </p:cNvSpPr>
            <p:nvPr/>
          </p:nvSpPr>
          <p:spPr bwMode="auto">
            <a:xfrm>
              <a:off x="4224" y="76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3" name="AutoShape 18"/>
            <p:cNvSpPr>
              <a:spLocks noChangeArrowheads="1"/>
            </p:cNvSpPr>
            <p:nvPr/>
          </p:nvSpPr>
          <p:spPr bwMode="auto">
            <a:xfrm>
              <a:off x="2112" y="1392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4" name="AutoShape 19"/>
            <p:cNvSpPr>
              <a:spLocks noChangeArrowheads="1"/>
            </p:cNvSpPr>
            <p:nvPr/>
          </p:nvSpPr>
          <p:spPr bwMode="auto">
            <a:xfrm>
              <a:off x="2112" y="1920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5" name="AutoShape 20"/>
            <p:cNvSpPr>
              <a:spLocks noChangeArrowheads="1"/>
            </p:cNvSpPr>
            <p:nvPr/>
          </p:nvSpPr>
          <p:spPr bwMode="auto">
            <a:xfrm>
              <a:off x="2112" y="2496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6" name="AutoShape 21"/>
            <p:cNvSpPr>
              <a:spLocks noChangeArrowheads="1"/>
            </p:cNvSpPr>
            <p:nvPr/>
          </p:nvSpPr>
          <p:spPr bwMode="auto">
            <a:xfrm flipH="1">
              <a:off x="2688" y="1536"/>
              <a:ext cx="336" cy="528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7" name="Line 22"/>
            <p:cNvSpPr>
              <a:spLocks noChangeShapeType="1"/>
            </p:cNvSpPr>
            <p:nvPr/>
          </p:nvSpPr>
          <p:spPr bwMode="auto">
            <a:xfrm>
              <a:off x="3024" y="182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8" name="Line 24"/>
            <p:cNvSpPr>
              <a:spLocks noChangeShapeType="1"/>
            </p:cNvSpPr>
            <p:nvPr/>
          </p:nvSpPr>
          <p:spPr bwMode="auto">
            <a:xfrm>
              <a:off x="2304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9" name="Line 25"/>
            <p:cNvSpPr>
              <a:spLocks noChangeShapeType="1"/>
            </p:cNvSpPr>
            <p:nvPr/>
          </p:nvSpPr>
          <p:spPr bwMode="auto">
            <a:xfrm flipV="1">
              <a:off x="2592" y="1968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0" name="Line 26"/>
            <p:cNvSpPr>
              <a:spLocks noChangeShapeType="1"/>
            </p:cNvSpPr>
            <p:nvPr/>
          </p:nvSpPr>
          <p:spPr bwMode="auto">
            <a:xfrm>
              <a:off x="2592" y="196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1" name="Line 27"/>
            <p:cNvSpPr>
              <a:spLocks noChangeShapeType="1"/>
            </p:cNvSpPr>
            <p:nvPr/>
          </p:nvSpPr>
          <p:spPr bwMode="auto">
            <a:xfrm>
              <a:off x="2304" y="201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2" name="Line 28"/>
            <p:cNvSpPr>
              <a:spLocks noChangeShapeType="1"/>
            </p:cNvSpPr>
            <p:nvPr/>
          </p:nvSpPr>
          <p:spPr bwMode="auto">
            <a:xfrm flipV="1">
              <a:off x="2496" y="182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3" name="Line 29"/>
            <p:cNvSpPr>
              <a:spLocks noChangeShapeType="1"/>
            </p:cNvSpPr>
            <p:nvPr/>
          </p:nvSpPr>
          <p:spPr bwMode="auto">
            <a:xfrm>
              <a:off x="2496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4" name="Line 30"/>
            <p:cNvSpPr>
              <a:spLocks noChangeShapeType="1"/>
            </p:cNvSpPr>
            <p:nvPr/>
          </p:nvSpPr>
          <p:spPr bwMode="auto">
            <a:xfrm>
              <a:off x="2304" y="14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5" name="Line 31"/>
            <p:cNvSpPr>
              <a:spLocks noChangeShapeType="1"/>
            </p:cNvSpPr>
            <p:nvPr/>
          </p:nvSpPr>
          <p:spPr bwMode="auto">
            <a:xfrm>
              <a:off x="2496" y="148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6" name="Line 32"/>
            <p:cNvSpPr>
              <a:spLocks noChangeShapeType="1"/>
            </p:cNvSpPr>
            <p:nvPr/>
          </p:nvSpPr>
          <p:spPr bwMode="auto">
            <a:xfrm>
              <a:off x="2496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7" name="Line 34"/>
            <p:cNvSpPr>
              <a:spLocks noChangeShapeType="1"/>
            </p:cNvSpPr>
            <p:nvPr/>
          </p:nvSpPr>
          <p:spPr bwMode="auto">
            <a:xfrm>
              <a:off x="3888" y="1728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8" name="Line 35"/>
            <p:cNvSpPr>
              <a:spLocks noChangeShapeType="1"/>
            </p:cNvSpPr>
            <p:nvPr/>
          </p:nvSpPr>
          <p:spPr bwMode="auto">
            <a:xfrm>
              <a:off x="4320" y="1728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9" name="Line 36"/>
            <p:cNvSpPr>
              <a:spLocks noChangeShapeType="1"/>
            </p:cNvSpPr>
            <p:nvPr/>
          </p:nvSpPr>
          <p:spPr bwMode="auto">
            <a:xfrm flipH="1">
              <a:off x="1536" y="3024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0" name="Line 37"/>
            <p:cNvSpPr>
              <a:spLocks noChangeShapeType="1"/>
            </p:cNvSpPr>
            <p:nvPr/>
          </p:nvSpPr>
          <p:spPr bwMode="auto">
            <a:xfrm flipV="1">
              <a:off x="1536" y="960"/>
              <a:ext cx="0" cy="20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1" name="Line 38"/>
            <p:cNvSpPr>
              <a:spLocks noChangeShapeType="1"/>
            </p:cNvSpPr>
            <p:nvPr/>
          </p:nvSpPr>
          <p:spPr bwMode="auto">
            <a:xfrm>
              <a:off x="1632" y="576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2" name="Line 39"/>
            <p:cNvSpPr>
              <a:spLocks noChangeShapeType="1"/>
            </p:cNvSpPr>
            <p:nvPr/>
          </p:nvSpPr>
          <p:spPr bwMode="auto">
            <a:xfrm>
              <a:off x="1632" y="20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3" name="Line 40"/>
            <p:cNvSpPr>
              <a:spLocks noChangeShapeType="1"/>
            </p:cNvSpPr>
            <p:nvPr/>
          </p:nvSpPr>
          <p:spPr bwMode="auto">
            <a:xfrm>
              <a:off x="1632" y="144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4" name="Line 41"/>
            <p:cNvSpPr>
              <a:spLocks noChangeShapeType="1"/>
            </p:cNvSpPr>
            <p:nvPr/>
          </p:nvSpPr>
          <p:spPr bwMode="auto">
            <a:xfrm>
              <a:off x="1824" y="768"/>
              <a:ext cx="0" cy="17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5" name="Line 42"/>
            <p:cNvSpPr>
              <a:spLocks noChangeShapeType="1"/>
            </p:cNvSpPr>
            <p:nvPr/>
          </p:nvSpPr>
          <p:spPr bwMode="auto">
            <a:xfrm>
              <a:off x="1824" y="254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6" name="Line 43"/>
            <p:cNvSpPr>
              <a:spLocks noChangeShapeType="1"/>
            </p:cNvSpPr>
            <p:nvPr/>
          </p:nvSpPr>
          <p:spPr bwMode="auto">
            <a:xfrm>
              <a:off x="1824" y="15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7" name="Line 44"/>
            <p:cNvSpPr>
              <a:spLocks noChangeShapeType="1"/>
            </p:cNvSpPr>
            <p:nvPr/>
          </p:nvSpPr>
          <p:spPr bwMode="auto">
            <a:xfrm>
              <a:off x="1536" y="264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8" name="Line 45"/>
            <p:cNvSpPr>
              <a:spLocks noChangeShapeType="1"/>
            </p:cNvSpPr>
            <p:nvPr/>
          </p:nvSpPr>
          <p:spPr bwMode="auto">
            <a:xfrm>
              <a:off x="1536" y="2112"/>
              <a:ext cx="576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9" name="Text Box 46"/>
            <p:cNvSpPr txBox="1">
              <a:spLocks noChangeArrowheads="1"/>
            </p:cNvSpPr>
            <p:nvPr/>
          </p:nvSpPr>
          <p:spPr bwMode="auto">
            <a:xfrm>
              <a:off x="4704" y="1586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</a:t>
              </a:r>
              <a:r>
                <a:rPr lang="en-US" altLang="en-US" sz="2400" baseline="-12000" dirty="0"/>
                <a:t>i</a:t>
              </a:r>
            </a:p>
          </p:txBody>
        </p:sp>
      </p:grpSp>
      <p:sp>
        <p:nvSpPr>
          <p:cNvPr id="8196" name="Text Box 48"/>
          <p:cNvSpPr txBox="1">
            <a:spLocks noChangeArrowheads="1"/>
          </p:cNvSpPr>
          <p:nvPr/>
        </p:nvSpPr>
        <p:spPr bwMode="auto">
          <a:xfrm>
            <a:off x="1508125" y="196850"/>
            <a:ext cx="621665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Serial Adder using a D Flip-Flop</a:t>
            </a:r>
          </a:p>
          <a:p>
            <a:pPr eaLnBrk="1" hangingPunct="1"/>
            <a:r>
              <a:rPr lang="en-US" altLang="en-US" sz="3200" dirty="0"/>
              <a:t>Logic Diagram</a:t>
            </a:r>
          </a:p>
        </p:txBody>
      </p:sp>
    </p:spTree>
    <p:extLst>
      <p:ext uri="{BB962C8B-B14F-4D97-AF65-F5344CB8AC3E}">
        <p14:creationId xmlns:p14="http://schemas.microsoft.com/office/powerpoint/2010/main" val="1676418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8546F8A-5614-40BD-976A-541DA50024E9}" type="slidenum">
              <a:rPr lang="en-US" altLang="en-US"/>
              <a:pPr eaLnBrk="1" hangingPunct="1"/>
              <a:t>8</a:t>
            </a:fld>
            <a:endParaRPr lang="en-US" altLang="en-US" dirty="0"/>
          </a:p>
        </p:txBody>
      </p:sp>
      <p:sp>
        <p:nvSpPr>
          <p:cNvPr id="12291" name="Text Box 77"/>
          <p:cNvSpPr txBox="1">
            <a:spLocks noChangeArrowheads="1"/>
          </p:cNvSpPr>
          <p:nvPr/>
        </p:nvSpPr>
        <p:spPr bwMode="auto">
          <a:xfrm>
            <a:off x="609600" y="554038"/>
            <a:ext cx="6826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Multiplication using Serial Addition</a:t>
            </a:r>
          </a:p>
        </p:txBody>
      </p:sp>
      <p:grpSp>
        <p:nvGrpSpPr>
          <p:cNvPr id="12292" name="Group 176"/>
          <p:cNvGrpSpPr>
            <a:grpSpLocks/>
          </p:cNvGrpSpPr>
          <p:nvPr/>
        </p:nvGrpSpPr>
        <p:grpSpPr bwMode="auto">
          <a:xfrm>
            <a:off x="822325" y="1565275"/>
            <a:ext cx="7483476" cy="2786063"/>
            <a:chOff x="518" y="986"/>
            <a:chExt cx="4714" cy="1755"/>
          </a:xfrm>
        </p:grpSpPr>
        <p:sp>
          <p:nvSpPr>
            <p:cNvPr id="12294" name="Text Box 150"/>
            <p:cNvSpPr txBox="1">
              <a:spLocks noChangeArrowheads="1"/>
            </p:cNvSpPr>
            <p:nvPr/>
          </p:nvSpPr>
          <p:spPr bwMode="auto">
            <a:xfrm>
              <a:off x="4080" y="1115"/>
              <a:ext cx="9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     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1   </a:t>
              </a:r>
              <a:r>
                <a:rPr lang="en-US" altLang="en-US" sz="2400" dirty="0"/>
                <a:t>  a</a:t>
              </a:r>
              <a:r>
                <a:rPr lang="en-US" altLang="en-US" sz="2400" baseline="-12000" dirty="0"/>
                <a:t>0</a:t>
              </a:r>
            </a:p>
          </p:txBody>
        </p:sp>
        <p:sp>
          <p:nvSpPr>
            <p:cNvPr id="12295" name="Text Box 151"/>
            <p:cNvSpPr txBox="1">
              <a:spLocks noChangeArrowheads="1"/>
            </p:cNvSpPr>
            <p:nvPr/>
          </p:nvSpPr>
          <p:spPr bwMode="auto">
            <a:xfrm>
              <a:off x="4080" y="1307"/>
              <a:ext cx="9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2</a:t>
              </a:r>
              <a:r>
                <a:rPr lang="en-US" altLang="en-US" sz="2400" dirty="0"/>
                <a:t>    b</a:t>
              </a:r>
              <a:r>
                <a:rPr lang="en-US" altLang="en-US" sz="2400" baseline="-12000" dirty="0"/>
                <a:t>1</a:t>
              </a:r>
              <a:r>
                <a:rPr lang="en-US" altLang="en-US" sz="2400" dirty="0"/>
                <a:t>    b</a:t>
              </a:r>
              <a:r>
                <a:rPr lang="en-US" altLang="en-US" sz="2400" baseline="-12000" dirty="0"/>
                <a:t>0</a:t>
              </a:r>
            </a:p>
          </p:txBody>
        </p:sp>
        <p:sp>
          <p:nvSpPr>
            <p:cNvPr id="12296" name="Text Box 152"/>
            <p:cNvSpPr txBox="1">
              <a:spLocks noChangeArrowheads="1"/>
            </p:cNvSpPr>
            <p:nvPr/>
          </p:nvSpPr>
          <p:spPr bwMode="auto">
            <a:xfrm>
              <a:off x="3840" y="1307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  <p:sp>
          <p:nvSpPr>
            <p:cNvPr id="12297" name="Line 153"/>
            <p:cNvSpPr>
              <a:spLocks noChangeShapeType="1"/>
            </p:cNvSpPr>
            <p:nvPr/>
          </p:nvSpPr>
          <p:spPr bwMode="auto">
            <a:xfrm>
              <a:off x="3840" y="1632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298" name="Text Box 154"/>
            <p:cNvSpPr txBox="1">
              <a:spLocks noChangeArrowheads="1"/>
            </p:cNvSpPr>
            <p:nvPr/>
          </p:nvSpPr>
          <p:spPr bwMode="auto">
            <a:xfrm>
              <a:off x="4032" y="1643"/>
              <a:ext cx="11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0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1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0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0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2299" name="Text Box 155"/>
            <p:cNvSpPr txBox="1">
              <a:spLocks noChangeArrowheads="1"/>
            </p:cNvSpPr>
            <p:nvPr/>
          </p:nvSpPr>
          <p:spPr bwMode="auto">
            <a:xfrm>
              <a:off x="3696" y="1883"/>
              <a:ext cx="11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2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1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1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1</a:t>
              </a:r>
              <a:r>
                <a:rPr lang="en-US" altLang="en-US" sz="2400" dirty="0"/>
                <a:t> a</a:t>
              </a:r>
              <a:r>
                <a:rPr lang="en-US" altLang="en-US" sz="2400" baseline="-12000" dirty="0"/>
                <a:t>0</a:t>
              </a: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2300" name="Text Box 156"/>
            <p:cNvSpPr txBox="1">
              <a:spLocks noChangeArrowheads="1"/>
            </p:cNvSpPr>
            <p:nvPr/>
          </p:nvSpPr>
          <p:spPr bwMode="auto">
            <a:xfrm>
              <a:off x="3325" y="2112"/>
              <a:ext cx="11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 smtClean="0"/>
                <a:t>a</a:t>
              </a:r>
              <a:r>
                <a:rPr lang="en-US" altLang="en-US" sz="2400" baseline="-12000" dirty="0" smtClean="0"/>
                <a:t>2</a:t>
              </a:r>
              <a:r>
                <a:rPr lang="en-US" altLang="en-US" sz="2400" dirty="0" smtClean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 smtClean="0">
                  <a:solidFill>
                    <a:srgbClr val="C00000"/>
                  </a:solidFill>
                </a:rPr>
                <a:t>2</a:t>
              </a:r>
              <a:r>
                <a:rPr lang="en-US" altLang="en-US" sz="2400" dirty="0" smtClean="0"/>
                <a:t> a</a:t>
              </a:r>
              <a:r>
                <a:rPr lang="en-US" altLang="en-US" sz="2400" baseline="-12000" dirty="0" smtClean="0"/>
                <a:t>1</a:t>
              </a:r>
              <a:r>
                <a:rPr lang="en-US" altLang="en-US" sz="2400" dirty="0" smtClean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 smtClean="0">
                  <a:solidFill>
                    <a:srgbClr val="C00000"/>
                  </a:solidFill>
                </a:rPr>
                <a:t>2</a:t>
              </a:r>
              <a:r>
                <a:rPr lang="en-US" altLang="en-US" sz="2400" dirty="0" smtClean="0"/>
                <a:t> a</a:t>
              </a:r>
              <a:r>
                <a:rPr lang="en-US" altLang="en-US" sz="2400" baseline="-12000" dirty="0" smtClean="0"/>
                <a:t>0</a:t>
              </a:r>
              <a:r>
                <a:rPr lang="en-US" altLang="en-US" sz="2400" dirty="0" smtClean="0">
                  <a:solidFill>
                    <a:srgbClr val="C00000"/>
                  </a:solidFill>
                </a:rPr>
                <a:t>b</a:t>
              </a:r>
              <a:r>
                <a:rPr lang="en-US" altLang="en-US" sz="2400" baseline="-12000" dirty="0" smtClean="0">
                  <a:solidFill>
                    <a:srgbClr val="C00000"/>
                  </a:solidFill>
                </a:rPr>
                <a:t>2</a:t>
              </a:r>
              <a:endParaRPr lang="en-US" altLang="en-US" sz="2400" baseline="-12000" dirty="0">
                <a:solidFill>
                  <a:srgbClr val="C00000"/>
                </a:solidFill>
              </a:endParaRPr>
            </a:p>
          </p:txBody>
        </p:sp>
        <p:sp>
          <p:nvSpPr>
            <p:cNvPr id="12301" name="Line 157"/>
            <p:cNvSpPr>
              <a:spLocks noChangeShapeType="1"/>
            </p:cNvSpPr>
            <p:nvPr/>
          </p:nvSpPr>
          <p:spPr bwMode="auto">
            <a:xfrm>
              <a:off x="3072" y="2448"/>
              <a:ext cx="19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2" name="Text Box 158"/>
            <p:cNvSpPr txBox="1">
              <a:spLocks noChangeArrowheads="1"/>
            </p:cNvSpPr>
            <p:nvPr/>
          </p:nvSpPr>
          <p:spPr bwMode="auto">
            <a:xfrm>
              <a:off x="3168" y="2162"/>
              <a:ext cx="2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+</a:t>
              </a:r>
            </a:p>
          </p:txBody>
        </p:sp>
        <p:sp>
          <p:nvSpPr>
            <p:cNvPr id="12304" name="Text Box 160"/>
            <p:cNvSpPr txBox="1">
              <a:spLocks noChangeArrowheads="1"/>
            </p:cNvSpPr>
            <p:nvPr/>
          </p:nvSpPr>
          <p:spPr bwMode="auto">
            <a:xfrm>
              <a:off x="2988" y="2450"/>
              <a:ext cx="224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 smtClean="0"/>
                <a:t>m5  m4   m3   m2   m1  m0</a:t>
              </a:r>
              <a:endParaRPr lang="en-US" altLang="en-US" sz="2400" baseline="-12000" dirty="0"/>
            </a:p>
          </p:txBody>
        </p:sp>
        <p:sp>
          <p:nvSpPr>
            <p:cNvPr id="12307" name="Text Box 163"/>
            <p:cNvSpPr txBox="1">
              <a:spLocks noChangeArrowheads="1"/>
            </p:cNvSpPr>
            <p:nvPr/>
          </p:nvSpPr>
          <p:spPr bwMode="auto">
            <a:xfrm>
              <a:off x="1776" y="1115"/>
              <a:ext cx="8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0</a:t>
              </a:r>
              <a:r>
                <a:rPr lang="en-US" altLang="en-US" sz="2400" baseline="-12000" dirty="0"/>
                <a:t>     </a:t>
              </a:r>
              <a:r>
                <a:rPr lang="en-US" altLang="en-US" sz="2400" dirty="0"/>
                <a:t> 1</a:t>
              </a:r>
              <a:r>
                <a:rPr lang="en-US" altLang="en-US" sz="2400" baseline="-12000" dirty="0"/>
                <a:t>   </a:t>
              </a:r>
              <a:r>
                <a:rPr lang="en-US" altLang="en-US" sz="2400" dirty="0"/>
                <a:t>  1</a:t>
              </a:r>
              <a:endParaRPr lang="en-US" altLang="en-US" sz="2400" baseline="-12000" dirty="0"/>
            </a:p>
          </p:txBody>
        </p:sp>
        <p:sp>
          <p:nvSpPr>
            <p:cNvPr id="12308" name="Text Box 164"/>
            <p:cNvSpPr txBox="1">
              <a:spLocks noChangeArrowheads="1"/>
            </p:cNvSpPr>
            <p:nvPr/>
          </p:nvSpPr>
          <p:spPr bwMode="auto">
            <a:xfrm>
              <a:off x="1776" y="1307"/>
              <a:ext cx="7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1    0    1</a:t>
              </a:r>
              <a:endParaRPr lang="en-US" altLang="en-US" sz="2400" baseline="-12000" dirty="0"/>
            </a:p>
          </p:txBody>
        </p:sp>
        <p:sp>
          <p:nvSpPr>
            <p:cNvPr id="12309" name="Text Box 165"/>
            <p:cNvSpPr txBox="1">
              <a:spLocks noChangeArrowheads="1"/>
            </p:cNvSpPr>
            <p:nvPr/>
          </p:nvSpPr>
          <p:spPr bwMode="auto">
            <a:xfrm>
              <a:off x="1536" y="1307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  <p:sp>
          <p:nvSpPr>
            <p:cNvPr id="12310" name="Line 166"/>
            <p:cNvSpPr>
              <a:spLocks noChangeShapeType="1"/>
            </p:cNvSpPr>
            <p:nvPr/>
          </p:nvSpPr>
          <p:spPr bwMode="auto">
            <a:xfrm>
              <a:off x="1536" y="1632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11" name="Text Box 167"/>
            <p:cNvSpPr txBox="1">
              <a:spLocks noChangeArrowheads="1"/>
            </p:cNvSpPr>
            <p:nvPr/>
          </p:nvSpPr>
          <p:spPr bwMode="auto">
            <a:xfrm>
              <a:off x="1728" y="1643"/>
              <a:ext cx="8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0    1    1</a:t>
              </a:r>
              <a:endParaRPr lang="en-US" altLang="en-US" sz="2400" baseline="-12000" dirty="0"/>
            </a:p>
          </p:txBody>
        </p:sp>
        <p:sp>
          <p:nvSpPr>
            <p:cNvPr id="12312" name="Line 170"/>
            <p:cNvSpPr>
              <a:spLocks noChangeShapeType="1"/>
            </p:cNvSpPr>
            <p:nvPr/>
          </p:nvSpPr>
          <p:spPr bwMode="auto">
            <a:xfrm>
              <a:off x="768" y="2448"/>
              <a:ext cx="19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13" name="Text Box 171"/>
            <p:cNvSpPr txBox="1">
              <a:spLocks noChangeArrowheads="1"/>
            </p:cNvSpPr>
            <p:nvPr/>
          </p:nvSpPr>
          <p:spPr bwMode="auto">
            <a:xfrm>
              <a:off x="816" y="2162"/>
              <a:ext cx="2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+</a:t>
              </a:r>
            </a:p>
          </p:txBody>
        </p:sp>
        <p:sp>
          <p:nvSpPr>
            <p:cNvPr id="12314" name="Text Box 172"/>
            <p:cNvSpPr txBox="1">
              <a:spLocks noChangeArrowheads="1"/>
            </p:cNvSpPr>
            <p:nvPr/>
          </p:nvSpPr>
          <p:spPr bwMode="auto">
            <a:xfrm>
              <a:off x="1440" y="1883"/>
              <a:ext cx="8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0    0    0</a:t>
              </a:r>
              <a:endParaRPr lang="en-US" altLang="en-US" sz="2400" baseline="-12000" dirty="0"/>
            </a:p>
          </p:txBody>
        </p:sp>
        <p:sp>
          <p:nvSpPr>
            <p:cNvPr id="12315" name="Text Box 173"/>
            <p:cNvSpPr txBox="1">
              <a:spLocks noChangeArrowheads="1"/>
            </p:cNvSpPr>
            <p:nvPr/>
          </p:nvSpPr>
          <p:spPr bwMode="auto">
            <a:xfrm>
              <a:off x="1152" y="2123"/>
              <a:ext cx="8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0    1    1</a:t>
              </a:r>
              <a:endParaRPr lang="en-US" altLang="en-US" sz="2400" baseline="-12000" dirty="0"/>
            </a:p>
          </p:txBody>
        </p:sp>
        <p:sp>
          <p:nvSpPr>
            <p:cNvPr id="12316" name="Text Box 174"/>
            <p:cNvSpPr txBox="1">
              <a:spLocks noChangeArrowheads="1"/>
            </p:cNvSpPr>
            <p:nvPr/>
          </p:nvSpPr>
          <p:spPr bwMode="auto">
            <a:xfrm>
              <a:off x="1152" y="2411"/>
              <a:ext cx="14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 0    1    1    1    1</a:t>
              </a:r>
              <a:endParaRPr lang="en-US" altLang="en-US" sz="2400" baseline="-12000" dirty="0"/>
            </a:p>
          </p:txBody>
        </p:sp>
        <p:sp>
          <p:nvSpPr>
            <p:cNvPr id="12317" name="Text Box 175"/>
            <p:cNvSpPr txBox="1">
              <a:spLocks noChangeArrowheads="1"/>
            </p:cNvSpPr>
            <p:nvPr/>
          </p:nvSpPr>
          <p:spPr bwMode="auto">
            <a:xfrm>
              <a:off x="518" y="986"/>
              <a:ext cx="93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3 X 5 = 15</a:t>
              </a:r>
            </a:p>
          </p:txBody>
        </p:sp>
      </p:grpSp>
      <p:sp>
        <p:nvSpPr>
          <p:cNvPr id="12293" name="Text Box 177"/>
          <p:cNvSpPr txBox="1">
            <a:spLocks noChangeArrowheads="1"/>
          </p:cNvSpPr>
          <p:nvPr/>
        </p:nvSpPr>
        <p:spPr bwMode="auto">
          <a:xfrm>
            <a:off x="990600" y="4673600"/>
            <a:ext cx="527208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800" dirty="0"/>
              <a:t>For </a:t>
            </a:r>
            <a:r>
              <a:rPr lang="en-US" altLang="en-US" sz="2800" dirty="0">
                <a:solidFill>
                  <a:srgbClr val="990033"/>
                </a:solidFill>
              </a:rPr>
              <a:t>m=AxB</a:t>
            </a:r>
            <a:r>
              <a:rPr lang="en-US" altLang="en-US" sz="2800" dirty="0"/>
              <a:t>, set </a:t>
            </a:r>
            <a:r>
              <a:rPr lang="en-US" altLang="en-US" sz="2800" dirty="0">
                <a:solidFill>
                  <a:srgbClr val="990033"/>
                </a:solidFill>
              </a:rPr>
              <a:t>m</a:t>
            </a:r>
            <a:r>
              <a:rPr lang="en-US" altLang="en-US" sz="2800" baseline="30000" dirty="0">
                <a:solidFill>
                  <a:srgbClr val="990033"/>
                </a:solidFill>
              </a:rPr>
              <a:t>(0)</a:t>
            </a:r>
            <a:r>
              <a:rPr lang="en-US" altLang="en-US" sz="2800" dirty="0">
                <a:solidFill>
                  <a:srgbClr val="990033"/>
                </a:solidFill>
              </a:rPr>
              <a:t>=0</a:t>
            </a:r>
          </a:p>
          <a:p>
            <a:pPr eaLnBrk="1" hangingPunct="1"/>
            <a:r>
              <a:rPr lang="en-US" altLang="en-US" sz="2800" dirty="0"/>
              <a:t>At time i, perform </a:t>
            </a:r>
            <a:r>
              <a:rPr lang="en-US" altLang="en-US" sz="2800" dirty="0">
                <a:solidFill>
                  <a:srgbClr val="990033"/>
                </a:solidFill>
              </a:rPr>
              <a:t>m</a:t>
            </a:r>
            <a:r>
              <a:rPr lang="en-US" altLang="en-US" sz="2800" baseline="30000" dirty="0">
                <a:solidFill>
                  <a:srgbClr val="990033"/>
                </a:solidFill>
              </a:rPr>
              <a:t>(i+1)</a:t>
            </a:r>
            <a:r>
              <a:rPr lang="en-US" altLang="en-US" sz="2800" dirty="0">
                <a:solidFill>
                  <a:srgbClr val="990033"/>
                </a:solidFill>
              </a:rPr>
              <a:t>=m</a:t>
            </a:r>
            <a:r>
              <a:rPr lang="en-US" altLang="en-US" sz="2800" baseline="30000" dirty="0">
                <a:solidFill>
                  <a:srgbClr val="990033"/>
                </a:solidFill>
              </a:rPr>
              <a:t>(i)</a:t>
            </a:r>
            <a:r>
              <a:rPr lang="en-US" altLang="en-US" sz="2800" dirty="0">
                <a:solidFill>
                  <a:srgbClr val="990033"/>
                </a:solidFill>
              </a:rPr>
              <a:t>+Ab</a:t>
            </a:r>
            <a:r>
              <a:rPr lang="en-US" altLang="en-US" sz="2800" baseline="-25000" dirty="0">
                <a:solidFill>
                  <a:srgbClr val="990033"/>
                </a:solidFill>
              </a:rPr>
              <a:t>i</a:t>
            </a:r>
            <a:r>
              <a:rPr lang="en-US" altLang="en-US" sz="2800" dirty="0">
                <a:solidFill>
                  <a:srgbClr val="990033"/>
                </a:solidFill>
              </a:rPr>
              <a:t>2</a:t>
            </a:r>
            <a:r>
              <a:rPr lang="en-US" altLang="en-US" sz="2800" baseline="30000" dirty="0">
                <a:solidFill>
                  <a:srgbClr val="990033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90710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B6B7505-C711-49FF-AFE2-4A72488CEAEE}" type="slidenum">
              <a:rPr lang="en-US" altLang="en-US"/>
              <a:pPr eaLnBrk="1" hangingPunct="1"/>
              <a:t>9</a:t>
            </a:fld>
            <a:endParaRPr lang="en-US" altLang="en-US" dirty="0"/>
          </a:p>
        </p:txBody>
      </p:sp>
      <p:sp>
        <p:nvSpPr>
          <p:cNvPr id="7171" name="Text Box 138"/>
          <p:cNvSpPr txBox="1">
            <a:spLocks noChangeArrowheads="1"/>
          </p:cNvSpPr>
          <p:nvPr/>
        </p:nvSpPr>
        <p:spPr bwMode="auto">
          <a:xfrm>
            <a:off x="685800" y="0"/>
            <a:ext cx="17235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 smtClean="0"/>
              <a:t>Register</a:t>
            </a:r>
            <a:endParaRPr lang="en-US" altLang="en-US" sz="3600" dirty="0"/>
          </a:p>
        </p:txBody>
      </p:sp>
      <p:sp>
        <p:nvSpPr>
          <p:cNvPr id="7172" name="Rectangle 139"/>
          <p:cNvSpPr>
            <a:spLocks noChangeArrowheads="1"/>
          </p:cNvSpPr>
          <p:nvPr/>
        </p:nvSpPr>
        <p:spPr bwMode="auto">
          <a:xfrm>
            <a:off x="2286000" y="1905000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7173" name="Text Box 142"/>
          <p:cNvSpPr txBox="1">
            <a:spLocks noChangeArrowheads="1"/>
          </p:cNvSpPr>
          <p:nvPr/>
        </p:nvSpPr>
        <p:spPr bwMode="auto">
          <a:xfrm>
            <a:off x="1143000" y="21336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174" name="Line 145"/>
          <p:cNvSpPr>
            <a:spLocks noChangeShapeType="1"/>
          </p:cNvSpPr>
          <p:nvPr/>
        </p:nvSpPr>
        <p:spPr bwMode="auto">
          <a:xfrm flipH="1">
            <a:off x="2971800" y="1600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5" name="Line 146"/>
          <p:cNvSpPr>
            <a:spLocks noChangeShapeType="1"/>
          </p:cNvSpPr>
          <p:nvPr/>
        </p:nvSpPr>
        <p:spPr bwMode="auto">
          <a:xfrm flipH="1">
            <a:off x="3048000" y="32766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Text Box 147"/>
          <p:cNvSpPr txBox="1">
            <a:spLocks noChangeArrowheads="1"/>
          </p:cNvSpPr>
          <p:nvPr/>
        </p:nvSpPr>
        <p:spPr bwMode="auto">
          <a:xfrm>
            <a:off x="2955925" y="10699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7177" name="Text Box 148"/>
          <p:cNvSpPr txBox="1">
            <a:spLocks noChangeArrowheads="1"/>
          </p:cNvSpPr>
          <p:nvPr/>
        </p:nvSpPr>
        <p:spPr bwMode="auto">
          <a:xfrm>
            <a:off x="2955925" y="350678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7179" name="Text Box 153"/>
          <p:cNvSpPr txBox="1">
            <a:spLocks noChangeArrowheads="1"/>
          </p:cNvSpPr>
          <p:nvPr/>
        </p:nvSpPr>
        <p:spPr bwMode="auto">
          <a:xfrm>
            <a:off x="914400" y="4114800"/>
            <a:ext cx="678743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 smtClean="0"/>
              <a:t>	 = </a:t>
            </a:r>
            <a:r>
              <a:rPr lang="en-US" altLang="en-US" sz="2400" dirty="0"/>
              <a:t>Q (t) 		if LD = </a:t>
            </a:r>
            <a:r>
              <a:rPr lang="en-US" altLang="en-US" sz="2400" dirty="0" smtClean="0"/>
              <a:t>0 and </a:t>
            </a:r>
            <a:r>
              <a:rPr lang="en-US" altLang="en-US" sz="2400" dirty="0"/>
              <a:t>CLR = 0</a:t>
            </a:r>
          </a:p>
        </p:txBody>
      </p:sp>
      <p:sp>
        <p:nvSpPr>
          <p:cNvPr id="7181" name="Line 155"/>
          <p:cNvSpPr>
            <a:spLocks noChangeShapeType="1"/>
          </p:cNvSpPr>
          <p:nvPr/>
        </p:nvSpPr>
        <p:spPr bwMode="auto">
          <a:xfrm>
            <a:off x="3124200" y="1447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2" name="Line 156"/>
          <p:cNvSpPr>
            <a:spLocks noChangeShapeType="1"/>
          </p:cNvSpPr>
          <p:nvPr/>
        </p:nvSpPr>
        <p:spPr bwMode="auto">
          <a:xfrm>
            <a:off x="3124200" y="3048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4" name="Text Box 161"/>
          <p:cNvSpPr txBox="1">
            <a:spLocks noChangeArrowheads="1"/>
          </p:cNvSpPr>
          <p:nvPr/>
        </p:nvSpPr>
        <p:spPr bwMode="auto">
          <a:xfrm>
            <a:off x="1066800" y="2514600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7185" name="Text Box 165"/>
          <p:cNvSpPr txBox="1">
            <a:spLocks noChangeArrowheads="1"/>
          </p:cNvSpPr>
          <p:nvPr/>
        </p:nvSpPr>
        <p:spPr bwMode="auto">
          <a:xfrm>
            <a:off x="4572000" y="2438400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7187" name="Line 168"/>
          <p:cNvSpPr>
            <a:spLocks noChangeShapeType="1"/>
          </p:cNvSpPr>
          <p:nvPr/>
        </p:nvSpPr>
        <p:spPr bwMode="auto">
          <a:xfrm flipH="1">
            <a:off x="3962400" y="2667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9" name="Line 170"/>
          <p:cNvSpPr>
            <a:spLocks noChangeShapeType="1"/>
          </p:cNvSpPr>
          <p:nvPr/>
        </p:nvSpPr>
        <p:spPr bwMode="auto">
          <a:xfrm>
            <a:off x="1828800" y="2362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0" name="Line 171"/>
          <p:cNvSpPr>
            <a:spLocks noChangeShapeType="1"/>
          </p:cNvSpPr>
          <p:nvPr/>
        </p:nvSpPr>
        <p:spPr bwMode="auto">
          <a:xfrm>
            <a:off x="1828800" y="2667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1" name="Line 172"/>
          <p:cNvSpPr>
            <a:spLocks noChangeShapeType="1"/>
          </p:cNvSpPr>
          <p:nvPr/>
        </p:nvSpPr>
        <p:spPr bwMode="auto">
          <a:xfrm flipH="1">
            <a:off x="3733800" y="25146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2" name="Line 173"/>
          <p:cNvSpPr>
            <a:spLocks noChangeShapeType="1"/>
          </p:cNvSpPr>
          <p:nvPr/>
        </p:nvSpPr>
        <p:spPr bwMode="auto">
          <a:xfrm>
            <a:off x="3733800" y="26670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9D14FF5-6440-408C-9A0F-4EEA2BD7102E}" type="slidenum">
              <a:rPr lang="en-US" altLang="en-US"/>
              <a:pPr eaLnBrk="1" hangingPunct="1"/>
              <a:t>10</a:t>
            </a:fld>
            <a:endParaRPr lang="en-US" altLang="en-US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Counter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Program Counter</a:t>
            </a:r>
          </a:p>
          <a:p>
            <a:pPr eaLnBrk="1" hangingPunct="1"/>
            <a:r>
              <a:rPr lang="en-US" altLang="en-US" dirty="0" smtClean="0"/>
              <a:t>Address Keeper: FIFO, LIFO </a:t>
            </a:r>
          </a:p>
          <a:p>
            <a:pPr eaLnBrk="1" hangingPunct="1"/>
            <a:r>
              <a:rPr lang="en-US" altLang="en-US" dirty="0" smtClean="0"/>
              <a:t>Clock Divider</a:t>
            </a:r>
          </a:p>
          <a:p>
            <a:pPr eaLnBrk="1" hangingPunct="1"/>
            <a:r>
              <a:rPr lang="en-US" altLang="en-US" dirty="0" smtClean="0"/>
              <a:t>Sequential Machine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A6DD0CD-CE45-4469-B990-C0BC9EA88B2C}" type="slidenum">
              <a:rPr lang="en-US" altLang="en-US"/>
              <a:pPr eaLnBrk="1" hangingPunct="1"/>
              <a:t>11</a:t>
            </a:fld>
            <a:endParaRPr lang="en-US" altLang="en-US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600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Counter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Modulo-n Counter</a:t>
            </a:r>
          </a:p>
          <a:p>
            <a:pPr eaLnBrk="1" hangingPunct="1"/>
            <a:r>
              <a:rPr lang="en-US" altLang="en-US" dirty="0" smtClean="0"/>
              <a:t>Modulo Counter (m&lt;n)</a:t>
            </a:r>
          </a:p>
          <a:p>
            <a:pPr eaLnBrk="1" hangingPunct="1"/>
            <a:r>
              <a:rPr lang="en-US" altLang="en-US" dirty="0" smtClean="0"/>
              <a:t>Counter (a-to-b)</a:t>
            </a:r>
          </a:p>
          <a:p>
            <a:pPr eaLnBrk="1" hangingPunct="1"/>
            <a:r>
              <a:rPr lang="en-US" altLang="en-US" dirty="0" smtClean="0"/>
              <a:t>Counter of an Arbitrary Sequence</a:t>
            </a:r>
          </a:p>
          <a:p>
            <a:pPr eaLnBrk="1" hangingPunct="1"/>
            <a:r>
              <a:rPr lang="en-US" altLang="en-US" dirty="0" smtClean="0"/>
              <a:t>Cascade Counter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B6B7505-C711-49FF-AFE2-4A72488CEAEE}" type="slidenum">
              <a:rPr lang="en-US" altLang="en-US"/>
              <a:pPr eaLnBrk="1" hangingPunct="1"/>
              <a:t>12</a:t>
            </a:fld>
            <a:endParaRPr lang="en-US" altLang="en-US" dirty="0"/>
          </a:p>
        </p:txBody>
      </p:sp>
      <p:sp>
        <p:nvSpPr>
          <p:cNvPr id="7171" name="Text Box 138"/>
          <p:cNvSpPr txBox="1">
            <a:spLocks noChangeArrowheads="1"/>
          </p:cNvSpPr>
          <p:nvPr/>
        </p:nvSpPr>
        <p:spPr bwMode="auto">
          <a:xfrm>
            <a:off x="685800" y="0"/>
            <a:ext cx="3600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Modulo-n Counter</a:t>
            </a:r>
          </a:p>
        </p:txBody>
      </p:sp>
      <p:sp>
        <p:nvSpPr>
          <p:cNvPr id="7172" name="Rectangle 139"/>
          <p:cNvSpPr>
            <a:spLocks noChangeArrowheads="1"/>
          </p:cNvSpPr>
          <p:nvPr/>
        </p:nvSpPr>
        <p:spPr bwMode="auto">
          <a:xfrm>
            <a:off x="2286000" y="1905000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7173" name="Text Box 142"/>
          <p:cNvSpPr txBox="1">
            <a:spLocks noChangeArrowheads="1"/>
          </p:cNvSpPr>
          <p:nvPr/>
        </p:nvSpPr>
        <p:spPr bwMode="auto">
          <a:xfrm>
            <a:off x="1143000" y="2133600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174" name="Line 145"/>
          <p:cNvSpPr>
            <a:spLocks noChangeShapeType="1"/>
          </p:cNvSpPr>
          <p:nvPr/>
        </p:nvSpPr>
        <p:spPr bwMode="auto">
          <a:xfrm flipH="1">
            <a:off x="2971800" y="1600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5" name="Line 146"/>
          <p:cNvSpPr>
            <a:spLocks noChangeShapeType="1"/>
          </p:cNvSpPr>
          <p:nvPr/>
        </p:nvSpPr>
        <p:spPr bwMode="auto">
          <a:xfrm flipH="1">
            <a:off x="3048000" y="32766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Text Box 147"/>
          <p:cNvSpPr txBox="1">
            <a:spLocks noChangeArrowheads="1"/>
          </p:cNvSpPr>
          <p:nvPr/>
        </p:nvSpPr>
        <p:spPr bwMode="auto">
          <a:xfrm>
            <a:off x="2955925" y="10699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7177" name="Text Box 148"/>
          <p:cNvSpPr txBox="1">
            <a:spLocks noChangeArrowheads="1"/>
          </p:cNvSpPr>
          <p:nvPr/>
        </p:nvSpPr>
        <p:spPr bwMode="auto">
          <a:xfrm>
            <a:off x="2955925" y="3506788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7178" name="Text Box 152"/>
          <p:cNvSpPr txBox="1">
            <a:spLocks noChangeArrowheads="1"/>
          </p:cNvSpPr>
          <p:nvPr/>
        </p:nvSpPr>
        <p:spPr bwMode="auto">
          <a:xfrm>
            <a:off x="4608513" y="1981200"/>
            <a:ext cx="573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TC</a:t>
            </a:r>
          </a:p>
        </p:txBody>
      </p:sp>
      <p:sp>
        <p:nvSpPr>
          <p:cNvPr id="7179" name="Text Box 153"/>
          <p:cNvSpPr txBox="1">
            <a:spLocks noChangeArrowheads="1"/>
          </p:cNvSpPr>
          <p:nvPr/>
        </p:nvSpPr>
        <p:spPr bwMode="auto">
          <a:xfrm>
            <a:off x="914400" y="4114800"/>
            <a:ext cx="788511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/>
              <a:t>             = (Q(t)+1)mod n	if LD = 0, CNT = 1 and CLR = 0</a:t>
            </a:r>
          </a:p>
          <a:p>
            <a:pPr eaLnBrk="1" hangingPunct="1"/>
            <a:r>
              <a:rPr lang="en-US" altLang="en-US" sz="2400" dirty="0"/>
              <a:t>             = Q (t) 		if LD = 0, CNT = 0 and CLR = 0</a:t>
            </a:r>
          </a:p>
        </p:txBody>
      </p:sp>
      <p:sp>
        <p:nvSpPr>
          <p:cNvPr id="7180" name="Line 154"/>
          <p:cNvSpPr>
            <a:spLocks noChangeShapeType="1"/>
          </p:cNvSpPr>
          <p:nvPr/>
        </p:nvSpPr>
        <p:spPr bwMode="auto">
          <a:xfrm>
            <a:off x="3962400" y="2286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1" name="Line 155"/>
          <p:cNvSpPr>
            <a:spLocks noChangeShapeType="1"/>
          </p:cNvSpPr>
          <p:nvPr/>
        </p:nvSpPr>
        <p:spPr bwMode="auto">
          <a:xfrm>
            <a:off x="3124200" y="1447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2" name="Line 156"/>
          <p:cNvSpPr>
            <a:spLocks noChangeShapeType="1"/>
          </p:cNvSpPr>
          <p:nvPr/>
        </p:nvSpPr>
        <p:spPr bwMode="auto">
          <a:xfrm>
            <a:off x="3124200" y="3048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3" name="Text Box 160"/>
          <p:cNvSpPr txBox="1">
            <a:spLocks noChangeArrowheads="1"/>
          </p:cNvSpPr>
          <p:nvPr/>
        </p:nvSpPr>
        <p:spPr bwMode="auto">
          <a:xfrm>
            <a:off x="1066800" y="1752600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CNT</a:t>
            </a:r>
          </a:p>
        </p:txBody>
      </p:sp>
      <p:sp>
        <p:nvSpPr>
          <p:cNvPr id="7184" name="Text Box 161"/>
          <p:cNvSpPr txBox="1">
            <a:spLocks noChangeArrowheads="1"/>
          </p:cNvSpPr>
          <p:nvPr/>
        </p:nvSpPr>
        <p:spPr bwMode="auto">
          <a:xfrm>
            <a:off x="1066800" y="2514600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7185" name="Text Box 165"/>
          <p:cNvSpPr txBox="1">
            <a:spLocks noChangeArrowheads="1"/>
          </p:cNvSpPr>
          <p:nvPr/>
        </p:nvSpPr>
        <p:spPr bwMode="auto">
          <a:xfrm>
            <a:off x="4572000" y="2438400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7186" name="Text Box 167"/>
          <p:cNvSpPr txBox="1">
            <a:spLocks noChangeArrowheads="1"/>
          </p:cNvSpPr>
          <p:nvPr/>
        </p:nvSpPr>
        <p:spPr bwMode="auto">
          <a:xfrm>
            <a:off x="914400" y="5578475"/>
            <a:ext cx="61817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       = 1 		if Q (t) = n-1 and CNT = 1</a:t>
            </a:r>
          </a:p>
          <a:p>
            <a:pPr eaLnBrk="1" hangingPunct="1"/>
            <a:r>
              <a:rPr lang="en-US" altLang="en-US" sz="2400" dirty="0"/>
              <a:t>             = 0		otherwise </a:t>
            </a:r>
          </a:p>
        </p:txBody>
      </p:sp>
      <p:sp>
        <p:nvSpPr>
          <p:cNvPr id="7187" name="Line 168"/>
          <p:cNvSpPr>
            <a:spLocks noChangeShapeType="1"/>
          </p:cNvSpPr>
          <p:nvPr/>
        </p:nvSpPr>
        <p:spPr bwMode="auto">
          <a:xfrm flipH="1">
            <a:off x="3962400" y="2667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8" name="Line 169"/>
          <p:cNvSpPr>
            <a:spLocks noChangeShapeType="1"/>
          </p:cNvSpPr>
          <p:nvPr/>
        </p:nvSpPr>
        <p:spPr bwMode="auto">
          <a:xfrm>
            <a:off x="1828800" y="2057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9" name="Line 170"/>
          <p:cNvSpPr>
            <a:spLocks noChangeShapeType="1"/>
          </p:cNvSpPr>
          <p:nvPr/>
        </p:nvSpPr>
        <p:spPr bwMode="auto">
          <a:xfrm>
            <a:off x="1828800" y="2362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0" name="Line 171"/>
          <p:cNvSpPr>
            <a:spLocks noChangeShapeType="1"/>
          </p:cNvSpPr>
          <p:nvPr/>
        </p:nvSpPr>
        <p:spPr bwMode="auto">
          <a:xfrm>
            <a:off x="1828800" y="2667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1" name="Line 172"/>
          <p:cNvSpPr>
            <a:spLocks noChangeShapeType="1"/>
          </p:cNvSpPr>
          <p:nvPr/>
        </p:nvSpPr>
        <p:spPr bwMode="auto">
          <a:xfrm flipH="1">
            <a:off x="3733800" y="25146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2" name="Line 173"/>
          <p:cNvSpPr>
            <a:spLocks noChangeShapeType="1"/>
          </p:cNvSpPr>
          <p:nvPr/>
        </p:nvSpPr>
        <p:spPr bwMode="auto">
          <a:xfrm>
            <a:off x="3733800" y="26670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195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7DBB14F-50AB-469F-AE7B-9610A2C72CAC}" type="slidenum">
              <a:rPr lang="en-US" altLang="en-US"/>
              <a:pPr eaLnBrk="1" hangingPunct="1"/>
              <a:t>13</a:t>
            </a:fld>
            <a:endParaRPr lang="en-US" altLang="en-US" dirty="0"/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533400" y="152400"/>
            <a:ext cx="8382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Modulo-m Counter (m&lt; n)</a:t>
            </a:r>
          </a:p>
          <a:p>
            <a:pPr eaLnBrk="1" hangingPunct="1"/>
            <a:r>
              <a:rPr lang="en-US" altLang="en-US" sz="2400" dirty="0"/>
              <a:t>Given a mod 16 counter, construct </a:t>
            </a:r>
          </a:p>
          <a:p>
            <a:pPr eaLnBrk="1" hangingPunct="1"/>
            <a:r>
              <a:rPr lang="en-US" altLang="en-US" sz="2400" dirty="0"/>
              <a:t>a mod-m counter (</a:t>
            </a:r>
            <a:r>
              <a:rPr lang="en-US" altLang="en-US" sz="2400" dirty="0">
                <a:solidFill>
                  <a:srgbClr val="990033"/>
                </a:solidFill>
              </a:rPr>
              <a:t>0 &lt;  m  &lt;  16</a:t>
            </a:r>
            <a:r>
              <a:rPr lang="en-US" altLang="en-US" sz="2400" dirty="0"/>
              <a:t>) with AND, OR, NOT gates</a:t>
            </a:r>
            <a:r>
              <a:rPr lang="en-US" altLang="en-US" sz="2000" dirty="0"/>
              <a:t> </a:t>
            </a:r>
          </a:p>
        </p:txBody>
      </p:sp>
      <p:sp>
        <p:nvSpPr>
          <p:cNvPr id="8196" name="Text Box 8"/>
          <p:cNvSpPr txBox="1">
            <a:spLocks noChangeArrowheads="1"/>
          </p:cNvSpPr>
          <p:nvPr/>
        </p:nvSpPr>
        <p:spPr bwMode="auto">
          <a:xfrm>
            <a:off x="1541463" y="1752600"/>
            <a:ext cx="8969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990033"/>
                </a:solidFill>
              </a:rPr>
              <a:t>m = 6</a:t>
            </a:r>
          </a:p>
        </p:txBody>
      </p:sp>
      <p:grpSp>
        <p:nvGrpSpPr>
          <p:cNvPr id="8197" name="Group 46"/>
          <p:cNvGrpSpPr>
            <a:grpSpLocks/>
          </p:cNvGrpSpPr>
          <p:nvPr/>
        </p:nvGrpSpPr>
        <p:grpSpPr bwMode="auto">
          <a:xfrm>
            <a:off x="2174875" y="1676400"/>
            <a:ext cx="3997325" cy="3886200"/>
            <a:chOff x="1172" y="770"/>
            <a:chExt cx="2506" cy="2448"/>
          </a:xfrm>
        </p:grpSpPr>
        <p:sp>
          <p:nvSpPr>
            <p:cNvPr id="8199" name="Rectangle 7"/>
            <p:cNvSpPr>
              <a:spLocks noChangeArrowheads="1"/>
            </p:cNvSpPr>
            <p:nvPr/>
          </p:nvSpPr>
          <p:spPr bwMode="auto">
            <a:xfrm>
              <a:off x="1968" y="1344"/>
              <a:ext cx="1680" cy="129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8200" name="Text Box 11"/>
            <p:cNvSpPr txBox="1">
              <a:spLocks noChangeArrowheads="1"/>
            </p:cNvSpPr>
            <p:nvPr/>
          </p:nvSpPr>
          <p:spPr bwMode="auto">
            <a:xfrm>
              <a:off x="2468" y="770"/>
              <a:ext cx="12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3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8201" name="Text Box 12"/>
            <p:cNvSpPr txBox="1">
              <a:spLocks noChangeArrowheads="1"/>
            </p:cNvSpPr>
            <p:nvPr/>
          </p:nvSpPr>
          <p:spPr bwMode="auto">
            <a:xfrm>
              <a:off x="2496" y="1298"/>
              <a:ext cx="10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3    2    1    0</a:t>
              </a:r>
            </a:p>
          </p:txBody>
        </p:sp>
        <p:sp>
          <p:nvSpPr>
            <p:cNvPr id="8202" name="Line 13"/>
            <p:cNvSpPr>
              <a:spLocks noChangeShapeType="1"/>
            </p:cNvSpPr>
            <p:nvPr/>
          </p:nvSpPr>
          <p:spPr bwMode="auto">
            <a:xfrm>
              <a:off x="2592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Line 14"/>
            <p:cNvSpPr>
              <a:spLocks noChangeShapeType="1"/>
            </p:cNvSpPr>
            <p:nvPr/>
          </p:nvSpPr>
          <p:spPr bwMode="auto">
            <a:xfrm>
              <a:off x="2880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4" name="Line 15"/>
            <p:cNvSpPr>
              <a:spLocks noChangeShapeType="1"/>
            </p:cNvSpPr>
            <p:nvPr/>
          </p:nvSpPr>
          <p:spPr bwMode="auto">
            <a:xfrm>
              <a:off x="3168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5" name="Line 16"/>
            <p:cNvSpPr>
              <a:spLocks noChangeShapeType="1"/>
            </p:cNvSpPr>
            <p:nvPr/>
          </p:nvSpPr>
          <p:spPr bwMode="auto">
            <a:xfrm>
              <a:off x="3456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Text Box 17"/>
            <p:cNvSpPr txBox="1">
              <a:spLocks noChangeArrowheads="1"/>
            </p:cNvSpPr>
            <p:nvPr/>
          </p:nvSpPr>
          <p:spPr bwMode="auto">
            <a:xfrm>
              <a:off x="1372" y="1643"/>
              <a:ext cx="4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8207" name="Line 18"/>
            <p:cNvSpPr>
              <a:spLocks noChangeShapeType="1"/>
            </p:cNvSpPr>
            <p:nvPr/>
          </p:nvSpPr>
          <p:spPr bwMode="auto">
            <a:xfrm>
              <a:off x="1968" y="172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8" name="Line 19"/>
            <p:cNvSpPr>
              <a:spLocks noChangeShapeType="1"/>
            </p:cNvSpPr>
            <p:nvPr/>
          </p:nvSpPr>
          <p:spPr bwMode="auto">
            <a:xfrm flipH="1">
              <a:off x="1968" y="1824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9" name="Line 20"/>
            <p:cNvSpPr>
              <a:spLocks noChangeShapeType="1"/>
            </p:cNvSpPr>
            <p:nvPr/>
          </p:nvSpPr>
          <p:spPr bwMode="auto">
            <a:xfrm flipH="1">
              <a:off x="1776" y="18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Text Box 21"/>
            <p:cNvSpPr txBox="1">
              <a:spLocks noChangeArrowheads="1"/>
            </p:cNvSpPr>
            <p:nvPr/>
          </p:nvSpPr>
          <p:spPr bwMode="auto">
            <a:xfrm>
              <a:off x="1382" y="1418"/>
              <a:ext cx="48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CLR</a:t>
              </a:r>
            </a:p>
          </p:txBody>
        </p:sp>
        <p:sp>
          <p:nvSpPr>
            <p:cNvPr id="8211" name="Line 22"/>
            <p:cNvSpPr>
              <a:spLocks noChangeShapeType="1"/>
            </p:cNvSpPr>
            <p:nvPr/>
          </p:nvSpPr>
          <p:spPr bwMode="auto">
            <a:xfrm flipH="1">
              <a:off x="1776" y="158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Text Box 23"/>
            <p:cNvSpPr txBox="1">
              <a:spLocks noChangeArrowheads="1"/>
            </p:cNvSpPr>
            <p:nvPr/>
          </p:nvSpPr>
          <p:spPr bwMode="auto">
            <a:xfrm>
              <a:off x="1968" y="2018"/>
              <a:ext cx="4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CNT</a:t>
              </a:r>
            </a:p>
          </p:txBody>
        </p:sp>
        <p:sp>
          <p:nvSpPr>
            <p:cNvPr id="8213" name="Text Box 24"/>
            <p:cNvSpPr txBox="1">
              <a:spLocks noChangeArrowheads="1"/>
            </p:cNvSpPr>
            <p:nvPr/>
          </p:nvSpPr>
          <p:spPr bwMode="auto">
            <a:xfrm>
              <a:off x="2468" y="2315"/>
              <a:ext cx="12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  <a:r>
                <a:rPr lang="en-US" altLang="en-US" sz="2400" baseline="-8000" dirty="0"/>
                <a:t>3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8214" name="Line 25"/>
            <p:cNvSpPr>
              <a:spLocks noChangeShapeType="1"/>
            </p:cNvSpPr>
            <p:nvPr/>
          </p:nvSpPr>
          <p:spPr bwMode="auto">
            <a:xfrm>
              <a:off x="2640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5" name="Line 26"/>
            <p:cNvSpPr>
              <a:spLocks noChangeShapeType="1"/>
            </p:cNvSpPr>
            <p:nvPr/>
          </p:nvSpPr>
          <p:spPr bwMode="auto">
            <a:xfrm>
              <a:off x="2928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6" name="Line 27"/>
            <p:cNvSpPr>
              <a:spLocks noChangeShapeType="1"/>
            </p:cNvSpPr>
            <p:nvPr/>
          </p:nvSpPr>
          <p:spPr bwMode="auto">
            <a:xfrm>
              <a:off x="3216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7" name="Line 28"/>
            <p:cNvSpPr>
              <a:spLocks noChangeShapeType="1"/>
            </p:cNvSpPr>
            <p:nvPr/>
          </p:nvSpPr>
          <p:spPr bwMode="auto">
            <a:xfrm>
              <a:off x="3504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8" name="Text Box 29"/>
            <p:cNvSpPr txBox="1">
              <a:spLocks noChangeArrowheads="1"/>
            </p:cNvSpPr>
            <p:nvPr/>
          </p:nvSpPr>
          <p:spPr bwMode="auto">
            <a:xfrm>
              <a:off x="2524" y="2928"/>
              <a:ext cx="10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0    0    0    0</a:t>
              </a:r>
            </a:p>
          </p:txBody>
        </p:sp>
        <p:sp>
          <p:nvSpPr>
            <p:cNvPr id="8219" name="Text Box 30"/>
            <p:cNvSpPr txBox="1">
              <a:spLocks noChangeArrowheads="1"/>
            </p:cNvSpPr>
            <p:nvPr/>
          </p:nvSpPr>
          <p:spPr bwMode="auto">
            <a:xfrm>
              <a:off x="2016" y="2354"/>
              <a:ext cx="3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LD</a:t>
              </a:r>
            </a:p>
          </p:txBody>
        </p:sp>
        <p:sp>
          <p:nvSpPr>
            <p:cNvPr id="8220" name="Line 31"/>
            <p:cNvSpPr>
              <a:spLocks noChangeShapeType="1"/>
            </p:cNvSpPr>
            <p:nvPr/>
          </p:nvSpPr>
          <p:spPr bwMode="auto">
            <a:xfrm flipH="1">
              <a:off x="1392" y="220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1" name="Line 32"/>
            <p:cNvSpPr>
              <a:spLocks noChangeShapeType="1"/>
            </p:cNvSpPr>
            <p:nvPr/>
          </p:nvSpPr>
          <p:spPr bwMode="auto">
            <a:xfrm>
              <a:off x="1536" y="220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2" name="AutoShape 33"/>
            <p:cNvSpPr>
              <a:spLocks noChangeArrowheads="1"/>
            </p:cNvSpPr>
            <p:nvPr/>
          </p:nvSpPr>
          <p:spPr bwMode="auto">
            <a:xfrm>
              <a:off x="1680" y="2736"/>
              <a:ext cx="288" cy="432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23" name="Line 34"/>
            <p:cNvSpPr>
              <a:spLocks noChangeShapeType="1"/>
            </p:cNvSpPr>
            <p:nvPr/>
          </p:nvSpPr>
          <p:spPr bwMode="auto">
            <a:xfrm>
              <a:off x="2160" y="264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4" name="Line 35"/>
            <p:cNvSpPr>
              <a:spLocks noChangeShapeType="1"/>
            </p:cNvSpPr>
            <p:nvPr/>
          </p:nvSpPr>
          <p:spPr bwMode="auto">
            <a:xfrm flipH="1">
              <a:off x="1968" y="297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5" name="Line 36"/>
            <p:cNvSpPr>
              <a:spLocks noChangeShapeType="1"/>
            </p:cNvSpPr>
            <p:nvPr/>
          </p:nvSpPr>
          <p:spPr bwMode="auto">
            <a:xfrm>
              <a:off x="1536" y="278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6" name="Rectangle 38"/>
            <p:cNvSpPr>
              <a:spLocks noChangeArrowheads="1"/>
            </p:cNvSpPr>
            <p:nvPr/>
          </p:nvSpPr>
          <p:spPr bwMode="auto">
            <a:xfrm>
              <a:off x="1220" y="2747"/>
              <a:ext cx="3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</a:t>
              </a:r>
            </a:p>
          </p:txBody>
        </p:sp>
        <p:sp>
          <p:nvSpPr>
            <p:cNvPr id="8227" name="Line 39"/>
            <p:cNvSpPr>
              <a:spLocks noChangeShapeType="1"/>
            </p:cNvSpPr>
            <p:nvPr/>
          </p:nvSpPr>
          <p:spPr bwMode="auto">
            <a:xfrm flipH="1">
              <a:off x="1488" y="292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8" name="Rectangle 41"/>
            <p:cNvSpPr>
              <a:spLocks noChangeArrowheads="1"/>
            </p:cNvSpPr>
            <p:nvPr/>
          </p:nvSpPr>
          <p:spPr bwMode="auto">
            <a:xfrm>
              <a:off x="1220" y="2930"/>
              <a:ext cx="3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8229" name="Line 42"/>
            <p:cNvSpPr>
              <a:spLocks noChangeShapeType="1"/>
            </p:cNvSpPr>
            <p:nvPr/>
          </p:nvSpPr>
          <p:spPr bwMode="auto">
            <a:xfrm>
              <a:off x="1488" y="30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0" name="Text Box 43"/>
            <p:cNvSpPr txBox="1">
              <a:spLocks noChangeArrowheads="1"/>
            </p:cNvSpPr>
            <p:nvPr/>
          </p:nvSpPr>
          <p:spPr bwMode="auto">
            <a:xfrm>
              <a:off x="1172" y="2075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</p:grpSp>
      <p:sp>
        <p:nvSpPr>
          <p:cNvPr id="8198" name="Text Box 44"/>
          <p:cNvSpPr txBox="1">
            <a:spLocks noChangeArrowheads="1"/>
          </p:cNvSpPr>
          <p:nvPr/>
        </p:nvSpPr>
        <p:spPr bwMode="auto">
          <a:xfrm>
            <a:off x="762000" y="5791200"/>
            <a:ext cx="7277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Set LD = 1 when  X = 1 and (Q</a:t>
            </a:r>
            <a:r>
              <a:rPr lang="en-US" altLang="en-US" sz="2400" baseline="-8000" dirty="0"/>
              <a:t>3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) = (0101), ie </a:t>
            </a:r>
            <a:r>
              <a:rPr lang="en-US" altLang="en-US" sz="2400" dirty="0">
                <a:solidFill>
                  <a:srgbClr val="990033"/>
                </a:solidFill>
              </a:rPr>
              <a:t>m-1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B54EDA3-D2C7-40C5-9119-776C6C5696E6}" type="slidenum">
              <a:rPr lang="en-US" altLang="en-US"/>
              <a:pPr eaLnBrk="1" hangingPunct="1"/>
              <a:t>14</a:t>
            </a:fld>
            <a:endParaRPr lang="en-US" altLang="en-US" dirty="0"/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3124200" y="2133600"/>
            <a:ext cx="2667000" cy="2057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9220" name="Text Box 6"/>
          <p:cNvSpPr txBox="1">
            <a:spLocks noChangeArrowheads="1"/>
          </p:cNvSpPr>
          <p:nvPr/>
        </p:nvSpPr>
        <p:spPr bwMode="auto">
          <a:xfrm>
            <a:off x="533400" y="1676400"/>
            <a:ext cx="2511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 5-to-11 Counter </a:t>
            </a:r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203325" y="52228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400" dirty="0"/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3917950" y="2060575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9223" name="Line 10"/>
          <p:cNvSpPr>
            <a:spLocks noChangeShapeType="1"/>
          </p:cNvSpPr>
          <p:nvPr/>
        </p:nvSpPr>
        <p:spPr bwMode="auto">
          <a:xfrm>
            <a:off x="41148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4" name="Line 11"/>
          <p:cNvSpPr>
            <a:spLocks noChangeShapeType="1"/>
          </p:cNvSpPr>
          <p:nvPr/>
        </p:nvSpPr>
        <p:spPr bwMode="auto">
          <a:xfrm>
            <a:off x="45720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5" name="Line 12"/>
          <p:cNvSpPr>
            <a:spLocks noChangeShapeType="1"/>
          </p:cNvSpPr>
          <p:nvPr/>
        </p:nvSpPr>
        <p:spPr bwMode="auto">
          <a:xfrm>
            <a:off x="50292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" name="Line 13"/>
          <p:cNvSpPr>
            <a:spLocks noChangeShapeType="1"/>
          </p:cNvSpPr>
          <p:nvPr/>
        </p:nvSpPr>
        <p:spPr bwMode="auto">
          <a:xfrm>
            <a:off x="5486400" y="1676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7" name="Text Box 14"/>
          <p:cNvSpPr txBox="1">
            <a:spLocks noChangeArrowheads="1"/>
          </p:cNvSpPr>
          <p:nvPr/>
        </p:nvSpPr>
        <p:spPr bwMode="auto">
          <a:xfrm>
            <a:off x="2178050" y="2608263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9228" name="Line 15"/>
          <p:cNvSpPr>
            <a:spLocks noChangeShapeType="1"/>
          </p:cNvSpPr>
          <p:nvPr/>
        </p:nvSpPr>
        <p:spPr bwMode="auto">
          <a:xfrm>
            <a:off x="3124200" y="2743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9" name="Line 16"/>
          <p:cNvSpPr>
            <a:spLocks noChangeShapeType="1"/>
          </p:cNvSpPr>
          <p:nvPr/>
        </p:nvSpPr>
        <p:spPr bwMode="auto">
          <a:xfrm flipH="1">
            <a:off x="3124200" y="28956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0" name="Line 17"/>
          <p:cNvSpPr>
            <a:spLocks noChangeShapeType="1"/>
          </p:cNvSpPr>
          <p:nvPr/>
        </p:nvSpPr>
        <p:spPr bwMode="auto">
          <a:xfrm flipH="1">
            <a:off x="2819400" y="2895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1" name="Text Box 18"/>
          <p:cNvSpPr txBox="1">
            <a:spLocks noChangeArrowheads="1"/>
          </p:cNvSpPr>
          <p:nvPr/>
        </p:nvSpPr>
        <p:spPr bwMode="auto">
          <a:xfrm>
            <a:off x="2193925" y="2251075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9232" name="Line 19"/>
          <p:cNvSpPr>
            <a:spLocks noChangeShapeType="1"/>
          </p:cNvSpPr>
          <p:nvPr/>
        </p:nvSpPr>
        <p:spPr bwMode="auto">
          <a:xfrm flipH="1">
            <a:off x="2819400" y="2514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3" name="Text Box 20"/>
          <p:cNvSpPr txBox="1">
            <a:spLocks noChangeArrowheads="1"/>
          </p:cNvSpPr>
          <p:nvPr/>
        </p:nvSpPr>
        <p:spPr bwMode="auto">
          <a:xfrm>
            <a:off x="3124200" y="3203575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</p:txBody>
      </p:sp>
      <p:sp>
        <p:nvSpPr>
          <p:cNvPr id="9234" name="Text Box 21"/>
          <p:cNvSpPr txBox="1">
            <a:spLocks noChangeArrowheads="1"/>
          </p:cNvSpPr>
          <p:nvPr/>
        </p:nvSpPr>
        <p:spPr bwMode="auto">
          <a:xfrm>
            <a:off x="3917950" y="3675063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9235" name="Line 22"/>
          <p:cNvSpPr>
            <a:spLocks noChangeShapeType="1"/>
          </p:cNvSpPr>
          <p:nvPr/>
        </p:nvSpPr>
        <p:spPr bwMode="auto">
          <a:xfrm>
            <a:off x="41148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6" name="Line 23"/>
          <p:cNvSpPr>
            <a:spLocks noChangeShapeType="1"/>
          </p:cNvSpPr>
          <p:nvPr/>
        </p:nvSpPr>
        <p:spPr bwMode="auto">
          <a:xfrm>
            <a:off x="46482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7" name="Line 24"/>
          <p:cNvSpPr>
            <a:spLocks noChangeShapeType="1"/>
          </p:cNvSpPr>
          <p:nvPr/>
        </p:nvSpPr>
        <p:spPr bwMode="auto">
          <a:xfrm>
            <a:off x="51054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8" name="Line 25"/>
          <p:cNvSpPr>
            <a:spLocks noChangeShapeType="1"/>
          </p:cNvSpPr>
          <p:nvPr/>
        </p:nvSpPr>
        <p:spPr bwMode="auto">
          <a:xfrm>
            <a:off x="5562600" y="4191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9" name="Text Box 26"/>
          <p:cNvSpPr txBox="1">
            <a:spLocks noChangeArrowheads="1"/>
          </p:cNvSpPr>
          <p:nvPr/>
        </p:nvSpPr>
        <p:spPr bwMode="auto">
          <a:xfrm>
            <a:off x="3930650" y="4572000"/>
            <a:ext cx="2198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0     1    0    1 </a:t>
            </a:r>
            <a:r>
              <a:rPr lang="en-US" altLang="en-US" sz="2400" dirty="0">
                <a:solidFill>
                  <a:srgbClr val="990033"/>
                </a:solidFill>
              </a:rPr>
              <a:t>(a)</a:t>
            </a:r>
          </a:p>
        </p:txBody>
      </p:sp>
      <p:sp>
        <p:nvSpPr>
          <p:cNvPr id="9240" name="Text Box 27"/>
          <p:cNvSpPr txBox="1">
            <a:spLocks noChangeArrowheads="1"/>
          </p:cNvSpPr>
          <p:nvPr/>
        </p:nvSpPr>
        <p:spPr bwMode="auto">
          <a:xfrm>
            <a:off x="3200400" y="3736975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9241" name="Line 28"/>
          <p:cNvSpPr>
            <a:spLocks noChangeShapeType="1"/>
          </p:cNvSpPr>
          <p:nvPr/>
        </p:nvSpPr>
        <p:spPr bwMode="auto">
          <a:xfrm flipH="1">
            <a:off x="2209800" y="3505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2" name="Line 29"/>
          <p:cNvSpPr>
            <a:spLocks noChangeShapeType="1"/>
          </p:cNvSpPr>
          <p:nvPr/>
        </p:nvSpPr>
        <p:spPr bwMode="auto">
          <a:xfrm>
            <a:off x="2438400" y="3505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3" name="AutoShape 30"/>
          <p:cNvSpPr>
            <a:spLocks noChangeArrowheads="1"/>
          </p:cNvSpPr>
          <p:nvPr/>
        </p:nvSpPr>
        <p:spPr bwMode="auto">
          <a:xfrm>
            <a:off x="2667000" y="4343400"/>
            <a:ext cx="457200" cy="6858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9244" name="Line 31"/>
          <p:cNvSpPr>
            <a:spLocks noChangeShapeType="1"/>
          </p:cNvSpPr>
          <p:nvPr/>
        </p:nvSpPr>
        <p:spPr bwMode="auto">
          <a:xfrm>
            <a:off x="3429000" y="4191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5" name="Line 32"/>
          <p:cNvSpPr>
            <a:spLocks noChangeShapeType="1"/>
          </p:cNvSpPr>
          <p:nvPr/>
        </p:nvSpPr>
        <p:spPr bwMode="auto">
          <a:xfrm flipH="1">
            <a:off x="3124200" y="4724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6" name="Line 33"/>
          <p:cNvSpPr>
            <a:spLocks noChangeShapeType="1"/>
          </p:cNvSpPr>
          <p:nvPr/>
        </p:nvSpPr>
        <p:spPr bwMode="auto">
          <a:xfrm>
            <a:off x="2438400" y="4419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7" name="Rectangle 34"/>
          <p:cNvSpPr>
            <a:spLocks noChangeArrowheads="1"/>
          </p:cNvSpPr>
          <p:nvPr/>
        </p:nvSpPr>
        <p:spPr bwMode="auto">
          <a:xfrm>
            <a:off x="1936750" y="4270375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</a:t>
            </a:r>
          </a:p>
        </p:txBody>
      </p:sp>
      <p:sp>
        <p:nvSpPr>
          <p:cNvPr id="9248" name="Line 35"/>
          <p:cNvSpPr>
            <a:spLocks noChangeShapeType="1"/>
          </p:cNvSpPr>
          <p:nvPr/>
        </p:nvSpPr>
        <p:spPr bwMode="auto">
          <a:xfrm flipH="1">
            <a:off x="2362200" y="4572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49" name="Rectangle 36"/>
          <p:cNvSpPr>
            <a:spLocks noChangeArrowheads="1"/>
          </p:cNvSpPr>
          <p:nvPr/>
        </p:nvSpPr>
        <p:spPr bwMode="auto">
          <a:xfrm>
            <a:off x="1936750" y="4741863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9250" name="Line 37"/>
          <p:cNvSpPr>
            <a:spLocks noChangeShapeType="1"/>
          </p:cNvSpPr>
          <p:nvPr/>
        </p:nvSpPr>
        <p:spPr bwMode="auto">
          <a:xfrm>
            <a:off x="23622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51" name="Text Box 38"/>
          <p:cNvSpPr txBox="1">
            <a:spLocks noChangeArrowheads="1"/>
          </p:cNvSpPr>
          <p:nvPr/>
        </p:nvSpPr>
        <p:spPr bwMode="auto">
          <a:xfrm>
            <a:off x="1860550" y="32940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sp>
        <p:nvSpPr>
          <p:cNvPr id="9252" name="Text Box 39"/>
          <p:cNvSpPr txBox="1">
            <a:spLocks noChangeArrowheads="1"/>
          </p:cNvSpPr>
          <p:nvPr/>
        </p:nvSpPr>
        <p:spPr bwMode="auto">
          <a:xfrm>
            <a:off x="762000" y="5562600"/>
            <a:ext cx="8072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Set LD = 1 when  X = 1 and (Q</a:t>
            </a:r>
            <a:r>
              <a:rPr lang="en-US" altLang="en-US" sz="2400" baseline="-8000" dirty="0"/>
              <a:t>3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) = b (in this case, 1011)</a:t>
            </a:r>
          </a:p>
        </p:txBody>
      </p:sp>
      <p:grpSp>
        <p:nvGrpSpPr>
          <p:cNvPr id="9253" name="Group 46"/>
          <p:cNvGrpSpPr>
            <a:grpSpLocks/>
          </p:cNvGrpSpPr>
          <p:nvPr/>
        </p:nvGrpSpPr>
        <p:grpSpPr bwMode="auto">
          <a:xfrm>
            <a:off x="685800" y="0"/>
            <a:ext cx="8153400" cy="1371600"/>
            <a:chOff x="432" y="0"/>
            <a:chExt cx="5136" cy="864"/>
          </a:xfrm>
        </p:grpSpPr>
        <p:sp>
          <p:nvSpPr>
            <p:cNvPr id="9257" name="Text Box 2"/>
            <p:cNvSpPr txBox="1">
              <a:spLocks noChangeArrowheads="1"/>
            </p:cNvSpPr>
            <p:nvPr/>
          </p:nvSpPr>
          <p:spPr bwMode="auto">
            <a:xfrm>
              <a:off x="432" y="0"/>
              <a:ext cx="5136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3600" dirty="0"/>
                <a:t>Counter (a-to-b)</a:t>
              </a:r>
            </a:p>
            <a:p>
              <a:pPr eaLnBrk="1" hangingPunct="1"/>
              <a:r>
                <a:rPr lang="en-US" altLang="en-US" sz="2400" dirty="0"/>
                <a:t>Given a mod 16 counter, construct an a-to-b counter </a:t>
              </a:r>
            </a:p>
            <a:p>
              <a:pPr eaLnBrk="1" hangingPunct="1"/>
              <a:r>
                <a:rPr lang="en-US" altLang="en-US" sz="2400" dirty="0"/>
                <a:t>(0 &lt; a &lt; b &lt; 15) </a:t>
              </a:r>
            </a:p>
          </p:txBody>
        </p:sp>
        <p:sp>
          <p:nvSpPr>
            <p:cNvPr id="9258" name="Line 3"/>
            <p:cNvSpPr>
              <a:spLocks noChangeShapeType="1"/>
            </p:cNvSpPr>
            <p:nvPr/>
          </p:nvSpPr>
          <p:spPr bwMode="auto">
            <a:xfrm>
              <a:off x="624" y="816"/>
              <a:ext cx="24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59" name="Line 4"/>
            <p:cNvSpPr>
              <a:spLocks noChangeShapeType="1"/>
            </p:cNvSpPr>
            <p:nvPr/>
          </p:nvSpPr>
          <p:spPr bwMode="auto">
            <a:xfrm>
              <a:off x="960" y="816"/>
              <a:ext cx="24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60" name="Line 40"/>
            <p:cNvSpPr>
              <a:spLocks noChangeShapeType="1"/>
            </p:cNvSpPr>
            <p:nvPr/>
          </p:nvSpPr>
          <p:spPr bwMode="auto">
            <a:xfrm>
              <a:off x="1248" y="816"/>
              <a:ext cx="24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254" name="Rectangle 42"/>
          <p:cNvSpPr>
            <a:spLocks noChangeArrowheads="1"/>
          </p:cNvSpPr>
          <p:nvPr/>
        </p:nvSpPr>
        <p:spPr bwMode="auto">
          <a:xfrm>
            <a:off x="1931988" y="4495800"/>
            <a:ext cx="506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</a:p>
        </p:txBody>
      </p:sp>
      <p:sp>
        <p:nvSpPr>
          <p:cNvPr id="9255" name="Line 43"/>
          <p:cNvSpPr>
            <a:spLocks noChangeShapeType="1"/>
          </p:cNvSpPr>
          <p:nvPr/>
        </p:nvSpPr>
        <p:spPr bwMode="auto">
          <a:xfrm flipH="1">
            <a:off x="2362200" y="4800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56" name="Text Box 45"/>
          <p:cNvSpPr txBox="1">
            <a:spLocks noChangeArrowheads="1"/>
          </p:cNvSpPr>
          <p:nvPr/>
        </p:nvSpPr>
        <p:spPr bwMode="auto">
          <a:xfrm>
            <a:off x="1447800" y="4495800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990033"/>
                </a:solidFill>
              </a:rPr>
              <a:t>(b)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BB0E754-731F-4875-85D4-1502296EBC73}" type="slidenum">
              <a:rPr lang="en-US" altLang="en-US"/>
              <a:pPr eaLnBrk="1" hangingPunct="1"/>
              <a:t>15</a:t>
            </a:fld>
            <a:endParaRPr lang="en-US" altLang="en-US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685800" y="990600"/>
            <a:ext cx="48212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Given a mod 8 counter, construct </a:t>
            </a:r>
          </a:p>
          <a:p>
            <a:pPr eaLnBrk="1" hangingPunct="1"/>
            <a:r>
              <a:rPr lang="en-US" altLang="en-US" sz="2400" dirty="0"/>
              <a:t>a counter with sequence 0 1 5 6 2 3 7</a:t>
            </a:r>
            <a:r>
              <a:rPr lang="en-US" altLang="en-US" dirty="0"/>
              <a:t> </a:t>
            </a:r>
          </a:p>
        </p:txBody>
      </p:sp>
      <p:grpSp>
        <p:nvGrpSpPr>
          <p:cNvPr id="10244" name="Group 54"/>
          <p:cNvGrpSpPr>
            <a:grpSpLocks/>
          </p:cNvGrpSpPr>
          <p:nvPr/>
        </p:nvGrpSpPr>
        <p:grpSpPr bwMode="auto">
          <a:xfrm>
            <a:off x="2532063" y="2438400"/>
            <a:ext cx="5468937" cy="4003675"/>
            <a:chOff x="768" y="720"/>
            <a:chExt cx="3445" cy="2522"/>
          </a:xfrm>
        </p:grpSpPr>
        <p:sp>
          <p:nvSpPr>
            <p:cNvPr id="10247" name="Rectangle 5"/>
            <p:cNvSpPr>
              <a:spLocks noChangeArrowheads="1"/>
            </p:cNvSpPr>
            <p:nvPr/>
          </p:nvSpPr>
          <p:spPr bwMode="auto">
            <a:xfrm>
              <a:off x="2448" y="1008"/>
              <a:ext cx="1680" cy="129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10248" name="Text Box 7"/>
            <p:cNvSpPr txBox="1">
              <a:spLocks noChangeArrowheads="1"/>
            </p:cNvSpPr>
            <p:nvPr/>
          </p:nvSpPr>
          <p:spPr bwMode="auto">
            <a:xfrm>
              <a:off x="1238" y="2954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400" dirty="0"/>
            </a:p>
          </p:txBody>
        </p:sp>
        <p:sp>
          <p:nvSpPr>
            <p:cNvPr id="10249" name="Text Box 8"/>
            <p:cNvSpPr txBox="1">
              <a:spLocks noChangeArrowheads="1"/>
            </p:cNvSpPr>
            <p:nvPr/>
          </p:nvSpPr>
          <p:spPr bwMode="auto">
            <a:xfrm>
              <a:off x="3168" y="962"/>
              <a:ext cx="9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50" name="Line 10"/>
            <p:cNvSpPr>
              <a:spLocks noChangeShapeType="1"/>
            </p:cNvSpPr>
            <p:nvPr/>
          </p:nvSpPr>
          <p:spPr bwMode="auto">
            <a:xfrm>
              <a:off x="3312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3600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2" name="Line 12"/>
            <p:cNvSpPr>
              <a:spLocks noChangeShapeType="1"/>
            </p:cNvSpPr>
            <p:nvPr/>
          </p:nvSpPr>
          <p:spPr bwMode="auto">
            <a:xfrm>
              <a:off x="3888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1852" y="1307"/>
              <a:ext cx="3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>
              <a:off x="2448" y="1392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 flipH="1">
              <a:off x="2448" y="148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 flipH="1">
              <a:off x="2256" y="14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7" name="Text Box 17"/>
            <p:cNvSpPr txBox="1">
              <a:spLocks noChangeArrowheads="1"/>
            </p:cNvSpPr>
            <p:nvPr/>
          </p:nvSpPr>
          <p:spPr bwMode="auto">
            <a:xfrm>
              <a:off x="1862" y="1082"/>
              <a:ext cx="4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CLR</a:t>
              </a:r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 flipH="1">
              <a:off x="2256" y="124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2448" y="1682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CNT</a:t>
              </a:r>
            </a:p>
          </p:txBody>
        </p:sp>
        <p:sp>
          <p:nvSpPr>
            <p:cNvPr id="10260" name="Text Box 20"/>
            <p:cNvSpPr txBox="1">
              <a:spLocks noChangeArrowheads="1"/>
            </p:cNvSpPr>
            <p:nvPr/>
          </p:nvSpPr>
          <p:spPr bwMode="auto">
            <a:xfrm>
              <a:off x="3168" y="1979"/>
              <a:ext cx="104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0    </a:t>
              </a:r>
            </a:p>
          </p:txBody>
        </p:sp>
        <p:sp>
          <p:nvSpPr>
            <p:cNvPr id="10261" name="Line 22"/>
            <p:cNvSpPr>
              <a:spLocks noChangeShapeType="1"/>
            </p:cNvSpPr>
            <p:nvPr/>
          </p:nvSpPr>
          <p:spPr bwMode="auto">
            <a:xfrm>
              <a:off x="3312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2" name="Line 23"/>
            <p:cNvSpPr>
              <a:spLocks noChangeShapeType="1"/>
            </p:cNvSpPr>
            <p:nvPr/>
          </p:nvSpPr>
          <p:spPr bwMode="auto">
            <a:xfrm>
              <a:off x="3600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3" name="Line 24"/>
            <p:cNvSpPr>
              <a:spLocks noChangeShapeType="1"/>
            </p:cNvSpPr>
            <p:nvPr/>
          </p:nvSpPr>
          <p:spPr bwMode="auto">
            <a:xfrm>
              <a:off x="3888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4" name="Text Box 26"/>
            <p:cNvSpPr txBox="1">
              <a:spLocks noChangeArrowheads="1"/>
            </p:cNvSpPr>
            <p:nvPr/>
          </p:nvSpPr>
          <p:spPr bwMode="auto">
            <a:xfrm>
              <a:off x="2496" y="2018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LD</a:t>
              </a:r>
            </a:p>
          </p:txBody>
        </p:sp>
        <p:sp>
          <p:nvSpPr>
            <p:cNvPr id="10265" name="Line 27"/>
            <p:cNvSpPr>
              <a:spLocks noChangeShapeType="1"/>
            </p:cNvSpPr>
            <p:nvPr/>
          </p:nvSpPr>
          <p:spPr bwMode="auto">
            <a:xfrm flipH="1">
              <a:off x="1872" y="1872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6" name="Line 28"/>
            <p:cNvSpPr>
              <a:spLocks noChangeShapeType="1"/>
            </p:cNvSpPr>
            <p:nvPr/>
          </p:nvSpPr>
          <p:spPr bwMode="auto">
            <a:xfrm>
              <a:off x="2016" y="1872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7" name="AutoShape 29"/>
            <p:cNvSpPr>
              <a:spLocks noChangeArrowheads="1"/>
            </p:cNvSpPr>
            <p:nvPr/>
          </p:nvSpPr>
          <p:spPr bwMode="auto">
            <a:xfrm>
              <a:off x="2160" y="2400"/>
              <a:ext cx="288" cy="432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68" name="Line 30"/>
            <p:cNvSpPr>
              <a:spLocks noChangeShapeType="1"/>
            </p:cNvSpPr>
            <p:nvPr/>
          </p:nvSpPr>
          <p:spPr bwMode="auto">
            <a:xfrm>
              <a:off x="2640" y="230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9" name="Line 31"/>
            <p:cNvSpPr>
              <a:spLocks noChangeShapeType="1"/>
            </p:cNvSpPr>
            <p:nvPr/>
          </p:nvSpPr>
          <p:spPr bwMode="auto">
            <a:xfrm flipH="1">
              <a:off x="2448" y="26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0" name="Line 32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1" name="Rectangle 33"/>
            <p:cNvSpPr>
              <a:spLocks noChangeArrowheads="1"/>
            </p:cNvSpPr>
            <p:nvPr/>
          </p:nvSpPr>
          <p:spPr bwMode="auto">
            <a:xfrm>
              <a:off x="768" y="2306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</a:t>
              </a:r>
              <a:r>
                <a:rPr lang="en-US" altLang="en-US" sz="2400" dirty="0"/>
                <a:t>’</a:t>
              </a:r>
            </a:p>
          </p:txBody>
        </p:sp>
        <p:sp>
          <p:nvSpPr>
            <p:cNvPr id="10272" name="Rectangle 35"/>
            <p:cNvSpPr>
              <a:spLocks noChangeArrowheads="1"/>
            </p:cNvSpPr>
            <p:nvPr/>
          </p:nvSpPr>
          <p:spPr bwMode="auto">
            <a:xfrm>
              <a:off x="768" y="2448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73" name="Line 36"/>
            <p:cNvSpPr>
              <a:spLocks noChangeShapeType="1"/>
            </p:cNvSpPr>
            <p:nvPr/>
          </p:nvSpPr>
          <p:spPr bwMode="auto">
            <a:xfrm>
              <a:off x="1920" y="273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4" name="Text Box 37"/>
            <p:cNvSpPr txBox="1">
              <a:spLocks noChangeArrowheads="1"/>
            </p:cNvSpPr>
            <p:nvPr/>
          </p:nvSpPr>
          <p:spPr bwMode="auto">
            <a:xfrm>
              <a:off x="1652" y="1739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  <p:sp>
          <p:nvSpPr>
            <p:cNvPr id="10275" name="Rectangle 40"/>
            <p:cNvSpPr>
              <a:spLocks noChangeArrowheads="1"/>
            </p:cNvSpPr>
            <p:nvPr/>
          </p:nvSpPr>
          <p:spPr bwMode="auto">
            <a:xfrm>
              <a:off x="768" y="2594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</a:t>
              </a:r>
            </a:p>
          </p:txBody>
        </p:sp>
        <p:sp>
          <p:nvSpPr>
            <p:cNvPr id="10276" name="Text Box 42"/>
            <p:cNvSpPr txBox="1">
              <a:spLocks noChangeArrowheads="1"/>
            </p:cNvSpPr>
            <p:nvPr/>
          </p:nvSpPr>
          <p:spPr bwMode="auto">
            <a:xfrm>
              <a:off x="3168" y="2544"/>
              <a:ext cx="9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77" name="AutoShape 43"/>
            <p:cNvSpPr>
              <a:spLocks noChangeArrowheads="1"/>
            </p:cNvSpPr>
            <p:nvPr/>
          </p:nvSpPr>
          <p:spPr bwMode="auto">
            <a:xfrm flipH="1">
              <a:off x="1632" y="2544"/>
              <a:ext cx="336" cy="384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78" name="AutoShape 44"/>
            <p:cNvSpPr>
              <a:spLocks noChangeArrowheads="1"/>
            </p:cNvSpPr>
            <p:nvPr/>
          </p:nvSpPr>
          <p:spPr bwMode="auto">
            <a:xfrm>
              <a:off x="1296" y="2448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79" name="Line 45"/>
            <p:cNvSpPr>
              <a:spLocks noChangeShapeType="1"/>
            </p:cNvSpPr>
            <p:nvPr/>
          </p:nvSpPr>
          <p:spPr bwMode="auto">
            <a:xfrm>
              <a:off x="1056" y="254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0" name="Line 46"/>
            <p:cNvSpPr>
              <a:spLocks noChangeShapeType="1"/>
            </p:cNvSpPr>
            <p:nvPr/>
          </p:nvSpPr>
          <p:spPr bwMode="auto">
            <a:xfrm>
              <a:off x="1056" y="264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1" name="Line 47"/>
            <p:cNvSpPr>
              <a:spLocks noChangeShapeType="1"/>
            </p:cNvSpPr>
            <p:nvPr/>
          </p:nvSpPr>
          <p:spPr bwMode="auto">
            <a:xfrm flipH="1">
              <a:off x="1488" y="264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2" name="Line 48"/>
            <p:cNvSpPr>
              <a:spLocks noChangeShapeType="1"/>
            </p:cNvSpPr>
            <p:nvPr/>
          </p:nvSpPr>
          <p:spPr bwMode="auto">
            <a:xfrm flipH="1">
              <a:off x="1488" y="28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3" name="AutoShape 49"/>
            <p:cNvSpPr>
              <a:spLocks noChangeArrowheads="1"/>
            </p:cNvSpPr>
            <p:nvPr/>
          </p:nvSpPr>
          <p:spPr bwMode="auto">
            <a:xfrm>
              <a:off x="1296" y="2736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84" name="Rectangle 50"/>
            <p:cNvSpPr>
              <a:spLocks noChangeArrowheads="1"/>
            </p:cNvSpPr>
            <p:nvPr/>
          </p:nvSpPr>
          <p:spPr bwMode="auto">
            <a:xfrm>
              <a:off x="768" y="2738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  <a:r>
                <a:rPr lang="en-US" altLang="en-US" sz="2400" dirty="0"/>
                <a:t>’</a:t>
              </a:r>
            </a:p>
          </p:txBody>
        </p:sp>
        <p:sp>
          <p:nvSpPr>
            <p:cNvPr id="10285" name="Line 51"/>
            <p:cNvSpPr>
              <a:spLocks noChangeShapeType="1"/>
            </p:cNvSpPr>
            <p:nvPr/>
          </p:nvSpPr>
          <p:spPr bwMode="auto">
            <a:xfrm flipH="1">
              <a:off x="1056" y="278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6" name="Line 52"/>
            <p:cNvSpPr>
              <a:spLocks noChangeShapeType="1"/>
            </p:cNvSpPr>
            <p:nvPr/>
          </p:nvSpPr>
          <p:spPr bwMode="auto">
            <a:xfrm flipH="1">
              <a:off x="1056" y="288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0245" name="Text Box 53"/>
          <p:cNvSpPr txBox="1">
            <a:spLocks noChangeArrowheads="1"/>
          </p:cNvSpPr>
          <p:nvPr/>
        </p:nvSpPr>
        <p:spPr bwMode="auto">
          <a:xfrm>
            <a:off x="685800" y="1981200"/>
            <a:ext cx="31337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When Q = 1, load D = 5</a:t>
            </a:r>
          </a:p>
          <a:p>
            <a:pPr eaLnBrk="1" hangingPunct="1"/>
            <a:r>
              <a:rPr lang="en-US" altLang="en-US" sz="2400" dirty="0"/>
              <a:t>When Q = 6, load D = 2</a:t>
            </a:r>
          </a:p>
          <a:p>
            <a:pPr eaLnBrk="1" hangingPunct="1"/>
            <a:r>
              <a:rPr lang="en-US" altLang="en-US" sz="2400" dirty="0"/>
              <a:t>When Q = 3, load D = 7</a:t>
            </a:r>
          </a:p>
        </p:txBody>
      </p:sp>
      <p:sp>
        <p:nvSpPr>
          <p:cNvPr id="10246" name="Text Box 55"/>
          <p:cNvSpPr txBox="1">
            <a:spLocks noChangeArrowheads="1"/>
          </p:cNvSpPr>
          <p:nvPr/>
        </p:nvSpPr>
        <p:spPr bwMode="auto">
          <a:xfrm>
            <a:off x="685800" y="152400"/>
            <a:ext cx="638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Counter of an Arbitrary Sequence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956B1C9-526A-450E-9459-0BD58074554C}" type="slidenum">
              <a:rPr lang="en-US" altLang="en-US"/>
              <a:pPr eaLnBrk="1" hangingPunct="1"/>
              <a:t>16</a:t>
            </a:fld>
            <a:endParaRPr lang="en-US" altLang="en-US" dirty="0"/>
          </a:p>
        </p:txBody>
      </p:sp>
      <p:sp>
        <p:nvSpPr>
          <p:cNvPr id="11267" name="Text Box 16"/>
          <p:cNvSpPr txBox="1">
            <a:spLocks noChangeArrowheads="1"/>
          </p:cNvSpPr>
          <p:nvPr/>
        </p:nvSpPr>
        <p:spPr bwMode="auto">
          <a:xfrm>
            <a:off x="6019800" y="2438400"/>
            <a:ext cx="2606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 = Q</a:t>
            </a:r>
            <a:r>
              <a:rPr lang="en-US" altLang="en-US" sz="2400" baseline="-8000" dirty="0"/>
              <a:t>2’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 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0’</a:t>
            </a:r>
          </a:p>
        </p:txBody>
      </p:sp>
      <p:sp>
        <p:nvSpPr>
          <p:cNvPr id="11268" name="Text Box 17"/>
          <p:cNvSpPr txBox="1">
            <a:spLocks noChangeArrowheads="1"/>
          </p:cNvSpPr>
          <p:nvPr/>
        </p:nvSpPr>
        <p:spPr bwMode="auto">
          <a:xfrm>
            <a:off x="6096000" y="3124200"/>
            <a:ext cx="11525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0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1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1269" name="Text Box 19"/>
          <p:cNvSpPr txBox="1">
            <a:spLocks noChangeArrowheads="1"/>
          </p:cNvSpPr>
          <p:nvPr/>
        </p:nvSpPr>
        <p:spPr bwMode="auto">
          <a:xfrm>
            <a:off x="5867400" y="1524000"/>
            <a:ext cx="30289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K Mapping LD and D, </a:t>
            </a:r>
          </a:p>
          <a:p>
            <a:pPr eaLnBrk="1" hangingPunct="1"/>
            <a:r>
              <a:rPr lang="en-US" altLang="en-US" sz="2400" dirty="0"/>
              <a:t>we get</a:t>
            </a:r>
          </a:p>
        </p:txBody>
      </p:sp>
      <p:graphicFrame>
        <p:nvGraphicFramePr>
          <p:cNvPr id="57442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685015"/>
              </p:ext>
            </p:extLst>
          </p:nvPr>
        </p:nvGraphicFramePr>
        <p:xfrm>
          <a:off x="838200" y="1600200"/>
          <a:ext cx="4419600" cy="4663440"/>
        </p:xfrm>
        <a:graphic>
          <a:graphicData uri="http://schemas.openxmlformats.org/drawingml/2006/table">
            <a:tbl>
              <a:tblPr/>
              <a:tblGrid>
                <a:gridCol w="498475"/>
                <a:gridCol w="1025525"/>
                <a:gridCol w="685800"/>
                <a:gridCol w="736600"/>
                <a:gridCol w="736600"/>
                <a:gridCol w="736600"/>
              </a:tblGrid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342" name="Text Box 97"/>
          <p:cNvSpPr txBox="1">
            <a:spLocks noChangeArrowheads="1"/>
          </p:cNvSpPr>
          <p:nvPr/>
        </p:nvSpPr>
        <p:spPr bwMode="auto">
          <a:xfrm>
            <a:off x="914400" y="762000"/>
            <a:ext cx="48212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Given a mod 8 counter, construct </a:t>
            </a:r>
          </a:p>
          <a:p>
            <a:pPr eaLnBrk="1" hangingPunct="1"/>
            <a:r>
              <a:rPr lang="en-US" altLang="en-US" sz="2400" dirty="0"/>
              <a:t>a counter with sequence 0 1 5 6 2 3 7</a:t>
            </a:r>
            <a:r>
              <a:rPr lang="en-US" altLang="en-US" dirty="0"/>
              <a:t> </a:t>
            </a:r>
          </a:p>
        </p:txBody>
      </p:sp>
      <p:sp>
        <p:nvSpPr>
          <p:cNvPr id="11343" name="Text Box 99"/>
          <p:cNvSpPr txBox="1">
            <a:spLocks noChangeArrowheads="1"/>
          </p:cNvSpPr>
          <p:nvPr/>
        </p:nvSpPr>
        <p:spPr bwMode="auto">
          <a:xfrm>
            <a:off x="609600" y="44450"/>
            <a:ext cx="638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Counter of an Arbitrary Sequence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A9ACE6C-DA92-4547-B509-5C4F087F7726}" type="slidenum">
              <a:rPr lang="en-US" altLang="en-US"/>
              <a:pPr eaLnBrk="1" hangingPunct="1"/>
              <a:t>17</a:t>
            </a:fld>
            <a:endParaRPr lang="en-US" altLang="en-US" dirty="0"/>
          </a:p>
        </p:txBody>
      </p:sp>
      <p:sp>
        <p:nvSpPr>
          <p:cNvPr id="12291" name="Text Box 14"/>
          <p:cNvSpPr txBox="1">
            <a:spLocks noChangeArrowheads="1"/>
          </p:cNvSpPr>
          <p:nvPr/>
        </p:nvSpPr>
        <p:spPr bwMode="auto">
          <a:xfrm>
            <a:off x="549275" y="4175125"/>
            <a:ext cx="17589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0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1’ 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  <a:endParaRPr lang="en-US" altLang="en-US" sz="2400" dirty="0"/>
          </a:p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 = Q</a:t>
            </a:r>
            <a:r>
              <a:rPr lang="en-US" altLang="en-US" sz="2400" baseline="-8000" dirty="0"/>
              <a:t>1’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2292" name="Text Box 15"/>
          <p:cNvSpPr txBox="1">
            <a:spLocks noChangeArrowheads="1"/>
          </p:cNvSpPr>
          <p:nvPr/>
        </p:nvSpPr>
        <p:spPr bwMode="auto">
          <a:xfrm>
            <a:off x="549275" y="3810000"/>
            <a:ext cx="3517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 = Q</a:t>
            </a:r>
            <a:r>
              <a:rPr lang="en-US" altLang="en-US" sz="2400" baseline="-8000" dirty="0"/>
              <a:t>2’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1’ 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 +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</a:p>
        </p:txBody>
      </p:sp>
      <p:sp>
        <p:nvSpPr>
          <p:cNvPr id="12293" name="Text Box 16"/>
          <p:cNvSpPr txBox="1">
            <a:spLocks noChangeArrowheads="1"/>
          </p:cNvSpPr>
          <p:nvPr/>
        </p:nvSpPr>
        <p:spPr bwMode="auto">
          <a:xfrm>
            <a:off x="457200" y="3200400"/>
            <a:ext cx="3500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Through K-map, we derive</a:t>
            </a:r>
          </a:p>
        </p:txBody>
      </p:sp>
      <p:sp>
        <p:nvSpPr>
          <p:cNvPr id="12294" name="Text Box 17"/>
          <p:cNvSpPr txBox="1">
            <a:spLocks noChangeArrowheads="1"/>
          </p:cNvSpPr>
          <p:nvPr/>
        </p:nvSpPr>
        <p:spPr bwMode="auto">
          <a:xfrm>
            <a:off x="381000" y="7620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Example: Count in sequence 0 2 3 4 5 7 6</a:t>
            </a:r>
          </a:p>
        </p:txBody>
      </p:sp>
      <p:sp>
        <p:nvSpPr>
          <p:cNvPr id="12295" name="Text Box 18"/>
          <p:cNvSpPr txBox="1">
            <a:spLocks noChangeArrowheads="1"/>
          </p:cNvSpPr>
          <p:nvPr/>
        </p:nvSpPr>
        <p:spPr bwMode="auto">
          <a:xfrm>
            <a:off x="381000" y="1447800"/>
            <a:ext cx="370363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 = 1 D = 2 When Q(t) = 0</a:t>
            </a:r>
          </a:p>
          <a:p>
            <a:pPr eaLnBrk="1" hangingPunct="1"/>
            <a:r>
              <a:rPr lang="en-US" altLang="en-US" sz="2400" dirty="0"/>
              <a:t>LD = 1 D = 7 When Q(t) = 5</a:t>
            </a:r>
          </a:p>
          <a:p>
            <a:pPr eaLnBrk="1" hangingPunct="1"/>
            <a:r>
              <a:rPr lang="en-US" altLang="en-US" sz="2400" dirty="0"/>
              <a:t>LD = 1 D = 6 When Q(t) = 7</a:t>
            </a:r>
          </a:p>
          <a:p>
            <a:pPr eaLnBrk="1" hangingPunct="1"/>
            <a:r>
              <a:rPr lang="en-US" altLang="en-US" sz="2400" dirty="0"/>
              <a:t>LD = 1 D = 0 When Q(t) = 6</a:t>
            </a:r>
          </a:p>
        </p:txBody>
      </p:sp>
      <p:graphicFrame>
        <p:nvGraphicFramePr>
          <p:cNvPr id="61532" name="Group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037786"/>
              </p:ext>
            </p:extLst>
          </p:nvPr>
        </p:nvGraphicFramePr>
        <p:xfrm>
          <a:off x="4343400" y="1371600"/>
          <a:ext cx="4267200" cy="4663440"/>
        </p:xfrm>
        <a:graphic>
          <a:graphicData uri="http://schemas.openxmlformats.org/drawingml/2006/table">
            <a:tbl>
              <a:tblPr/>
              <a:tblGrid>
                <a:gridCol w="481013"/>
                <a:gridCol w="941387"/>
                <a:gridCol w="711200"/>
                <a:gridCol w="711200"/>
                <a:gridCol w="711200"/>
                <a:gridCol w="711200"/>
              </a:tblGrid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111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68" name="Text Box 93"/>
          <p:cNvSpPr txBox="1">
            <a:spLocks noChangeArrowheads="1"/>
          </p:cNvSpPr>
          <p:nvPr/>
        </p:nvSpPr>
        <p:spPr bwMode="auto">
          <a:xfrm>
            <a:off x="381000" y="0"/>
            <a:ext cx="638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Counter of an Arbitrary Sequence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D9A7097-23FC-4307-824A-83501D80D96A}" type="slidenum">
              <a:rPr lang="en-US" altLang="en-US"/>
              <a:pPr eaLnBrk="1" hangingPunct="1"/>
              <a:t>18</a:t>
            </a:fld>
            <a:endParaRPr lang="en-US" altLang="en-US" dirty="0"/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685800" y="0"/>
            <a:ext cx="329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Cascade Counter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279525" y="2667000"/>
            <a:ext cx="1981200" cy="1219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2590800" y="2746375"/>
            <a:ext cx="800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  <a:p>
            <a:pPr eaLnBrk="1" hangingPunct="1"/>
            <a:endParaRPr lang="en-US" altLang="en-US" sz="2400" dirty="0"/>
          </a:p>
          <a:p>
            <a:pPr algn="r" eaLnBrk="1" hangingPunct="1"/>
            <a:r>
              <a:rPr lang="en-US" altLang="en-US" sz="2400" dirty="0"/>
              <a:t>LD</a:t>
            </a:r>
          </a:p>
        </p:txBody>
      </p:sp>
      <p:sp>
        <p:nvSpPr>
          <p:cNvPr id="13318" name="Text Box 9"/>
          <p:cNvSpPr txBox="1">
            <a:spLocks noChangeArrowheads="1"/>
          </p:cNvSpPr>
          <p:nvPr/>
        </p:nvSpPr>
        <p:spPr bwMode="auto">
          <a:xfrm>
            <a:off x="1219200" y="2822575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</a:t>
            </a:r>
          </a:p>
        </p:txBody>
      </p:sp>
      <p:sp>
        <p:nvSpPr>
          <p:cNvPr id="13319" name="Line 10"/>
          <p:cNvSpPr>
            <a:spLocks noChangeShapeType="1"/>
          </p:cNvSpPr>
          <p:nvPr/>
        </p:nvSpPr>
        <p:spPr bwMode="auto">
          <a:xfrm>
            <a:off x="1295400" y="3352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0" name="Line 11"/>
          <p:cNvSpPr>
            <a:spLocks noChangeShapeType="1"/>
          </p:cNvSpPr>
          <p:nvPr/>
        </p:nvSpPr>
        <p:spPr bwMode="auto">
          <a:xfrm flipH="1">
            <a:off x="1295400" y="3505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1" name="Line 12"/>
          <p:cNvSpPr>
            <a:spLocks noChangeShapeType="1"/>
          </p:cNvSpPr>
          <p:nvPr/>
        </p:nvSpPr>
        <p:spPr bwMode="auto">
          <a:xfrm flipH="1">
            <a:off x="914400" y="3048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2" name="Line 13"/>
          <p:cNvSpPr>
            <a:spLocks noChangeShapeType="1"/>
          </p:cNvSpPr>
          <p:nvPr/>
        </p:nvSpPr>
        <p:spPr bwMode="auto">
          <a:xfrm flipH="1">
            <a:off x="9906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3" name="Text Box 14"/>
          <p:cNvSpPr txBox="1">
            <a:spLocks noChangeArrowheads="1"/>
          </p:cNvSpPr>
          <p:nvPr/>
        </p:nvSpPr>
        <p:spPr bwMode="auto">
          <a:xfrm>
            <a:off x="381000" y="3203575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13324" name="Line 15"/>
          <p:cNvSpPr>
            <a:spLocks noChangeShapeType="1"/>
          </p:cNvSpPr>
          <p:nvPr/>
        </p:nvSpPr>
        <p:spPr bwMode="auto">
          <a:xfrm flipH="1">
            <a:off x="2149475" y="40909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5" name="Rectangle 19"/>
          <p:cNvSpPr>
            <a:spLocks noChangeArrowheads="1"/>
          </p:cNvSpPr>
          <p:nvPr/>
        </p:nvSpPr>
        <p:spPr bwMode="auto">
          <a:xfrm>
            <a:off x="1752600" y="16795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7,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6,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5,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4</a:t>
            </a:r>
          </a:p>
        </p:txBody>
      </p:sp>
      <p:sp>
        <p:nvSpPr>
          <p:cNvPr id="13326" name="Line 20"/>
          <p:cNvSpPr>
            <a:spLocks noChangeShapeType="1"/>
          </p:cNvSpPr>
          <p:nvPr/>
        </p:nvSpPr>
        <p:spPr bwMode="auto">
          <a:xfrm flipV="1">
            <a:off x="2286000" y="3886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7" name="Line 21"/>
          <p:cNvSpPr>
            <a:spLocks noChangeShapeType="1"/>
          </p:cNvSpPr>
          <p:nvPr/>
        </p:nvSpPr>
        <p:spPr bwMode="auto">
          <a:xfrm flipH="1">
            <a:off x="2133600" y="23383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8" name="Line 22"/>
          <p:cNvSpPr>
            <a:spLocks noChangeShapeType="1"/>
          </p:cNvSpPr>
          <p:nvPr/>
        </p:nvSpPr>
        <p:spPr bwMode="auto">
          <a:xfrm flipV="1">
            <a:off x="2270125" y="2133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9" name="Rectangle 23"/>
          <p:cNvSpPr>
            <a:spLocks noChangeArrowheads="1"/>
          </p:cNvSpPr>
          <p:nvPr/>
        </p:nvSpPr>
        <p:spPr bwMode="auto">
          <a:xfrm>
            <a:off x="1752600" y="44227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7,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6,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5,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4</a:t>
            </a:r>
          </a:p>
        </p:txBody>
      </p:sp>
      <p:sp>
        <p:nvSpPr>
          <p:cNvPr id="13330" name="Rectangle 24"/>
          <p:cNvSpPr>
            <a:spLocks noChangeArrowheads="1"/>
          </p:cNvSpPr>
          <p:nvPr/>
        </p:nvSpPr>
        <p:spPr bwMode="auto">
          <a:xfrm>
            <a:off x="5486400" y="2667000"/>
            <a:ext cx="1981200" cy="1219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13331" name="Text Box 25"/>
          <p:cNvSpPr txBox="1">
            <a:spLocks noChangeArrowheads="1"/>
          </p:cNvSpPr>
          <p:nvPr/>
        </p:nvSpPr>
        <p:spPr bwMode="auto">
          <a:xfrm>
            <a:off x="6781800" y="2746375"/>
            <a:ext cx="800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  <a:p>
            <a:pPr eaLnBrk="1" hangingPunct="1"/>
            <a:endParaRPr lang="en-US" altLang="en-US" sz="2400" dirty="0"/>
          </a:p>
          <a:p>
            <a:pPr algn="r" eaLnBrk="1" hangingPunct="1"/>
            <a:r>
              <a:rPr lang="en-US" altLang="en-US" sz="2400" dirty="0"/>
              <a:t>LD</a:t>
            </a:r>
          </a:p>
        </p:txBody>
      </p:sp>
      <p:sp>
        <p:nvSpPr>
          <p:cNvPr id="13332" name="Text Box 26"/>
          <p:cNvSpPr txBox="1">
            <a:spLocks noChangeArrowheads="1"/>
          </p:cNvSpPr>
          <p:nvPr/>
        </p:nvSpPr>
        <p:spPr bwMode="auto">
          <a:xfrm>
            <a:off x="5410200" y="2822575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</a:t>
            </a:r>
          </a:p>
        </p:txBody>
      </p:sp>
      <p:sp>
        <p:nvSpPr>
          <p:cNvPr id="13333" name="Line 27"/>
          <p:cNvSpPr>
            <a:spLocks noChangeShapeType="1"/>
          </p:cNvSpPr>
          <p:nvPr/>
        </p:nvSpPr>
        <p:spPr bwMode="auto">
          <a:xfrm>
            <a:off x="5486400" y="3352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4" name="Line 28"/>
          <p:cNvSpPr>
            <a:spLocks noChangeShapeType="1"/>
          </p:cNvSpPr>
          <p:nvPr/>
        </p:nvSpPr>
        <p:spPr bwMode="auto">
          <a:xfrm flipH="1">
            <a:off x="5486400" y="3505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5" name="Line 29"/>
          <p:cNvSpPr>
            <a:spLocks noChangeShapeType="1"/>
          </p:cNvSpPr>
          <p:nvPr/>
        </p:nvSpPr>
        <p:spPr bwMode="auto">
          <a:xfrm flipH="1">
            <a:off x="3276600" y="3048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6" name="Line 30"/>
          <p:cNvSpPr>
            <a:spLocks noChangeShapeType="1"/>
          </p:cNvSpPr>
          <p:nvPr/>
        </p:nvSpPr>
        <p:spPr bwMode="auto">
          <a:xfrm flipH="1">
            <a:off x="51816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7" name="Text Box 31"/>
          <p:cNvSpPr txBox="1">
            <a:spLocks noChangeArrowheads="1"/>
          </p:cNvSpPr>
          <p:nvPr/>
        </p:nvSpPr>
        <p:spPr bwMode="auto">
          <a:xfrm>
            <a:off x="4572000" y="3203575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13338" name="Line 32"/>
          <p:cNvSpPr>
            <a:spLocks noChangeShapeType="1"/>
          </p:cNvSpPr>
          <p:nvPr/>
        </p:nvSpPr>
        <p:spPr bwMode="auto">
          <a:xfrm flipH="1">
            <a:off x="6340475" y="40909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9" name="Rectangle 33"/>
          <p:cNvSpPr>
            <a:spLocks noChangeArrowheads="1"/>
          </p:cNvSpPr>
          <p:nvPr/>
        </p:nvSpPr>
        <p:spPr bwMode="auto">
          <a:xfrm>
            <a:off x="5943600" y="16795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3340" name="Line 34"/>
          <p:cNvSpPr>
            <a:spLocks noChangeShapeType="1"/>
          </p:cNvSpPr>
          <p:nvPr/>
        </p:nvSpPr>
        <p:spPr bwMode="auto">
          <a:xfrm flipV="1">
            <a:off x="6477000" y="3886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1" name="Line 35"/>
          <p:cNvSpPr>
            <a:spLocks noChangeShapeType="1"/>
          </p:cNvSpPr>
          <p:nvPr/>
        </p:nvSpPr>
        <p:spPr bwMode="auto">
          <a:xfrm flipH="1">
            <a:off x="6324600" y="23383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2" name="Line 36"/>
          <p:cNvSpPr>
            <a:spLocks noChangeShapeType="1"/>
          </p:cNvSpPr>
          <p:nvPr/>
        </p:nvSpPr>
        <p:spPr bwMode="auto">
          <a:xfrm flipV="1">
            <a:off x="6461125" y="2133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3" name="Rectangle 37"/>
          <p:cNvSpPr>
            <a:spLocks noChangeArrowheads="1"/>
          </p:cNvSpPr>
          <p:nvPr/>
        </p:nvSpPr>
        <p:spPr bwMode="auto">
          <a:xfrm>
            <a:off x="5943600" y="44227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3344" name="Line 38"/>
          <p:cNvSpPr>
            <a:spLocks noChangeShapeType="1"/>
          </p:cNvSpPr>
          <p:nvPr/>
        </p:nvSpPr>
        <p:spPr bwMode="auto">
          <a:xfrm flipH="1">
            <a:off x="3886200" y="42672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5" name="Line 39"/>
          <p:cNvSpPr>
            <a:spLocks noChangeShapeType="1"/>
          </p:cNvSpPr>
          <p:nvPr/>
        </p:nvSpPr>
        <p:spPr bwMode="auto">
          <a:xfrm flipV="1">
            <a:off x="3886200" y="3581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6" name="Line 40"/>
          <p:cNvSpPr>
            <a:spLocks noChangeShapeType="1"/>
          </p:cNvSpPr>
          <p:nvPr/>
        </p:nvSpPr>
        <p:spPr bwMode="auto">
          <a:xfrm flipH="1">
            <a:off x="3276600" y="3581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7" name="Line 41"/>
          <p:cNvSpPr>
            <a:spLocks noChangeShapeType="1"/>
          </p:cNvSpPr>
          <p:nvPr/>
        </p:nvSpPr>
        <p:spPr bwMode="auto">
          <a:xfrm flipV="1">
            <a:off x="8077200" y="3581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8" name="Line 42"/>
          <p:cNvSpPr>
            <a:spLocks noChangeShapeType="1"/>
          </p:cNvSpPr>
          <p:nvPr/>
        </p:nvSpPr>
        <p:spPr bwMode="auto">
          <a:xfrm flipH="1">
            <a:off x="7467600" y="3581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9" name="Text Box 43"/>
          <p:cNvSpPr txBox="1">
            <a:spLocks noChangeArrowheads="1"/>
          </p:cNvSpPr>
          <p:nvPr/>
        </p:nvSpPr>
        <p:spPr bwMode="auto">
          <a:xfrm>
            <a:off x="7854950" y="27606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sp>
        <p:nvSpPr>
          <p:cNvPr id="13350" name="Line 44"/>
          <p:cNvSpPr>
            <a:spLocks noChangeShapeType="1"/>
          </p:cNvSpPr>
          <p:nvPr/>
        </p:nvSpPr>
        <p:spPr bwMode="auto">
          <a:xfrm flipH="1">
            <a:off x="74676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51" name="Line 45"/>
          <p:cNvSpPr>
            <a:spLocks noChangeShapeType="1"/>
          </p:cNvSpPr>
          <p:nvPr/>
        </p:nvSpPr>
        <p:spPr bwMode="auto">
          <a:xfrm>
            <a:off x="8077200" y="4267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52" name="Text Box 46"/>
          <p:cNvSpPr txBox="1">
            <a:spLocks noChangeArrowheads="1"/>
          </p:cNvSpPr>
          <p:nvPr/>
        </p:nvSpPr>
        <p:spPr bwMode="auto">
          <a:xfrm>
            <a:off x="4098925" y="2555875"/>
            <a:ext cx="611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</a:t>
            </a:r>
            <a:r>
              <a:rPr lang="en-US" altLang="en-US" sz="2400" baseline="-25000" dirty="0"/>
              <a:t>C0</a:t>
            </a:r>
          </a:p>
        </p:txBody>
      </p:sp>
      <p:sp>
        <p:nvSpPr>
          <p:cNvPr id="13353" name="Text Box 47"/>
          <p:cNvSpPr txBox="1">
            <a:spLocks noChangeArrowheads="1"/>
          </p:cNvSpPr>
          <p:nvPr/>
        </p:nvSpPr>
        <p:spPr bwMode="auto">
          <a:xfrm>
            <a:off x="685800" y="990600"/>
            <a:ext cx="4127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 Cascade Modulo 256 Counter</a:t>
            </a:r>
          </a:p>
        </p:txBody>
      </p:sp>
      <p:sp>
        <p:nvSpPr>
          <p:cNvPr id="43" name="Rectangle 37"/>
          <p:cNvSpPr>
            <a:spLocks noChangeArrowheads="1"/>
          </p:cNvSpPr>
          <p:nvPr/>
        </p:nvSpPr>
        <p:spPr bwMode="auto">
          <a:xfrm>
            <a:off x="1551104" y="348609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 smtClean="0"/>
              <a:t>D</a:t>
            </a:r>
            <a:r>
              <a:rPr lang="en-US" altLang="en-US" sz="2000" baseline="-8000" dirty="0" smtClean="0"/>
              <a:t>3</a:t>
            </a:r>
            <a:r>
              <a:rPr lang="en-US" altLang="en-US" sz="2000" dirty="0" smtClean="0"/>
              <a:t>D</a:t>
            </a:r>
            <a:r>
              <a:rPr lang="en-US" altLang="en-US" sz="2000" baseline="-8000" dirty="0" smtClean="0"/>
              <a:t>2</a:t>
            </a:r>
            <a:r>
              <a:rPr lang="en-US" altLang="en-US" sz="2000" dirty="0" smtClean="0"/>
              <a:t>D</a:t>
            </a:r>
            <a:r>
              <a:rPr lang="en-US" altLang="en-US" sz="2000" baseline="-8000" dirty="0" smtClean="0"/>
              <a:t>1</a:t>
            </a:r>
            <a:r>
              <a:rPr lang="en-US" altLang="en-US" sz="2000" dirty="0" smtClean="0"/>
              <a:t>D</a:t>
            </a:r>
            <a:r>
              <a:rPr lang="en-US" altLang="en-US" sz="2000" baseline="-8000" dirty="0" smtClean="0"/>
              <a:t>0</a:t>
            </a:r>
            <a:endParaRPr lang="en-US" altLang="en-US" sz="2000" baseline="-8000" dirty="0"/>
          </a:p>
        </p:txBody>
      </p:sp>
      <p:sp>
        <p:nvSpPr>
          <p:cNvPr id="44" name="Rectangle 37"/>
          <p:cNvSpPr>
            <a:spLocks noChangeArrowheads="1"/>
          </p:cNvSpPr>
          <p:nvPr/>
        </p:nvSpPr>
        <p:spPr bwMode="auto">
          <a:xfrm>
            <a:off x="5791200" y="352419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 smtClean="0"/>
              <a:t>D</a:t>
            </a:r>
            <a:r>
              <a:rPr lang="en-US" altLang="en-US" sz="2000" baseline="-8000" dirty="0" smtClean="0"/>
              <a:t>3</a:t>
            </a:r>
            <a:r>
              <a:rPr lang="en-US" altLang="en-US" sz="2000" dirty="0" smtClean="0"/>
              <a:t>D</a:t>
            </a:r>
            <a:r>
              <a:rPr lang="en-US" altLang="en-US" sz="2000" baseline="-8000" dirty="0" smtClean="0"/>
              <a:t>2</a:t>
            </a:r>
            <a:r>
              <a:rPr lang="en-US" altLang="en-US" sz="2000" dirty="0" smtClean="0"/>
              <a:t>D</a:t>
            </a:r>
            <a:r>
              <a:rPr lang="en-US" altLang="en-US" sz="2000" baseline="-8000" dirty="0" smtClean="0"/>
              <a:t>1</a:t>
            </a:r>
            <a:r>
              <a:rPr lang="en-US" altLang="en-US" sz="2000" dirty="0" smtClean="0"/>
              <a:t>D</a:t>
            </a:r>
            <a:r>
              <a:rPr lang="en-US" altLang="en-US" sz="2000" baseline="-8000" dirty="0" smtClean="0"/>
              <a:t>0</a:t>
            </a:r>
            <a:endParaRPr lang="en-US" altLang="en-US" sz="2000" baseline="-8000" dirty="0"/>
          </a:p>
        </p:txBody>
      </p:sp>
      <p:sp>
        <p:nvSpPr>
          <p:cNvPr id="46" name="Rectangle 33"/>
          <p:cNvSpPr>
            <a:spLocks noChangeArrowheads="1"/>
          </p:cNvSpPr>
          <p:nvPr/>
        </p:nvSpPr>
        <p:spPr bwMode="auto">
          <a:xfrm>
            <a:off x="5715000" y="259080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 smtClean="0"/>
              <a:t>Q</a:t>
            </a:r>
            <a:r>
              <a:rPr lang="en-US" altLang="en-US" sz="2000" baseline="-8000" dirty="0" smtClean="0"/>
              <a:t>3</a:t>
            </a:r>
            <a:r>
              <a:rPr lang="en-US" altLang="en-US" sz="2000" dirty="0" smtClean="0"/>
              <a:t>Q</a:t>
            </a:r>
            <a:r>
              <a:rPr lang="en-US" altLang="en-US" sz="2000" baseline="-8000" dirty="0" smtClean="0"/>
              <a:t>2</a:t>
            </a:r>
            <a:r>
              <a:rPr lang="en-US" altLang="en-US" sz="2000" dirty="0" smtClean="0"/>
              <a:t>Q</a:t>
            </a:r>
            <a:r>
              <a:rPr lang="en-US" altLang="en-US" sz="2000" baseline="-8000" dirty="0" smtClean="0"/>
              <a:t>1</a:t>
            </a:r>
            <a:r>
              <a:rPr lang="en-US" altLang="en-US" sz="2000" dirty="0" smtClean="0"/>
              <a:t>Q</a:t>
            </a:r>
            <a:r>
              <a:rPr lang="en-US" altLang="en-US" sz="2000" baseline="-8000" dirty="0" smtClean="0"/>
              <a:t>0</a:t>
            </a:r>
            <a:endParaRPr lang="en-US" altLang="en-US" sz="2000" baseline="-8000" dirty="0"/>
          </a:p>
        </p:txBody>
      </p:sp>
      <p:sp>
        <p:nvSpPr>
          <p:cNvPr id="47" name="Rectangle 33"/>
          <p:cNvSpPr>
            <a:spLocks noChangeArrowheads="1"/>
          </p:cNvSpPr>
          <p:nvPr/>
        </p:nvSpPr>
        <p:spPr bwMode="auto">
          <a:xfrm>
            <a:off x="1524000" y="259080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 smtClean="0"/>
              <a:t>Q</a:t>
            </a:r>
            <a:r>
              <a:rPr lang="en-US" altLang="en-US" sz="2000" baseline="-8000" dirty="0" smtClean="0"/>
              <a:t>3</a:t>
            </a:r>
            <a:r>
              <a:rPr lang="en-US" altLang="en-US" sz="2000" dirty="0" smtClean="0"/>
              <a:t>Q</a:t>
            </a:r>
            <a:r>
              <a:rPr lang="en-US" altLang="en-US" sz="2000" baseline="-8000" dirty="0" smtClean="0"/>
              <a:t>2</a:t>
            </a:r>
            <a:r>
              <a:rPr lang="en-US" altLang="en-US" sz="2000" dirty="0" smtClean="0"/>
              <a:t>Q</a:t>
            </a:r>
            <a:r>
              <a:rPr lang="en-US" altLang="en-US" sz="2000" baseline="-8000" dirty="0" smtClean="0"/>
              <a:t>1</a:t>
            </a:r>
            <a:r>
              <a:rPr lang="en-US" altLang="en-US" sz="2000" dirty="0" smtClean="0"/>
              <a:t>Q</a:t>
            </a:r>
            <a:r>
              <a:rPr lang="en-US" altLang="en-US" sz="2000" baseline="-8000" dirty="0" smtClean="0"/>
              <a:t>0</a:t>
            </a:r>
            <a:endParaRPr lang="en-US" altLang="en-US" sz="2000" baseline="-8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E692C60-86FD-4CF9-BFC5-BCEA525A35DE}" type="slidenum">
              <a:rPr lang="en-US" altLang="en-US"/>
              <a:pPr eaLnBrk="1" hangingPunct="1"/>
              <a:t>19</a:t>
            </a:fld>
            <a:endParaRPr lang="en-US" altLang="en-US" dirty="0"/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685800" y="914400"/>
            <a:ext cx="6858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= 1 when (Q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 </a:t>
            </a:r>
            <a:r>
              <a:rPr lang="en-US" altLang="en-US" sz="2400" dirty="0"/>
              <a:t>)=(1,1,1,1) and X=1	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609600" y="1222375"/>
            <a:ext cx="83740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(Q</a:t>
            </a:r>
            <a:r>
              <a:rPr lang="en-US" altLang="en-US" sz="2400" baseline="-8000" dirty="0"/>
              <a:t>7 </a:t>
            </a:r>
            <a:r>
              <a:rPr lang="en-US" altLang="en-US" sz="2400" baseline="10000" dirty="0"/>
              <a:t>(t+1)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6 </a:t>
            </a:r>
            <a:r>
              <a:rPr lang="en-US" altLang="en-US" sz="2400" baseline="10000" dirty="0"/>
              <a:t>(t+1)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5 </a:t>
            </a:r>
            <a:r>
              <a:rPr lang="en-US" altLang="en-US" sz="2400" baseline="10000" dirty="0"/>
              <a:t>(t+1)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4 </a:t>
            </a:r>
            <a:r>
              <a:rPr lang="en-US" altLang="en-US" sz="2400" baseline="10000" dirty="0"/>
              <a:t>(t+1)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) = (Q</a:t>
            </a:r>
            <a:r>
              <a:rPr lang="en-US" altLang="en-US" sz="2400" baseline="-8000" dirty="0"/>
              <a:t>7 </a:t>
            </a:r>
            <a:r>
              <a:rPr lang="en-US" altLang="en-US" sz="2400" baseline="10000" dirty="0"/>
              <a:t>(t)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6 </a:t>
            </a:r>
            <a:r>
              <a:rPr lang="en-US" altLang="en-US" sz="2400" baseline="10000" dirty="0"/>
              <a:t>(t)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5 </a:t>
            </a:r>
            <a:r>
              <a:rPr lang="en-US" altLang="en-US" sz="2400" baseline="10000" dirty="0"/>
              <a:t>(t)</a:t>
            </a:r>
            <a:r>
              <a:rPr lang="en-US" altLang="en-US" sz="2400" dirty="0"/>
              <a:t> Q</a:t>
            </a:r>
            <a:r>
              <a:rPr lang="en-US" altLang="en-US" sz="2400" baseline="-8000" dirty="0"/>
              <a:t>4 </a:t>
            </a:r>
            <a:r>
              <a:rPr lang="en-US" altLang="en-US" sz="2400" baseline="10000" dirty="0"/>
              <a:t>(t)</a:t>
            </a:r>
            <a:r>
              <a:rPr lang="en-US" altLang="en-US" sz="2400" baseline="-8000" dirty="0"/>
              <a:t> </a:t>
            </a:r>
            <a:r>
              <a:rPr lang="en-US" altLang="en-US" sz="2400" dirty="0"/>
              <a:t>) + 1 mod 16</a:t>
            </a:r>
          </a:p>
          <a:p>
            <a:pPr eaLnBrk="1" hangingPunct="1"/>
            <a:r>
              <a:rPr lang="en-US" altLang="en-US" sz="2400" dirty="0"/>
              <a:t>when T</a:t>
            </a:r>
            <a:r>
              <a:rPr lang="en-US" altLang="en-US" sz="2400" baseline="-25000" dirty="0"/>
              <a:t>C0</a:t>
            </a:r>
            <a:r>
              <a:rPr lang="en-US" altLang="en-US" sz="2400" dirty="0"/>
              <a:t> = 1</a:t>
            </a:r>
          </a:p>
        </p:txBody>
      </p:sp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685800" y="2327275"/>
            <a:ext cx="5865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The circuit functions as a modulo 256 counter.</a:t>
            </a:r>
          </a:p>
        </p:txBody>
      </p:sp>
      <p:sp>
        <p:nvSpPr>
          <p:cNvPr id="14342" name="Text Box 17"/>
          <p:cNvSpPr txBox="1">
            <a:spLocks noChangeArrowheads="1"/>
          </p:cNvSpPr>
          <p:nvPr/>
        </p:nvSpPr>
        <p:spPr bwMode="auto">
          <a:xfrm>
            <a:off x="669925" y="120650"/>
            <a:ext cx="329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Cascade Counter</a:t>
            </a:r>
          </a:p>
        </p:txBody>
      </p:sp>
      <p:graphicFrame>
        <p:nvGraphicFramePr>
          <p:cNvPr id="63602" name="Group 114"/>
          <p:cNvGraphicFramePr>
            <a:graphicFrameLocks noGrp="1"/>
          </p:cNvGraphicFramePr>
          <p:nvPr/>
        </p:nvGraphicFramePr>
        <p:xfrm>
          <a:off x="685800" y="3352800"/>
          <a:ext cx="7874317" cy="2260600"/>
        </p:xfrm>
        <a:graphic>
          <a:graphicData uri="http://schemas.openxmlformats.org/drawingml/2006/table">
            <a:tbl>
              <a:tblPr/>
              <a:tblGrid>
                <a:gridCol w="965200"/>
                <a:gridCol w="208280"/>
                <a:gridCol w="534987"/>
                <a:gridCol w="558800"/>
                <a:gridCol w="558800"/>
                <a:gridCol w="563563"/>
                <a:gridCol w="560387"/>
                <a:gridCol w="560388"/>
                <a:gridCol w="563562"/>
                <a:gridCol w="558800"/>
                <a:gridCol w="558800"/>
                <a:gridCol w="558800"/>
                <a:gridCol w="563563"/>
                <a:gridCol w="560387"/>
              </a:tblGrid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7-4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3-0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1882</TotalTime>
  <Words>1016</Words>
  <Application>Microsoft Office PowerPoint</Application>
  <PresentationFormat>On-screen Show (4:3)</PresentationFormat>
  <Paragraphs>450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Default Design</vt:lpstr>
      <vt:lpstr>CS 140 Lecture 15 Sequential Modules</vt:lpstr>
      <vt:lpstr>Standard Sequential Modules</vt:lpstr>
      <vt:lpstr>Motivation for Serial Adders and Multipliers</vt:lpstr>
      <vt:lpstr>Serial Adder: Perform serial bit-addition</vt:lpstr>
      <vt:lpstr>PowerPoint Presentation</vt:lpstr>
      <vt:lpstr>Serial Adder using a D Flip-Flop</vt:lpstr>
      <vt:lpstr>PowerPoint Presentation</vt:lpstr>
      <vt:lpstr>PowerPoint Presentation</vt:lpstr>
      <vt:lpstr>PowerPoint Presentation</vt:lpstr>
      <vt:lpstr>Counter</vt:lpstr>
      <vt:lpstr>Counter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142</cp:revision>
  <dcterms:created xsi:type="dcterms:W3CDTF">2002-04-20T15:43:59Z</dcterms:created>
  <dcterms:modified xsi:type="dcterms:W3CDTF">2018-05-25T16:50:09Z</dcterms:modified>
</cp:coreProperties>
</file>