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2" r:id="rId3"/>
    <p:sldId id="289" r:id="rId4"/>
    <p:sldId id="310" r:id="rId5"/>
    <p:sldId id="290" r:id="rId6"/>
    <p:sldId id="257" r:id="rId7"/>
    <p:sldId id="292" r:id="rId8"/>
    <p:sldId id="285" r:id="rId9"/>
    <p:sldId id="293" r:id="rId10"/>
    <p:sldId id="291" r:id="rId11"/>
    <p:sldId id="286" r:id="rId12"/>
    <p:sldId id="294" r:id="rId13"/>
    <p:sldId id="287" r:id="rId14"/>
    <p:sldId id="295" r:id="rId15"/>
    <p:sldId id="296" r:id="rId16"/>
    <p:sldId id="298" r:id="rId17"/>
    <p:sldId id="299" r:id="rId18"/>
    <p:sldId id="300" r:id="rId19"/>
    <p:sldId id="301" r:id="rId20"/>
    <p:sldId id="311" r:id="rId21"/>
    <p:sldId id="279" r:id="rId22"/>
    <p:sldId id="303" r:id="rId23"/>
    <p:sldId id="305" r:id="rId24"/>
    <p:sldId id="308" r:id="rId25"/>
    <p:sldId id="306" r:id="rId26"/>
    <p:sldId id="307" r:id="rId27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402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576" cy="3657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1263"/>
            <a:ext cx="29813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3107A0C-4870-44D2-AC67-A9FB64398E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87261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9E057E3-241E-4EC7-A90E-CD2184E7892C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3A5DAAB-4D80-48A2-8A63-FFBB2A8195FF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  <p:sp>
        <p:nvSpPr>
          <p:cNvPr id="327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327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63C33AC-199A-48BD-BF64-BE043D7C96AD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7C9AB7D-9E02-471B-9122-CC0E8E7C304A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585C571-A92E-460B-A1C3-114B3399001E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4CC5AE8-DBBE-4E08-9672-E00C563EC185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01D171C-67B2-420B-A04B-D693F5F205D6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497BCF3-5DC2-4206-8D1D-84FB0FB75B2B}" type="slidenum">
              <a:rPr lang="en-US" altLang="en-US" smtClean="0"/>
              <a:pPr eaLnBrk="1" hangingPunct="1">
                <a:spcBef>
                  <a:spcPct val="0"/>
                </a:spcBef>
              </a:pPr>
              <a:t>21</a:t>
            </a:fld>
            <a:endParaRPr lang="en-US" alt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90B0DB1-538D-4CC6-B747-57BBABFCCA98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9788" cy="3487737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C6403A6-4CE8-42B6-9263-46BFE60B36F9}" type="slidenum">
              <a:rPr lang="en-US" altLang="en-US" smtClean="0"/>
              <a:pPr eaLnBrk="1" hangingPunct="1">
                <a:spcBef>
                  <a:spcPct val="0"/>
                </a:spcBef>
              </a:pPr>
              <a:t>23</a:t>
            </a:fld>
            <a:endParaRPr lang="en-US" alt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F923F73-EEB9-446B-8EE6-EEB424AD020D}" type="slidenum">
              <a:rPr lang="en-US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9788" cy="3487737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467D338-8420-4777-BE7F-128CF9CB749E}" type="slidenum">
              <a:rPr lang="en-US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9D20506-944B-46D8-915B-0DF1429EDB83}" type="slidenum">
              <a:rPr lang="en-US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9788" cy="348773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2B2CF-1BFD-42F7-9EBC-FFC8A50A3F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6391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168CC-F56E-4BB4-875F-F63F30901C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228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B1A83-D2FA-46AA-AE9C-09A63A29A1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5255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45206-D912-4E5C-A2B9-38869198EB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3342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51567-D667-4BBD-93E1-4E672CCEAD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8737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B3E24-C79D-4C85-A8B6-B5CF1EF3AD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6431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02C3A-8A8A-4878-800D-2B36882176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971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8A6B2-6D87-447B-ADBB-3B3B021C62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450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7DAA8-69EE-49D9-8197-6ABBF2E4F6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8671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047D3-3143-4224-B693-84998D20D8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6464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18453-D1A8-4BBF-A360-B2AE190171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4561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6C9F2-497C-4707-BF1F-141863EE03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9504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76A9401-936B-481F-97F3-E9BCD88730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tags" Target="../tags/tag4.xml"/><Relationship Id="rId7" Type="http://schemas.openxmlformats.org/officeDocument/2006/relationships/oleObject" Target="../embeddings/oleObject1.bin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3.wmf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oleObject" Target="../embeddings/oleObject3.bin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tags" Target="../tags/tag11.xml"/><Relationship Id="rId11" Type="http://schemas.openxmlformats.org/officeDocument/2006/relationships/image" Target="../media/image2.wmf"/><Relationship Id="rId5" Type="http://schemas.openxmlformats.org/officeDocument/2006/relationships/tags" Target="../tags/tag10.xml"/><Relationship Id="rId15" Type="http://schemas.openxmlformats.org/officeDocument/2006/relationships/image" Target="../media/image4.emf"/><Relationship Id="rId10" Type="http://schemas.openxmlformats.org/officeDocument/2006/relationships/oleObject" Target="../embeddings/oleObject2.bin"/><Relationship Id="rId4" Type="http://schemas.openxmlformats.org/officeDocument/2006/relationships/tags" Target="../tags/tag9.xml"/><Relationship Id="rId9" Type="http://schemas.openxmlformats.org/officeDocument/2006/relationships/notesSlide" Target="../notesSlides/notesSlide6.xml"/><Relationship Id="rId1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tags" Target="../tags/tag14.xml"/><Relationship Id="rId7" Type="http://schemas.openxmlformats.org/officeDocument/2006/relationships/oleObject" Target="../embeddings/oleObject5.bin"/><Relationship Id="rId2" Type="http://schemas.openxmlformats.org/officeDocument/2006/relationships/tags" Target="../tags/tag13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20.xml"/><Relationship Id="rId7" Type="http://schemas.openxmlformats.org/officeDocument/2006/relationships/notesSlide" Target="../notesSlides/notesSlide11.xml"/><Relationship Id="rId2" Type="http://schemas.openxmlformats.org/officeDocument/2006/relationships/tags" Target="../tags/tag19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7.wmf"/><Relationship Id="rId5" Type="http://schemas.openxmlformats.org/officeDocument/2006/relationships/tags" Target="../tags/tag22.xml"/><Relationship Id="rId10" Type="http://schemas.openxmlformats.org/officeDocument/2006/relationships/oleObject" Target="../embeddings/oleObject7.bin"/><Relationship Id="rId4" Type="http://schemas.openxmlformats.org/officeDocument/2006/relationships/tags" Target="../tags/tag21.xml"/><Relationship Id="rId9" Type="http://schemas.openxmlformats.org/officeDocument/2006/relationships/image" Target="../media/image6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97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CSE 140 Lecture 12</a:t>
            </a:r>
            <a:br>
              <a:rPr lang="en-US" altLang="en-US" sz="4000" dirty="0" smtClean="0"/>
            </a:br>
            <a:r>
              <a:rPr lang="en-US" altLang="en-US" sz="4000" dirty="0" smtClean="0"/>
              <a:t>Combinational Standard Modules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4290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CK Cheng</a:t>
            </a:r>
          </a:p>
          <a:p>
            <a:pPr eaLnBrk="1" hangingPunct="1"/>
            <a:r>
              <a:rPr lang="en-US" altLang="en-US" dirty="0" smtClean="0"/>
              <a:t>CSE Dept.</a:t>
            </a:r>
          </a:p>
          <a:p>
            <a:pPr eaLnBrk="1" hangingPunct="1"/>
            <a:r>
              <a:rPr lang="en-US" altLang="en-US" dirty="0" smtClean="0"/>
              <a:t>UC San Diego</a:t>
            </a:r>
          </a:p>
        </p:txBody>
      </p:sp>
      <p:sp>
        <p:nvSpPr>
          <p:cNvPr id="20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A0B9C47-50DC-436F-983E-B0169E7205B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04800"/>
            <a:ext cx="7772400" cy="1295400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Part III. Standard Modules</a:t>
            </a:r>
          </a:p>
        </p:txBody>
      </p:sp>
      <p:sp>
        <p:nvSpPr>
          <p:cNvPr id="3075" name="Text Box 1029"/>
          <p:cNvSpPr txBox="1">
            <a:spLocks noChangeArrowheads="1"/>
          </p:cNvSpPr>
          <p:nvPr/>
        </p:nvSpPr>
        <p:spPr bwMode="auto">
          <a:xfrm>
            <a:off x="1371600" y="2057401"/>
            <a:ext cx="60198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Interconnect Modules: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	1. Decoder, 2. Encoder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	3. Multiplexer, 4. Demultiplexer</a:t>
            </a:r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94C7BD1-226F-4E46-AA55-8BF881852E2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Multiplexer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Definition</a:t>
            </a:r>
          </a:p>
          <a:p>
            <a:pPr eaLnBrk="1" hangingPunct="1"/>
            <a:r>
              <a:rPr lang="en-US" altLang="en-US" smtClean="0"/>
              <a:t>Logic Diagram</a:t>
            </a:r>
          </a:p>
          <a:p>
            <a:pPr eaLnBrk="1" hangingPunct="1"/>
            <a:r>
              <a:rPr lang="en-US" altLang="en-US" smtClean="0"/>
              <a:t>Application</a:t>
            </a: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9603731-15C8-465D-AFF7-FAC3903C869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9DC5FFC-BC71-46BB-82C7-40582A3C150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solidFill>
                  <a:schemeClr val="tx1"/>
                </a:solidFill>
              </a:rPr>
              <a:t>Interconnect: Decoder, Encoder, Mux, DeMux</a:t>
            </a:r>
          </a:p>
        </p:txBody>
      </p:sp>
      <p:sp>
        <p:nvSpPr>
          <p:cNvPr id="4100" name="TextBox 1"/>
          <p:cNvSpPr txBox="1">
            <a:spLocks noChangeArrowheads="1"/>
          </p:cNvSpPr>
          <p:nvPr/>
        </p:nvSpPr>
        <p:spPr bwMode="auto">
          <a:xfrm>
            <a:off x="1230765" y="971080"/>
            <a:ext cx="11721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Processors</a:t>
            </a: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3432655" y="5067465"/>
            <a:ext cx="55292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Decoder: Decode the address to assert the addressed device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Mux: Select the inputs according to the index addressed by the control signals</a:t>
            </a:r>
          </a:p>
        </p:txBody>
      </p:sp>
      <p:grpSp>
        <p:nvGrpSpPr>
          <p:cNvPr id="4102" name="Group 5"/>
          <p:cNvGrpSpPr>
            <a:grpSpLocks/>
          </p:cNvGrpSpPr>
          <p:nvPr/>
        </p:nvGrpSpPr>
        <p:grpSpPr bwMode="auto">
          <a:xfrm>
            <a:off x="1284768" y="963306"/>
            <a:ext cx="6261100" cy="4878388"/>
            <a:chOff x="1725208" y="1200775"/>
            <a:chExt cx="6261505" cy="4877763"/>
          </a:xfrm>
        </p:grpSpPr>
        <p:sp>
          <p:nvSpPr>
            <p:cNvPr id="4103" name="Rectangle 5"/>
            <p:cNvSpPr>
              <a:spLocks noChangeArrowheads="1"/>
            </p:cNvSpPr>
            <p:nvPr/>
          </p:nvSpPr>
          <p:spPr bwMode="auto">
            <a:xfrm>
              <a:off x="1861842" y="1649800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P1</a:t>
              </a:r>
            </a:p>
          </p:txBody>
        </p:sp>
        <p:sp>
          <p:nvSpPr>
            <p:cNvPr id="4104" name="Text Box 6"/>
            <p:cNvSpPr txBox="1">
              <a:spLocks noChangeArrowheads="1"/>
            </p:cNvSpPr>
            <p:nvPr/>
          </p:nvSpPr>
          <p:spPr bwMode="auto">
            <a:xfrm>
              <a:off x="6456406" y="1696958"/>
              <a:ext cx="1524875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C00000"/>
                  </a:solidFill>
                </a:rPr>
                <a:t>Memory Bank</a:t>
              </a:r>
            </a:p>
          </p:txBody>
        </p:sp>
        <p:sp>
          <p:nvSpPr>
            <p:cNvPr id="4105" name="Text Box 7"/>
            <p:cNvSpPr txBox="1">
              <a:spLocks noChangeArrowheads="1"/>
            </p:cNvSpPr>
            <p:nvPr/>
          </p:nvSpPr>
          <p:spPr bwMode="auto">
            <a:xfrm>
              <a:off x="3514761" y="1669350"/>
              <a:ext cx="524537" cy="307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Mux</a:t>
              </a:r>
            </a:p>
          </p:txBody>
        </p:sp>
        <p:sp>
          <p:nvSpPr>
            <p:cNvPr id="4106" name="Rectangle 9"/>
            <p:cNvSpPr>
              <a:spLocks noChangeArrowheads="1"/>
            </p:cNvSpPr>
            <p:nvPr/>
          </p:nvSpPr>
          <p:spPr bwMode="auto">
            <a:xfrm>
              <a:off x="1861842" y="2929213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P2</a:t>
              </a:r>
            </a:p>
          </p:txBody>
        </p:sp>
        <p:sp>
          <p:nvSpPr>
            <p:cNvPr id="4107" name="Rectangle 10"/>
            <p:cNvSpPr>
              <a:spLocks noChangeArrowheads="1"/>
            </p:cNvSpPr>
            <p:nvPr/>
          </p:nvSpPr>
          <p:spPr bwMode="auto">
            <a:xfrm>
              <a:off x="1861842" y="5094374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Pk</a:t>
              </a:r>
            </a:p>
          </p:txBody>
        </p:sp>
        <p:grpSp>
          <p:nvGrpSpPr>
            <p:cNvPr id="4108" name="Group 11"/>
            <p:cNvGrpSpPr>
              <a:grpSpLocks/>
            </p:cNvGrpSpPr>
            <p:nvPr/>
          </p:nvGrpSpPr>
          <p:grpSpPr bwMode="auto">
            <a:xfrm>
              <a:off x="6671378" y="2240298"/>
              <a:ext cx="1311692" cy="590499"/>
              <a:chOff x="3216" y="2256"/>
              <a:chExt cx="720" cy="288"/>
            </a:xfrm>
          </p:grpSpPr>
          <p:sp>
            <p:nvSpPr>
              <p:cNvPr id="4167" name="Rectangle 12"/>
              <p:cNvSpPr>
                <a:spLocks noChangeArrowheads="1"/>
              </p:cNvSpPr>
              <p:nvPr/>
            </p:nvSpPr>
            <p:spPr bwMode="auto">
              <a:xfrm>
                <a:off x="3216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8" name="Rectangle 13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9" name="Rectangle 14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70" name="Rectangle 15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4109" name="Group 16"/>
            <p:cNvGrpSpPr>
              <a:grpSpLocks/>
            </p:cNvGrpSpPr>
            <p:nvPr/>
          </p:nvGrpSpPr>
          <p:grpSpPr bwMode="auto">
            <a:xfrm>
              <a:off x="6671378" y="3027630"/>
              <a:ext cx="1311692" cy="590499"/>
              <a:chOff x="3216" y="2256"/>
              <a:chExt cx="720" cy="288"/>
            </a:xfrm>
          </p:grpSpPr>
          <p:sp>
            <p:nvSpPr>
              <p:cNvPr id="4163" name="Rectangle 17"/>
              <p:cNvSpPr>
                <a:spLocks noChangeArrowheads="1"/>
              </p:cNvSpPr>
              <p:nvPr/>
            </p:nvSpPr>
            <p:spPr bwMode="auto">
              <a:xfrm>
                <a:off x="3216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4" name="Rectangle 18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5" name="Rectangle 19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6" name="Rectangle 20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4110" name="Line 21"/>
            <p:cNvSpPr>
              <a:spLocks noChangeShapeType="1"/>
            </p:cNvSpPr>
            <p:nvPr/>
          </p:nvSpPr>
          <p:spPr bwMode="auto">
            <a:xfrm>
              <a:off x="4135441" y="2929213"/>
              <a:ext cx="384762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1" name="Line 22"/>
            <p:cNvSpPr>
              <a:spLocks noChangeShapeType="1"/>
            </p:cNvSpPr>
            <p:nvPr/>
          </p:nvSpPr>
          <p:spPr bwMode="auto">
            <a:xfrm flipV="1">
              <a:off x="6846270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2" name="Line 23"/>
            <p:cNvSpPr>
              <a:spLocks noChangeShapeType="1"/>
            </p:cNvSpPr>
            <p:nvPr/>
          </p:nvSpPr>
          <p:spPr bwMode="auto">
            <a:xfrm flipV="1">
              <a:off x="7196055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3" name="Line 24"/>
            <p:cNvSpPr>
              <a:spLocks noChangeShapeType="1"/>
            </p:cNvSpPr>
            <p:nvPr/>
          </p:nvSpPr>
          <p:spPr bwMode="auto">
            <a:xfrm flipV="1">
              <a:off x="7545839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Line 25"/>
            <p:cNvSpPr>
              <a:spLocks noChangeShapeType="1"/>
            </p:cNvSpPr>
            <p:nvPr/>
          </p:nvSpPr>
          <p:spPr bwMode="auto">
            <a:xfrm flipV="1">
              <a:off x="7895623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5" name="Rectangle 26"/>
            <p:cNvSpPr>
              <a:spLocks noChangeArrowheads="1"/>
            </p:cNvSpPr>
            <p:nvPr/>
          </p:nvSpPr>
          <p:spPr bwMode="auto">
            <a:xfrm>
              <a:off x="3698210" y="2007439"/>
              <a:ext cx="174892" cy="49208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116" name="Rectangle 27"/>
            <p:cNvSpPr>
              <a:spLocks noChangeArrowheads="1"/>
            </p:cNvSpPr>
            <p:nvPr/>
          </p:nvSpPr>
          <p:spPr bwMode="auto">
            <a:xfrm>
              <a:off x="3679993" y="2975035"/>
              <a:ext cx="174892" cy="49208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cxnSp>
          <p:nvCxnSpPr>
            <p:cNvPr id="4117" name="AutoShape 28"/>
            <p:cNvCxnSpPr>
              <a:cxnSpLocks noChangeShapeType="1"/>
            </p:cNvCxnSpPr>
            <p:nvPr/>
          </p:nvCxnSpPr>
          <p:spPr bwMode="auto">
            <a:xfrm>
              <a:off x="2736303" y="1945049"/>
              <a:ext cx="961907" cy="147624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8" name="AutoShape 29"/>
            <p:cNvCxnSpPr>
              <a:cxnSpLocks noChangeShapeType="1"/>
            </p:cNvCxnSpPr>
            <p:nvPr/>
          </p:nvCxnSpPr>
          <p:spPr bwMode="auto">
            <a:xfrm flipV="1">
              <a:off x="2736303" y="2191091"/>
              <a:ext cx="961907" cy="1131788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9" name="AutoShape 30"/>
            <p:cNvCxnSpPr>
              <a:cxnSpLocks noChangeShapeType="1"/>
            </p:cNvCxnSpPr>
            <p:nvPr/>
          </p:nvCxnSpPr>
          <p:spPr bwMode="auto">
            <a:xfrm>
              <a:off x="3348426" y="2437131"/>
              <a:ext cx="34978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0" name="AutoShape 31"/>
            <p:cNvCxnSpPr>
              <a:cxnSpLocks noChangeShapeType="1"/>
            </p:cNvCxnSpPr>
            <p:nvPr/>
          </p:nvCxnSpPr>
          <p:spPr bwMode="auto">
            <a:xfrm rot="10800000">
              <a:off x="2708976" y="2242349"/>
              <a:ext cx="961907" cy="738123"/>
            </a:xfrm>
            <a:prstGeom prst="bentConnector3">
              <a:avLst>
                <a:gd name="adj1" fmla="val 55111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1" name="AutoShape 32"/>
            <p:cNvCxnSpPr>
              <a:cxnSpLocks noChangeShapeType="1"/>
            </p:cNvCxnSpPr>
            <p:nvPr/>
          </p:nvCxnSpPr>
          <p:spPr bwMode="auto">
            <a:xfrm rot="10800000" flipV="1">
              <a:off x="2708976" y="3085039"/>
              <a:ext cx="1031136" cy="385464"/>
            </a:xfrm>
            <a:prstGeom prst="bentConnector3">
              <a:avLst>
                <a:gd name="adj1" fmla="val 64838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2" name="AutoShape 33"/>
            <p:cNvCxnSpPr>
              <a:cxnSpLocks noChangeShapeType="1"/>
            </p:cNvCxnSpPr>
            <p:nvPr/>
          </p:nvCxnSpPr>
          <p:spPr bwMode="auto">
            <a:xfrm rot="10800000" flipV="1">
              <a:off x="2736303" y="3372087"/>
              <a:ext cx="961907" cy="2411202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23" name="Line 37"/>
            <p:cNvSpPr>
              <a:spLocks noChangeShapeType="1"/>
            </p:cNvSpPr>
            <p:nvPr/>
          </p:nvSpPr>
          <p:spPr bwMode="auto">
            <a:xfrm>
              <a:off x="3348426" y="2437131"/>
              <a:ext cx="0" cy="28540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4" name="Line 38"/>
            <p:cNvSpPr>
              <a:spLocks noChangeShapeType="1"/>
            </p:cNvSpPr>
            <p:nvPr/>
          </p:nvSpPr>
          <p:spPr bwMode="auto">
            <a:xfrm flipH="1">
              <a:off x="2736303" y="5291207"/>
              <a:ext cx="61212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5" name="Text Box 39"/>
            <p:cNvSpPr txBox="1">
              <a:spLocks noChangeArrowheads="1"/>
            </p:cNvSpPr>
            <p:nvPr/>
          </p:nvSpPr>
          <p:spPr bwMode="auto">
            <a:xfrm>
              <a:off x="3459556" y="3402842"/>
              <a:ext cx="78905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Demux</a:t>
              </a:r>
            </a:p>
          </p:txBody>
        </p:sp>
        <p:sp>
          <p:nvSpPr>
            <p:cNvPr id="4126" name="Line 40"/>
            <p:cNvSpPr>
              <a:spLocks noChangeShapeType="1"/>
            </p:cNvSpPr>
            <p:nvPr/>
          </p:nvSpPr>
          <p:spPr bwMode="auto">
            <a:xfrm>
              <a:off x="3698210" y="4573587"/>
              <a:ext cx="2581481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7" name="Line 41"/>
            <p:cNvSpPr>
              <a:spLocks noChangeShapeType="1"/>
            </p:cNvSpPr>
            <p:nvPr/>
          </p:nvSpPr>
          <p:spPr bwMode="auto">
            <a:xfrm flipH="1" flipV="1">
              <a:off x="6279692" y="2490440"/>
              <a:ext cx="0" cy="2083147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8" name="Line 42"/>
            <p:cNvSpPr>
              <a:spLocks noChangeShapeType="1"/>
            </p:cNvSpPr>
            <p:nvPr/>
          </p:nvSpPr>
          <p:spPr bwMode="auto">
            <a:xfrm>
              <a:off x="6279692" y="2490440"/>
              <a:ext cx="1707021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9" name="Line 43"/>
            <p:cNvSpPr>
              <a:spLocks noChangeShapeType="1"/>
            </p:cNvSpPr>
            <p:nvPr/>
          </p:nvSpPr>
          <p:spPr bwMode="auto">
            <a:xfrm flipV="1">
              <a:off x="6279692" y="3322879"/>
              <a:ext cx="1703377" cy="10252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0" name="Line 45"/>
            <p:cNvSpPr>
              <a:spLocks noChangeShapeType="1"/>
            </p:cNvSpPr>
            <p:nvPr/>
          </p:nvSpPr>
          <p:spPr bwMode="auto">
            <a:xfrm flipV="1">
              <a:off x="6185196" y="4573587"/>
              <a:ext cx="307883" cy="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1" name="Text Box 46"/>
            <p:cNvSpPr txBox="1">
              <a:spLocks noChangeArrowheads="1"/>
            </p:cNvSpPr>
            <p:nvPr/>
          </p:nvSpPr>
          <p:spPr bwMode="auto">
            <a:xfrm>
              <a:off x="6261474" y="4811427"/>
              <a:ext cx="966994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Decoder</a:t>
              </a:r>
            </a:p>
          </p:txBody>
        </p:sp>
        <p:sp>
          <p:nvSpPr>
            <p:cNvPr id="4132" name="Rectangle 52"/>
            <p:cNvSpPr>
              <a:spLocks noChangeArrowheads="1"/>
            </p:cNvSpPr>
            <p:nvPr/>
          </p:nvSpPr>
          <p:spPr bwMode="auto">
            <a:xfrm>
              <a:off x="3523318" y="4307042"/>
              <a:ext cx="174892" cy="59049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133" name="Text Box 53"/>
            <p:cNvSpPr txBox="1">
              <a:spLocks noChangeArrowheads="1"/>
            </p:cNvSpPr>
            <p:nvPr/>
          </p:nvSpPr>
          <p:spPr bwMode="auto">
            <a:xfrm>
              <a:off x="3350248" y="3922154"/>
              <a:ext cx="57263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Mux</a:t>
              </a:r>
            </a:p>
          </p:txBody>
        </p:sp>
        <p:sp>
          <p:nvSpPr>
            <p:cNvPr id="4134" name="Text Box 54"/>
            <p:cNvSpPr txBox="1">
              <a:spLocks noChangeArrowheads="1"/>
            </p:cNvSpPr>
            <p:nvPr/>
          </p:nvSpPr>
          <p:spPr bwMode="auto">
            <a:xfrm>
              <a:off x="4743800" y="2488551"/>
              <a:ext cx="620723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</a:t>
              </a:r>
            </a:p>
          </p:txBody>
        </p:sp>
        <p:sp>
          <p:nvSpPr>
            <p:cNvPr id="4135" name="Text Box 55"/>
            <p:cNvSpPr txBox="1">
              <a:spLocks noChangeArrowheads="1"/>
            </p:cNvSpPr>
            <p:nvPr/>
          </p:nvSpPr>
          <p:spPr bwMode="auto">
            <a:xfrm>
              <a:off x="4523483" y="4126955"/>
              <a:ext cx="941344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Address</a:t>
              </a:r>
            </a:p>
          </p:txBody>
        </p:sp>
        <p:cxnSp>
          <p:nvCxnSpPr>
            <p:cNvPr id="4136" name="AutoShape 58"/>
            <p:cNvCxnSpPr>
              <a:cxnSpLocks noChangeShapeType="1"/>
              <a:stCxn id="4158" idx="3"/>
              <a:endCxn id="4165" idx="2"/>
            </p:cNvCxnSpPr>
            <p:nvPr/>
          </p:nvCxnSpPr>
          <p:spPr bwMode="auto">
            <a:xfrm flipV="1">
              <a:off x="6754742" y="3618128"/>
              <a:ext cx="747374" cy="934957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37" name="AutoShape 59"/>
            <p:cNvCxnSpPr>
              <a:cxnSpLocks noChangeShapeType="1"/>
              <a:stCxn id="4158" idx="3"/>
              <a:endCxn id="4166" idx="2"/>
            </p:cNvCxnSpPr>
            <p:nvPr/>
          </p:nvCxnSpPr>
          <p:spPr bwMode="auto">
            <a:xfrm flipV="1">
              <a:off x="6754742" y="3618128"/>
              <a:ext cx="1097159" cy="934957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38" name="AutoShape 60"/>
            <p:cNvCxnSpPr>
              <a:cxnSpLocks noChangeShapeType="1"/>
              <a:stCxn id="4107" idx="0"/>
            </p:cNvCxnSpPr>
            <p:nvPr/>
          </p:nvCxnSpPr>
          <p:spPr bwMode="auto">
            <a:xfrm rot="5400000" flipH="1" flipV="1">
              <a:off x="2754188" y="4325243"/>
              <a:ext cx="314016" cy="1224246"/>
            </a:xfrm>
            <a:prstGeom prst="bentConnector2">
              <a:avLst/>
            </a:prstGeom>
            <a:noFill/>
            <a:ln w="38100">
              <a:solidFill>
                <a:srgbClr val="FF99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39" name="Line 61"/>
            <p:cNvSpPr>
              <a:spLocks noChangeShapeType="1"/>
            </p:cNvSpPr>
            <p:nvPr/>
          </p:nvSpPr>
          <p:spPr bwMode="auto">
            <a:xfrm>
              <a:off x="2313647" y="3927729"/>
              <a:ext cx="0" cy="348558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0" name="Line 62"/>
            <p:cNvSpPr>
              <a:spLocks noChangeShapeType="1"/>
            </p:cNvSpPr>
            <p:nvPr/>
          </p:nvSpPr>
          <p:spPr bwMode="auto">
            <a:xfrm>
              <a:off x="2313647" y="2638065"/>
              <a:ext cx="0" cy="149675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1" name="Text Box 64"/>
            <p:cNvSpPr txBox="1">
              <a:spLocks noChangeArrowheads="1"/>
            </p:cNvSpPr>
            <p:nvPr/>
          </p:nvSpPr>
          <p:spPr bwMode="auto">
            <a:xfrm>
              <a:off x="1803545" y="4734770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k</a:t>
              </a:r>
            </a:p>
          </p:txBody>
        </p:sp>
        <p:sp>
          <p:nvSpPr>
            <p:cNvPr id="4142" name="Text Box 65"/>
            <p:cNvSpPr txBox="1">
              <a:spLocks noChangeArrowheads="1"/>
            </p:cNvSpPr>
            <p:nvPr/>
          </p:nvSpPr>
          <p:spPr bwMode="auto">
            <a:xfrm>
              <a:off x="1801723" y="3927730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2</a:t>
              </a:r>
            </a:p>
          </p:txBody>
        </p:sp>
        <p:sp>
          <p:nvSpPr>
            <p:cNvPr id="4143" name="Text Box 66"/>
            <p:cNvSpPr txBox="1">
              <a:spLocks noChangeArrowheads="1"/>
            </p:cNvSpPr>
            <p:nvPr/>
          </p:nvSpPr>
          <p:spPr bwMode="auto">
            <a:xfrm>
              <a:off x="1725208" y="2593479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1</a:t>
              </a:r>
            </a:p>
          </p:txBody>
        </p:sp>
        <p:sp>
          <p:nvSpPr>
            <p:cNvPr id="4144" name="Text Box 67"/>
            <p:cNvSpPr txBox="1">
              <a:spLocks noChangeArrowheads="1"/>
            </p:cNvSpPr>
            <p:nvPr/>
          </p:nvSpPr>
          <p:spPr bwMode="auto">
            <a:xfrm>
              <a:off x="2708204" y="1566949"/>
              <a:ext cx="726528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Data 1</a:t>
              </a:r>
            </a:p>
          </p:txBody>
        </p:sp>
        <p:sp>
          <p:nvSpPr>
            <p:cNvPr id="4145" name="Text Box 68"/>
            <p:cNvSpPr txBox="1">
              <a:spLocks noChangeArrowheads="1"/>
            </p:cNvSpPr>
            <p:nvPr/>
          </p:nvSpPr>
          <p:spPr bwMode="auto">
            <a:xfrm>
              <a:off x="3313812" y="5002109"/>
              <a:ext cx="726528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Data k</a:t>
              </a:r>
            </a:p>
          </p:txBody>
        </p:sp>
        <p:sp>
          <p:nvSpPr>
            <p:cNvPr id="4146" name="Line 69"/>
            <p:cNvSpPr>
              <a:spLocks noChangeShapeType="1"/>
            </p:cNvSpPr>
            <p:nvPr/>
          </p:nvSpPr>
          <p:spPr bwMode="auto">
            <a:xfrm>
              <a:off x="6914816" y="4473120"/>
              <a:ext cx="132991" cy="1496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7" name="Rectangle 70"/>
            <p:cNvSpPr>
              <a:spLocks noChangeArrowheads="1"/>
            </p:cNvSpPr>
            <p:nvPr/>
          </p:nvSpPr>
          <p:spPr bwMode="auto">
            <a:xfrm>
              <a:off x="4339482" y="1200775"/>
              <a:ext cx="1145909" cy="693016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Arbiter</a:t>
              </a:r>
            </a:p>
          </p:txBody>
        </p:sp>
        <p:sp>
          <p:nvSpPr>
            <p:cNvPr id="4148" name="Line 72"/>
            <p:cNvSpPr>
              <a:spLocks noChangeShapeType="1"/>
            </p:cNvSpPr>
            <p:nvPr/>
          </p:nvSpPr>
          <p:spPr bwMode="auto">
            <a:xfrm>
              <a:off x="4957070" y="4473120"/>
              <a:ext cx="132991" cy="1988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9" name="Line 73"/>
            <p:cNvSpPr>
              <a:spLocks noChangeShapeType="1"/>
            </p:cNvSpPr>
            <p:nvPr/>
          </p:nvSpPr>
          <p:spPr bwMode="auto">
            <a:xfrm>
              <a:off x="6192246" y="3730897"/>
              <a:ext cx="174892" cy="1968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0" name="Text Box 74"/>
            <p:cNvSpPr txBox="1">
              <a:spLocks noChangeArrowheads="1"/>
            </p:cNvSpPr>
            <p:nvPr/>
          </p:nvSpPr>
          <p:spPr bwMode="auto">
            <a:xfrm>
              <a:off x="4895129" y="4526430"/>
              <a:ext cx="300101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</a:t>
              </a:r>
            </a:p>
          </p:txBody>
        </p:sp>
        <p:sp>
          <p:nvSpPr>
            <p:cNvPr id="4151" name="Text Box 75"/>
            <p:cNvSpPr txBox="1">
              <a:spLocks noChangeArrowheads="1"/>
            </p:cNvSpPr>
            <p:nvPr/>
          </p:nvSpPr>
          <p:spPr bwMode="auto">
            <a:xfrm>
              <a:off x="5709994" y="3599470"/>
              <a:ext cx="556599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n-m</a:t>
              </a:r>
            </a:p>
          </p:txBody>
        </p:sp>
        <p:sp>
          <p:nvSpPr>
            <p:cNvPr id="4152" name="Line 76"/>
            <p:cNvSpPr>
              <a:spLocks noChangeShapeType="1"/>
            </p:cNvSpPr>
            <p:nvPr/>
          </p:nvSpPr>
          <p:spPr bwMode="auto">
            <a:xfrm>
              <a:off x="6367138" y="4473120"/>
              <a:ext cx="132991" cy="1988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3" name="Text Box 77"/>
            <p:cNvSpPr txBox="1">
              <a:spLocks noChangeArrowheads="1"/>
            </p:cNvSpPr>
            <p:nvPr/>
          </p:nvSpPr>
          <p:spPr bwMode="auto">
            <a:xfrm>
              <a:off x="6185196" y="4465845"/>
              <a:ext cx="364226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m</a:t>
              </a:r>
            </a:p>
          </p:txBody>
        </p:sp>
        <p:sp>
          <p:nvSpPr>
            <p:cNvPr id="4154" name="Text Box 78"/>
            <p:cNvSpPr txBox="1">
              <a:spLocks noChangeArrowheads="1"/>
            </p:cNvSpPr>
            <p:nvPr/>
          </p:nvSpPr>
          <p:spPr bwMode="auto">
            <a:xfrm>
              <a:off x="6838014" y="4526430"/>
              <a:ext cx="420335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2</a:t>
              </a:r>
              <a:r>
                <a:rPr lang="en-US" altLang="en-US" sz="1800" baseline="30000"/>
                <a:t>m</a:t>
              </a:r>
            </a:p>
          </p:txBody>
        </p:sp>
        <p:cxnSp>
          <p:nvCxnSpPr>
            <p:cNvPr id="13" name="Straight Arrow Connector 12"/>
            <p:cNvCxnSpPr>
              <a:endCxn id="4116" idx="3"/>
            </p:cNvCxnSpPr>
            <p:nvPr/>
          </p:nvCxnSpPr>
          <p:spPr bwMode="auto">
            <a:xfrm flipH="1" flipV="1">
              <a:off x="3854183" y="3221404"/>
              <a:ext cx="281006" cy="31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4115" idx="3"/>
            </p:cNvCxnSpPr>
            <p:nvPr/>
          </p:nvCxnSpPr>
          <p:spPr bwMode="auto">
            <a:xfrm flipV="1">
              <a:off x="3873234" y="2240455"/>
              <a:ext cx="261955" cy="142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auto">
            <a:xfrm>
              <a:off x="4135189" y="2254740"/>
              <a:ext cx="0" cy="96983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8" name="Rectangle 44"/>
            <p:cNvSpPr>
              <a:spLocks noChangeArrowheads="1"/>
            </p:cNvSpPr>
            <p:nvPr/>
          </p:nvSpPr>
          <p:spPr bwMode="auto">
            <a:xfrm>
              <a:off x="6492404" y="4208627"/>
              <a:ext cx="262338" cy="68891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cxnSp>
          <p:nvCxnSpPr>
            <p:cNvPr id="19" name="Straight Arrow Connector 18"/>
            <p:cNvCxnSpPr>
              <a:endCxn id="4164" idx="2"/>
            </p:cNvCxnSpPr>
            <p:nvPr/>
          </p:nvCxnSpPr>
          <p:spPr bwMode="auto">
            <a:xfrm flipV="1">
              <a:off x="7151634" y="3618228"/>
              <a:ext cx="0" cy="9349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 bwMode="auto">
            <a:xfrm flipV="1">
              <a:off x="6802361" y="3618228"/>
              <a:ext cx="0" cy="9349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>
              <a:cxnSpLocks noChangeShapeType="1"/>
            </p:cNvCxnSpPr>
            <p:nvPr/>
          </p:nvCxnSpPr>
          <p:spPr bwMode="auto">
            <a:xfrm>
              <a:off x="3042918" y="4389654"/>
              <a:ext cx="481043" cy="0"/>
            </a:xfrm>
            <a:prstGeom prst="straightConnector1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Straight Arrow Connector 75"/>
            <p:cNvCxnSpPr>
              <a:cxnSpLocks noChangeShapeType="1"/>
            </p:cNvCxnSpPr>
            <p:nvPr/>
          </p:nvCxnSpPr>
          <p:spPr bwMode="auto">
            <a:xfrm>
              <a:off x="3042918" y="4502352"/>
              <a:ext cx="481043" cy="0"/>
            </a:xfrm>
            <a:prstGeom prst="straightConnector1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332059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r>
              <a:rPr lang="en-US" altLang="en-US" dirty="0" err="1" smtClean="0"/>
              <a:t>iClicker</a:t>
            </a:r>
            <a:r>
              <a:rPr lang="en-US" altLang="en-US" dirty="0" smtClean="0"/>
              <a:t>: Multiplexer Definition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685800" y="1092200"/>
            <a:ext cx="7772400" cy="5003800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dirty="0" smtClean="0"/>
              <a:t>A device that interleaves two or more activities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dirty="0" smtClean="0"/>
              <a:t>A communications device that combines several signals for transmission over a single medium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dirty="0" smtClean="0"/>
              <a:t>A logic circuit that sends one of several inputs out over a single output channel.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dirty="0" smtClean="0"/>
              <a:t>The circuit that uses a common communications channel for sending two or more messages or signals. 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dirty="0" smtClean="0"/>
              <a:t>All of the above</a:t>
            </a: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C2E2887-D237-409A-B1B6-F7866CE097E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2" y="457200"/>
            <a:ext cx="8188325" cy="1371600"/>
          </a:xfrm>
        </p:spPr>
        <p:txBody>
          <a:bodyPr/>
          <a:lstStyle/>
          <a:p>
            <a:pPr algn="l" eaLnBrk="1" hangingPunct="1"/>
            <a:r>
              <a:rPr lang="en-US" altLang="en-US" sz="3200" smtClean="0"/>
              <a:t>3. Mux (Multiplexer) Definition: A digital module that selects one of data inputs according to the binary address of the selector.</a:t>
            </a:r>
          </a:p>
        </p:txBody>
      </p:sp>
      <p:sp>
        <p:nvSpPr>
          <p:cNvPr id="6147" name="Text Box 87"/>
          <p:cNvSpPr txBox="1">
            <a:spLocks noChangeArrowheads="1"/>
          </p:cNvSpPr>
          <p:nvPr/>
        </p:nvSpPr>
        <p:spPr bwMode="auto">
          <a:xfrm>
            <a:off x="4953002" y="2425700"/>
            <a:ext cx="38449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Description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If E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y = D</a:t>
            </a:r>
            <a:r>
              <a:rPr lang="en-US" altLang="en-US" sz="2400" baseline="-12000"/>
              <a:t>i</a:t>
            </a:r>
            <a:r>
              <a:rPr lang="en-US" altLang="en-US" sz="2400"/>
              <a:t> where i = (S</a:t>
            </a:r>
            <a:r>
              <a:rPr lang="en-US" altLang="en-US" sz="2400" baseline="-12000"/>
              <a:t>n-1</a:t>
            </a:r>
            <a:r>
              <a:rPr lang="en-US" altLang="en-US" sz="2400"/>
              <a:t>, .. , S</a:t>
            </a:r>
            <a:r>
              <a:rPr lang="en-US" altLang="en-US" sz="2400" baseline="-12000"/>
              <a:t>0</a:t>
            </a:r>
            <a:r>
              <a:rPr lang="en-US" altLang="en-US" sz="2400"/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Else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y = 0</a:t>
            </a:r>
          </a:p>
        </p:txBody>
      </p:sp>
      <p:grpSp>
        <p:nvGrpSpPr>
          <p:cNvPr id="6148" name="Group 90"/>
          <p:cNvGrpSpPr>
            <a:grpSpLocks/>
          </p:cNvGrpSpPr>
          <p:nvPr/>
        </p:nvGrpSpPr>
        <p:grpSpPr bwMode="auto">
          <a:xfrm>
            <a:off x="723900" y="2289175"/>
            <a:ext cx="4686300" cy="3887788"/>
            <a:chOff x="144" y="1010"/>
            <a:chExt cx="2952" cy="2449"/>
          </a:xfrm>
        </p:grpSpPr>
        <p:sp>
          <p:nvSpPr>
            <p:cNvPr id="6150" name="Rectangle 76"/>
            <p:cNvSpPr>
              <a:spLocks noChangeArrowheads="1"/>
            </p:cNvSpPr>
            <p:nvPr/>
          </p:nvSpPr>
          <p:spPr bwMode="auto">
            <a:xfrm>
              <a:off x="1248" y="1536"/>
              <a:ext cx="720" cy="100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6151" name="Line 77"/>
            <p:cNvSpPr>
              <a:spLocks noChangeShapeType="1"/>
            </p:cNvSpPr>
            <p:nvPr/>
          </p:nvSpPr>
          <p:spPr bwMode="auto">
            <a:xfrm flipV="1">
              <a:off x="1584" y="12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2" name="Text Box 78"/>
            <p:cNvSpPr txBox="1">
              <a:spLocks noChangeArrowheads="1"/>
            </p:cNvSpPr>
            <p:nvPr/>
          </p:nvSpPr>
          <p:spPr bwMode="auto">
            <a:xfrm>
              <a:off x="1440" y="1010"/>
              <a:ext cx="2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6153" name="Line 79"/>
            <p:cNvSpPr>
              <a:spLocks noChangeShapeType="1"/>
            </p:cNvSpPr>
            <p:nvPr/>
          </p:nvSpPr>
          <p:spPr bwMode="auto">
            <a:xfrm>
              <a:off x="1968" y="20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4" name="Text Box 80"/>
            <p:cNvSpPr txBox="1">
              <a:spLocks noChangeArrowheads="1"/>
            </p:cNvSpPr>
            <p:nvPr/>
          </p:nvSpPr>
          <p:spPr bwMode="auto">
            <a:xfrm>
              <a:off x="2452" y="1850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  <p:sp>
          <p:nvSpPr>
            <p:cNvPr id="6155" name="Line 81"/>
            <p:cNvSpPr>
              <a:spLocks noChangeShapeType="1"/>
            </p:cNvSpPr>
            <p:nvPr/>
          </p:nvSpPr>
          <p:spPr bwMode="auto">
            <a:xfrm>
              <a:off x="888" y="201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6" name="Text Box 82"/>
            <p:cNvSpPr txBox="1">
              <a:spLocks noChangeArrowheads="1"/>
            </p:cNvSpPr>
            <p:nvPr/>
          </p:nvSpPr>
          <p:spPr bwMode="auto">
            <a:xfrm>
              <a:off x="144" y="1728"/>
              <a:ext cx="76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D</a:t>
              </a:r>
              <a:r>
                <a:rPr lang="en-US" altLang="en-US" sz="2400" baseline="-12000"/>
                <a:t>2</a:t>
              </a:r>
              <a:r>
                <a:rPr lang="en-US" altLang="en-US" sz="2400" baseline="30000"/>
                <a:t>n</a:t>
              </a:r>
              <a:r>
                <a:rPr lang="en-US" altLang="en-US" sz="2400" baseline="-12000"/>
                <a:t>-1</a:t>
              </a:r>
              <a:r>
                <a:rPr lang="en-US" altLang="en-US" sz="2400"/>
                <a:t>-D</a:t>
              </a:r>
              <a:r>
                <a:rPr lang="en-US" altLang="en-US" sz="2400" baseline="-12000"/>
                <a:t>0</a:t>
              </a:r>
            </a:p>
          </p:txBody>
        </p:sp>
        <p:sp>
          <p:nvSpPr>
            <p:cNvPr id="6157" name="Text Box 83"/>
            <p:cNvSpPr txBox="1">
              <a:spLocks noChangeArrowheads="1"/>
            </p:cNvSpPr>
            <p:nvPr/>
          </p:nvSpPr>
          <p:spPr bwMode="auto">
            <a:xfrm>
              <a:off x="144" y="2160"/>
              <a:ext cx="10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(Data input)</a:t>
              </a:r>
            </a:p>
          </p:txBody>
        </p:sp>
        <p:sp>
          <p:nvSpPr>
            <p:cNvPr id="6158" name="Line 84"/>
            <p:cNvSpPr>
              <a:spLocks noChangeShapeType="1"/>
            </p:cNvSpPr>
            <p:nvPr/>
          </p:nvSpPr>
          <p:spPr bwMode="auto">
            <a:xfrm flipV="1">
              <a:off x="1632" y="254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9" name="Text Box 85"/>
            <p:cNvSpPr txBox="1">
              <a:spLocks noChangeArrowheads="1"/>
            </p:cNvSpPr>
            <p:nvPr/>
          </p:nvSpPr>
          <p:spPr bwMode="auto">
            <a:xfrm>
              <a:off x="1440" y="2834"/>
              <a:ext cx="49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</a:t>
              </a:r>
              <a:r>
                <a:rPr lang="en-US" altLang="en-US" sz="2400" baseline="-12000"/>
                <a:t>n-1,0</a:t>
              </a:r>
            </a:p>
          </p:txBody>
        </p:sp>
        <p:sp>
          <p:nvSpPr>
            <p:cNvPr id="6160" name="Text Box 86"/>
            <p:cNvSpPr txBox="1">
              <a:spLocks noChangeArrowheads="1"/>
            </p:cNvSpPr>
            <p:nvPr/>
          </p:nvSpPr>
          <p:spPr bwMode="auto">
            <a:xfrm>
              <a:off x="1344" y="3168"/>
              <a:ext cx="175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(Selector or Address)</a:t>
              </a:r>
            </a:p>
          </p:txBody>
        </p:sp>
        <p:sp>
          <p:nvSpPr>
            <p:cNvPr id="6161" name="Line 88"/>
            <p:cNvSpPr>
              <a:spLocks noChangeShapeType="1"/>
            </p:cNvSpPr>
            <p:nvPr/>
          </p:nvSpPr>
          <p:spPr bwMode="auto">
            <a:xfrm>
              <a:off x="960" y="1920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2" name="Line 89"/>
            <p:cNvSpPr>
              <a:spLocks noChangeShapeType="1"/>
            </p:cNvSpPr>
            <p:nvPr/>
          </p:nvSpPr>
          <p:spPr bwMode="auto">
            <a:xfrm flipH="1">
              <a:off x="1536" y="2736"/>
              <a:ext cx="24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49" name="Slide Number Placeholder 1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2D4558B-F7D5-407B-8DA0-3EC4221368A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0"/>
            <a:ext cx="7772400" cy="1295400"/>
          </a:xfrm>
        </p:spPr>
        <p:txBody>
          <a:bodyPr/>
          <a:lstStyle/>
          <a:p>
            <a:pPr eaLnBrk="1" hangingPunct="1"/>
            <a:r>
              <a:rPr lang="en-US" altLang="en-US" smtClean="0"/>
              <a:t>Multiplexer (Mux): Definition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half" idx="1"/>
            <p:custDataLst>
              <p:tags r:id="rId2"/>
            </p:custDataLst>
          </p:nvPr>
        </p:nvSpPr>
        <p:spPr>
          <a:xfrm>
            <a:off x="685802" y="1066800"/>
            <a:ext cx="8188325" cy="205740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Selects between one of </a:t>
            </a:r>
            <a:r>
              <a:rPr lang="en-US" altLang="en-US" sz="2400" i="1" smtClean="0"/>
              <a:t>N</a:t>
            </a:r>
            <a:r>
              <a:rPr lang="en-US" altLang="en-US" sz="2400" smtClean="0"/>
              <a:t> inputs to connect to the output.</a:t>
            </a:r>
          </a:p>
          <a:p>
            <a:pPr eaLnBrk="1" hangingPunct="1"/>
            <a:r>
              <a:rPr lang="en-US" altLang="en-US" sz="2400" smtClean="0"/>
              <a:t>log</a:t>
            </a:r>
            <a:r>
              <a:rPr lang="en-US" altLang="en-US" sz="2400" baseline="-25000" smtClean="0"/>
              <a:t>2</a:t>
            </a:r>
            <a:r>
              <a:rPr lang="en-US" altLang="en-US" sz="2400" i="1" smtClean="0"/>
              <a:t>N</a:t>
            </a:r>
            <a:r>
              <a:rPr lang="en-US" altLang="en-US" sz="2400" smtClean="0"/>
              <a:t>-bit select input – control input</a:t>
            </a:r>
          </a:p>
        </p:txBody>
      </p:sp>
      <p:sp>
        <p:nvSpPr>
          <p:cNvPr id="717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09703E0-544B-45CF-91E8-D98FCA796A0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smtClean="0"/>
          </a:p>
        </p:txBody>
      </p:sp>
      <p:grpSp>
        <p:nvGrpSpPr>
          <p:cNvPr id="7173" name="Group 3"/>
          <p:cNvGrpSpPr>
            <a:grpSpLocks/>
          </p:cNvGrpSpPr>
          <p:nvPr/>
        </p:nvGrpSpPr>
        <p:grpSpPr bwMode="auto">
          <a:xfrm>
            <a:off x="1346201" y="2660650"/>
            <a:ext cx="3713028" cy="2817820"/>
            <a:chOff x="1436765" y="2090925"/>
            <a:chExt cx="3713069" cy="2818146"/>
          </a:xfrm>
        </p:grpSpPr>
        <p:sp>
          <p:nvSpPr>
            <p:cNvPr id="7175" name="Rectangle 5"/>
            <p:cNvSpPr>
              <a:spLocks noChangeArrowheads="1"/>
            </p:cNvSpPr>
            <p:nvPr/>
          </p:nvSpPr>
          <p:spPr bwMode="auto">
            <a:xfrm>
              <a:off x="2382915" y="2852925"/>
              <a:ext cx="1143000" cy="130577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76" name="Line 6"/>
            <p:cNvSpPr>
              <a:spLocks noChangeShapeType="1"/>
            </p:cNvSpPr>
            <p:nvPr/>
          </p:nvSpPr>
          <p:spPr bwMode="auto">
            <a:xfrm flipV="1">
              <a:off x="2916315" y="24719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Text Box 7"/>
            <p:cNvSpPr txBox="1">
              <a:spLocks noChangeArrowheads="1"/>
            </p:cNvSpPr>
            <p:nvPr/>
          </p:nvSpPr>
          <p:spPr bwMode="auto">
            <a:xfrm>
              <a:off x="2736814" y="2090925"/>
              <a:ext cx="1088772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E: Enable</a:t>
              </a:r>
            </a:p>
          </p:txBody>
        </p:sp>
        <p:sp>
          <p:nvSpPr>
            <p:cNvPr id="7178" name="Line 8"/>
            <p:cNvSpPr>
              <a:spLocks noChangeShapeType="1"/>
            </p:cNvSpPr>
            <p:nvPr/>
          </p:nvSpPr>
          <p:spPr bwMode="auto">
            <a:xfrm>
              <a:off x="3510635" y="3545224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Text Box 9"/>
            <p:cNvSpPr txBox="1">
              <a:spLocks noChangeArrowheads="1"/>
            </p:cNvSpPr>
            <p:nvPr/>
          </p:nvSpPr>
          <p:spPr bwMode="auto">
            <a:xfrm>
              <a:off x="4086710" y="3102304"/>
              <a:ext cx="1063124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y: Output</a:t>
              </a:r>
            </a:p>
          </p:txBody>
        </p:sp>
        <p:sp>
          <p:nvSpPr>
            <p:cNvPr id="7180" name="Line 10"/>
            <p:cNvSpPr>
              <a:spLocks noChangeShapeType="1"/>
            </p:cNvSpPr>
            <p:nvPr/>
          </p:nvSpPr>
          <p:spPr bwMode="auto">
            <a:xfrm>
              <a:off x="1849515" y="3240393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auto">
            <a:xfrm>
              <a:off x="1849515" y="3773848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19"/>
            <p:cNvSpPr>
              <a:spLocks noChangeShapeType="1"/>
            </p:cNvSpPr>
            <p:nvPr/>
          </p:nvSpPr>
          <p:spPr bwMode="auto">
            <a:xfrm flipV="1">
              <a:off x="2920585" y="4158695"/>
              <a:ext cx="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Text Box 22"/>
            <p:cNvSpPr txBox="1">
              <a:spLocks noChangeArrowheads="1"/>
            </p:cNvSpPr>
            <p:nvPr/>
          </p:nvSpPr>
          <p:spPr bwMode="auto">
            <a:xfrm>
              <a:off x="2768185" y="4539696"/>
              <a:ext cx="2243011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S: Selector or Address</a:t>
              </a:r>
              <a:endParaRPr lang="en-US" altLang="en-US" sz="1800" baseline="-12000"/>
            </a:p>
          </p:txBody>
        </p:sp>
        <p:sp>
          <p:nvSpPr>
            <p:cNvPr id="7184" name="Rectangle 24"/>
            <p:cNvSpPr>
              <a:spLocks noChangeArrowheads="1"/>
            </p:cNvSpPr>
            <p:nvPr/>
          </p:nvSpPr>
          <p:spPr bwMode="auto">
            <a:xfrm>
              <a:off x="1436765" y="3011769"/>
              <a:ext cx="428327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D</a:t>
              </a:r>
              <a:r>
                <a:rPr lang="en-US" altLang="en-US" sz="1800" baseline="-12000"/>
                <a:t>0</a:t>
              </a:r>
            </a:p>
          </p:txBody>
        </p:sp>
        <p:sp>
          <p:nvSpPr>
            <p:cNvPr id="7185" name="Rectangle 25"/>
            <p:cNvSpPr>
              <a:spLocks noChangeArrowheads="1"/>
            </p:cNvSpPr>
            <p:nvPr/>
          </p:nvSpPr>
          <p:spPr bwMode="auto">
            <a:xfrm>
              <a:off x="1436765" y="3545224"/>
              <a:ext cx="428327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D</a:t>
              </a:r>
              <a:r>
                <a:rPr lang="en-US" altLang="en-US" sz="1800" baseline="-12000"/>
                <a:t>1</a:t>
              </a:r>
            </a:p>
          </p:txBody>
        </p:sp>
        <p:sp>
          <p:nvSpPr>
            <p:cNvPr id="7186" name="Text Box 28"/>
            <p:cNvSpPr txBox="1">
              <a:spLocks noChangeArrowheads="1"/>
            </p:cNvSpPr>
            <p:nvPr/>
          </p:nvSpPr>
          <p:spPr bwMode="auto">
            <a:xfrm>
              <a:off x="2465465" y="3087976"/>
              <a:ext cx="300085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</p:txBody>
        </p:sp>
        <p:sp>
          <p:nvSpPr>
            <p:cNvPr id="7187" name="Text Box 29"/>
            <p:cNvSpPr txBox="1">
              <a:spLocks noChangeArrowheads="1"/>
            </p:cNvSpPr>
            <p:nvPr/>
          </p:nvSpPr>
          <p:spPr bwMode="auto">
            <a:xfrm>
              <a:off x="2459115" y="3621431"/>
              <a:ext cx="300085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</p:txBody>
        </p:sp>
      </p:grpSp>
      <p:sp>
        <p:nvSpPr>
          <p:cNvPr id="7174" name="TextBox 1"/>
          <p:cNvSpPr txBox="1">
            <a:spLocks noChangeArrowheads="1"/>
          </p:cNvSpPr>
          <p:nvPr/>
        </p:nvSpPr>
        <p:spPr bwMode="auto">
          <a:xfrm>
            <a:off x="990601" y="3276600"/>
            <a:ext cx="11528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Data input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Multiplexer (Mux): Definition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half" idx="1"/>
            <p:custDataLst>
              <p:tags r:id="rId3"/>
            </p:custDataLst>
          </p:nvPr>
        </p:nvSpPr>
        <p:spPr>
          <a:xfrm>
            <a:off x="685800" y="990600"/>
            <a:ext cx="6096000" cy="2057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Selects between one of </a:t>
            </a:r>
            <a:r>
              <a:rPr lang="en-US" altLang="en-US" i="1" dirty="0" smtClean="0"/>
              <a:t>N</a:t>
            </a:r>
            <a:r>
              <a:rPr lang="en-US" altLang="en-US" dirty="0" smtClean="0"/>
              <a:t> inputs to connect to the output.</a:t>
            </a:r>
          </a:p>
          <a:p>
            <a:pPr eaLnBrk="1" hangingPunct="1"/>
            <a:r>
              <a:rPr lang="en-US" altLang="en-US" dirty="0" smtClean="0"/>
              <a:t>log</a:t>
            </a:r>
            <a:r>
              <a:rPr lang="en-US" altLang="en-US" baseline="-25000" dirty="0" smtClean="0"/>
              <a:t>2</a:t>
            </a:r>
            <a:r>
              <a:rPr lang="en-US" altLang="en-US" i="1" dirty="0" smtClean="0"/>
              <a:t>N</a:t>
            </a:r>
            <a:r>
              <a:rPr lang="en-US" altLang="en-US" dirty="0" smtClean="0"/>
              <a:t>-bit select input – control input</a:t>
            </a:r>
          </a:p>
          <a:p>
            <a:pPr eaLnBrk="1" hangingPunct="1"/>
            <a:r>
              <a:rPr lang="en-US" altLang="en-US" dirty="0" smtClean="0"/>
              <a:t>Example:                     </a:t>
            </a:r>
            <a:r>
              <a:rPr lang="en-US" altLang="en-US" dirty="0" smtClean="0">
                <a:solidFill>
                  <a:schemeClr val="accent2"/>
                </a:solidFill>
              </a:rPr>
              <a:t>2:1 Mux</a:t>
            </a:r>
          </a:p>
        </p:txBody>
      </p:sp>
      <p:graphicFrame>
        <p:nvGraphicFramePr>
          <p:cNvPr id="9220" name="Object 4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6323224"/>
              </p:ext>
            </p:extLst>
          </p:nvPr>
        </p:nvGraphicFramePr>
        <p:xfrm>
          <a:off x="1905000" y="2921001"/>
          <a:ext cx="2947988" cy="3770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7" name="VISIO" r:id="rId7" imgW="1517385" imgH="1943291" progId="Visio.Drawing.11">
                  <p:embed/>
                </p:oleObj>
              </mc:Choice>
              <mc:Fallback>
                <p:oleObj name="VISIO" r:id="rId7" imgW="1517385" imgH="194329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921001"/>
                        <a:ext cx="2947988" cy="3770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1AB364-D88B-45C5-A171-4B78D4EA005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smtClean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E539B5E-C840-45B2-8B3E-41C3B1549B8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sz="half" idx="1"/>
            <p:custDataLst>
              <p:tags r:id="rId1"/>
            </p:custDataLst>
          </p:nvPr>
        </p:nvSpPr>
        <p:spPr>
          <a:xfrm>
            <a:off x="577851" y="433388"/>
            <a:ext cx="8188325" cy="2057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mtClean="0"/>
              <a:t>PI Q: What is the output of the following MUX?</a:t>
            </a:r>
          </a:p>
          <a:p>
            <a:pPr marL="0" indent="0" eaLnBrk="1" hangingPunct="1">
              <a:buFont typeface="Times New Roman" pitchFamily="18" charset="0"/>
              <a:buAutoNum type="alphaUcPeriod"/>
            </a:pPr>
            <a:r>
              <a:rPr lang="en-US" altLang="en-US" smtClean="0"/>
              <a:t>0</a:t>
            </a:r>
          </a:p>
          <a:p>
            <a:pPr marL="0" indent="0" eaLnBrk="1" hangingPunct="1">
              <a:buFont typeface="Times New Roman" pitchFamily="18" charset="0"/>
              <a:buAutoNum type="alphaUcPeriod"/>
            </a:pPr>
            <a:r>
              <a:rPr lang="en-US" altLang="en-US" smtClean="0"/>
              <a:t>1</a:t>
            </a:r>
          </a:p>
          <a:p>
            <a:pPr marL="0" indent="0" eaLnBrk="1" hangingPunct="1">
              <a:buFont typeface="Times New Roman" pitchFamily="18" charset="0"/>
              <a:buAutoNum type="alphaUcPeriod"/>
            </a:pPr>
            <a:r>
              <a:rPr lang="en-US" altLang="en-US" smtClean="0"/>
              <a:t>Can’t say</a:t>
            </a:r>
          </a:p>
        </p:txBody>
      </p:sp>
      <p:grpSp>
        <p:nvGrpSpPr>
          <p:cNvPr id="8196" name="Group 29"/>
          <p:cNvGrpSpPr>
            <a:grpSpLocks/>
          </p:cNvGrpSpPr>
          <p:nvPr/>
        </p:nvGrpSpPr>
        <p:grpSpPr bwMode="auto">
          <a:xfrm>
            <a:off x="2204247" y="3115950"/>
            <a:ext cx="2949661" cy="2817851"/>
            <a:chOff x="1436765" y="2090925"/>
            <a:chExt cx="2950069" cy="2818141"/>
          </a:xfrm>
        </p:grpSpPr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2382915" y="2852925"/>
              <a:ext cx="1143000" cy="130577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198" name="Line 6"/>
            <p:cNvSpPr>
              <a:spLocks noChangeShapeType="1"/>
            </p:cNvSpPr>
            <p:nvPr/>
          </p:nvSpPr>
          <p:spPr bwMode="auto">
            <a:xfrm flipV="1">
              <a:off x="2916315" y="24719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9" name="Text Box 7"/>
            <p:cNvSpPr txBox="1">
              <a:spLocks noChangeArrowheads="1"/>
            </p:cNvSpPr>
            <p:nvPr/>
          </p:nvSpPr>
          <p:spPr bwMode="auto">
            <a:xfrm>
              <a:off x="2687715" y="2090925"/>
              <a:ext cx="628785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 =1</a:t>
              </a:r>
            </a:p>
          </p:txBody>
        </p:sp>
        <p:sp>
          <p:nvSpPr>
            <p:cNvPr id="8200" name="Line 8"/>
            <p:cNvSpPr>
              <a:spLocks noChangeShapeType="1"/>
            </p:cNvSpPr>
            <p:nvPr/>
          </p:nvSpPr>
          <p:spPr bwMode="auto">
            <a:xfrm>
              <a:off x="3510635" y="3537286"/>
              <a:ext cx="762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4086710" y="3018156"/>
              <a:ext cx="300124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</a:p>
          </p:txBody>
        </p:sp>
        <p:sp>
          <p:nvSpPr>
            <p:cNvPr id="8202" name="Line 10"/>
            <p:cNvSpPr>
              <a:spLocks noChangeShapeType="1"/>
            </p:cNvSpPr>
            <p:nvPr/>
          </p:nvSpPr>
          <p:spPr bwMode="auto">
            <a:xfrm>
              <a:off x="1849515" y="3232454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3" name="Line 13"/>
            <p:cNvSpPr>
              <a:spLocks noChangeShapeType="1"/>
            </p:cNvSpPr>
            <p:nvPr/>
          </p:nvSpPr>
          <p:spPr bwMode="auto">
            <a:xfrm>
              <a:off x="1849515" y="3765909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4" name="Line 19"/>
            <p:cNvSpPr>
              <a:spLocks noChangeShapeType="1"/>
            </p:cNvSpPr>
            <p:nvPr/>
          </p:nvSpPr>
          <p:spPr bwMode="auto">
            <a:xfrm flipV="1">
              <a:off x="2920585" y="4158695"/>
              <a:ext cx="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5" name="Text Box 22"/>
            <p:cNvSpPr txBox="1">
              <a:spLocks noChangeArrowheads="1"/>
            </p:cNvSpPr>
            <p:nvPr/>
          </p:nvSpPr>
          <p:spPr bwMode="auto">
            <a:xfrm>
              <a:off x="2768185" y="4539696"/>
              <a:ext cx="558243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S=1</a:t>
              </a:r>
              <a:endParaRPr lang="en-US" altLang="en-US" sz="1800" baseline="-12000"/>
            </a:p>
          </p:txBody>
        </p:sp>
        <p:sp>
          <p:nvSpPr>
            <p:cNvPr id="8206" name="Rectangle 24"/>
            <p:cNvSpPr>
              <a:spLocks noChangeArrowheads="1"/>
            </p:cNvSpPr>
            <p:nvPr/>
          </p:nvSpPr>
          <p:spPr bwMode="auto">
            <a:xfrm>
              <a:off x="1436765" y="3003831"/>
              <a:ext cx="300124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8207" name="Rectangle 25"/>
            <p:cNvSpPr>
              <a:spLocks noChangeArrowheads="1"/>
            </p:cNvSpPr>
            <p:nvPr/>
          </p:nvSpPr>
          <p:spPr bwMode="auto">
            <a:xfrm>
              <a:off x="1436765" y="3625202"/>
              <a:ext cx="300124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8208" name="Text Box 28"/>
            <p:cNvSpPr txBox="1">
              <a:spLocks noChangeArrowheads="1"/>
            </p:cNvSpPr>
            <p:nvPr/>
          </p:nvSpPr>
          <p:spPr bwMode="auto">
            <a:xfrm>
              <a:off x="2465465" y="3094366"/>
              <a:ext cx="300124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</p:txBody>
        </p:sp>
        <p:sp>
          <p:nvSpPr>
            <p:cNvPr id="8209" name="Text Box 29"/>
            <p:cNvSpPr txBox="1">
              <a:spLocks noChangeArrowheads="1"/>
            </p:cNvSpPr>
            <p:nvPr/>
          </p:nvSpPr>
          <p:spPr bwMode="auto">
            <a:xfrm>
              <a:off x="2459115" y="3551613"/>
              <a:ext cx="300124" cy="36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</p:txBody>
        </p:sp>
      </p:grp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457200"/>
            <a:ext cx="7534656" cy="7620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Multiplexer Definition: 4-input mux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2133600" y="2286000"/>
            <a:ext cx="1143000" cy="2286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44" name="Line 6"/>
          <p:cNvSpPr>
            <a:spLocks noChangeShapeType="1"/>
          </p:cNvSpPr>
          <p:nvPr/>
        </p:nvSpPr>
        <p:spPr bwMode="auto">
          <a:xfrm flipV="1">
            <a:off x="2667000" y="1905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2438401" y="1524000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En</a:t>
            </a:r>
          </a:p>
        </p:txBody>
      </p:sp>
      <p:sp>
        <p:nvSpPr>
          <p:cNvPr id="10246" name="Line 8"/>
          <p:cNvSpPr>
            <a:spLocks noChangeShapeType="1"/>
          </p:cNvSpPr>
          <p:nvPr/>
        </p:nvSpPr>
        <p:spPr bwMode="auto">
          <a:xfrm>
            <a:off x="3276600" y="32766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7" name="Text Box 9"/>
          <p:cNvSpPr txBox="1">
            <a:spLocks noChangeArrowheads="1"/>
          </p:cNvSpPr>
          <p:nvPr/>
        </p:nvSpPr>
        <p:spPr bwMode="auto">
          <a:xfrm>
            <a:off x="4038600" y="30480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</a:p>
        </p:txBody>
      </p:sp>
      <p:sp>
        <p:nvSpPr>
          <p:cNvPr id="10248" name="Line 10"/>
          <p:cNvSpPr>
            <a:spLocks noChangeShapeType="1"/>
          </p:cNvSpPr>
          <p:nvPr/>
        </p:nvSpPr>
        <p:spPr bwMode="auto">
          <a:xfrm>
            <a:off x="1600200" y="25146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Line 11"/>
          <p:cNvSpPr>
            <a:spLocks noChangeShapeType="1"/>
          </p:cNvSpPr>
          <p:nvPr/>
        </p:nvSpPr>
        <p:spPr bwMode="auto">
          <a:xfrm flipV="1">
            <a:off x="2587625" y="45720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0" name="Line 13"/>
          <p:cNvSpPr>
            <a:spLocks noChangeShapeType="1"/>
          </p:cNvSpPr>
          <p:nvPr/>
        </p:nvSpPr>
        <p:spPr bwMode="auto">
          <a:xfrm>
            <a:off x="1600200" y="30480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1" name="Line 15"/>
          <p:cNvSpPr>
            <a:spLocks noChangeShapeType="1"/>
          </p:cNvSpPr>
          <p:nvPr/>
        </p:nvSpPr>
        <p:spPr bwMode="auto">
          <a:xfrm>
            <a:off x="1600200" y="35814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2" name="Line 16"/>
          <p:cNvSpPr>
            <a:spLocks noChangeShapeType="1"/>
          </p:cNvSpPr>
          <p:nvPr/>
        </p:nvSpPr>
        <p:spPr bwMode="auto">
          <a:xfrm>
            <a:off x="1600200" y="41148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3" name="Line 19"/>
          <p:cNvSpPr>
            <a:spLocks noChangeShapeType="1"/>
          </p:cNvSpPr>
          <p:nvPr/>
        </p:nvSpPr>
        <p:spPr bwMode="auto">
          <a:xfrm flipV="1">
            <a:off x="2895600" y="45720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4" name="Text Box 21"/>
          <p:cNvSpPr txBox="1">
            <a:spLocks noChangeArrowheads="1"/>
          </p:cNvSpPr>
          <p:nvPr/>
        </p:nvSpPr>
        <p:spPr bwMode="auto">
          <a:xfrm>
            <a:off x="2362200" y="4953000"/>
            <a:ext cx="3898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</a:t>
            </a:r>
            <a:r>
              <a:rPr lang="en-US" altLang="en-US" sz="1800" baseline="-12000"/>
              <a:t>1</a:t>
            </a:r>
          </a:p>
        </p:txBody>
      </p:sp>
      <p:sp>
        <p:nvSpPr>
          <p:cNvPr id="10255" name="Text Box 22"/>
          <p:cNvSpPr txBox="1">
            <a:spLocks noChangeArrowheads="1"/>
          </p:cNvSpPr>
          <p:nvPr/>
        </p:nvSpPr>
        <p:spPr bwMode="auto">
          <a:xfrm>
            <a:off x="2743200" y="4953000"/>
            <a:ext cx="3898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</a:t>
            </a:r>
            <a:r>
              <a:rPr lang="en-US" altLang="en-US" sz="1800" baseline="-12000"/>
              <a:t>0</a:t>
            </a:r>
          </a:p>
        </p:txBody>
      </p:sp>
      <p:sp>
        <p:nvSpPr>
          <p:cNvPr id="10256" name="Rectangle 24"/>
          <p:cNvSpPr>
            <a:spLocks noChangeArrowheads="1"/>
          </p:cNvSpPr>
          <p:nvPr/>
        </p:nvSpPr>
        <p:spPr bwMode="auto">
          <a:xfrm>
            <a:off x="1187450" y="2362200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12000"/>
              <a:t>0</a:t>
            </a:r>
          </a:p>
        </p:txBody>
      </p:sp>
      <p:sp>
        <p:nvSpPr>
          <p:cNvPr id="10257" name="Rectangle 25"/>
          <p:cNvSpPr>
            <a:spLocks noChangeArrowheads="1"/>
          </p:cNvSpPr>
          <p:nvPr/>
        </p:nvSpPr>
        <p:spPr bwMode="auto">
          <a:xfrm>
            <a:off x="1187450" y="2895600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12000"/>
              <a:t>1</a:t>
            </a:r>
          </a:p>
        </p:txBody>
      </p:sp>
      <p:sp>
        <p:nvSpPr>
          <p:cNvPr id="10258" name="Rectangle 26"/>
          <p:cNvSpPr>
            <a:spLocks noChangeArrowheads="1"/>
          </p:cNvSpPr>
          <p:nvPr/>
        </p:nvSpPr>
        <p:spPr bwMode="auto">
          <a:xfrm>
            <a:off x="1187450" y="3429000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12000"/>
              <a:t>2</a:t>
            </a:r>
          </a:p>
        </p:txBody>
      </p:sp>
      <p:sp>
        <p:nvSpPr>
          <p:cNvPr id="10259" name="Rectangle 27"/>
          <p:cNvSpPr>
            <a:spLocks noChangeArrowheads="1"/>
          </p:cNvSpPr>
          <p:nvPr/>
        </p:nvSpPr>
        <p:spPr bwMode="auto">
          <a:xfrm>
            <a:off x="1187450" y="3900488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12000"/>
              <a:t>3</a:t>
            </a:r>
          </a:p>
        </p:txBody>
      </p:sp>
      <p:sp>
        <p:nvSpPr>
          <p:cNvPr id="10260" name="Text Box 28"/>
          <p:cNvSpPr txBox="1">
            <a:spLocks noChangeArrowheads="1"/>
          </p:cNvSpPr>
          <p:nvPr/>
        </p:nvSpPr>
        <p:spPr bwMode="auto">
          <a:xfrm>
            <a:off x="2216150" y="23622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</a:t>
            </a:r>
          </a:p>
        </p:txBody>
      </p:sp>
      <p:sp>
        <p:nvSpPr>
          <p:cNvPr id="10261" name="Text Box 29"/>
          <p:cNvSpPr txBox="1">
            <a:spLocks noChangeArrowheads="1"/>
          </p:cNvSpPr>
          <p:nvPr/>
        </p:nvSpPr>
        <p:spPr bwMode="auto">
          <a:xfrm>
            <a:off x="2209800" y="290988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1</a:t>
            </a:r>
          </a:p>
        </p:txBody>
      </p:sp>
      <p:sp>
        <p:nvSpPr>
          <p:cNvPr id="10262" name="Text Box 30"/>
          <p:cNvSpPr txBox="1">
            <a:spLocks noChangeArrowheads="1"/>
          </p:cNvSpPr>
          <p:nvPr/>
        </p:nvSpPr>
        <p:spPr bwMode="auto">
          <a:xfrm>
            <a:off x="2209800" y="34290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2</a:t>
            </a:r>
          </a:p>
        </p:txBody>
      </p:sp>
      <p:sp>
        <p:nvSpPr>
          <p:cNvPr id="10263" name="Text Box 31"/>
          <p:cNvSpPr txBox="1">
            <a:spLocks noChangeArrowheads="1"/>
          </p:cNvSpPr>
          <p:nvPr/>
        </p:nvSpPr>
        <p:spPr bwMode="auto">
          <a:xfrm>
            <a:off x="2209800" y="397668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3</a:t>
            </a:r>
          </a:p>
        </p:txBody>
      </p:sp>
      <p:sp>
        <p:nvSpPr>
          <p:cNvPr id="10264" name="Slide Number Placeholder 2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F75C8F2-04DD-460E-B6A3-B6716FE84CC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956177" y="2392363"/>
          <a:ext cx="3225801" cy="2042299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075267"/>
                <a:gridCol w="1075267"/>
                <a:gridCol w="1075267"/>
              </a:tblGrid>
              <a:tr h="518243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</a:t>
                      </a:r>
                      <a:r>
                        <a:rPr lang="en-US" sz="2800" baseline="-25000" dirty="0" smtClean="0"/>
                        <a:t>1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S</a:t>
                      </a:r>
                      <a:r>
                        <a:rPr lang="en-US" sz="2800" baseline="-25000" dirty="0" smtClean="0"/>
                        <a:t>0</a:t>
                      </a:r>
                      <a:endParaRPr lang="en-US" sz="28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y</a:t>
                      </a:r>
                      <a:endParaRPr lang="en-US" sz="28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91434" marR="91434" marT="45727" marB="45727"/>
                </a:tc>
              </a:tr>
              <a:tr h="375933"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</a:tr>
              <a:tr h="375933"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</a:tr>
              <a:tr h="375933"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 dirty="0" smtClean="0"/>
                    </a:p>
                  </a:txBody>
                  <a:tcPr marL="91434" marR="91434" marT="45727" marB="45727"/>
                </a:tc>
              </a:tr>
              <a:tr h="375933"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/>
                    </a:p>
                  </a:txBody>
                  <a:tcPr marL="91434" marR="91434" marT="45727" marB="45727"/>
                </a:tc>
                <a:tc>
                  <a:txBody>
                    <a:bodyPr/>
                    <a:lstStyle/>
                    <a:p>
                      <a:endParaRPr lang="en-US" sz="1900" dirty="0" smtClean="0"/>
                    </a:p>
                  </a:txBody>
                  <a:tcPr marL="91434" marR="91434" marT="45727" marB="45727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758952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Multiplexer: Logic Diagram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2377440" y="857130"/>
            <a:ext cx="3810000" cy="1389888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Logic gates</a:t>
            </a:r>
          </a:p>
          <a:p>
            <a:pPr lvl="1" eaLnBrk="1" hangingPunct="1"/>
            <a:r>
              <a:rPr lang="en-US" altLang="en-US" sz="2400" dirty="0" smtClean="0"/>
              <a:t>Sum-of-products</a:t>
            </a:r>
          </a:p>
        </p:txBody>
      </p:sp>
      <p:graphicFrame>
        <p:nvGraphicFramePr>
          <p:cNvPr id="12292" name="Object 4"/>
          <p:cNvGraphicFramePr>
            <a:graphicFrameLocks noGrp="1" noChangeAspect="1"/>
          </p:cNvGraphicFramePr>
          <p:nvPr>
            <p:ph sz="quarter" idx="2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700293498"/>
              </p:ext>
            </p:extLst>
          </p:nvPr>
        </p:nvGraphicFramePr>
        <p:xfrm>
          <a:off x="6213589" y="3172968"/>
          <a:ext cx="2926080" cy="3148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8" name="VISIO" r:id="rId10" imgW="1040296" imgH="1126435" progId="Visio.Drawing.6">
                  <p:embed/>
                </p:oleObj>
              </mc:Choice>
              <mc:Fallback>
                <p:oleObj name="VISIO" r:id="rId10" imgW="1040296" imgH="1126435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3589" y="3172968"/>
                        <a:ext cx="2926080" cy="31487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5"/>
          <p:cNvGraphicFramePr>
            <a:graphicFrameLocks noGrp="1" noChangeAspect="1"/>
          </p:cNvGraphicFramePr>
          <p:nvPr>
            <p:ph sz="quarter" idx="3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996420671"/>
              </p:ext>
            </p:extLst>
          </p:nvPr>
        </p:nvGraphicFramePr>
        <p:xfrm>
          <a:off x="2194560" y="1673352"/>
          <a:ext cx="3657600" cy="4988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9" name="VISIO" r:id="rId12" imgW="1975638" imgH="2703153" progId="Visio.Drawing.6">
                  <p:embed/>
                </p:oleObj>
              </mc:Choice>
              <mc:Fallback>
                <p:oleObj name="VISIO" r:id="rId12" imgW="1975638" imgH="2703153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4560" y="1673352"/>
                        <a:ext cx="3657600" cy="49882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4" name="Rectangl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334000" y="795528"/>
            <a:ext cx="3810000" cy="2645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 err="1"/>
              <a:t>Tristates</a:t>
            </a:r>
            <a:endParaRPr lang="en-US" altLang="en-US" sz="2800" dirty="0"/>
          </a:p>
          <a:p>
            <a:pPr lvl="1" eaLnBrk="1" hangingPunct="1"/>
            <a:r>
              <a:rPr lang="en-US" altLang="en-US" sz="2400" dirty="0"/>
              <a:t>For an N-input mux, use N </a:t>
            </a:r>
            <a:r>
              <a:rPr lang="en-US" altLang="en-US" sz="2400" dirty="0" err="1"/>
              <a:t>tristates</a:t>
            </a:r>
            <a:endParaRPr lang="en-US" altLang="en-US" sz="2400" dirty="0"/>
          </a:p>
          <a:p>
            <a:pPr lvl="1" eaLnBrk="1" hangingPunct="1"/>
            <a:r>
              <a:rPr lang="en-US" altLang="en-US" sz="2400" dirty="0"/>
              <a:t>Turn on exactly one to select the appropriate input</a:t>
            </a:r>
          </a:p>
        </p:txBody>
      </p:sp>
      <p:sp>
        <p:nvSpPr>
          <p:cNvPr id="1229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20B8C14-4A81-4084-A9E0-B3685470975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smtClean="0"/>
          </a:p>
        </p:txBody>
      </p:sp>
      <p:graphicFrame>
        <p:nvGraphicFramePr>
          <p:cNvPr id="2" name="Object 1"/>
          <p:cNvGraphicFramePr>
            <a:graphicFrameLocks noGrp="1"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346986337"/>
              </p:ext>
            </p:extLst>
          </p:nvPr>
        </p:nvGraphicFramePr>
        <p:xfrm>
          <a:off x="182880" y="795528"/>
          <a:ext cx="2947988" cy="4282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0" name="Visio" r:id="rId14" imgW="1517259" imgH="1942186" progId="Visio.Drawing.11">
                  <p:embed/>
                </p:oleObj>
              </mc:Choice>
              <mc:Fallback>
                <p:oleObj name="Visio" r:id="rId14" imgW="1517259" imgH="1942186" progId="Visio.Drawing.11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" y="795528"/>
                        <a:ext cx="2947988" cy="42823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3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848600" cy="457200"/>
          </a:xfrm>
          <a:noFill/>
        </p:spPr>
        <p:txBody>
          <a:bodyPr/>
          <a:lstStyle/>
          <a:p>
            <a:pPr eaLnBrk="1" hangingPunct="1"/>
            <a:r>
              <a:rPr lang="en-US" altLang="en-US" sz="3200" smtClean="0"/>
              <a:t>Multiplexer Application: universal set {Mux}</a:t>
            </a:r>
          </a:p>
        </p:txBody>
      </p:sp>
      <p:sp>
        <p:nvSpPr>
          <p:cNvPr id="15363" name="Text Box 133"/>
          <p:cNvSpPr txBox="1">
            <a:spLocks noChangeArrowheads="1"/>
          </p:cNvSpPr>
          <p:nvPr/>
        </p:nvSpPr>
        <p:spPr bwMode="auto">
          <a:xfrm>
            <a:off x="838200" y="1676400"/>
            <a:ext cx="7620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We use selector to decompose the function into smaller functions (less number of variables), which follows </a:t>
            </a:r>
            <a:r>
              <a:rPr lang="en-US" altLang="en-US" sz="2400" dirty="0">
                <a:solidFill>
                  <a:srgbClr val="C00000"/>
                </a:solidFill>
              </a:rPr>
              <a:t>Shannon’s expansion</a:t>
            </a:r>
            <a:r>
              <a:rPr lang="en-US" altLang="en-US" sz="2400" dirty="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We simplify the decomposed functions using </a:t>
            </a:r>
            <a:r>
              <a:rPr lang="en-US" altLang="en-US" sz="2400" dirty="0">
                <a:solidFill>
                  <a:srgbClr val="C00000"/>
                </a:solidFill>
              </a:rPr>
              <a:t>K-map, </a:t>
            </a:r>
            <a:r>
              <a:rPr lang="en-US" altLang="en-US" sz="2400" dirty="0"/>
              <a:t>which follows </a:t>
            </a:r>
            <a:r>
              <a:rPr lang="en-US" altLang="en-US" sz="2400" dirty="0">
                <a:solidFill>
                  <a:srgbClr val="C00000"/>
                </a:solidFill>
              </a:rPr>
              <a:t>consensus theorem</a:t>
            </a:r>
            <a:r>
              <a:rPr lang="en-US" altLang="en-US" sz="2400" dirty="0"/>
              <a:t>.</a:t>
            </a:r>
          </a:p>
        </p:txBody>
      </p:sp>
      <p:sp>
        <p:nvSpPr>
          <p:cNvPr id="15364" name="Slide Number Placeholder 3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79EDFE7-E851-4C15-918A-7ABCC63A657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09600" y="0"/>
            <a:ext cx="7772400" cy="722376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Multiplexer Application</a:t>
            </a:r>
          </a:p>
        </p:txBody>
      </p:sp>
      <p:graphicFrame>
        <p:nvGraphicFramePr>
          <p:cNvPr id="13315" name="Object 3"/>
          <p:cNvGraphicFramePr>
            <a:graphicFrameLocks noGrp="1" noChangeAspect="1"/>
          </p:cNvGraphicFramePr>
          <p:nvPr>
            <p:ph sz="half" idx="2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22502391"/>
              </p:ext>
            </p:extLst>
          </p:nvPr>
        </p:nvGraphicFramePr>
        <p:xfrm>
          <a:off x="1316736" y="0"/>
          <a:ext cx="2528888" cy="430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Visio" r:id="rId7" imgW="773116" imgH="1583772" progId="Visio.Drawing.11">
                  <p:embed/>
                </p:oleObj>
              </mc:Choice>
              <mc:Fallback>
                <p:oleObj name="Visio" r:id="rId7" imgW="773116" imgH="1583772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6736" y="0"/>
                        <a:ext cx="2528888" cy="430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91427" y="832104"/>
            <a:ext cx="8311896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Mux for a Boolean function with truth table as </a:t>
            </a:r>
            <a:r>
              <a:rPr lang="en-US" altLang="en-US" sz="2800" dirty="0" smtClean="0"/>
              <a:t>input</a:t>
            </a:r>
          </a:p>
          <a:p>
            <a:pPr eaLnBrk="1" hangingPunct="1"/>
            <a:r>
              <a:rPr lang="en-US" altLang="en-US" sz="2800" dirty="0" smtClean="0"/>
              <a:t>Building blocks of FPGA (Field Programmable Gate Array).</a:t>
            </a:r>
            <a:endParaRPr lang="en-US" altLang="en-US" sz="2800" dirty="0"/>
          </a:p>
        </p:txBody>
      </p:sp>
      <p:sp>
        <p:nvSpPr>
          <p:cNvPr id="1331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8AB8AC5-EF0D-43C6-8001-0AD0491A32C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smtClean="0"/>
          </a:p>
        </p:txBody>
      </p:sp>
      <p:sp>
        <p:nvSpPr>
          <p:cNvPr id="2" name="TextBox 1"/>
          <p:cNvSpPr txBox="1"/>
          <p:nvPr/>
        </p:nvSpPr>
        <p:spPr>
          <a:xfrm>
            <a:off x="4718304" y="1929384"/>
            <a:ext cx="38039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iClicker</a:t>
            </a:r>
            <a:r>
              <a:rPr lang="en-US" sz="2400" dirty="0" smtClean="0"/>
              <a:t>: For the logic diagram on left, output Y</a:t>
            </a:r>
            <a:r>
              <a:rPr lang="en-US" sz="2400" dirty="0"/>
              <a:t> </a:t>
            </a:r>
            <a:r>
              <a:rPr lang="en-US" sz="2400" dirty="0" smtClean="0"/>
              <a:t>is</a:t>
            </a:r>
          </a:p>
          <a:p>
            <a:pPr marL="457200" indent="-457200">
              <a:buAutoNum type="alphaUcPeriod"/>
            </a:pPr>
            <a:r>
              <a:rPr lang="en-US" sz="2400" dirty="0" smtClean="0"/>
              <a:t>AB</a:t>
            </a:r>
          </a:p>
          <a:p>
            <a:pPr marL="457200" indent="-457200">
              <a:buAutoNum type="alphaUcPeriod"/>
            </a:pPr>
            <a:r>
              <a:rPr lang="en-US" sz="2400" dirty="0" smtClean="0"/>
              <a:t>(AB)’</a:t>
            </a:r>
          </a:p>
          <a:p>
            <a:pPr marL="457200" indent="-457200">
              <a:buAutoNum type="alphaUcPeriod"/>
            </a:pPr>
            <a:r>
              <a:rPr lang="en-US" sz="2400" dirty="0" smtClean="0"/>
              <a:t>A+B</a:t>
            </a:r>
          </a:p>
          <a:p>
            <a:pPr marL="457200" indent="-457200">
              <a:buAutoNum type="alphaUcPeriod"/>
            </a:pPr>
            <a:r>
              <a:rPr lang="en-US" sz="2400" dirty="0" smtClean="0"/>
              <a:t>(A+B)’</a:t>
            </a:r>
          </a:p>
          <a:p>
            <a:pPr marL="457200" indent="-457200">
              <a:buAutoNum type="alphaUcPeriod"/>
            </a:pPr>
            <a:r>
              <a:rPr lang="en-US" sz="2400" dirty="0" smtClean="0"/>
              <a:t>None of the above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3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848600" cy="457200"/>
          </a:xfrm>
          <a:noFill/>
        </p:spPr>
        <p:txBody>
          <a:bodyPr/>
          <a:lstStyle/>
          <a:p>
            <a:pPr eaLnBrk="1" hangingPunct="1"/>
            <a:r>
              <a:rPr lang="en-US" altLang="en-US" sz="3200" smtClean="0"/>
              <a:t>Multiplexer Application: universal set {Mux}</a:t>
            </a:r>
          </a:p>
        </p:txBody>
      </p:sp>
      <p:sp>
        <p:nvSpPr>
          <p:cNvPr id="17411" name="Text Box 133"/>
          <p:cNvSpPr txBox="1">
            <a:spLocks noChangeArrowheads="1"/>
          </p:cNvSpPr>
          <p:nvPr/>
        </p:nvSpPr>
        <p:spPr bwMode="auto">
          <a:xfrm>
            <a:off x="423865" y="1143002"/>
            <a:ext cx="81867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 1: Given f 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(0,1,7)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(2), implement with an 8-input Mux.</a:t>
            </a:r>
          </a:p>
        </p:txBody>
      </p:sp>
      <p:sp>
        <p:nvSpPr>
          <p:cNvPr id="17414" name="Slide Number Placeholder 3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3F3ED8C-818B-411C-9303-8F44614C465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5164723" y="2135115"/>
            <a:ext cx="2776954" cy="3855740"/>
            <a:chOff x="4876800" y="1722121"/>
            <a:chExt cx="2776954" cy="3855740"/>
          </a:xfrm>
        </p:grpSpPr>
        <p:grpSp>
          <p:nvGrpSpPr>
            <p:cNvPr id="17413" name="Group 2"/>
            <p:cNvGrpSpPr>
              <a:grpSpLocks/>
            </p:cNvGrpSpPr>
            <p:nvPr/>
          </p:nvGrpSpPr>
          <p:grpSpPr bwMode="auto">
            <a:xfrm>
              <a:off x="4876800" y="1722121"/>
              <a:ext cx="2776954" cy="3855740"/>
              <a:chOff x="5486400" y="2209800"/>
              <a:chExt cx="2776954" cy="3855740"/>
            </a:xfrm>
          </p:grpSpPr>
          <p:sp>
            <p:nvSpPr>
              <p:cNvPr id="17415" name="Rectangle 139"/>
              <p:cNvSpPr>
                <a:spLocks noChangeArrowheads="1"/>
              </p:cNvSpPr>
              <p:nvPr/>
            </p:nvSpPr>
            <p:spPr bwMode="auto">
              <a:xfrm>
                <a:off x="6019800" y="2971800"/>
                <a:ext cx="1143000" cy="2286000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7416" name="Line 140"/>
              <p:cNvSpPr>
                <a:spLocks noChangeShapeType="1"/>
              </p:cNvSpPr>
              <p:nvPr/>
            </p:nvSpPr>
            <p:spPr bwMode="auto">
              <a:xfrm flipV="1">
                <a:off x="6553200" y="25908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17" name="Text Box 141"/>
              <p:cNvSpPr txBox="1">
                <a:spLocks noChangeArrowheads="1"/>
              </p:cNvSpPr>
              <p:nvPr/>
            </p:nvSpPr>
            <p:spPr bwMode="auto">
              <a:xfrm>
                <a:off x="6324600" y="2209800"/>
                <a:ext cx="44114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En</a:t>
                </a:r>
              </a:p>
            </p:txBody>
          </p:sp>
          <p:sp>
            <p:nvSpPr>
              <p:cNvPr id="17418" name="Line 142"/>
              <p:cNvSpPr>
                <a:spLocks noChangeShapeType="1"/>
              </p:cNvSpPr>
              <p:nvPr/>
            </p:nvSpPr>
            <p:spPr bwMode="auto">
              <a:xfrm>
                <a:off x="7162800" y="4114800"/>
                <a:ext cx="7620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19" name="Text Box 143"/>
              <p:cNvSpPr txBox="1">
                <a:spLocks noChangeArrowheads="1"/>
              </p:cNvSpPr>
              <p:nvPr/>
            </p:nvSpPr>
            <p:spPr bwMode="auto">
              <a:xfrm>
                <a:off x="7924800" y="3813175"/>
                <a:ext cx="33855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y</a:t>
                </a:r>
              </a:p>
            </p:txBody>
          </p:sp>
          <p:sp>
            <p:nvSpPr>
              <p:cNvPr id="17420" name="Line 144"/>
              <p:cNvSpPr>
                <a:spLocks noChangeShapeType="1"/>
              </p:cNvSpPr>
              <p:nvPr/>
            </p:nvSpPr>
            <p:spPr bwMode="auto">
              <a:xfrm>
                <a:off x="5486400" y="3111499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1" name="Line 147"/>
              <p:cNvSpPr>
                <a:spLocks noChangeShapeType="1"/>
              </p:cNvSpPr>
              <p:nvPr/>
            </p:nvSpPr>
            <p:spPr bwMode="auto">
              <a:xfrm flipV="1">
                <a:off x="6264275" y="52578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5" name="Line 153"/>
              <p:cNvSpPr>
                <a:spLocks noChangeShapeType="1"/>
              </p:cNvSpPr>
              <p:nvPr/>
            </p:nvSpPr>
            <p:spPr bwMode="auto">
              <a:xfrm>
                <a:off x="5486400" y="3672840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7" name="Line 155"/>
              <p:cNvSpPr>
                <a:spLocks noChangeShapeType="1"/>
              </p:cNvSpPr>
              <p:nvPr/>
            </p:nvSpPr>
            <p:spPr bwMode="auto">
              <a:xfrm>
                <a:off x="5486400" y="3965448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9" name="Line 157"/>
              <p:cNvSpPr>
                <a:spLocks noChangeShapeType="1"/>
              </p:cNvSpPr>
              <p:nvPr/>
            </p:nvSpPr>
            <p:spPr bwMode="auto">
              <a:xfrm>
                <a:off x="5486400" y="4258056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1" name="Line 160"/>
              <p:cNvSpPr>
                <a:spLocks noChangeShapeType="1"/>
              </p:cNvSpPr>
              <p:nvPr/>
            </p:nvSpPr>
            <p:spPr bwMode="auto">
              <a:xfrm>
                <a:off x="5486400" y="4550664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3" name="Line 162"/>
              <p:cNvSpPr>
                <a:spLocks noChangeShapeType="1"/>
              </p:cNvSpPr>
              <p:nvPr/>
            </p:nvSpPr>
            <p:spPr bwMode="auto">
              <a:xfrm>
                <a:off x="5486400" y="4843272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5" name="Line 164"/>
              <p:cNvSpPr>
                <a:spLocks noChangeShapeType="1"/>
              </p:cNvSpPr>
              <p:nvPr/>
            </p:nvSpPr>
            <p:spPr bwMode="auto">
              <a:xfrm>
                <a:off x="5486400" y="5135880"/>
                <a:ext cx="5334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7" name="Text Box 166"/>
              <p:cNvSpPr txBox="1">
                <a:spLocks noChangeArrowheads="1"/>
              </p:cNvSpPr>
              <p:nvPr/>
            </p:nvSpPr>
            <p:spPr bwMode="auto">
              <a:xfrm>
                <a:off x="6019800" y="5603875"/>
                <a:ext cx="4748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  a</a:t>
                </a:r>
              </a:p>
            </p:txBody>
          </p:sp>
          <p:sp>
            <p:nvSpPr>
              <p:cNvPr id="17438" name="Line 169"/>
              <p:cNvSpPr>
                <a:spLocks noChangeShapeType="1"/>
              </p:cNvSpPr>
              <p:nvPr/>
            </p:nvSpPr>
            <p:spPr bwMode="auto">
              <a:xfrm flipV="1">
                <a:off x="6553200" y="52578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9" name="Text Box 170"/>
              <p:cNvSpPr txBox="1">
                <a:spLocks noChangeArrowheads="1"/>
              </p:cNvSpPr>
              <p:nvPr/>
            </p:nvSpPr>
            <p:spPr bwMode="auto">
              <a:xfrm>
                <a:off x="6321425" y="5603875"/>
                <a:ext cx="49244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  b</a:t>
                </a:r>
              </a:p>
            </p:txBody>
          </p:sp>
          <p:sp>
            <p:nvSpPr>
              <p:cNvPr id="17440" name="Line 171"/>
              <p:cNvSpPr>
                <a:spLocks noChangeShapeType="1"/>
              </p:cNvSpPr>
              <p:nvPr/>
            </p:nvSpPr>
            <p:spPr bwMode="auto">
              <a:xfrm flipV="1">
                <a:off x="6873875" y="52578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41" name="Text Box 172"/>
              <p:cNvSpPr txBox="1">
                <a:spLocks noChangeArrowheads="1"/>
              </p:cNvSpPr>
              <p:nvPr/>
            </p:nvSpPr>
            <p:spPr bwMode="auto">
              <a:xfrm>
                <a:off x="6629400" y="5603875"/>
                <a:ext cx="47481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  c</a:t>
                </a:r>
              </a:p>
            </p:txBody>
          </p:sp>
          <p:sp>
            <p:nvSpPr>
              <p:cNvPr id="17442" name="Text Box 174"/>
              <p:cNvSpPr txBox="1">
                <a:spLocks noChangeArrowheads="1"/>
              </p:cNvSpPr>
              <p:nvPr/>
            </p:nvSpPr>
            <p:spPr bwMode="auto">
              <a:xfrm>
                <a:off x="6100630" y="4813300"/>
                <a:ext cx="3898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S</a:t>
                </a:r>
                <a:r>
                  <a:rPr lang="en-US" altLang="en-US" sz="1800" baseline="-12000"/>
                  <a:t>2</a:t>
                </a:r>
              </a:p>
            </p:txBody>
          </p:sp>
          <p:sp>
            <p:nvSpPr>
              <p:cNvPr id="17443" name="Text Box 175"/>
              <p:cNvSpPr txBox="1">
                <a:spLocks noChangeArrowheads="1"/>
              </p:cNvSpPr>
              <p:nvPr/>
            </p:nvSpPr>
            <p:spPr bwMode="auto">
              <a:xfrm>
                <a:off x="6394450" y="4814888"/>
                <a:ext cx="3898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S</a:t>
                </a:r>
                <a:r>
                  <a:rPr lang="en-US" altLang="en-US" sz="1800" baseline="-12000"/>
                  <a:t>1</a:t>
                </a:r>
              </a:p>
            </p:txBody>
          </p:sp>
          <p:sp>
            <p:nvSpPr>
              <p:cNvPr id="17444" name="Text Box 176"/>
              <p:cNvSpPr txBox="1">
                <a:spLocks noChangeArrowheads="1"/>
              </p:cNvSpPr>
              <p:nvPr/>
            </p:nvSpPr>
            <p:spPr bwMode="auto">
              <a:xfrm>
                <a:off x="6705600" y="4813300"/>
                <a:ext cx="3898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S</a:t>
                </a:r>
                <a:r>
                  <a:rPr lang="en-US" altLang="en-US" sz="1800" baseline="-12000"/>
                  <a:t>0</a:t>
                </a:r>
              </a:p>
            </p:txBody>
          </p:sp>
          <p:sp>
            <p:nvSpPr>
              <p:cNvPr id="17445" name="Text Box 177"/>
              <p:cNvSpPr txBox="1">
                <a:spLocks noChangeArrowheads="1"/>
              </p:cNvSpPr>
              <p:nvPr/>
            </p:nvSpPr>
            <p:spPr bwMode="auto">
              <a:xfrm>
                <a:off x="5943600" y="2965703"/>
                <a:ext cx="300082" cy="230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0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2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3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4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5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6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7</a:t>
                </a:r>
              </a:p>
            </p:txBody>
          </p:sp>
        </p:grpSp>
        <p:sp>
          <p:nvSpPr>
            <p:cNvPr id="35" name="Line 153"/>
            <p:cNvSpPr>
              <a:spLocks noChangeShapeType="1"/>
            </p:cNvSpPr>
            <p:nvPr/>
          </p:nvSpPr>
          <p:spPr bwMode="auto">
            <a:xfrm>
              <a:off x="4876800" y="2892552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462123"/>
              </p:ext>
            </p:extLst>
          </p:nvPr>
        </p:nvGraphicFramePr>
        <p:xfrm>
          <a:off x="731520" y="2063905"/>
          <a:ext cx="3547872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2624"/>
                <a:gridCol w="1182624"/>
                <a:gridCol w="118262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abc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191"/>
          <p:cNvGrpSpPr>
            <a:grpSpLocks/>
          </p:cNvGrpSpPr>
          <p:nvPr/>
        </p:nvGrpSpPr>
        <p:grpSpPr bwMode="auto">
          <a:xfrm>
            <a:off x="6067426" y="1393825"/>
            <a:ext cx="2776538" cy="3929063"/>
            <a:chOff x="3696" y="866"/>
            <a:chExt cx="1749" cy="2475"/>
          </a:xfrm>
        </p:grpSpPr>
        <p:sp>
          <p:nvSpPr>
            <p:cNvPr id="18446" name="Rectangle 147"/>
            <p:cNvSpPr>
              <a:spLocks noChangeArrowheads="1"/>
            </p:cNvSpPr>
            <p:nvPr/>
          </p:nvSpPr>
          <p:spPr bwMode="auto">
            <a:xfrm>
              <a:off x="4032" y="1392"/>
              <a:ext cx="720" cy="14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8447" name="Line 148"/>
            <p:cNvSpPr>
              <a:spLocks noChangeShapeType="1"/>
            </p:cNvSpPr>
            <p:nvPr/>
          </p:nvSpPr>
          <p:spPr bwMode="auto">
            <a:xfrm flipV="1">
              <a:off x="4368" y="1152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8" name="Text Box 149"/>
            <p:cNvSpPr txBox="1">
              <a:spLocks noChangeArrowheads="1"/>
            </p:cNvSpPr>
            <p:nvPr/>
          </p:nvSpPr>
          <p:spPr bwMode="auto">
            <a:xfrm>
              <a:off x="4224" y="866"/>
              <a:ext cx="2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18449" name="Line 150"/>
            <p:cNvSpPr>
              <a:spLocks noChangeShapeType="1"/>
            </p:cNvSpPr>
            <p:nvPr/>
          </p:nvSpPr>
          <p:spPr bwMode="auto">
            <a:xfrm>
              <a:off x="4752" y="2112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0" name="Text Box 151"/>
            <p:cNvSpPr txBox="1">
              <a:spLocks noChangeArrowheads="1"/>
            </p:cNvSpPr>
            <p:nvPr/>
          </p:nvSpPr>
          <p:spPr bwMode="auto">
            <a:xfrm>
              <a:off x="5232" y="1922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  <p:sp>
          <p:nvSpPr>
            <p:cNvPr id="18451" name="Line 152"/>
            <p:cNvSpPr>
              <a:spLocks noChangeShapeType="1"/>
            </p:cNvSpPr>
            <p:nvPr/>
          </p:nvSpPr>
          <p:spPr bwMode="auto">
            <a:xfrm>
              <a:off x="3696" y="1536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2" name="Line 153"/>
            <p:cNvSpPr>
              <a:spLocks noChangeShapeType="1"/>
            </p:cNvSpPr>
            <p:nvPr/>
          </p:nvSpPr>
          <p:spPr bwMode="auto">
            <a:xfrm flipV="1">
              <a:off x="4318" y="2832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3" name="Line 155"/>
            <p:cNvSpPr>
              <a:spLocks noChangeShapeType="1"/>
            </p:cNvSpPr>
            <p:nvPr/>
          </p:nvSpPr>
          <p:spPr bwMode="auto">
            <a:xfrm>
              <a:off x="3696" y="1872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4" name="Line 157"/>
            <p:cNvSpPr>
              <a:spLocks noChangeShapeType="1"/>
            </p:cNvSpPr>
            <p:nvPr/>
          </p:nvSpPr>
          <p:spPr bwMode="auto">
            <a:xfrm>
              <a:off x="3696" y="2208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5" name="Line 159"/>
            <p:cNvSpPr>
              <a:spLocks noChangeShapeType="1"/>
            </p:cNvSpPr>
            <p:nvPr/>
          </p:nvSpPr>
          <p:spPr bwMode="auto">
            <a:xfrm>
              <a:off x="3696" y="2544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6" name="Text Box 169"/>
            <p:cNvSpPr txBox="1">
              <a:spLocks noChangeArrowheads="1"/>
            </p:cNvSpPr>
            <p:nvPr/>
          </p:nvSpPr>
          <p:spPr bwMode="auto">
            <a:xfrm>
              <a:off x="4135" y="3050"/>
              <a:ext cx="29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 a</a:t>
              </a:r>
            </a:p>
          </p:txBody>
        </p:sp>
        <p:sp>
          <p:nvSpPr>
            <p:cNvPr id="18457" name="Line 170"/>
            <p:cNvSpPr>
              <a:spLocks noChangeShapeType="1"/>
            </p:cNvSpPr>
            <p:nvPr/>
          </p:nvSpPr>
          <p:spPr bwMode="auto">
            <a:xfrm flipV="1">
              <a:off x="4512" y="2832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8" name="Text Box 171"/>
            <p:cNvSpPr txBox="1">
              <a:spLocks noChangeArrowheads="1"/>
            </p:cNvSpPr>
            <p:nvPr/>
          </p:nvSpPr>
          <p:spPr bwMode="auto">
            <a:xfrm>
              <a:off x="4316" y="3050"/>
              <a:ext cx="3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b</a:t>
              </a:r>
            </a:p>
          </p:txBody>
        </p:sp>
        <p:sp>
          <p:nvSpPr>
            <p:cNvPr id="18459" name="Text Box 174"/>
            <p:cNvSpPr txBox="1">
              <a:spLocks noChangeArrowheads="1"/>
            </p:cNvSpPr>
            <p:nvPr/>
          </p:nvSpPr>
          <p:spPr bwMode="auto">
            <a:xfrm>
              <a:off x="4220" y="2553"/>
              <a:ext cx="24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</a:t>
              </a:r>
              <a:r>
                <a:rPr lang="en-US" altLang="en-US" sz="1800" baseline="-12000"/>
                <a:t>1</a:t>
              </a:r>
            </a:p>
          </p:txBody>
        </p:sp>
        <p:sp>
          <p:nvSpPr>
            <p:cNvPr id="18460" name="Text Box 175"/>
            <p:cNvSpPr txBox="1">
              <a:spLocks noChangeArrowheads="1"/>
            </p:cNvSpPr>
            <p:nvPr/>
          </p:nvSpPr>
          <p:spPr bwMode="auto">
            <a:xfrm>
              <a:off x="4412" y="2553"/>
              <a:ext cx="24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S</a:t>
              </a:r>
              <a:r>
                <a:rPr lang="en-US" altLang="en-US" sz="1800" baseline="-12000"/>
                <a:t>0</a:t>
              </a:r>
            </a:p>
          </p:txBody>
        </p:sp>
        <p:sp>
          <p:nvSpPr>
            <p:cNvPr id="18461" name="Rectangle 179"/>
            <p:cNvSpPr>
              <a:spLocks noChangeArrowheads="1"/>
            </p:cNvSpPr>
            <p:nvPr/>
          </p:nvSpPr>
          <p:spPr bwMode="auto">
            <a:xfrm>
              <a:off x="4080" y="1440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18462" name="Rectangle 181"/>
            <p:cNvSpPr>
              <a:spLocks noChangeArrowheads="1"/>
            </p:cNvSpPr>
            <p:nvPr/>
          </p:nvSpPr>
          <p:spPr bwMode="auto">
            <a:xfrm>
              <a:off x="4080" y="1776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18463" name="Rectangle 183"/>
            <p:cNvSpPr>
              <a:spLocks noChangeArrowheads="1"/>
            </p:cNvSpPr>
            <p:nvPr/>
          </p:nvSpPr>
          <p:spPr bwMode="auto">
            <a:xfrm>
              <a:off x="4080" y="2064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2</a:t>
              </a:r>
              <a:endParaRPr lang="en-US" altLang="en-US" sz="1800" baseline="-12000"/>
            </a:p>
          </p:txBody>
        </p:sp>
        <p:sp>
          <p:nvSpPr>
            <p:cNvPr id="18464" name="Rectangle 185"/>
            <p:cNvSpPr>
              <a:spLocks noChangeArrowheads="1"/>
            </p:cNvSpPr>
            <p:nvPr/>
          </p:nvSpPr>
          <p:spPr bwMode="auto">
            <a:xfrm>
              <a:off x="4080" y="2400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3</a:t>
              </a:r>
              <a:endParaRPr lang="en-US" altLang="en-US" sz="1800" baseline="-12000"/>
            </a:p>
          </p:txBody>
        </p:sp>
      </p:grpSp>
      <p:sp>
        <p:nvSpPr>
          <p:cNvPr id="18435" name="Text Box 190"/>
          <p:cNvSpPr txBox="1">
            <a:spLocks noChangeArrowheads="1"/>
          </p:cNvSpPr>
          <p:nvPr/>
        </p:nvSpPr>
        <p:spPr bwMode="auto">
          <a:xfrm>
            <a:off x="685800" y="304802"/>
            <a:ext cx="7620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 2: Given f </a:t>
            </a:r>
            <a:r>
              <a:rPr lang="en-US" altLang="en-US" sz="2400" dirty="0" smtClean="0"/>
              <a:t>(</a:t>
            </a:r>
            <a:r>
              <a:rPr lang="en-US" altLang="en-US" sz="2400" dirty="0" err="1" smtClean="0"/>
              <a:t>a,b,c</a:t>
            </a:r>
            <a:r>
              <a:rPr lang="en-US" altLang="en-US" sz="2400" dirty="0" smtClean="0"/>
              <a:t>) </a:t>
            </a:r>
            <a:r>
              <a:rPr lang="en-US" altLang="en-US" sz="2400" dirty="0"/>
              <a:t>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(0,1,7)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(2), implement with 4-input </a:t>
            </a:r>
            <a:r>
              <a:rPr lang="en-US" altLang="en-US" sz="2400" dirty="0" err="1"/>
              <a:t>Muxes</a:t>
            </a:r>
            <a:r>
              <a:rPr lang="en-US" altLang="en-US" sz="2400" dirty="0"/>
              <a:t>.</a:t>
            </a:r>
          </a:p>
        </p:txBody>
      </p:sp>
      <p:sp>
        <p:nvSpPr>
          <p:cNvPr id="18436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B370CA6-9759-4A1E-81A7-1F608B59208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871412"/>
              </p:ext>
            </p:extLst>
          </p:nvPr>
        </p:nvGraphicFramePr>
        <p:xfrm>
          <a:off x="548640" y="1880394"/>
          <a:ext cx="516661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7512"/>
                <a:gridCol w="1280160"/>
                <a:gridCol w="1389888"/>
                <a:gridCol w="182905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ab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c=0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c=1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0</a:t>
                      </a:r>
                      <a:endParaRPr lang="en-US" sz="2400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1</a:t>
                      </a:r>
                      <a:endParaRPr lang="en-US" sz="2400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2</a:t>
                      </a:r>
                      <a:endParaRPr lang="en-US" sz="2400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3</a:t>
                      </a:r>
                      <a:endParaRPr lang="en-US" sz="2400" baseline="-25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687881" y="2706044"/>
            <a:ext cx="2243554" cy="2976264"/>
            <a:chOff x="6553200" y="1679577"/>
            <a:chExt cx="2243554" cy="2976264"/>
          </a:xfrm>
        </p:grpSpPr>
        <p:sp>
          <p:nvSpPr>
            <p:cNvPr id="20488" name="Rectangle 166"/>
            <p:cNvSpPr>
              <a:spLocks noChangeArrowheads="1"/>
            </p:cNvSpPr>
            <p:nvPr/>
          </p:nvSpPr>
          <p:spPr bwMode="auto">
            <a:xfrm>
              <a:off x="6934200" y="2362200"/>
              <a:ext cx="1066800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489" name="Line 167"/>
            <p:cNvSpPr>
              <a:spLocks noChangeShapeType="1"/>
            </p:cNvSpPr>
            <p:nvPr/>
          </p:nvSpPr>
          <p:spPr bwMode="auto">
            <a:xfrm flipV="1">
              <a:off x="6569077" y="3465576"/>
              <a:ext cx="365125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0" name="Line 168"/>
            <p:cNvSpPr>
              <a:spLocks noChangeShapeType="1"/>
            </p:cNvSpPr>
            <p:nvPr/>
          </p:nvSpPr>
          <p:spPr bwMode="auto">
            <a:xfrm flipV="1">
              <a:off x="7467600" y="213360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1" name="Text Box 169"/>
            <p:cNvSpPr txBox="1">
              <a:spLocks noChangeArrowheads="1"/>
            </p:cNvSpPr>
            <p:nvPr/>
          </p:nvSpPr>
          <p:spPr bwMode="auto">
            <a:xfrm>
              <a:off x="7239001" y="1679577"/>
              <a:ext cx="3722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0492" name="Line 173"/>
            <p:cNvSpPr>
              <a:spLocks noChangeShapeType="1"/>
            </p:cNvSpPr>
            <p:nvPr/>
          </p:nvSpPr>
          <p:spPr bwMode="auto">
            <a:xfrm>
              <a:off x="6553200" y="2880360"/>
              <a:ext cx="381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3" name="Rectangle 175"/>
            <p:cNvSpPr>
              <a:spLocks noChangeArrowheads="1"/>
            </p:cNvSpPr>
            <p:nvPr/>
          </p:nvSpPr>
          <p:spPr bwMode="auto">
            <a:xfrm>
              <a:off x="6934200" y="25908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0494" name="Rectangle 177"/>
            <p:cNvSpPr>
              <a:spLocks noChangeArrowheads="1"/>
            </p:cNvSpPr>
            <p:nvPr/>
          </p:nvSpPr>
          <p:spPr bwMode="auto">
            <a:xfrm>
              <a:off x="6934200" y="32766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0495" name="Line 178"/>
            <p:cNvSpPr>
              <a:spLocks noChangeShapeType="1"/>
            </p:cNvSpPr>
            <p:nvPr/>
          </p:nvSpPr>
          <p:spPr bwMode="auto">
            <a:xfrm flipV="1">
              <a:off x="7483475" y="39243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6" name="Text Box 179"/>
            <p:cNvSpPr txBox="1">
              <a:spLocks noChangeArrowheads="1"/>
            </p:cNvSpPr>
            <p:nvPr/>
          </p:nvSpPr>
          <p:spPr bwMode="auto">
            <a:xfrm>
              <a:off x="7239000" y="4194176"/>
              <a:ext cx="4363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0497" name="Line 182"/>
            <p:cNvSpPr>
              <a:spLocks noChangeShapeType="1"/>
            </p:cNvSpPr>
            <p:nvPr/>
          </p:nvSpPr>
          <p:spPr bwMode="auto">
            <a:xfrm>
              <a:off x="8001000" y="3048000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8" name="Text Box 183"/>
            <p:cNvSpPr txBox="1">
              <a:spLocks noChangeArrowheads="1"/>
            </p:cNvSpPr>
            <p:nvPr/>
          </p:nvSpPr>
          <p:spPr bwMode="auto">
            <a:xfrm>
              <a:off x="8458200" y="2746376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</p:grpSp>
      <p:sp>
        <p:nvSpPr>
          <p:cNvPr id="20499" name="Text Box 212"/>
          <p:cNvSpPr txBox="1">
            <a:spLocks noChangeArrowheads="1"/>
          </p:cNvSpPr>
          <p:nvPr/>
        </p:nvSpPr>
        <p:spPr bwMode="auto">
          <a:xfrm>
            <a:off x="117477" y="320040"/>
            <a:ext cx="9026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 3: Given f 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(0,1,7)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(2), implement with 2-input </a:t>
            </a:r>
            <a:r>
              <a:rPr lang="en-US" altLang="en-US" sz="2400" dirty="0" err="1"/>
              <a:t>Muxes</a:t>
            </a:r>
            <a:r>
              <a:rPr lang="en-US" altLang="en-US" sz="2400" dirty="0"/>
              <a:t>.</a:t>
            </a:r>
          </a:p>
        </p:txBody>
      </p:sp>
      <p:sp>
        <p:nvSpPr>
          <p:cNvPr id="20500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9909E41-FB5F-4811-B071-E6C7FA4C4E9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537936"/>
              </p:ext>
            </p:extLst>
          </p:nvPr>
        </p:nvGraphicFramePr>
        <p:xfrm>
          <a:off x="774442" y="1151037"/>
          <a:ext cx="609600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a\</a:t>
                      </a:r>
                      <a:r>
                        <a:rPr lang="en-US" sz="2400" dirty="0" err="1" smtClean="0"/>
                        <a:t>bc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D(</a:t>
                      </a:r>
                      <a:r>
                        <a:rPr lang="en-US" sz="2400" dirty="0" err="1" smtClean="0"/>
                        <a:t>b,c</a:t>
                      </a:r>
                      <a:r>
                        <a:rPr lang="en-US" sz="2400" dirty="0" smtClean="0"/>
                        <a:t>)</a:t>
                      </a:r>
                      <a:endParaRPr lang="en-US" sz="2400" dirty="0"/>
                    </a:p>
                  </a:txBody>
                  <a:tcPr/>
                </a:tc>
              </a:tr>
              <a:tr h="41341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0</a:t>
                      </a:r>
                      <a:endParaRPr lang="en-US" sz="2400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1</a:t>
                      </a:r>
                      <a:endParaRPr lang="en-US" sz="2400" baseline="-25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116008" y="2576029"/>
            <a:ext cx="2618203" cy="2976264"/>
            <a:chOff x="6178551" y="1679577"/>
            <a:chExt cx="2618203" cy="2976264"/>
          </a:xfrm>
        </p:grpSpPr>
        <p:sp>
          <p:nvSpPr>
            <p:cNvPr id="21512" name="Rectangle 166"/>
            <p:cNvSpPr>
              <a:spLocks noChangeArrowheads="1"/>
            </p:cNvSpPr>
            <p:nvPr/>
          </p:nvSpPr>
          <p:spPr bwMode="auto">
            <a:xfrm>
              <a:off x="6934200" y="2362200"/>
              <a:ext cx="1066800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13" name="Line 167"/>
            <p:cNvSpPr>
              <a:spLocks noChangeShapeType="1"/>
            </p:cNvSpPr>
            <p:nvPr/>
          </p:nvSpPr>
          <p:spPr bwMode="auto">
            <a:xfrm>
              <a:off x="6324600" y="3581400"/>
              <a:ext cx="609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4" name="Line 168"/>
            <p:cNvSpPr>
              <a:spLocks noChangeShapeType="1"/>
            </p:cNvSpPr>
            <p:nvPr/>
          </p:nvSpPr>
          <p:spPr bwMode="auto">
            <a:xfrm flipV="1">
              <a:off x="7467600" y="213360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5" name="Text Box 169"/>
            <p:cNvSpPr txBox="1">
              <a:spLocks noChangeArrowheads="1"/>
            </p:cNvSpPr>
            <p:nvPr/>
          </p:nvSpPr>
          <p:spPr bwMode="auto">
            <a:xfrm>
              <a:off x="7239001" y="1679577"/>
              <a:ext cx="3722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1516" name="Text Box 172"/>
            <p:cNvSpPr txBox="1">
              <a:spLocks noChangeArrowheads="1"/>
            </p:cNvSpPr>
            <p:nvPr/>
          </p:nvSpPr>
          <p:spPr bwMode="auto">
            <a:xfrm>
              <a:off x="6178551" y="2455864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  <a:r>
                <a:rPr lang="ja-JP" altLang="en-US" sz="2400" dirty="0"/>
                <a:t>’</a:t>
              </a:r>
              <a:endParaRPr lang="en-US" altLang="en-US" sz="2400" dirty="0"/>
            </a:p>
          </p:txBody>
        </p:sp>
        <p:sp>
          <p:nvSpPr>
            <p:cNvPr id="21517" name="Line 173"/>
            <p:cNvSpPr>
              <a:spLocks noChangeShapeType="1"/>
            </p:cNvSpPr>
            <p:nvPr/>
          </p:nvSpPr>
          <p:spPr bwMode="auto">
            <a:xfrm>
              <a:off x="6553200" y="2743200"/>
              <a:ext cx="381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8" name="Rectangle 175"/>
            <p:cNvSpPr>
              <a:spLocks noChangeArrowheads="1"/>
            </p:cNvSpPr>
            <p:nvPr/>
          </p:nvSpPr>
          <p:spPr bwMode="auto">
            <a:xfrm>
              <a:off x="6934200" y="25908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1519" name="Rectangle 177"/>
            <p:cNvSpPr>
              <a:spLocks noChangeArrowheads="1"/>
            </p:cNvSpPr>
            <p:nvPr/>
          </p:nvSpPr>
          <p:spPr bwMode="auto">
            <a:xfrm>
              <a:off x="6934200" y="32766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1520" name="Line 178"/>
            <p:cNvSpPr>
              <a:spLocks noChangeShapeType="1"/>
            </p:cNvSpPr>
            <p:nvPr/>
          </p:nvSpPr>
          <p:spPr bwMode="auto">
            <a:xfrm flipV="1">
              <a:off x="7483475" y="39243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1" name="Text Box 179"/>
            <p:cNvSpPr txBox="1">
              <a:spLocks noChangeArrowheads="1"/>
            </p:cNvSpPr>
            <p:nvPr/>
          </p:nvSpPr>
          <p:spPr bwMode="auto">
            <a:xfrm>
              <a:off x="7239000" y="4194176"/>
              <a:ext cx="4363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1522" name="Line 182"/>
            <p:cNvSpPr>
              <a:spLocks noChangeShapeType="1"/>
            </p:cNvSpPr>
            <p:nvPr/>
          </p:nvSpPr>
          <p:spPr bwMode="auto">
            <a:xfrm>
              <a:off x="8001000" y="3048000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23" name="Text Box 183"/>
            <p:cNvSpPr txBox="1">
              <a:spLocks noChangeArrowheads="1"/>
            </p:cNvSpPr>
            <p:nvPr/>
          </p:nvSpPr>
          <p:spPr bwMode="auto">
            <a:xfrm>
              <a:off x="8458200" y="2746376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</p:grpSp>
      <p:sp>
        <p:nvSpPr>
          <p:cNvPr id="21524" name="Rectangle 192"/>
          <p:cNvSpPr>
            <a:spLocks noChangeArrowheads="1"/>
          </p:cNvSpPr>
          <p:nvPr/>
        </p:nvSpPr>
        <p:spPr bwMode="auto">
          <a:xfrm>
            <a:off x="219455" y="2936984"/>
            <a:ext cx="17940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0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2400" dirty="0"/>
              <a:t>) = b</a:t>
            </a:r>
            <a:r>
              <a:rPr lang="ja-JP" altLang="en-US" sz="2400" dirty="0"/>
              <a:t>’</a:t>
            </a:r>
            <a:endParaRPr lang="en-US" altLang="en-US" sz="2400" dirty="0"/>
          </a:p>
        </p:txBody>
      </p:sp>
      <p:sp>
        <p:nvSpPr>
          <p:cNvPr id="21525" name="Rectangle 194"/>
          <p:cNvSpPr>
            <a:spLocks noChangeArrowheads="1"/>
          </p:cNvSpPr>
          <p:nvPr/>
        </p:nvSpPr>
        <p:spPr bwMode="auto">
          <a:xfrm>
            <a:off x="3108960" y="2936985"/>
            <a:ext cx="17764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bc</a:t>
            </a:r>
            <a:endParaRPr lang="en-US" altLang="en-US" sz="2400" dirty="0"/>
          </a:p>
        </p:txBody>
      </p:sp>
      <p:sp>
        <p:nvSpPr>
          <p:cNvPr id="21542" name="Text Box 212"/>
          <p:cNvSpPr txBox="1">
            <a:spLocks noChangeArrowheads="1"/>
          </p:cNvSpPr>
          <p:nvPr/>
        </p:nvSpPr>
        <p:spPr bwMode="auto">
          <a:xfrm>
            <a:off x="117477" y="6350"/>
            <a:ext cx="9026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Example 3: Given f (a,b,c) = Σm (0,1,7) + Σd(2), implement with 2-input Muxes.</a:t>
            </a:r>
          </a:p>
        </p:txBody>
      </p:sp>
      <p:sp>
        <p:nvSpPr>
          <p:cNvPr id="21543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9B12983-6092-41D3-B09D-AD4DAF5FD71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smtClean="0"/>
          </a:p>
        </p:txBody>
      </p:sp>
      <p:sp>
        <p:nvSpPr>
          <p:cNvPr id="21544" name="Rectangle 194"/>
          <p:cNvSpPr>
            <a:spLocks noChangeArrowheads="1"/>
          </p:cNvSpPr>
          <p:nvPr/>
        </p:nvSpPr>
        <p:spPr bwMode="auto">
          <a:xfrm>
            <a:off x="5666381" y="4016187"/>
            <a:ext cx="11913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1800" dirty="0"/>
              <a:t>) </a:t>
            </a: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926894"/>
              </p:ext>
            </p:extLst>
          </p:nvPr>
        </p:nvGraphicFramePr>
        <p:xfrm>
          <a:off x="328772" y="1032238"/>
          <a:ext cx="609600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a\</a:t>
                      </a:r>
                      <a:r>
                        <a:rPr lang="en-US" sz="2400" dirty="0" err="1" smtClean="0"/>
                        <a:t>bc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D(</a:t>
                      </a:r>
                      <a:r>
                        <a:rPr lang="en-US" sz="2400" dirty="0" err="1" smtClean="0"/>
                        <a:t>b,c</a:t>
                      </a:r>
                      <a:r>
                        <a:rPr lang="en-US" sz="2400" dirty="0" smtClean="0"/>
                        <a:t>)</a:t>
                      </a:r>
                      <a:endParaRPr lang="en-US" sz="2400" dirty="0"/>
                    </a:p>
                  </a:txBody>
                  <a:tcPr/>
                </a:tc>
              </a:tr>
              <a:tr h="413418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0</a:t>
                      </a:r>
                      <a:endParaRPr lang="en-US" sz="2400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1</a:t>
                      </a:r>
                      <a:endParaRPr lang="en-US" sz="2400" baseline="-25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176086"/>
              </p:ext>
            </p:extLst>
          </p:nvPr>
        </p:nvGraphicFramePr>
        <p:xfrm>
          <a:off x="226919" y="3597578"/>
          <a:ext cx="2443131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4377"/>
                <a:gridCol w="814377"/>
                <a:gridCol w="81437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c=0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c=1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b=0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b=1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759455"/>
              </p:ext>
            </p:extLst>
          </p:nvPr>
        </p:nvGraphicFramePr>
        <p:xfrm>
          <a:off x="3218688" y="3581400"/>
          <a:ext cx="219456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1520"/>
                <a:gridCol w="731520"/>
                <a:gridCol w="73152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c=0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c=1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b=0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b=1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57"/>
          <p:cNvSpPr>
            <a:spLocks noChangeArrowheads="1"/>
          </p:cNvSpPr>
          <p:nvPr/>
        </p:nvSpPr>
        <p:spPr bwMode="auto">
          <a:xfrm>
            <a:off x="2377440" y="606514"/>
            <a:ext cx="11592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2400" dirty="0"/>
              <a:t>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34598" y="2520899"/>
            <a:ext cx="2618203" cy="2976264"/>
            <a:chOff x="6178551" y="1679577"/>
            <a:chExt cx="2618203" cy="2976264"/>
          </a:xfrm>
        </p:grpSpPr>
        <p:sp>
          <p:nvSpPr>
            <p:cNvPr id="22538" name="Rectangle 166"/>
            <p:cNvSpPr>
              <a:spLocks noChangeArrowheads="1"/>
            </p:cNvSpPr>
            <p:nvPr/>
          </p:nvSpPr>
          <p:spPr bwMode="auto">
            <a:xfrm>
              <a:off x="6934200" y="2362200"/>
              <a:ext cx="1066800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2539" name="Line 167"/>
            <p:cNvSpPr>
              <a:spLocks noChangeShapeType="1"/>
            </p:cNvSpPr>
            <p:nvPr/>
          </p:nvSpPr>
          <p:spPr bwMode="auto">
            <a:xfrm>
              <a:off x="6324600" y="3581400"/>
              <a:ext cx="609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0" name="Line 168"/>
            <p:cNvSpPr>
              <a:spLocks noChangeShapeType="1"/>
            </p:cNvSpPr>
            <p:nvPr/>
          </p:nvSpPr>
          <p:spPr bwMode="auto">
            <a:xfrm flipV="1">
              <a:off x="7467600" y="213360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1" name="Text Box 169"/>
            <p:cNvSpPr txBox="1">
              <a:spLocks noChangeArrowheads="1"/>
            </p:cNvSpPr>
            <p:nvPr/>
          </p:nvSpPr>
          <p:spPr bwMode="auto">
            <a:xfrm>
              <a:off x="7239001" y="1679577"/>
              <a:ext cx="3722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2542" name="Text Box 172"/>
            <p:cNvSpPr txBox="1">
              <a:spLocks noChangeArrowheads="1"/>
            </p:cNvSpPr>
            <p:nvPr/>
          </p:nvSpPr>
          <p:spPr bwMode="auto">
            <a:xfrm>
              <a:off x="6178551" y="2455864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b</a:t>
              </a:r>
              <a:r>
                <a:rPr lang="ja-JP" altLang="en-US" sz="2400"/>
                <a:t>’</a:t>
              </a:r>
              <a:endParaRPr lang="en-US" altLang="en-US" sz="2400"/>
            </a:p>
          </p:txBody>
        </p:sp>
        <p:sp>
          <p:nvSpPr>
            <p:cNvPr id="22543" name="Line 173"/>
            <p:cNvSpPr>
              <a:spLocks noChangeShapeType="1"/>
            </p:cNvSpPr>
            <p:nvPr/>
          </p:nvSpPr>
          <p:spPr bwMode="auto">
            <a:xfrm>
              <a:off x="6553200" y="2743200"/>
              <a:ext cx="381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4" name="Rectangle 175"/>
            <p:cNvSpPr>
              <a:spLocks noChangeArrowheads="1"/>
            </p:cNvSpPr>
            <p:nvPr/>
          </p:nvSpPr>
          <p:spPr bwMode="auto">
            <a:xfrm>
              <a:off x="6934200" y="25908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2545" name="Rectangle 177"/>
            <p:cNvSpPr>
              <a:spLocks noChangeArrowheads="1"/>
            </p:cNvSpPr>
            <p:nvPr/>
          </p:nvSpPr>
          <p:spPr bwMode="auto">
            <a:xfrm>
              <a:off x="6934200" y="32766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2546" name="Line 178"/>
            <p:cNvSpPr>
              <a:spLocks noChangeShapeType="1"/>
            </p:cNvSpPr>
            <p:nvPr/>
          </p:nvSpPr>
          <p:spPr bwMode="auto">
            <a:xfrm flipV="1">
              <a:off x="7483475" y="39243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7" name="Text Box 179"/>
            <p:cNvSpPr txBox="1">
              <a:spLocks noChangeArrowheads="1"/>
            </p:cNvSpPr>
            <p:nvPr/>
          </p:nvSpPr>
          <p:spPr bwMode="auto">
            <a:xfrm>
              <a:off x="7239000" y="4194176"/>
              <a:ext cx="4363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2548" name="Line 182"/>
            <p:cNvSpPr>
              <a:spLocks noChangeShapeType="1"/>
            </p:cNvSpPr>
            <p:nvPr/>
          </p:nvSpPr>
          <p:spPr bwMode="auto">
            <a:xfrm>
              <a:off x="8001000" y="3048000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9" name="Text Box 183"/>
            <p:cNvSpPr txBox="1">
              <a:spLocks noChangeArrowheads="1"/>
            </p:cNvSpPr>
            <p:nvPr/>
          </p:nvSpPr>
          <p:spPr bwMode="auto">
            <a:xfrm>
              <a:off x="8458200" y="2746376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</p:grpSp>
      <p:sp>
        <p:nvSpPr>
          <p:cNvPr id="22550" name="Text Box 212"/>
          <p:cNvSpPr txBox="1">
            <a:spLocks noChangeArrowheads="1"/>
          </p:cNvSpPr>
          <p:nvPr/>
        </p:nvSpPr>
        <p:spPr bwMode="auto">
          <a:xfrm>
            <a:off x="117477" y="6350"/>
            <a:ext cx="9026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Example 3: Given f (a,b,c) = Σm (0,1,7) + Σd(2), implement with 2-input Muxes.</a:t>
            </a:r>
          </a:p>
        </p:txBody>
      </p:sp>
      <p:sp>
        <p:nvSpPr>
          <p:cNvPr id="22551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B964733-74F3-4CE8-8FCB-E9AEFC99977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smtClean="0"/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641795"/>
              </p:ext>
            </p:extLst>
          </p:nvPr>
        </p:nvGraphicFramePr>
        <p:xfrm>
          <a:off x="658368" y="1159381"/>
          <a:ext cx="3788784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6401"/>
                <a:gridCol w="658368"/>
                <a:gridCol w="658368"/>
                <a:gridCol w="175564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b\c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0</a:t>
                      </a:r>
                      <a:r>
                        <a:rPr lang="en-US" sz="2400" baseline="0" dirty="0" smtClean="0"/>
                        <a:t>=</a:t>
                      </a:r>
                      <a:endParaRPr lang="en-US" sz="24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1</a:t>
                      </a:r>
                      <a:r>
                        <a:rPr lang="en-US" sz="2400" baseline="0" dirty="0" smtClean="0"/>
                        <a:t>=</a:t>
                      </a:r>
                      <a:endParaRPr lang="en-US" sz="2400" baseline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57"/>
          <p:cNvSpPr>
            <a:spLocks noChangeArrowheads="1"/>
          </p:cNvSpPr>
          <p:nvPr/>
        </p:nvSpPr>
        <p:spPr bwMode="auto">
          <a:xfrm>
            <a:off x="2157984" y="606514"/>
            <a:ext cx="11336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  <a:r>
              <a:rPr lang="en-US" altLang="en-US" sz="2400" baseline="-12000" dirty="0"/>
              <a:t>1</a:t>
            </a:r>
            <a:r>
              <a:rPr lang="en-US" altLang="en-US" sz="2400" dirty="0"/>
              <a:t> (</a:t>
            </a:r>
            <a:r>
              <a:rPr lang="en-US" altLang="en-US" sz="2400" dirty="0" err="1"/>
              <a:t>b,c</a:t>
            </a:r>
            <a:r>
              <a:rPr lang="en-US" altLang="en-US" sz="1800" dirty="0"/>
              <a:t>)</a:t>
            </a:r>
          </a:p>
        </p:txBody>
      </p:sp>
      <p:grpSp>
        <p:nvGrpSpPr>
          <p:cNvPr id="23562" name="Group 213"/>
          <p:cNvGrpSpPr>
            <a:grpSpLocks/>
          </p:cNvGrpSpPr>
          <p:nvPr/>
        </p:nvGrpSpPr>
        <p:grpSpPr bwMode="auto">
          <a:xfrm>
            <a:off x="4800601" y="1679575"/>
            <a:ext cx="3995738" cy="3509963"/>
            <a:chOff x="3024" y="1058"/>
            <a:chExt cx="2517" cy="2211"/>
          </a:xfrm>
        </p:grpSpPr>
        <p:sp>
          <p:nvSpPr>
            <p:cNvPr id="23565" name="Rectangle 165"/>
            <p:cNvSpPr>
              <a:spLocks noChangeArrowheads="1"/>
            </p:cNvSpPr>
            <p:nvPr/>
          </p:nvSpPr>
          <p:spPr bwMode="auto">
            <a:xfrm>
              <a:off x="3408" y="2016"/>
              <a:ext cx="576" cy="76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3566" name="Rectangle 166"/>
            <p:cNvSpPr>
              <a:spLocks noChangeArrowheads="1"/>
            </p:cNvSpPr>
            <p:nvPr/>
          </p:nvSpPr>
          <p:spPr bwMode="auto">
            <a:xfrm>
              <a:off x="4368" y="1488"/>
              <a:ext cx="672" cy="96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3567" name="Line 167"/>
            <p:cNvSpPr>
              <a:spLocks noChangeShapeType="1"/>
            </p:cNvSpPr>
            <p:nvPr/>
          </p:nvSpPr>
          <p:spPr bwMode="auto">
            <a:xfrm>
              <a:off x="3984" y="2256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Line 168"/>
            <p:cNvSpPr>
              <a:spLocks noChangeShapeType="1"/>
            </p:cNvSpPr>
            <p:nvPr/>
          </p:nvSpPr>
          <p:spPr bwMode="auto">
            <a:xfrm flipV="1">
              <a:off x="4704" y="1344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9" name="Text Box 169"/>
            <p:cNvSpPr txBox="1">
              <a:spLocks noChangeArrowheads="1"/>
            </p:cNvSpPr>
            <p:nvPr/>
          </p:nvSpPr>
          <p:spPr bwMode="auto">
            <a:xfrm>
              <a:off x="4560" y="1058"/>
              <a:ext cx="2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3570" name="Line 170"/>
            <p:cNvSpPr>
              <a:spLocks noChangeShapeType="1"/>
            </p:cNvSpPr>
            <p:nvPr/>
          </p:nvSpPr>
          <p:spPr bwMode="auto">
            <a:xfrm flipV="1">
              <a:off x="3648" y="1920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1" name="Text Box 171"/>
            <p:cNvSpPr txBox="1">
              <a:spLocks noChangeArrowheads="1"/>
            </p:cNvSpPr>
            <p:nvPr/>
          </p:nvSpPr>
          <p:spPr bwMode="auto">
            <a:xfrm>
              <a:off x="3504" y="1586"/>
              <a:ext cx="23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3572" name="Text Box 172"/>
            <p:cNvSpPr txBox="1">
              <a:spLocks noChangeArrowheads="1"/>
            </p:cNvSpPr>
            <p:nvPr/>
          </p:nvSpPr>
          <p:spPr bwMode="auto">
            <a:xfrm>
              <a:off x="3892" y="1547"/>
              <a:ext cx="3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b</a:t>
              </a:r>
              <a:r>
                <a:rPr lang="ja-JP" altLang="en-US" sz="2400"/>
                <a:t>’</a:t>
              </a:r>
              <a:endParaRPr lang="en-US" altLang="en-US" sz="2400"/>
            </a:p>
          </p:txBody>
        </p:sp>
        <p:sp>
          <p:nvSpPr>
            <p:cNvPr id="23573" name="Line 173"/>
            <p:cNvSpPr>
              <a:spLocks noChangeShapeType="1"/>
            </p:cNvSpPr>
            <p:nvPr/>
          </p:nvSpPr>
          <p:spPr bwMode="auto">
            <a:xfrm>
              <a:off x="4128" y="1728"/>
              <a:ext cx="2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4" name="Rectangle 175"/>
            <p:cNvSpPr>
              <a:spLocks noChangeArrowheads="1"/>
            </p:cNvSpPr>
            <p:nvPr/>
          </p:nvSpPr>
          <p:spPr bwMode="auto">
            <a:xfrm>
              <a:off x="4368" y="1632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3575" name="Rectangle 177"/>
            <p:cNvSpPr>
              <a:spLocks noChangeArrowheads="1"/>
            </p:cNvSpPr>
            <p:nvPr/>
          </p:nvSpPr>
          <p:spPr bwMode="auto">
            <a:xfrm>
              <a:off x="4368" y="2064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3576" name="Line 178"/>
            <p:cNvSpPr>
              <a:spLocks noChangeShapeType="1"/>
            </p:cNvSpPr>
            <p:nvPr/>
          </p:nvSpPr>
          <p:spPr bwMode="auto">
            <a:xfrm flipV="1">
              <a:off x="4714" y="247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Text Box 179"/>
            <p:cNvSpPr txBox="1">
              <a:spLocks noChangeArrowheads="1"/>
            </p:cNvSpPr>
            <p:nvPr/>
          </p:nvSpPr>
          <p:spPr bwMode="auto">
            <a:xfrm>
              <a:off x="4560" y="2642"/>
              <a:ext cx="27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3578" name="Line 180"/>
            <p:cNvSpPr>
              <a:spLocks noChangeShapeType="1"/>
            </p:cNvSpPr>
            <p:nvPr/>
          </p:nvSpPr>
          <p:spPr bwMode="auto">
            <a:xfrm flipV="1">
              <a:off x="3698" y="2784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Text Box 181"/>
            <p:cNvSpPr txBox="1">
              <a:spLocks noChangeArrowheads="1"/>
            </p:cNvSpPr>
            <p:nvPr/>
          </p:nvSpPr>
          <p:spPr bwMode="auto">
            <a:xfrm>
              <a:off x="3552" y="2978"/>
              <a:ext cx="28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b</a:t>
              </a:r>
            </a:p>
          </p:txBody>
        </p:sp>
        <p:sp>
          <p:nvSpPr>
            <p:cNvPr id="23580" name="Line 182"/>
            <p:cNvSpPr>
              <a:spLocks noChangeShapeType="1"/>
            </p:cNvSpPr>
            <p:nvPr/>
          </p:nvSpPr>
          <p:spPr bwMode="auto">
            <a:xfrm>
              <a:off x="5040" y="192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Text Box 183"/>
            <p:cNvSpPr txBox="1">
              <a:spLocks noChangeArrowheads="1"/>
            </p:cNvSpPr>
            <p:nvPr/>
          </p:nvSpPr>
          <p:spPr bwMode="auto">
            <a:xfrm>
              <a:off x="5328" y="1730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  <p:sp>
          <p:nvSpPr>
            <p:cNvPr id="23582" name="Rectangle 184"/>
            <p:cNvSpPr>
              <a:spLocks noChangeArrowheads="1"/>
            </p:cNvSpPr>
            <p:nvPr/>
          </p:nvSpPr>
          <p:spPr bwMode="auto">
            <a:xfrm>
              <a:off x="3408" y="2112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3583" name="Rectangle 185"/>
            <p:cNvSpPr>
              <a:spLocks noChangeArrowheads="1"/>
            </p:cNvSpPr>
            <p:nvPr/>
          </p:nvSpPr>
          <p:spPr bwMode="auto">
            <a:xfrm>
              <a:off x="3408" y="2400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3584" name="Line 186"/>
            <p:cNvSpPr>
              <a:spLocks noChangeShapeType="1"/>
            </p:cNvSpPr>
            <p:nvPr/>
          </p:nvSpPr>
          <p:spPr bwMode="auto">
            <a:xfrm>
              <a:off x="3212" y="2208"/>
              <a:ext cx="1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5" name="Text Box 187"/>
            <p:cNvSpPr txBox="1">
              <a:spLocks noChangeArrowheads="1"/>
            </p:cNvSpPr>
            <p:nvPr/>
          </p:nvSpPr>
          <p:spPr bwMode="auto">
            <a:xfrm>
              <a:off x="3024" y="2027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</a:t>
              </a:r>
            </a:p>
          </p:txBody>
        </p:sp>
        <p:sp>
          <p:nvSpPr>
            <p:cNvPr id="23586" name="Line 188"/>
            <p:cNvSpPr>
              <a:spLocks noChangeShapeType="1"/>
            </p:cNvSpPr>
            <p:nvPr/>
          </p:nvSpPr>
          <p:spPr bwMode="auto">
            <a:xfrm>
              <a:off x="3216" y="2544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7" name="Text Box 189"/>
            <p:cNvSpPr txBox="1">
              <a:spLocks noChangeArrowheads="1"/>
            </p:cNvSpPr>
            <p:nvPr/>
          </p:nvSpPr>
          <p:spPr bwMode="auto">
            <a:xfrm>
              <a:off x="3024" y="2363"/>
              <a:ext cx="2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</a:t>
              </a:r>
            </a:p>
          </p:txBody>
        </p:sp>
      </p:grpSp>
      <p:sp>
        <p:nvSpPr>
          <p:cNvPr id="23563" name="Text Box 212"/>
          <p:cNvSpPr txBox="1">
            <a:spLocks noChangeArrowheads="1"/>
          </p:cNvSpPr>
          <p:nvPr/>
        </p:nvSpPr>
        <p:spPr bwMode="auto">
          <a:xfrm>
            <a:off x="117477" y="6350"/>
            <a:ext cx="9026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Example 3: Given f (a,b,c) = Σm (0,1,7) + Σd(2), implement with 2-input Muxes.</a:t>
            </a:r>
          </a:p>
        </p:txBody>
      </p:sp>
      <p:sp>
        <p:nvSpPr>
          <p:cNvPr id="23564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E544337-1462-45C5-9810-9BDCF821F5C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smtClean="0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784914"/>
              </p:ext>
            </p:extLst>
          </p:nvPr>
        </p:nvGraphicFramePr>
        <p:xfrm>
          <a:off x="694944" y="1254064"/>
          <a:ext cx="3788784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6401"/>
                <a:gridCol w="658368"/>
                <a:gridCol w="658368"/>
                <a:gridCol w="175564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b\c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0</a:t>
                      </a:r>
                      <a:r>
                        <a:rPr lang="en-US" sz="2400" baseline="0" dirty="0" smtClean="0"/>
                        <a:t>=0</a:t>
                      </a:r>
                      <a:endParaRPr lang="en-US" sz="24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1</a:t>
                      </a:r>
                      <a:r>
                        <a:rPr lang="en-US" sz="2400" baseline="0" dirty="0" smtClean="0"/>
                        <a:t>=c</a:t>
                      </a:r>
                      <a:endParaRPr lang="en-US" sz="2400" baseline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9" name="Text Box 212"/>
          <p:cNvSpPr txBox="1">
            <a:spLocks noChangeArrowheads="1"/>
          </p:cNvSpPr>
          <p:nvPr/>
        </p:nvSpPr>
        <p:spPr bwMode="auto">
          <a:xfrm>
            <a:off x="117477" y="6350"/>
            <a:ext cx="90265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 </a:t>
            </a:r>
            <a:r>
              <a:rPr lang="en-US" altLang="en-US" sz="2400" dirty="0" smtClean="0"/>
              <a:t>4: </a:t>
            </a:r>
            <a:r>
              <a:rPr lang="en-US" altLang="en-US" sz="2400" dirty="0"/>
              <a:t>Given f 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 </a:t>
            </a:r>
            <a:r>
              <a:rPr lang="en-US" altLang="en-US" sz="2400" dirty="0" smtClean="0"/>
              <a:t>(0,2,4,7</a:t>
            </a:r>
            <a:r>
              <a:rPr lang="en-US" altLang="en-US" sz="2400" dirty="0"/>
              <a:t>) + </a:t>
            </a:r>
            <a:r>
              <a:rPr lang="en-US" altLang="en-US" sz="2400" dirty="0" err="1" smtClean="0"/>
              <a:t>Σd</a:t>
            </a:r>
            <a:r>
              <a:rPr lang="en-US" altLang="en-US" sz="2400" dirty="0" smtClean="0"/>
              <a:t>(3,5), </a:t>
            </a:r>
            <a:r>
              <a:rPr lang="en-US" altLang="en-US" sz="2400" dirty="0"/>
              <a:t>implement with 2-input </a:t>
            </a:r>
            <a:r>
              <a:rPr lang="en-US" altLang="en-US" sz="2400" dirty="0" err="1"/>
              <a:t>Muxes</a:t>
            </a:r>
            <a:r>
              <a:rPr lang="en-US" altLang="en-US" sz="2400" dirty="0"/>
              <a:t>.</a:t>
            </a:r>
          </a:p>
        </p:txBody>
      </p:sp>
      <p:sp>
        <p:nvSpPr>
          <p:cNvPr id="20500" name="Slide Number Placeholder 5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9909E41-FB5F-4811-B071-E6C7FA4C4E9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6231524" y="2363991"/>
            <a:ext cx="2644281" cy="3029133"/>
            <a:chOff x="6152473" y="1200150"/>
            <a:chExt cx="2644281" cy="2271850"/>
          </a:xfrm>
        </p:grpSpPr>
        <p:sp>
          <p:nvSpPr>
            <p:cNvPr id="20488" name="Rectangle 166"/>
            <p:cNvSpPr>
              <a:spLocks noChangeArrowheads="1"/>
            </p:cNvSpPr>
            <p:nvPr/>
          </p:nvSpPr>
          <p:spPr bwMode="auto">
            <a:xfrm>
              <a:off x="6934200" y="1771650"/>
              <a:ext cx="1066800" cy="1143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489" name="Line 167"/>
            <p:cNvSpPr>
              <a:spLocks noChangeShapeType="1"/>
            </p:cNvSpPr>
            <p:nvPr/>
          </p:nvSpPr>
          <p:spPr bwMode="auto">
            <a:xfrm flipV="1">
              <a:off x="6569076" y="2686050"/>
              <a:ext cx="365125" cy="11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0" name="Line 168"/>
            <p:cNvSpPr>
              <a:spLocks noChangeShapeType="1"/>
            </p:cNvSpPr>
            <p:nvPr/>
          </p:nvSpPr>
          <p:spPr bwMode="auto">
            <a:xfrm flipV="1">
              <a:off x="7467600" y="1600200"/>
              <a:ext cx="0" cy="171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1" name="Text Box 169"/>
            <p:cNvSpPr txBox="1">
              <a:spLocks noChangeArrowheads="1"/>
            </p:cNvSpPr>
            <p:nvPr/>
          </p:nvSpPr>
          <p:spPr bwMode="auto">
            <a:xfrm>
              <a:off x="7239000" y="1200150"/>
              <a:ext cx="372218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E</a:t>
              </a:r>
            </a:p>
          </p:txBody>
        </p:sp>
        <p:sp>
          <p:nvSpPr>
            <p:cNvPr id="20492" name="Line 173"/>
            <p:cNvSpPr>
              <a:spLocks noChangeShapeType="1"/>
            </p:cNvSpPr>
            <p:nvPr/>
          </p:nvSpPr>
          <p:spPr bwMode="auto">
            <a:xfrm>
              <a:off x="6553200" y="2057400"/>
              <a:ext cx="381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3" name="Rectangle 175"/>
            <p:cNvSpPr>
              <a:spLocks noChangeArrowheads="1"/>
            </p:cNvSpPr>
            <p:nvPr/>
          </p:nvSpPr>
          <p:spPr bwMode="auto">
            <a:xfrm>
              <a:off x="6934200" y="1943100"/>
              <a:ext cx="30008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  <a:endParaRPr lang="en-US" altLang="en-US" sz="1800" baseline="-12000"/>
            </a:p>
          </p:txBody>
        </p:sp>
        <p:sp>
          <p:nvSpPr>
            <p:cNvPr id="20494" name="Rectangle 177"/>
            <p:cNvSpPr>
              <a:spLocks noChangeArrowheads="1"/>
            </p:cNvSpPr>
            <p:nvPr/>
          </p:nvSpPr>
          <p:spPr bwMode="auto">
            <a:xfrm>
              <a:off x="6934200" y="2457450"/>
              <a:ext cx="30008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  <a:endParaRPr lang="en-US" altLang="en-US" sz="1800" baseline="-12000"/>
            </a:p>
          </p:txBody>
        </p:sp>
        <p:sp>
          <p:nvSpPr>
            <p:cNvPr id="20495" name="Line 178"/>
            <p:cNvSpPr>
              <a:spLocks noChangeShapeType="1"/>
            </p:cNvSpPr>
            <p:nvPr/>
          </p:nvSpPr>
          <p:spPr bwMode="auto">
            <a:xfrm flipV="1">
              <a:off x="7467600" y="291465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6" name="Text Box 179"/>
            <p:cNvSpPr txBox="1">
              <a:spLocks noChangeArrowheads="1"/>
            </p:cNvSpPr>
            <p:nvPr/>
          </p:nvSpPr>
          <p:spPr bwMode="auto">
            <a:xfrm>
              <a:off x="7206940" y="3125751"/>
              <a:ext cx="436338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  </a:t>
              </a:r>
              <a:r>
                <a:rPr lang="en-US" altLang="en-US" sz="2400"/>
                <a:t>a</a:t>
              </a:r>
            </a:p>
          </p:txBody>
        </p:sp>
        <p:sp>
          <p:nvSpPr>
            <p:cNvPr id="20497" name="Line 182"/>
            <p:cNvSpPr>
              <a:spLocks noChangeShapeType="1"/>
            </p:cNvSpPr>
            <p:nvPr/>
          </p:nvSpPr>
          <p:spPr bwMode="auto">
            <a:xfrm>
              <a:off x="8001000" y="2286000"/>
              <a:ext cx="457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8" name="Text Box 183"/>
            <p:cNvSpPr txBox="1">
              <a:spLocks noChangeArrowheads="1"/>
            </p:cNvSpPr>
            <p:nvPr/>
          </p:nvSpPr>
          <p:spPr bwMode="auto">
            <a:xfrm>
              <a:off x="8458200" y="2059781"/>
              <a:ext cx="33855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152473" y="1685925"/>
              <a:ext cx="8579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</a:t>
              </a:r>
              <a:r>
                <a:rPr lang="en-US" baseline="-25000" dirty="0" smtClean="0"/>
                <a:t>0</a:t>
              </a:r>
              <a:r>
                <a:rPr lang="en-US" dirty="0" smtClean="0"/>
                <a:t>(</a:t>
              </a:r>
              <a:r>
                <a:rPr lang="en-US" dirty="0" err="1" smtClean="0"/>
                <a:t>b,c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172200" y="2278618"/>
              <a:ext cx="914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</a:t>
              </a:r>
              <a:r>
                <a:rPr lang="en-US" baseline="-25000" dirty="0" smtClean="0"/>
                <a:t>1</a:t>
              </a:r>
              <a:r>
                <a:rPr lang="en-US" dirty="0" smtClean="0"/>
                <a:t>(</a:t>
              </a:r>
              <a:r>
                <a:rPr lang="en-US" dirty="0" err="1" smtClean="0"/>
                <a:t>b,c</a:t>
              </a:r>
              <a:r>
                <a:rPr lang="en-US" dirty="0" smtClean="0"/>
                <a:t>)</a:t>
              </a:r>
              <a:endParaRPr lang="en-US" dirty="0"/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263185"/>
              </p:ext>
            </p:extLst>
          </p:nvPr>
        </p:nvGraphicFramePr>
        <p:xfrm>
          <a:off x="536251" y="992391"/>
          <a:ext cx="609600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a\</a:t>
                      </a:r>
                      <a:r>
                        <a:rPr lang="en-US" sz="2400" dirty="0" err="1" smtClean="0"/>
                        <a:t>bc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0</a:t>
                      </a:r>
                      <a:endParaRPr lang="en-US" sz="2400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</a:t>
                      </a:r>
                      <a:r>
                        <a:rPr lang="en-US" sz="2400" baseline="-25000" dirty="0" smtClean="0"/>
                        <a:t>1</a:t>
                      </a:r>
                      <a:endParaRPr lang="en-US" sz="2400" baseline="-25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881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848600" cy="9144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4. </a:t>
            </a:r>
            <a:r>
              <a:rPr lang="en-US" altLang="en-US" sz="3200" dirty="0" err="1" smtClean="0"/>
              <a:t>Demultiplexers</a:t>
            </a:r>
            <a:endParaRPr lang="en-US" altLang="en-US" sz="3200" dirty="0" smtClean="0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981200" y="2438400"/>
            <a:ext cx="1143000" cy="1600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 flipV="1">
            <a:off x="2514600" y="2057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2286001" y="1603377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3124200" y="3200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990600" y="2971801"/>
            <a:ext cx="2984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x</a:t>
            </a:r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1371600" y="3200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3962402" y="2913064"/>
            <a:ext cx="11256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  <a:r>
              <a:rPr lang="en-US" altLang="en-US" sz="2400" baseline="-12000"/>
              <a:t>2</a:t>
            </a:r>
            <a:r>
              <a:rPr lang="en-US" altLang="en-US" sz="2400" baseline="-2000"/>
              <a:t>n</a:t>
            </a:r>
            <a:r>
              <a:rPr lang="en-US" altLang="en-US" sz="2400" baseline="-12000"/>
              <a:t>-1 </a:t>
            </a:r>
            <a:r>
              <a:rPr lang="en-US" altLang="en-US" sz="2400"/>
              <a:t>-y</a:t>
            </a:r>
            <a:r>
              <a:rPr lang="en-US" altLang="en-US" sz="2400" baseline="-12000"/>
              <a:t>0</a:t>
            </a:r>
          </a:p>
        </p:txBody>
      </p:sp>
      <p:sp>
        <p:nvSpPr>
          <p:cNvPr id="25610" name="Line 11"/>
          <p:cNvSpPr>
            <a:spLocks noChangeShapeType="1"/>
          </p:cNvSpPr>
          <p:nvPr/>
        </p:nvSpPr>
        <p:spPr bwMode="auto">
          <a:xfrm flipV="1">
            <a:off x="2590800" y="4038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1" name="Text Box 12"/>
          <p:cNvSpPr txBox="1">
            <a:spLocks noChangeArrowheads="1"/>
          </p:cNvSpPr>
          <p:nvPr/>
        </p:nvSpPr>
        <p:spPr bwMode="auto">
          <a:xfrm>
            <a:off x="2286002" y="4498977"/>
            <a:ext cx="12025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S(n-1,0)</a:t>
            </a:r>
          </a:p>
        </p:txBody>
      </p:sp>
      <p:sp>
        <p:nvSpPr>
          <p:cNvPr id="25612" name="Text Box 13"/>
          <p:cNvSpPr txBox="1">
            <a:spLocks noChangeArrowheads="1"/>
          </p:cNvSpPr>
          <p:nvPr/>
        </p:nvSpPr>
        <p:spPr bwMode="auto">
          <a:xfrm>
            <a:off x="2133600" y="5029202"/>
            <a:ext cx="1905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Control Input</a:t>
            </a:r>
          </a:p>
        </p:txBody>
      </p:sp>
      <p:sp>
        <p:nvSpPr>
          <p:cNvPr id="25613" name="Line 15"/>
          <p:cNvSpPr>
            <a:spLocks noChangeShapeType="1"/>
          </p:cNvSpPr>
          <p:nvPr/>
        </p:nvSpPr>
        <p:spPr bwMode="auto">
          <a:xfrm>
            <a:off x="3429000" y="29718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4" name="Line 16"/>
          <p:cNvSpPr>
            <a:spLocks noChangeShapeType="1"/>
          </p:cNvSpPr>
          <p:nvPr/>
        </p:nvSpPr>
        <p:spPr bwMode="auto">
          <a:xfrm flipH="1">
            <a:off x="2438400" y="4267200"/>
            <a:ext cx="304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5" name="Text Box 17"/>
          <p:cNvSpPr txBox="1">
            <a:spLocks noChangeArrowheads="1"/>
          </p:cNvSpPr>
          <p:nvPr/>
        </p:nvSpPr>
        <p:spPr bwMode="auto">
          <a:xfrm>
            <a:off x="4267200" y="1905002"/>
            <a:ext cx="39757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/>
              <a:t>y</a:t>
            </a:r>
            <a:r>
              <a:rPr lang="en-US" altLang="en-US" sz="2400" baseline="-12000" dirty="0" err="1"/>
              <a:t>i</a:t>
            </a:r>
            <a:r>
              <a:rPr lang="en-US" altLang="en-US" sz="2400" baseline="-12000" dirty="0"/>
              <a:t> </a:t>
            </a:r>
            <a:r>
              <a:rPr lang="en-US" altLang="en-US" sz="2400" dirty="0"/>
              <a:t>= x if </a:t>
            </a:r>
            <a:r>
              <a:rPr lang="en-US" altLang="en-US" sz="2400" dirty="0" err="1"/>
              <a:t>i</a:t>
            </a:r>
            <a:r>
              <a:rPr lang="en-US" altLang="en-US" sz="2400" dirty="0"/>
              <a:t> = (S</a:t>
            </a:r>
            <a:r>
              <a:rPr lang="en-US" altLang="en-US" sz="2400" baseline="-12000" dirty="0"/>
              <a:t>n-1</a:t>
            </a:r>
            <a:r>
              <a:rPr lang="en-US" altLang="en-US" sz="2400" dirty="0"/>
              <a:t>, .. , S</a:t>
            </a:r>
            <a:r>
              <a:rPr lang="en-US" altLang="en-US" sz="2400" baseline="-12000" dirty="0"/>
              <a:t>0</a:t>
            </a:r>
            <a:r>
              <a:rPr lang="en-US" altLang="en-US" sz="2400" dirty="0"/>
              <a:t>) &amp; E=1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/>
              <a:t>y</a:t>
            </a:r>
            <a:r>
              <a:rPr lang="en-US" altLang="en-US" sz="2400" baseline="-25000" dirty="0" err="1"/>
              <a:t>i</a:t>
            </a:r>
            <a:r>
              <a:rPr lang="en-US" altLang="en-US" sz="2400" dirty="0"/>
              <a:t> = 0 otherwise</a:t>
            </a:r>
          </a:p>
        </p:txBody>
      </p:sp>
      <p:sp>
        <p:nvSpPr>
          <p:cNvPr id="25616" name="Slide Number Placeholder 1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72E65F1-86E1-41EC-A44E-77A00775FA5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964B8CF-735E-4A1B-8D98-E733F63BED7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smtClean="0"/>
          </a:p>
        </p:txBody>
      </p:sp>
      <p:sp>
        <p:nvSpPr>
          <p:cNvPr id="26627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787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Shifters</a:t>
            </a:r>
          </a:p>
        </p:txBody>
      </p:sp>
      <p:sp>
        <p:nvSpPr>
          <p:cNvPr id="26629" name="Rectangle 4"/>
          <p:cNvSpPr>
            <a:spLocks noGrp="1" noChangeArrowheads="1"/>
          </p:cNvSpPr>
          <p:nvPr>
            <p:ph idx="1"/>
            <p:custDataLst>
              <p:tags r:id="rId3"/>
            </p:custDataLst>
          </p:nvPr>
        </p:nvSpPr>
        <p:spPr>
          <a:xfrm>
            <a:off x="685800" y="787400"/>
            <a:ext cx="8305800" cy="5308600"/>
          </a:xfrm>
        </p:spPr>
        <p:txBody>
          <a:bodyPr/>
          <a:lstStyle/>
          <a:p>
            <a:pPr eaLnBrk="1" hangingPunct="1"/>
            <a:r>
              <a:rPr lang="en-US" altLang="en-US" sz="2400" b="1" dirty="0" smtClean="0"/>
              <a:t>Logical shifter: </a:t>
            </a:r>
            <a:r>
              <a:rPr lang="en-US" altLang="en-US" sz="2400" dirty="0" smtClean="0"/>
              <a:t>shifts value to left or right and fills empty spaces with 0’s</a:t>
            </a:r>
          </a:p>
          <a:p>
            <a:pPr lvl="1" eaLnBrk="1" hangingPunct="1"/>
            <a:r>
              <a:rPr lang="en-US" altLang="en-US" sz="2400" dirty="0" smtClean="0"/>
              <a:t>Ex: </a:t>
            </a:r>
            <a:r>
              <a:rPr lang="en-US" altLang="en-US" sz="2400" dirty="0" smtClean="0">
                <a:solidFill>
                  <a:schemeClr val="accent2"/>
                </a:solidFill>
              </a:rPr>
              <a:t>11</a:t>
            </a:r>
            <a:r>
              <a:rPr lang="en-US" altLang="en-US" sz="2400" dirty="0" smtClean="0">
                <a:solidFill>
                  <a:srgbClr val="FF3300"/>
                </a:solidFill>
              </a:rPr>
              <a:t>0</a:t>
            </a:r>
            <a:r>
              <a:rPr lang="en-US" altLang="en-US" sz="2400" dirty="0" smtClean="0">
                <a:solidFill>
                  <a:schemeClr val="accent2"/>
                </a:solidFill>
              </a:rPr>
              <a:t>01</a:t>
            </a:r>
            <a:r>
              <a:rPr lang="en-US" altLang="en-US" sz="2400" dirty="0" smtClean="0"/>
              <a:t> &gt;&gt; 2 = 00</a:t>
            </a:r>
            <a:r>
              <a:rPr lang="en-US" altLang="en-US" sz="2400" dirty="0" smtClean="0">
                <a:solidFill>
                  <a:schemeClr val="accent2"/>
                </a:solidFill>
              </a:rPr>
              <a:t>11</a:t>
            </a:r>
            <a:r>
              <a:rPr lang="en-US" altLang="en-US" sz="2400" dirty="0" smtClean="0">
                <a:solidFill>
                  <a:srgbClr val="FF3300"/>
                </a:solidFill>
              </a:rPr>
              <a:t>0</a:t>
            </a:r>
          </a:p>
          <a:p>
            <a:pPr lvl="1" eaLnBrk="1" hangingPunct="1"/>
            <a:r>
              <a:rPr lang="en-US" altLang="en-US" sz="2400" dirty="0" smtClean="0"/>
              <a:t>Ex: </a:t>
            </a:r>
            <a:r>
              <a:rPr lang="en-US" altLang="en-US" sz="2400" dirty="0" smtClean="0">
                <a:solidFill>
                  <a:schemeClr val="accent2"/>
                </a:solidFill>
              </a:rPr>
              <a:t>11</a:t>
            </a:r>
            <a:r>
              <a:rPr lang="en-US" altLang="en-US" sz="2400" dirty="0" smtClean="0">
                <a:solidFill>
                  <a:srgbClr val="FF3300"/>
                </a:solidFill>
              </a:rPr>
              <a:t>0</a:t>
            </a:r>
            <a:r>
              <a:rPr lang="en-US" altLang="en-US" sz="2400" dirty="0" smtClean="0">
                <a:solidFill>
                  <a:schemeClr val="accent2"/>
                </a:solidFill>
              </a:rPr>
              <a:t>01</a:t>
            </a:r>
            <a:r>
              <a:rPr lang="en-US" altLang="en-US" sz="2400" dirty="0" smtClean="0"/>
              <a:t> &lt;&lt; 2 = </a:t>
            </a:r>
            <a:r>
              <a:rPr lang="en-US" altLang="en-US" sz="2400" dirty="0" smtClean="0">
                <a:solidFill>
                  <a:srgbClr val="FF3300"/>
                </a:solidFill>
              </a:rPr>
              <a:t>0</a:t>
            </a:r>
            <a:r>
              <a:rPr lang="en-US" altLang="en-US" sz="2400" dirty="0" smtClean="0">
                <a:solidFill>
                  <a:schemeClr val="accent2"/>
                </a:solidFill>
              </a:rPr>
              <a:t>01</a:t>
            </a:r>
            <a:r>
              <a:rPr lang="en-US" altLang="en-US" sz="2400" dirty="0" smtClean="0"/>
              <a:t>00</a:t>
            </a:r>
          </a:p>
          <a:p>
            <a:pPr eaLnBrk="1" hangingPunct="1"/>
            <a:r>
              <a:rPr lang="en-US" altLang="en-US" sz="2400" b="1" dirty="0" smtClean="0"/>
              <a:t>Arithmetic shifter:</a:t>
            </a:r>
            <a:r>
              <a:rPr lang="en-US" altLang="en-US" sz="2400" dirty="0" smtClean="0"/>
              <a:t> same as logical shifter, but on right shift, fills empty spaces with the old most significant bit (</a:t>
            </a:r>
            <a:r>
              <a:rPr lang="en-US" altLang="en-US" sz="2400" dirty="0" err="1" smtClean="0"/>
              <a:t>msb</a:t>
            </a:r>
            <a:r>
              <a:rPr lang="en-US" altLang="en-US" sz="2400" dirty="0" smtClean="0"/>
              <a:t>).</a:t>
            </a:r>
          </a:p>
          <a:p>
            <a:pPr lvl="1" eaLnBrk="1" hangingPunct="1"/>
            <a:r>
              <a:rPr lang="en-US" altLang="en-US" sz="2400" dirty="0" smtClean="0"/>
              <a:t>Ex: </a:t>
            </a:r>
            <a:r>
              <a:rPr lang="en-US" altLang="en-US" sz="2400" dirty="0" smtClean="0">
                <a:solidFill>
                  <a:schemeClr val="accent2"/>
                </a:solidFill>
              </a:rPr>
              <a:t>11</a:t>
            </a:r>
            <a:r>
              <a:rPr lang="en-US" altLang="en-US" sz="2400" dirty="0" smtClean="0">
                <a:solidFill>
                  <a:srgbClr val="FF3300"/>
                </a:solidFill>
              </a:rPr>
              <a:t>0</a:t>
            </a:r>
            <a:r>
              <a:rPr lang="en-US" altLang="en-US" sz="2400" dirty="0" smtClean="0">
                <a:solidFill>
                  <a:schemeClr val="accent2"/>
                </a:solidFill>
              </a:rPr>
              <a:t>01</a:t>
            </a:r>
            <a:r>
              <a:rPr lang="en-US" altLang="en-US" sz="2400" dirty="0" smtClean="0"/>
              <a:t> &gt;&gt;&gt; 2 = </a:t>
            </a:r>
            <a:r>
              <a:rPr lang="en-US" altLang="en-US" sz="2400" b="1" dirty="0" smtClean="0"/>
              <a:t>11</a:t>
            </a:r>
            <a:r>
              <a:rPr lang="en-US" altLang="en-US" sz="2400" dirty="0" smtClean="0">
                <a:solidFill>
                  <a:schemeClr val="accent2"/>
                </a:solidFill>
              </a:rPr>
              <a:t>11</a:t>
            </a:r>
            <a:r>
              <a:rPr lang="en-US" altLang="en-US" sz="2400" dirty="0" smtClean="0">
                <a:solidFill>
                  <a:srgbClr val="FF3300"/>
                </a:solidFill>
              </a:rPr>
              <a:t>0</a:t>
            </a:r>
          </a:p>
          <a:p>
            <a:pPr lvl="1" eaLnBrk="1" hangingPunct="1"/>
            <a:r>
              <a:rPr lang="en-US" altLang="en-US" sz="2400" dirty="0" smtClean="0"/>
              <a:t>Ex: </a:t>
            </a:r>
            <a:r>
              <a:rPr lang="en-US" altLang="en-US" sz="2400" dirty="0" smtClean="0">
                <a:solidFill>
                  <a:schemeClr val="accent2"/>
                </a:solidFill>
              </a:rPr>
              <a:t>11</a:t>
            </a:r>
            <a:r>
              <a:rPr lang="en-US" altLang="en-US" sz="2400" dirty="0" smtClean="0">
                <a:solidFill>
                  <a:srgbClr val="FF3300"/>
                </a:solidFill>
              </a:rPr>
              <a:t>0</a:t>
            </a:r>
            <a:r>
              <a:rPr lang="en-US" altLang="en-US" sz="2400" dirty="0" smtClean="0">
                <a:solidFill>
                  <a:schemeClr val="accent2"/>
                </a:solidFill>
              </a:rPr>
              <a:t>01</a:t>
            </a:r>
            <a:r>
              <a:rPr lang="en-US" altLang="en-US" sz="2400" dirty="0" smtClean="0"/>
              <a:t> &lt;&lt;&lt; 2 = </a:t>
            </a:r>
            <a:r>
              <a:rPr lang="en-US" altLang="en-US" sz="2400" dirty="0" smtClean="0">
                <a:solidFill>
                  <a:schemeClr val="accent2"/>
                </a:solidFill>
              </a:rPr>
              <a:t>00</a:t>
            </a:r>
            <a:r>
              <a:rPr lang="en-US" altLang="en-US" sz="2400" dirty="0" smtClean="0">
                <a:solidFill>
                  <a:srgbClr val="FF3300"/>
                </a:solidFill>
              </a:rPr>
              <a:t>1</a:t>
            </a:r>
            <a:r>
              <a:rPr lang="en-US" altLang="en-US" sz="2400" dirty="0" smtClean="0"/>
              <a:t>00</a:t>
            </a:r>
          </a:p>
          <a:p>
            <a:pPr eaLnBrk="1" hangingPunct="1"/>
            <a:r>
              <a:rPr lang="en-US" altLang="en-US" sz="2400" b="1" dirty="0" smtClean="0"/>
              <a:t>Rotator:</a:t>
            </a:r>
            <a:r>
              <a:rPr lang="en-US" altLang="en-US" sz="2400" dirty="0" smtClean="0"/>
              <a:t> rotates bits in a circle, such that bits shifted off one end are shifted into the other end</a:t>
            </a:r>
          </a:p>
          <a:p>
            <a:pPr lvl="1" eaLnBrk="1" hangingPunct="1"/>
            <a:r>
              <a:rPr lang="en-US" altLang="en-US" sz="2400" dirty="0" smtClean="0"/>
              <a:t>Ex: </a:t>
            </a:r>
            <a:r>
              <a:rPr lang="en-US" altLang="en-US" sz="2400" dirty="0" smtClean="0">
                <a:solidFill>
                  <a:schemeClr val="accent2"/>
                </a:solidFill>
              </a:rPr>
              <a:t>11</a:t>
            </a:r>
            <a:r>
              <a:rPr lang="en-US" altLang="en-US" sz="2400" dirty="0" smtClean="0">
                <a:solidFill>
                  <a:srgbClr val="FF3300"/>
                </a:solidFill>
              </a:rPr>
              <a:t>0</a:t>
            </a:r>
            <a:r>
              <a:rPr lang="en-US" altLang="en-US" sz="2400" dirty="0" smtClean="0">
                <a:solidFill>
                  <a:srgbClr val="00CC99"/>
                </a:solidFill>
              </a:rPr>
              <a:t>01</a:t>
            </a:r>
            <a:r>
              <a:rPr lang="en-US" altLang="en-US" sz="2400" dirty="0" smtClean="0"/>
              <a:t> ROR 2 = </a:t>
            </a:r>
            <a:r>
              <a:rPr lang="en-US" altLang="en-US" sz="2400" dirty="0" smtClean="0">
                <a:solidFill>
                  <a:srgbClr val="00CC99"/>
                </a:solidFill>
              </a:rPr>
              <a:t>01</a:t>
            </a:r>
            <a:r>
              <a:rPr lang="en-US" altLang="en-US" sz="2400" dirty="0" smtClean="0">
                <a:solidFill>
                  <a:schemeClr val="accent2"/>
                </a:solidFill>
              </a:rPr>
              <a:t>11</a:t>
            </a:r>
            <a:r>
              <a:rPr lang="en-US" altLang="en-US" sz="2400" dirty="0" smtClean="0">
                <a:solidFill>
                  <a:srgbClr val="FF3300"/>
                </a:solidFill>
              </a:rPr>
              <a:t>0</a:t>
            </a:r>
          </a:p>
          <a:p>
            <a:pPr lvl="1" eaLnBrk="1" hangingPunct="1"/>
            <a:r>
              <a:rPr lang="en-US" altLang="en-US" sz="2400" dirty="0" smtClean="0"/>
              <a:t>Ex: </a:t>
            </a:r>
            <a:r>
              <a:rPr lang="en-US" altLang="en-US" sz="2400" dirty="0" smtClean="0">
                <a:solidFill>
                  <a:srgbClr val="00CC99"/>
                </a:solidFill>
              </a:rPr>
              <a:t>11</a:t>
            </a:r>
            <a:r>
              <a:rPr lang="en-US" altLang="en-US" sz="2400" dirty="0" smtClean="0">
                <a:solidFill>
                  <a:srgbClr val="FF3300"/>
                </a:solidFill>
              </a:rPr>
              <a:t>0</a:t>
            </a:r>
            <a:r>
              <a:rPr lang="en-US" altLang="en-US" sz="2400" dirty="0" smtClean="0">
                <a:solidFill>
                  <a:schemeClr val="accent2"/>
                </a:solidFill>
              </a:rPr>
              <a:t>01</a:t>
            </a:r>
            <a:r>
              <a:rPr lang="en-US" altLang="en-US" sz="2400" dirty="0" smtClean="0"/>
              <a:t> ROL 2 = </a:t>
            </a:r>
            <a:r>
              <a:rPr lang="en-US" altLang="en-US" sz="2400" dirty="0" smtClean="0">
                <a:solidFill>
                  <a:srgbClr val="FF3300"/>
                </a:solidFill>
              </a:rPr>
              <a:t>0</a:t>
            </a:r>
            <a:r>
              <a:rPr lang="en-US" altLang="en-US" sz="2400" dirty="0" smtClean="0">
                <a:solidFill>
                  <a:schemeClr val="accent2"/>
                </a:solidFill>
              </a:rPr>
              <a:t>01</a:t>
            </a:r>
            <a:r>
              <a:rPr lang="en-US" altLang="en-US" sz="2400" dirty="0" smtClean="0">
                <a:solidFill>
                  <a:srgbClr val="00CC99"/>
                </a:solidFill>
              </a:rPr>
              <a:t>11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848600" cy="914400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Shifter</a:t>
            </a:r>
          </a:p>
        </p:txBody>
      </p:sp>
      <p:sp>
        <p:nvSpPr>
          <p:cNvPr id="27651" name="Text Box 39"/>
          <p:cNvSpPr txBox="1">
            <a:spLocks noChangeArrowheads="1"/>
          </p:cNvSpPr>
          <p:nvPr/>
        </p:nvSpPr>
        <p:spPr bwMode="auto">
          <a:xfrm>
            <a:off x="457201" y="3810001"/>
            <a:ext cx="41873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Can be implemented with a mux</a:t>
            </a:r>
          </a:p>
        </p:txBody>
      </p:sp>
      <p:grpSp>
        <p:nvGrpSpPr>
          <p:cNvPr id="27652" name="Group 83"/>
          <p:cNvGrpSpPr>
            <a:grpSpLocks/>
          </p:cNvGrpSpPr>
          <p:nvPr/>
        </p:nvGrpSpPr>
        <p:grpSpPr bwMode="auto">
          <a:xfrm>
            <a:off x="4267200" y="3276602"/>
            <a:ext cx="4059238" cy="2979737"/>
            <a:chOff x="2188" y="2256"/>
            <a:chExt cx="2557" cy="1877"/>
          </a:xfrm>
        </p:grpSpPr>
        <p:sp>
          <p:nvSpPr>
            <p:cNvPr id="27676" name="Rectangle 40"/>
            <p:cNvSpPr>
              <a:spLocks noChangeArrowheads="1"/>
            </p:cNvSpPr>
            <p:nvPr/>
          </p:nvSpPr>
          <p:spPr bwMode="auto">
            <a:xfrm>
              <a:off x="2860" y="3168"/>
              <a:ext cx="1440" cy="52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7677" name="Line 41"/>
            <p:cNvSpPr>
              <a:spLocks noChangeShapeType="1"/>
            </p:cNvSpPr>
            <p:nvPr/>
          </p:nvSpPr>
          <p:spPr bwMode="auto">
            <a:xfrm>
              <a:off x="2428" y="3297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8" name="Line 42"/>
            <p:cNvSpPr>
              <a:spLocks noChangeShapeType="1"/>
            </p:cNvSpPr>
            <p:nvPr/>
          </p:nvSpPr>
          <p:spPr bwMode="auto">
            <a:xfrm>
              <a:off x="2428" y="3585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9" name="Text Box 43"/>
            <p:cNvSpPr txBox="1">
              <a:spLocks noChangeArrowheads="1"/>
            </p:cNvSpPr>
            <p:nvPr/>
          </p:nvSpPr>
          <p:spPr bwMode="auto">
            <a:xfrm>
              <a:off x="2208" y="3120"/>
              <a:ext cx="19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</a:t>
              </a:r>
            </a:p>
          </p:txBody>
        </p:sp>
        <p:sp>
          <p:nvSpPr>
            <p:cNvPr id="27680" name="Text Box 44"/>
            <p:cNvSpPr txBox="1">
              <a:spLocks noChangeArrowheads="1"/>
            </p:cNvSpPr>
            <p:nvPr/>
          </p:nvSpPr>
          <p:spPr bwMode="auto">
            <a:xfrm>
              <a:off x="2188" y="3371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d</a:t>
              </a:r>
            </a:p>
          </p:txBody>
        </p:sp>
        <p:sp>
          <p:nvSpPr>
            <p:cNvPr id="27681" name="Line 45"/>
            <p:cNvSpPr>
              <a:spLocks noChangeShapeType="1"/>
            </p:cNvSpPr>
            <p:nvPr/>
          </p:nvSpPr>
          <p:spPr bwMode="auto">
            <a:xfrm>
              <a:off x="3312" y="273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2" name="Line 47"/>
            <p:cNvSpPr>
              <a:spLocks noChangeShapeType="1"/>
            </p:cNvSpPr>
            <p:nvPr/>
          </p:nvSpPr>
          <p:spPr bwMode="auto">
            <a:xfrm>
              <a:off x="3792" y="297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3" name="Line 49"/>
            <p:cNvSpPr>
              <a:spLocks noChangeShapeType="1"/>
            </p:cNvSpPr>
            <p:nvPr/>
          </p:nvSpPr>
          <p:spPr bwMode="auto">
            <a:xfrm>
              <a:off x="4052" y="297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4" name="Line 51"/>
            <p:cNvSpPr>
              <a:spLocks noChangeShapeType="1"/>
            </p:cNvSpPr>
            <p:nvPr/>
          </p:nvSpPr>
          <p:spPr bwMode="auto">
            <a:xfrm>
              <a:off x="3552" y="283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5" name="Line 53"/>
            <p:cNvSpPr>
              <a:spLocks noChangeShapeType="1"/>
            </p:cNvSpPr>
            <p:nvPr/>
          </p:nvSpPr>
          <p:spPr bwMode="auto">
            <a:xfrm>
              <a:off x="3580" y="369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6" name="Rectangle 54"/>
            <p:cNvSpPr>
              <a:spLocks noChangeArrowheads="1"/>
            </p:cNvSpPr>
            <p:nvPr/>
          </p:nvSpPr>
          <p:spPr bwMode="auto">
            <a:xfrm>
              <a:off x="3484" y="3842"/>
              <a:ext cx="2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  <a:r>
                <a:rPr lang="en-US" altLang="en-US" sz="2400" baseline="-4000"/>
                <a:t>i</a:t>
              </a:r>
              <a:endParaRPr lang="en-US" altLang="en-US" sz="2400" baseline="-12000"/>
            </a:p>
          </p:txBody>
        </p:sp>
        <p:sp>
          <p:nvSpPr>
            <p:cNvPr id="27687" name="Line 57"/>
            <p:cNvSpPr>
              <a:spLocks noChangeShapeType="1"/>
            </p:cNvSpPr>
            <p:nvPr/>
          </p:nvSpPr>
          <p:spPr bwMode="auto">
            <a:xfrm>
              <a:off x="4300" y="340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8" name="Text Box 58"/>
            <p:cNvSpPr txBox="1">
              <a:spLocks noChangeArrowheads="1"/>
            </p:cNvSpPr>
            <p:nvPr/>
          </p:nvSpPr>
          <p:spPr bwMode="auto">
            <a:xfrm>
              <a:off x="4540" y="3312"/>
              <a:ext cx="20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</a:t>
              </a:r>
            </a:p>
          </p:txBody>
        </p:sp>
        <p:sp>
          <p:nvSpPr>
            <p:cNvPr id="27689" name="Text Box 60"/>
            <p:cNvSpPr txBox="1">
              <a:spLocks noChangeArrowheads="1"/>
            </p:cNvSpPr>
            <p:nvPr/>
          </p:nvSpPr>
          <p:spPr bwMode="auto">
            <a:xfrm>
              <a:off x="2864" y="3177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</p:txBody>
        </p:sp>
        <p:sp>
          <p:nvSpPr>
            <p:cNvPr id="27690" name="Text Box 61"/>
            <p:cNvSpPr txBox="1">
              <a:spLocks noChangeArrowheads="1"/>
            </p:cNvSpPr>
            <p:nvPr/>
          </p:nvSpPr>
          <p:spPr bwMode="auto">
            <a:xfrm>
              <a:off x="2864" y="3456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</p:txBody>
        </p:sp>
        <p:sp>
          <p:nvSpPr>
            <p:cNvPr id="27691" name="Text Box 63"/>
            <p:cNvSpPr txBox="1">
              <a:spLocks noChangeArrowheads="1"/>
            </p:cNvSpPr>
            <p:nvPr/>
          </p:nvSpPr>
          <p:spPr bwMode="auto">
            <a:xfrm>
              <a:off x="3206" y="3144"/>
              <a:ext cx="95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3     2     1     0</a:t>
              </a:r>
            </a:p>
          </p:txBody>
        </p:sp>
        <p:sp>
          <p:nvSpPr>
            <p:cNvPr id="27692" name="Line 65"/>
            <p:cNvSpPr>
              <a:spLocks noChangeShapeType="1"/>
            </p:cNvSpPr>
            <p:nvPr/>
          </p:nvSpPr>
          <p:spPr bwMode="auto">
            <a:xfrm>
              <a:off x="3312" y="2736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3" name="Line 66"/>
            <p:cNvSpPr>
              <a:spLocks noChangeShapeType="1"/>
            </p:cNvSpPr>
            <p:nvPr/>
          </p:nvSpPr>
          <p:spPr bwMode="auto">
            <a:xfrm flipH="1">
              <a:off x="3168" y="283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4" name="Line 67"/>
            <p:cNvSpPr>
              <a:spLocks noChangeShapeType="1"/>
            </p:cNvSpPr>
            <p:nvPr/>
          </p:nvSpPr>
          <p:spPr bwMode="auto">
            <a:xfrm flipV="1">
              <a:off x="3168" y="254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5" name="Rectangle 69"/>
            <p:cNvSpPr>
              <a:spLocks noChangeArrowheads="1"/>
            </p:cNvSpPr>
            <p:nvPr/>
          </p:nvSpPr>
          <p:spPr bwMode="auto">
            <a:xfrm>
              <a:off x="2995" y="2258"/>
              <a:ext cx="38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i+1</a:t>
              </a:r>
            </a:p>
          </p:txBody>
        </p:sp>
        <p:sp>
          <p:nvSpPr>
            <p:cNvPr id="27696" name="Line 70"/>
            <p:cNvSpPr>
              <a:spLocks noChangeShapeType="1"/>
            </p:cNvSpPr>
            <p:nvPr/>
          </p:nvSpPr>
          <p:spPr bwMode="auto">
            <a:xfrm flipV="1">
              <a:off x="4080" y="2592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7" name="Rectangle 72"/>
            <p:cNvSpPr>
              <a:spLocks noChangeArrowheads="1"/>
            </p:cNvSpPr>
            <p:nvPr/>
          </p:nvSpPr>
          <p:spPr bwMode="auto">
            <a:xfrm>
              <a:off x="3936" y="2256"/>
              <a:ext cx="35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i-1</a:t>
              </a:r>
            </a:p>
          </p:txBody>
        </p:sp>
        <p:sp>
          <p:nvSpPr>
            <p:cNvPr id="27698" name="Line 73"/>
            <p:cNvSpPr>
              <a:spLocks noChangeShapeType="1"/>
            </p:cNvSpPr>
            <p:nvPr/>
          </p:nvSpPr>
          <p:spPr bwMode="auto">
            <a:xfrm flipV="1">
              <a:off x="3792" y="254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9" name="Line 74"/>
            <p:cNvSpPr>
              <a:spLocks noChangeShapeType="1"/>
            </p:cNvSpPr>
            <p:nvPr/>
          </p:nvSpPr>
          <p:spPr bwMode="auto">
            <a:xfrm>
              <a:off x="3792" y="297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0" name="Rectangle 76"/>
            <p:cNvSpPr>
              <a:spLocks noChangeArrowheads="1"/>
            </p:cNvSpPr>
            <p:nvPr/>
          </p:nvSpPr>
          <p:spPr bwMode="auto">
            <a:xfrm>
              <a:off x="3673" y="2258"/>
              <a:ext cx="2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i</a:t>
              </a:r>
            </a:p>
          </p:txBody>
        </p:sp>
      </p:grpSp>
      <p:grpSp>
        <p:nvGrpSpPr>
          <p:cNvPr id="27653" name="Group 82"/>
          <p:cNvGrpSpPr>
            <a:grpSpLocks/>
          </p:cNvGrpSpPr>
          <p:nvPr/>
        </p:nvGrpSpPr>
        <p:grpSpPr bwMode="auto">
          <a:xfrm>
            <a:off x="609602" y="914402"/>
            <a:ext cx="4075113" cy="2674937"/>
            <a:chOff x="384" y="672"/>
            <a:chExt cx="2567" cy="1685"/>
          </a:xfrm>
        </p:grpSpPr>
        <p:sp>
          <p:nvSpPr>
            <p:cNvPr id="27655" name="Rectangle 17"/>
            <p:cNvSpPr>
              <a:spLocks noChangeArrowheads="1"/>
            </p:cNvSpPr>
            <p:nvPr/>
          </p:nvSpPr>
          <p:spPr bwMode="auto">
            <a:xfrm>
              <a:off x="1056" y="1152"/>
              <a:ext cx="1584" cy="76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7656" name="Line 18"/>
            <p:cNvSpPr>
              <a:spLocks noChangeShapeType="1"/>
            </p:cNvSpPr>
            <p:nvPr/>
          </p:nvSpPr>
          <p:spPr bwMode="auto">
            <a:xfrm>
              <a:off x="624" y="139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7" name="Line 19"/>
            <p:cNvSpPr>
              <a:spLocks noChangeShapeType="1"/>
            </p:cNvSpPr>
            <p:nvPr/>
          </p:nvSpPr>
          <p:spPr bwMode="auto">
            <a:xfrm>
              <a:off x="624" y="1680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8" name="Text Box 20"/>
            <p:cNvSpPr txBox="1">
              <a:spLocks noChangeArrowheads="1"/>
            </p:cNvSpPr>
            <p:nvPr/>
          </p:nvSpPr>
          <p:spPr bwMode="auto">
            <a:xfrm>
              <a:off x="404" y="1226"/>
              <a:ext cx="19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</a:t>
              </a:r>
            </a:p>
          </p:txBody>
        </p:sp>
        <p:sp>
          <p:nvSpPr>
            <p:cNvPr id="27659" name="Text Box 21"/>
            <p:cNvSpPr txBox="1">
              <a:spLocks noChangeArrowheads="1"/>
            </p:cNvSpPr>
            <p:nvPr/>
          </p:nvSpPr>
          <p:spPr bwMode="auto">
            <a:xfrm>
              <a:off x="384" y="1490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d</a:t>
              </a:r>
            </a:p>
          </p:txBody>
        </p:sp>
        <p:sp>
          <p:nvSpPr>
            <p:cNvPr id="27660" name="Line 22"/>
            <p:cNvSpPr>
              <a:spLocks noChangeShapeType="1"/>
            </p:cNvSpPr>
            <p:nvPr/>
          </p:nvSpPr>
          <p:spPr bwMode="auto">
            <a:xfrm>
              <a:off x="1344" y="9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1" name="Text Box 23"/>
            <p:cNvSpPr txBox="1">
              <a:spLocks noChangeArrowheads="1"/>
            </p:cNvSpPr>
            <p:nvPr/>
          </p:nvSpPr>
          <p:spPr bwMode="auto">
            <a:xfrm>
              <a:off x="1200" y="672"/>
              <a:ext cx="27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n</a:t>
              </a:r>
            </a:p>
          </p:txBody>
        </p:sp>
        <p:sp>
          <p:nvSpPr>
            <p:cNvPr id="27662" name="Line 24"/>
            <p:cNvSpPr>
              <a:spLocks noChangeShapeType="1"/>
            </p:cNvSpPr>
            <p:nvPr/>
          </p:nvSpPr>
          <p:spPr bwMode="auto">
            <a:xfrm>
              <a:off x="2160" y="93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3" name="Text Box 25"/>
            <p:cNvSpPr txBox="1">
              <a:spLocks noChangeArrowheads="1"/>
            </p:cNvSpPr>
            <p:nvPr/>
          </p:nvSpPr>
          <p:spPr bwMode="auto">
            <a:xfrm>
              <a:off x="2064" y="674"/>
              <a:ext cx="27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0</a:t>
              </a:r>
            </a:p>
          </p:txBody>
        </p:sp>
        <p:sp>
          <p:nvSpPr>
            <p:cNvPr id="27664" name="Line 26"/>
            <p:cNvSpPr>
              <a:spLocks noChangeShapeType="1"/>
            </p:cNvSpPr>
            <p:nvPr/>
          </p:nvSpPr>
          <p:spPr bwMode="auto">
            <a:xfrm>
              <a:off x="2356" y="93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5" name="Text Box 27"/>
            <p:cNvSpPr txBox="1">
              <a:spLocks noChangeArrowheads="1"/>
            </p:cNvSpPr>
            <p:nvPr/>
          </p:nvSpPr>
          <p:spPr bwMode="auto">
            <a:xfrm>
              <a:off x="2260" y="674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-1</a:t>
              </a:r>
            </a:p>
          </p:txBody>
        </p:sp>
        <p:sp>
          <p:nvSpPr>
            <p:cNvPr id="27666" name="Line 28"/>
            <p:cNvSpPr>
              <a:spLocks noChangeShapeType="1"/>
            </p:cNvSpPr>
            <p:nvPr/>
          </p:nvSpPr>
          <p:spPr bwMode="auto">
            <a:xfrm>
              <a:off x="1536" y="9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7" name="Text Box 29"/>
            <p:cNvSpPr txBox="1">
              <a:spLocks noChangeArrowheads="1"/>
            </p:cNvSpPr>
            <p:nvPr/>
          </p:nvSpPr>
          <p:spPr bwMode="auto">
            <a:xfrm>
              <a:off x="1440" y="672"/>
              <a:ext cx="38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x</a:t>
              </a:r>
              <a:r>
                <a:rPr lang="en-US" altLang="en-US" sz="2400" baseline="-12000"/>
                <a:t>n-1</a:t>
              </a:r>
            </a:p>
          </p:txBody>
        </p:sp>
        <p:sp>
          <p:nvSpPr>
            <p:cNvPr id="27668" name="Line 30"/>
            <p:cNvSpPr>
              <a:spLocks noChangeShapeType="1"/>
            </p:cNvSpPr>
            <p:nvPr/>
          </p:nvSpPr>
          <p:spPr bwMode="auto">
            <a:xfrm>
              <a:off x="1296" y="192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9" name="Rectangle 32"/>
            <p:cNvSpPr>
              <a:spLocks noChangeArrowheads="1"/>
            </p:cNvSpPr>
            <p:nvPr/>
          </p:nvSpPr>
          <p:spPr bwMode="auto">
            <a:xfrm>
              <a:off x="1152" y="2066"/>
              <a:ext cx="38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  <a:r>
                <a:rPr lang="en-US" altLang="en-US" sz="2400" baseline="-4000"/>
                <a:t>n</a:t>
              </a:r>
              <a:r>
                <a:rPr lang="en-US" altLang="en-US" sz="2400" baseline="-12000"/>
                <a:t>-1</a:t>
              </a:r>
            </a:p>
          </p:txBody>
        </p:sp>
        <p:sp>
          <p:nvSpPr>
            <p:cNvPr id="27670" name="Line 33"/>
            <p:cNvSpPr>
              <a:spLocks noChangeShapeType="1"/>
            </p:cNvSpPr>
            <p:nvPr/>
          </p:nvSpPr>
          <p:spPr bwMode="auto">
            <a:xfrm>
              <a:off x="2228" y="192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1" name="Rectangle 34"/>
            <p:cNvSpPr>
              <a:spLocks noChangeArrowheads="1"/>
            </p:cNvSpPr>
            <p:nvPr/>
          </p:nvSpPr>
          <p:spPr bwMode="auto">
            <a:xfrm>
              <a:off x="2064" y="2064"/>
              <a:ext cx="3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  <a:r>
                <a:rPr lang="en-US" altLang="en-US" sz="2000" baseline="-4000"/>
                <a:t>0</a:t>
              </a:r>
              <a:endParaRPr lang="en-US" altLang="en-US" sz="2000" baseline="-12000"/>
            </a:p>
          </p:txBody>
        </p:sp>
        <p:sp>
          <p:nvSpPr>
            <p:cNvPr id="27672" name="Line 35"/>
            <p:cNvSpPr>
              <a:spLocks noChangeShapeType="1"/>
            </p:cNvSpPr>
            <p:nvPr/>
          </p:nvSpPr>
          <p:spPr bwMode="auto">
            <a:xfrm>
              <a:off x="2640" y="148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3" name="Text Box 36"/>
            <p:cNvSpPr txBox="1">
              <a:spLocks noChangeArrowheads="1"/>
            </p:cNvSpPr>
            <p:nvPr/>
          </p:nvSpPr>
          <p:spPr bwMode="auto">
            <a:xfrm>
              <a:off x="2736" y="1338"/>
              <a:ext cx="21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E</a:t>
              </a:r>
            </a:p>
          </p:txBody>
        </p:sp>
        <p:sp>
          <p:nvSpPr>
            <p:cNvPr id="27674" name="Text Box 78"/>
            <p:cNvSpPr txBox="1">
              <a:spLocks noChangeArrowheads="1"/>
            </p:cNvSpPr>
            <p:nvPr/>
          </p:nvSpPr>
          <p:spPr bwMode="auto">
            <a:xfrm>
              <a:off x="1084" y="1250"/>
              <a:ext cx="4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 / n</a:t>
              </a:r>
            </a:p>
          </p:txBody>
        </p:sp>
        <p:sp>
          <p:nvSpPr>
            <p:cNvPr id="27675" name="Text Box 79"/>
            <p:cNvSpPr txBox="1">
              <a:spLocks noChangeArrowheads="1"/>
            </p:cNvSpPr>
            <p:nvPr/>
          </p:nvSpPr>
          <p:spPr bwMode="auto">
            <a:xfrm>
              <a:off x="1104" y="1499"/>
              <a:ext cx="38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l / r</a:t>
              </a:r>
            </a:p>
          </p:txBody>
        </p:sp>
      </p:grpSp>
      <p:sp>
        <p:nvSpPr>
          <p:cNvPr id="27654" name="Rectangle 81"/>
          <p:cNvSpPr>
            <a:spLocks noChangeArrowheads="1"/>
          </p:cNvSpPr>
          <p:nvPr/>
        </p:nvSpPr>
        <p:spPr bwMode="auto">
          <a:xfrm>
            <a:off x="4746674" y="971905"/>
            <a:ext cx="4419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/>
              <a:t>y</a:t>
            </a:r>
            <a:r>
              <a:rPr lang="en-US" altLang="en-US" sz="2400" baseline="-12000" dirty="0" err="1"/>
              <a:t>i</a:t>
            </a:r>
            <a:r>
              <a:rPr lang="en-US" altLang="en-US" sz="2400" baseline="-12000" dirty="0"/>
              <a:t> </a:t>
            </a:r>
            <a:r>
              <a:rPr lang="en-US" altLang="en-US" sz="2400" dirty="0"/>
              <a:t>= x</a:t>
            </a:r>
            <a:r>
              <a:rPr lang="en-US" altLang="en-US" sz="2400" baseline="-12000" dirty="0"/>
              <a:t>i-1</a:t>
            </a:r>
            <a:r>
              <a:rPr lang="en-US" altLang="en-US" sz="2400" dirty="0"/>
              <a:t> if E = 1, s = 1, and d = 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= x</a:t>
            </a:r>
            <a:r>
              <a:rPr lang="en-US" altLang="en-US" sz="2400" baseline="-12000" dirty="0"/>
              <a:t>i+1 </a:t>
            </a:r>
            <a:r>
              <a:rPr lang="en-US" altLang="en-US" sz="2400" dirty="0"/>
              <a:t>if E = 1, s = 1, and d = 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= x</a:t>
            </a:r>
            <a:r>
              <a:rPr lang="en-US" altLang="en-US" sz="2400" baseline="-12000" dirty="0"/>
              <a:t>i     </a:t>
            </a:r>
            <a:r>
              <a:rPr lang="en-US" altLang="en-US" sz="2400" dirty="0"/>
              <a:t>if E = 1, s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= 0    if E = 0  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9A37D99-596B-4AC3-9AD3-B9DA73E8663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smtClean="0"/>
          </a:p>
        </p:txBody>
      </p:sp>
      <p:sp>
        <p:nvSpPr>
          <p:cNvPr id="28675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762000" y="0"/>
            <a:ext cx="5565648" cy="905256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Shifter Design</a:t>
            </a:r>
          </a:p>
        </p:txBody>
      </p:sp>
      <p:graphicFrame>
        <p:nvGraphicFramePr>
          <p:cNvPr id="28677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685800" y="3292475"/>
          <a:ext cx="3810000" cy="1492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7" name="VISIO" r:id="rId8" imgW="1046767" imgH="514255" progId="Visio.Drawing.6">
                  <p:embed/>
                </p:oleObj>
              </mc:Choice>
              <mc:Fallback>
                <p:oleObj name="VISIO" r:id="rId8" imgW="1046767" imgH="514255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292475"/>
                        <a:ext cx="3810000" cy="1492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8" name="Object 5"/>
          <p:cNvGraphicFramePr>
            <a:graphicFrameLocks noGrp="1" noChangeAspect="1"/>
          </p:cNvGraphicFramePr>
          <p:nvPr>
            <p:ph sz="half" idx="2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13974934"/>
              </p:ext>
            </p:extLst>
          </p:nvPr>
        </p:nvGraphicFramePr>
        <p:xfrm>
          <a:off x="4279392" y="1066800"/>
          <a:ext cx="3666041" cy="5454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8" name="VISIO" r:id="rId10" imgW="1356360" imgH="2532888" progId="Visio.Drawing.6">
                  <p:embed/>
                </p:oleObj>
              </mc:Choice>
              <mc:Fallback>
                <p:oleObj name="VISIO" r:id="rId10" imgW="1356360" imgH="2532888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9392" y="1066800"/>
                        <a:ext cx="3666041" cy="54548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914400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Barrel Shifter</a:t>
            </a:r>
          </a:p>
        </p:txBody>
      </p:sp>
      <p:sp>
        <p:nvSpPr>
          <p:cNvPr id="29699" name="Rectangle 49"/>
          <p:cNvSpPr>
            <a:spLocks noChangeArrowheads="1"/>
          </p:cNvSpPr>
          <p:nvPr/>
        </p:nvSpPr>
        <p:spPr bwMode="auto">
          <a:xfrm>
            <a:off x="1752600" y="2286000"/>
            <a:ext cx="17526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O or 1 shift</a:t>
            </a:r>
          </a:p>
        </p:txBody>
      </p:sp>
      <p:sp>
        <p:nvSpPr>
          <p:cNvPr id="29700" name="Rectangle 51"/>
          <p:cNvSpPr>
            <a:spLocks noChangeArrowheads="1"/>
          </p:cNvSpPr>
          <p:nvPr/>
        </p:nvSpPr>
        <p:spPr bwMode="auto">
          <a:xfrm>
            <a:off x="1752600" y="3429000"/>
            <a:ext cx="17526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O or 2 shift</a:t>
            </a:r>
          </a:p>
        </p:txBody>
      </p:sp>
      <p:sp>
        <p:nvSpPr>
          <p:cNvPr id="29701" name="Rectangle 52"/>
          <p:cNvSpPr>
            <a:spLocks noChangeArrowheads="1"/>
          </p:cNvSpPr>
          <p:nvPr/>
        </p:nvSpPr>
        <p:spPr bwMode="auto">
          <a:xfrm>
            <a:off x="1752600" y="4572000"/>
            <a:ext cx="17526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O or 4 shift</a:t>
            </a:r>
          </a:p>
        </p:txBody>
      </p:sp>
      <p:sp>
        <p:nvSpPr>
          <p:cNvPr id="29702" name="Line 53"/>
          <p:cNvSpPr>
            <a:spLocks noChangeShapeType="1"/>
          </p:cNvSpPr>
          <p:nvPr/>
        </p:nvSpPr>
        <p:spPr bwMode="auto">
          <a:xfrm>
            <a:off x="2590800" y="175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Line 54"/>
          <p:cNvSpPr>
            <a:spLocks noChangeShapeType="1"/>
          </p:cNvSpPr>
          <p:nvPr/>
        </p:nvSpPr>
        <p:spPr bwMode="auto">
          <a:xfrm flipH="1">
            <a:off x="2438400" y="1905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4" name="Line 55"/>
          <p:cNvSpPr>
            <a:spLocks noChangeShapeType="1"/>
          </p:cNvSpPr>
          <p:nvPr/>
        </p:nvSpPr>
        <p:spPr bwMode="auto">
          <a:xfrm>
            <a:off x="2590800" y="2819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5" name="Line 56"/>
          <p:cNvSpPr>
            <a:spLocks noChangeShapeType="1"/>
          </p:cNvSpPr>
          <p:nvPr/>
        </p:nvSpPr>
        <p:spPr bwMode="auto">
          <a:xfrm flipH="1">
            <a:off x="2438400" y="3048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6" name="Line 57"/>
          <p:cNvSpPr>
            <a:spLocks noChangeShapeType="1"/>
          </p:cNvSpPr>
          <p:nvPr/>
        </p:nvSpPr>
        <p:spPr bwMode="auto">
          <a:xfrm>
            <a:off x="2590800" y="3962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7" name="Line 58"/>
          <p:cNvSpPr>
            <a:spLocks noChangeShapeType="1"/>
          </p:cNvSpPr>
          <p:nvPr/>
        </p:nvSpPr>
        <p:spPr bwMode="auto">
          <a:xfrm flipH="1">
            <a:off x="2438400" y="41910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8" name="Text Box 59"/>
          <p:cNvSpPr txBox="1">
            <a:spLocks noChangeArrowheads="1"/>
          </p:cNvSpPr>
          <p:nvPr/>
        </p:nvSpPr>
        <p:spPr bwMode="auto">
          <a:xfrm>
            <a:off x="2438400" y="129857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x</a:t>
            </a:r>
          </a:p>
        </p:txBody>
      </p:sp>
      <p:sp>
        <p:nvSpPr>
          <p:cNvPr id="29709" name="Line 60"/>
          <p:cNvSpPr>
            <a:spLocks noChangeShapeType="1"/>
          </p:cNvSpPr>
          <p:nvPr/>
        </p:nvSpPr>
        <p:spPr bwMode="auto">
          <a:xfrm>
            <a:off x="1066800" y="16764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0" name="Line 61"/>
          <p:cNvSpPr>
            <a:spLocks noChangeShapeType="1"/>
          </p:cNvSpPr>
          <p:nvPr/>
        </p:nvSpPr>
        <p:spPr bwMode="auto">
          <a:xfrm>
            <a:off x="1066800" y="4724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1" name="Line 62"/>
          <p:cNvSpPr>
            <a:spLocks noChangeShapeType="1"/>
          </p:cNvSpPr>
          <p:nvPr/>
        </p:nvSpPr>
        <p:spPr bwMode="auto">
          <a:xfrm>
            <a:off x="1066800" y="3581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2" name="Line 63"/>
          <p:cNvSpPr>
            <a:spLocks noChangeShapeType="1"/>
          </p:cNvSpPr>
          <p:nvPr/>
        </p:nvSpPr>
        <p:spPr bwMode="auto">
          <a:xfrm>
            <a:off x="1066800" y="2438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3" name="Line 64"/>
          <p:cNvSpPr>
            <a:spLocks noChangeShapeType="1"/>
          </p:cNvSpPr>
          <p:nvPr/>
        </p:nvSpPr>
        <p:spPr bwMode="auto">
          <a:xfrm>
            <a:off x="762000" y="2667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4" name="Text Box 65"/>
          <p:cNvSpPr txBox="1">
            <a:spLocks noChangeArrowheads="1"/>
          </p:cNvSpPr>
          <p:nvPr/>
        </p:nvSpPr>
        <p:spPr bwMode="auto">
          <a:xfrm>
            <a:off x="365126" y="2327276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</a:t>
            </a:r>
            <a:r>
              <a:rPr lang="en-US" altLang="en-US" sz="2400" baseline="-12000"/>
              <a:t>0</a:t>
            </a:r>
          </a:p>
        </p:txBody>
      </p:sp>
      <p:sp>
        <p:nvSpPr>
          <p:cNvPr id="29715" name="Line 66"/>
          <p:cNvSpPr>
            <a:spLocks noChangeShapeType="1"/>
          </p:cNvSpPr>
          <p:nvPr/>
        </p:nvSpPr>
        <p:spPr bwMode="auto">
          <a:xfrm>
            <a:off x="762000" y="37861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6" name="Text Box 67"/>
          <p:cNvSpPr txBox="1">
            <a:spLocks noChangeArrowheads="1"/>
          </p:cNvSpPr>
          <p:nvPr/>
        </p:nvSpPr>
        <p:spPr bwMode="auto">
          <a:xfrm>
            <a:off x="365126" y="3446464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</a:t>
            </a:r>
            <a:r>
              <a:rPr lang="en-US" altLang="en-US" sz="2400" baseline="-12000"/>
              <a:t>1</a:t>
            </a:r>
          </a:p>
        </p:txBody>
      </p:sp>
      <p:sp>
        <p:nvSpPr>
          <p:cNvPr id="29717" name="Line 68"/>
          <p:cNvSpPr>
            <a:spLocks noChangeShapeType="1"/>
          </p:cNvSpPr>
          <p:nvPr/>
        </p:nvSpPr>
        <p:spPr bwMode="auto">
          <a:xfrm>
            <a:off x="762000" y="49291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8" name="Text Box 69"/>
          <p:cNvSpPr txBox="1">
            <a:spLocks noChangeArrowheads="1"/>
          </p:cNvSpPr>
          <p:nvPr/>
        </p:nvSpPr>
        <p:spPr bwMode="auto">
          <a:xfrm>
            <a:off x="365126" y="4589464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</a:t>
            </a:r>
            <a:r>
              <a:rPr lang="en-US" altLang="en-US" sz="2400" baseline="-12000"/>
              <a:t>2</a:t>
            </a:r>
          </a:p>
        </p:txBody>
      </p:sp>
      <p:sp>
        <p:nvSpPr>
          <p:cNvPr id="29719" name="Line 70"/>
          <p:cNvSpPr>
            <a:spLocks noChangeShapeType="1"/>
          </p:cNvSpPr>
          <p:nvPr/>
        </p:nvSpPr>
        <p:spPr bwMode="auto">
          <a:xfrm>
            <a:off x="2590800" y="5105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0" name="Line 71"/>
          <p:cNvSpPr>
            <a:spLocks noChangeShapeType="1"/>
          </p:cNvSpPr>
          <p:nvPr/>
        </p:nvSpPr>
        <p:spPr bwMode="auto">
          <a:xfrm flipH="1">
            <a:off x="2438400" y="525780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1" name="Text Box 72"/>
          <p:cNvSpPr txBox="1">
            <a:spLocks noChangeArrowheads="1"/>
          </p:cNvSpPr>
          <p:nvPr/>
        </p:nvSpPr>
        <p:spPr bwMode="auto">
          <a:xfrm>
            <a:off x="2444750" y="557688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</a:p>
        </p:txBody>
      </p:sp>
      <p:sp>
        <p:nvSpPr>
          <p:cNvPr id="29722" name="Line 73"/>
          <p:cNvSpPr>
            <a:spLocks noChangeShapeType="1"/>
          </p:cNvSpPr>
          <p:nvPr/>
        </p:nvSpPr>
        <p:spPr bwMode="auto">
          <a:xfrm>
            <a:off x="4572000" y="20574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3" name="Line 74"/>
          <p:cNvSpPr>
            <a:spLocks noChangeShapeType="1"/>
          </p:cNvSpPr>
          <p:nvPr/>
        </p:nvSpPr>
        <p:spPr bwMode="auto">
          <a:xfrm>
            <a:off x="4572000" y="25908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4" name="Line 75"/>
          <p:cNvSpPr>
            <a:spLocks noChangeShapeType="1"/>
          </p:cNvSpPr>
          <p:nvPr/>
        </p:nvSpPr>
        <p:spPr bwMode="auto">
          <a:xfrm>
            <a:off x="5486400" y="205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5" name="Line 76"/>
          <p:cNvSpPr>
            <a:spLocks noChangeShapeType="1"/>
          </p:cNvSpPr>
          <p:nvPr/>
        </p:nvSpPr>
        <p:spPr bwMode="auto">
          <a:xfrm>
            <a:off x="6019800" y="205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6" name="Line 77"/>
          <p:cNvSpPr>
            <a:spLocks noChangeShapeType="1"/>
          </p:cNvSpPr>
          <p:nvPr/>
        </p:nvSpPr>
        <p:spPr bwMode="auto">
          <a:xfrm>
            <a:off x="6553200" y="205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7" name="Line 78"/>
          <p:cNvSpPr>
            <a:spLocks noChangeShapeType="1"/>
          </p:cNvSpPr>
          <p:nvPr/>
        </p:nvSpPr>
        <p:spPr bwMode="auto">
          <a:xfrm>
            <a:off x="7086600" y="205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8" name="Text Box 79"/>
          <p:cNvSpPr txBox="1">
            <a:spLocks noChangeArrowheads="1"/>
          </p:cNvSpPr>
          <p:nvPr/>
        </p:nvSpPr>
        <p:spPr bwMode="auto">
          <a:xfrm>
            <a:off x="5470526" y="2057400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29" name="Text Box 80"/>
          <p:cNvSpPr txBox="1">
            <a:spLocks noChangeArrowheads="1"/>
          </p:cNvSpPr>
          <p:nvPr/>
        </p:nvSpPr>
        <p:spPr bwMode="auto">
          <a:xfrm>
            <a:off x="6045201" y="2071688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30" name="Text Box 81"/>
          <p:cNvSpPr txBox="1">
            <a:spLocks noChangeArrowheads="1"/>
          </p:cNvSpPr>
          <p:nvPr/>
        </p:nvSpPr>
        <p:spPr bwMode="auto">
          <a:xfrm>
            <a:off x="6553201" y="2071688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31" name="Line 82"/>
          <p:cNvSpPr>
            <a:spLocks noChangeShapeType="1"/>
          </p:cNvSpPr>
          <p:nvPr/>
        </p:nvSpPr>
        <p:spPr bwMode="auto">
          <a:xfrm>
            <a:off x="5715000" y="1447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32" name="Line 83"/>
          <p:cNvSpPr>
            <a:spLocks noChangeShapeType="1"/>
          </p:cNvSpPr>
          <p:nvPr/>
        </p:nvSpPr>
        <p:spPr bwMode="auto">
          <a:xfrm flipH="1">
            <a:off x="5410200" y="1676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33" name="Line 84"/>
          <p:cNvSpPr>
            <a:spLocks noChangeShapeType="1"/>
          </p:cNvSpPr>
          <p:nvPr/>
        </p:nvSpPr>
        <p:spPr bwMode="auto">
          <a:xfrm>
            <a:off x="5410200" y="1676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34" name="Line 85"/>
          <p:cNvSpPr>
            <a:spLocks noChangeShapeType="1"/>
          </p:cNvSpPr>
          <p:nvPr/>
        </p:nvSpPr>
        <p:spPr bwMode="auto">
          <a:xfrm>
            <a:off x="6248400" y="1447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35" name="Line 86"/>
          <p:cNvSpPr>
            <a:spLocks noChangeShapeType="1"/>
          </p:cNvSpPr>
          <p:nvPr/>
        </p:nvSpPr>
        <p:spPr bwMode="auto">
          <a:xfrm flipH="1">
            <a:off x="5943600" y="1676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36" name="Line 87"/>
          <p:cNvSpPr>
            <a:spLocks noChangeShapeType="1"/>
          </p:cNvSpPr>
          <p:nvPr/>
        </p:nvSpPr>
        <p:spPr bwMode="auto">
          <a:xfrm>
            <a:off x="5943600" y="1676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37" name="Line 88"/>
          <p:cNvSpPr>
            <a:spLocks noChangeShapeType="1"/>
          </p:cNvSpPr>
          <p:nvPr/>
        </p:nvSpPr>
        <p:spPr bwMode="auto">
          <a:xfrm>
            <a:off x="6781800" y="1447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38" name="Line 89"/>
          <p:cNvSpPr>
            <a:spLocks noChangeShapeType="1"/>
          </p:cNvSpPr>
          <p:nvPr/>
        </p:nvSpPr>
        <p:spPr bwMode="auto">
          <a:xfrm flipH="1">
            <a:off x="6477000" y="1676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39" name="Line 90"/>
          <p:cNvSpPr>
            <a:spLocks noChangeShapeType="1"/>
          </p:cNvSpPr>
          <p:nvPr/>
        </p:nvSpPr>
        <p:spPr bwMode="auto">
          <a:xfrm>
            <a:off x="6477000" y="1676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0" name="Line 91"/>
          <p:cNvSpPr>
            <a:spLocks noChangeShapeType="1"/>
          </p:cNvSpPr>
          <p:nvPr/>
        </p:nvSpPr>
        <p:spPr bwMode="auto">
          <a:xfrm>
            <a:off x="4572000" y="38100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1" name="Line 92"/>
          <p:cNvSpPr>
            <a:spLocks noChangeShapeType="1"/>
          </p:cNvSpPr>
          <p:nvPr/>
        </p:nvSpPr>
        <p:spPr bwMode="auto">
          <a:xfrm>
            <a:off x="4572000" y="43434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2" name="Line 93"/>
          <p:cNvSpPr>
            <a:spLocks noChangeShapeType="1"/>
          </p:cNvSpPr>
          <p:nvPr/>
        </p:nvSpPr>
        <p:spPr bwMode="auto">
          <a:xfrm>
            <a:off x="54864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3" name="Line 94"/>
          <p:cNvSpPr>
            <a:spLocks noChangeShapeType="1"/>
          </p:cNvSpPr>
          <p:nvPr/>
        </p:nvSpPr>
        <p:spPr bwMode="auto">
          <a:xfrm>
            <a:off x="60198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4" name="Line 95"/>
          <p:cNvSpPr>
            <a:spLocks noChangeShapeType="1"/>
          </p:cNvSpPr>
          <p:nvPr/>
        </p:nvSpPr>
        <p:spPr bwMode="auto">
          <a:xfrm>
            <a:off x="65532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5" name="Line 96"/>
          <p:cNvSpPr>
            <a:spLocks noChangeShapeType="1"/>
          </p:cNvSpPr>
          <p:nvPr/>
        </p:nvSpPr>
        <p:spPr bwMode="auto">
          <a:xfrm>
            <a:off x="70866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6" name="Text Box 97"/>
          <p:cNvSpPr txBox="1">
            <a:spLocks noChangeArrowheads="1"/>
          </p:cNvSpPr>
          <p:nvPr/>
        </p:nvSpPr>
        <p:spPr bwMode="auto">
          <a:xfrm>
            <a:off x="5470526" y="3810000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47" name="Text Box 98"/>
          <p:cNvSpPr txBox="1">
            <a:spLocks noChangeArrowheads="1"/>
          </p:cNvSpPr>
          <p:nvPr/>
        </p:nvSpPr>
        <p:spPr bwMode="auto">
          <a:xfrm>
            <a:off x="6045201" y="3824288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48" name="Text Box 99"/>
          <p:cNvSpPr txBox="1">
            <a:spLocks noChangeArrowheads="1"/>
          </p:cNvSpPr>
          <p:nvPr/>
        </p:nvSpPr>
        <p:spPr bwMode="auto">
          <a:xfrm>
            <a:off x="6553201" y="3824288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49" name="Line 127"/>
          <p:cNvSpPr>
            <a:spLocks noChangeShapeType="1"/>
          </p:cNvSpPr>
          <p:nvPr/>
        </p:nvSpPr>
        <p:spPr bwMode="auto">
          <a:xfrm>
            <a:off x="49530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50" name="Line 128"/>
          <p:cNvSpPr>
            <a:spLocks noChangeShapeType="1"/>
          </p:cNvSpPr>
          <p:nvPr/>
        </p:nvSpPr>
        <p:spPr bwMode="auto">
          <a:xfrm>
            <a:off x="76200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51" name="Text Box 129"/>
          <p:cNvSpPr txBox="1">
            <a:spLocks noChangeArrowheads="1"/>
          </p:cNvSpPr>
          <p:nvPr/>
        </p:nvSpPr>
        <p:spPr bwMode="auto">
          <a:xfrm>
            <a:off x="4902201" y="3810000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52" name="Text Box 130"/>
          <p:cNvSpPr txBox="1">
            <a:spLocks noChangeArrowheads="1"/>
          </p:cNvSpPr>
          <p:nvPr/>
        </p:nvSpPr>
        <p:spPr bwMode="auto">
          <a:xfrm>
            <a:off x="7112001" y="3810000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53" name="Line 131"/>
          <p:cNvSpPr>
            <a:spLocks noChangeShapeType="1"/>
          </p:cNvSpPr>
          <p:nvPr/>
        </p:nvSpPr>
        <p:spPr bwMode="auto">
          <a:xfrm>
            <a:off x="4419600" y="55626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54" name="Line 132"/>
          <p:cNvSpPr>
            <a:spLocks noChangeShapeType="1"/>
          </p:cNvSpPr>
          <p:nvPr/>
        </p:nvSpPr>
        <p:spPr bwMode="auto">
          <a:xfrm>
            <a:off x="4419600" y="60960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55" name="Line 133"/>
          <p:cNvSpPr>
            <a:spLocks noChangeShapeType="1"/>
          </p:cNvSpPr>
          <p:nvPr/>
        </p:nvSpPr>
        <p:spPr bwMode="auto">
          <a:xfrm>
            <a:off x="52578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56" name="Line 134"/>
          <p:cNvSpPr>
            <a:spLocks noChangeShapeType="1"/>
          </p:cNvSpPr>
          <p:nvPr/>
        </p:nvSpPr>
        <p:spPr bwMode="auto">
          <a:xfrm>
            <a:off x="57912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57" name="Line 135"/>
          <p:cNvSpPr>
            <a:spLocks noChangeShapeType="1"/>
          </p:cNvSpPr>
          <p:nvPr/>
        </p:nvSpPr>
        <p:spPr bwMode="auto">
          <a:xfrm>
            <a:off x="63246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58" name="Line 136"/>
          <p:cNvSpPr>
            <a:spLocks noChangeShapeType="1"/>
          </p:cNvSpPr>
          <p:nvPr/>
        </p:nvSpPr>
        <p:spPr bwMode="auto">
          <a:xfrm>
            <a:off x="68580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59" name="Text Box 137"/>
          <p:cNvSpPr txBox="1">
            <a:spLocks noChangeArrowheads="1"/>
          </p:cNvSpPr>
          <p:nvPr/>
        </p:nvSpPr>
        <p:spPr bwMode="auto">
          <a:xfrm>
            <a:off x="5241925" y="5562600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60" name="Text Box 138"/>
          <p:cNvSpPr txBox="1">
            <a:spLocks noChangeArrowheads="1"/>
          </p:cNvSpPr>
          <p:nvPr/>
        </p:nvSpPr>
        <p:spPr bwMode="auto">
          <a:xfrm>
            <a:off x="5816601" y="5576888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61" name="Text Box 139"/>
          <p:cNvSpPr txBox="1">
            <a:spLocks noChangeArrowheads="1"/>
          </p:cNvSpPr>
          <p:nvPr/>
        </p:nvSpPr>
        <p:spPr bwMode="auto">
          <a:xfrm>
            <a:off x="6324601" y="5576888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62" name="Line 140"/>
          <p:cNvSpPr>
            <a:spLocks noChangeShapeType="1"/>
          </p:cNvSpPr>
          <p:nvPr/>
        </p:nvSpPr>
        <p:spPr bwMode="auto">
          <a:xfrm>
            <a:off x="47244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63" name="Line 141"/>
          <p:cNvSpPr>
            <a:spLocks noChangeShapeType="1"/>
          </p:cNvSpPr>
          <p:nvPr/>
        </p:nvSpPr>
        <p:spPr bwMode="auto">
          <a:xfrm>
            <a:off x="73914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64" name="Text Box 142"/>
          <p:cNvSpPr txBox="1">
            <a:spLocks noChangeArrowheads="1"/>
          </p:cNvSpPr>
          <p:nvPr/>
        </p:nvSpPr>
        <p:spPr bwMode="auto">
          <a:xfrm>
            <a:off x="4673601" y="5562600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65" name="Text Box 143"/>
          <p:cNvSpPr txBox="1">
            <a:spLocks noChangeArrowheads="1"/>
          </p:cNvSpPr>
          <p:nvPr/>
        </p:nvSpPr>
        <p:spPr bwMode="auto">
          <a:xfrm>
            <a:off x="6883401" y="5562600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66" name="Line 144"/>
          <p:cNvSpPr>
            <a:spLocks noChangeShapeType="1"/>
          </p:cNvSpPr>
          <p:nvPr/>
        </p:nvSpPr>
        <p:spPr bwMode="auto">
          <a:xfrm>
            <a:off x="7924800" y="556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67" name="Text Box 145"/>
          <p:cNvSpPr txBox="1">
            <a:spLocks noChangeArrowheads="1"/>
          </p:cNvSpPr>
          <p:nvPr/>
        </p:nvSpPr>
        <p:spPr bwMode="auto">
          <a:xfrm>
            <a:off x="7391400" y="5562600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0   1</a:t>
            </a:r>
          </a:p>
        </p:txBody>
      </p:sp>
      <p:sp>
        <p:nvSpPr>
          <p:cNvPr id="29768" name="Line 146"/>
          <p:cNvSpPr>
            <a:spLocks noChangeShapeType="1"/>
          </p:cNvSpPr>
          <p:nvPr/>
        </p:nvSpPr>
        <p:spPr bwMode="auto">
          <a:xfrm>
            <a:off x="6477000" y="4724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69" name="Line 147"/>
          <p:cNvSpPr>
            <a:spLocks noChangeShapeType="1"/>
          </p:cNvSpPr>
          <p:nvPr/>
        </p:nvSpPr>
        <p:spPr bwMode="auto">
          <a:xfrm flipH="1">
            <a:off x="5105400" y="4876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70" name="Line 149"/>
          <p:cNvSpPr>
            <a:spLocks noChangeShapeType="1"/>
          </p:cNvSpPr>
          <p:nvPr/>
        </p:nvSpPr>
        <p:spPr bwMode="auto">
          <a:xfrm>
            <a:off x="7010400" y="4724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71" name="Line 150"/>
          <p:cNvSpPr>
            <a:spLocks noChangeShapeType="1"/>
          </p:cNvSpPr>
          <p:nvPr/>
        </p:nvSpPr>
        <p:spPr bwMode="auto">
          <a:xfrm flipH="1">
            <a:off x="5105400" y="50292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72" name="Line 151"/>
          <p:cNvSpPr>
            <a:spLocks noChangeShapeType="1"/>
          </p:cNvSpPr>
          <p:nvPr/>
        </p:nvSpPr>
        <p:spPr bwMode="auto">
          <a:xfrm>
            <a:off x="5105400" y="5029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73" name="Line 152"/>
          <p:cNvSpPr>
            <a:spLocks noChangeShapeType="1"/>
          </p:cNvSpPr>
          <p:nvPr/>
        </p:nvSpPr>
        <p:spPr bwMode="auto">
          <a:xfrm>
            <a:off x="7543800" y="47244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74" name="Line 153"/>
          <p:cNvSpPr>
            <a:spLocks noChangeShapeType="1"/>
          </p:cNvSpPr>
          <p:nvPr/>
        </p:nvSpPr>
        <p:spPr bwMode="auto">
          <a:xfrm flipH="1">
            <a:off x="5715000" y="51816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75" name="Line 154"/>
          <p:cNvSpPr>
            <a:spLocks noChangeShapeType="1"/>
          </p:cNvSpPr>
          <p:nvPr/>
        </p:nvSpPr>
        <p:spPr bwMode="auto">
          <a:xfrm>
            <a:off x="5715000" y="5181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76" name="Line 155"/>
          <p:cNvSpPr>
            <a:spLocks noChangeShapeType="1"/>
          </p:cNvSpPr>
          <p:nvPr/>
        </p:nvSpPr>
        <p:spPr bwMode="auto">
          <a:xfrm>
            <a:off x="61722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77" name="Line 156"/>
          <p:cNvSpPr>
            <a:spLocks noChangeShapeType="1"/>
          </p:cNvSpPr>
          <p:nvPr/>
        </p:nvSpPr>
        <p:spPr bwMode="auto">
          <a:xfrm flipH="1">
            <a:off x="5029200" y="3124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78" name="Line 157"/>
          <p:cNvSpPr>
            <a:spLocks noChangeShapeType="1"/>
          </p:cNvSpPr>
          <p:nvPr/>
        </p:nvSpPr>
        <p:spPr bwMode="auto">
          <a:xfrm>
            <a:off x="5029200" y="3124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79" name="Line 158"/>
          <p:cNvSpPr>
            <a:spLocks noChangeShapeType="1"/>
          </p:cNvSpPr>
          <p:nvPr/>
        </p:nvSpPr>
        <p:spPr bwMode="auto">
          <a:xfrm>
            <a:off x="67056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0" name="Line 159"/>
          <p:cNvSpPr>
            <a:spLocks noChangeShapeType="1"/>
          </p:cNvSpPr>
          <p:nvPr/>
        </p:nvSpPr>
        <p:spPr bwMode="auto">
          <a:xfrm flipH="1">
            <a:off x="5334000" y="3276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1" name="Line 160"/>
          <p:cNvSpPr>
            <a:spLocks noChangeShapeType="1"/>
          </p:cNvSpPr>
          <p:nvPr/>
        </p:nvSpPr>
        <p:spPr bwMode="auto">
          <a:xfrm>
            <a:off x="5334000" y="3276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2" name="Line 161"/>
          <p:cNvSpPr>
            <a:spLocks noChangeShapeType="1"/>
          </p:cNvSpPr>
          <p:nvPr/>
        </p:nvSpPr>
        <p:spPr bwMode="auto">
          <a:xfrm>
            <a:off x="56388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3" name="Line 162"/>
          <p:cNvSpPr>
            <a:spLocks noChangeShapeType="1"/>
          </p:cNvSpPr>
          <p:nvPr/>
        </p:nvSpPr>
        <p:spPr bwMode="auto">
          <a:xfrm flipH="1">
            <a:off x="5943600" y="3429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4" name="Line 163"/>
          <p:cNvSpPr>
            <a:spLocks noChangeShapeType="1"/>
          </p:cNvSpPr>
          <p:nvPr/>
        </p:nvSpPr>
        <p:spPr bwMode="auto">
          <a:xfrm>
            <a:off x="5943600" y="3429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85" name="Text Box 164"/>
          <p:cNvSpPr txBox="1">
            <a:spLocks noChangeArrowheads="1"/>
          </p:cNvSpPr>
          <p:nvPr/>
        </p:nvSpPr>
        <p:spPr bwMode="auto">
          <a:xfrm>
            <a:off x="781050" y="1236664"/>
            <a:ext cx="7312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shift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6E9463-9591-467B-90E1-0869FBE6C68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smtClean="0"/>
          </a:p>
        </p:txBody>
      </p:sp>
      <p:sp>
        <p:nvSpPr>
          <p:cNvPr id="3072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  <a:p>
            <a:pPr eaLnBrk="1" hangingPunct="1">
              <a:buFontTx/>
              <a:buNone/>
            </a:pPr>
            <a:endParaRPr lang="en-US" altLang="en-US" sz="360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0"/>
            <a:ext cx="8305800" cy="1371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Shifters as Multipliers and Dividers</a:t>
            </a:r>
          </a:p>
        </p:txBody>
      </p:sp>
      <p:sp>
        <p:nvSpPr>
          <p:cNvPr id="30725" name="Rectangle 4"/>
          <p:cNvSpPr>
            <a:spLocks noGrp="1" noChangeArrowheads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A left shift by </a:t>
            </a:r>
            <a:r>
              <a:rPr lang="en-US" altLang="en-US" sz="2400" i="1" dirty="0" smtClean="0"/>
              <a:t>N</a:t>
            </a:r>
            <a:r>
              <a:rPr lang="en-US" altLang="en-US" sz="2400" dirty="0" smtClean="0"/>
              <a:t> bits multiplies a number by 2</a:t>
            </a:r>
            <a:r>
              <a:rPr lang="en-US" altLang="en-US" sz="2400" i="1" baseline="30000" dirty="0" smtClean="0"/>
              <a:t>N</a:t>
            </a:r>
          </a:p>
          <a:p>
            <a:pPr lvl="1" eaLnBrk="1" hangingPunct="1"/>
            <a:r>
              <a:rPr lang="en-US" altLang="en-US" sz="2400" dirty="0" smtClean="0"/>
              <a:t>Ex: 00001 &lt;&lt; 2  = 00100  (1 </a:t>
            </a:r>
            <a:r>
              <a:rPr lang="en-US" altLang="en-US" sz="2400" dirty="0" smtClean="0">
                <a:cs typeface="Times New Roman" pitchFamily="18" charset="0"/>
              </a:rPr>
              <a:t>× 2</a:t>
            </a:r>
            <a:r>
              <a:rPr lang="en-US" altLang="en-US" sz="2400" baseline="30000" dirty="0" smtClean="0">
                <a:cs typeface="Times New Roman" pitchFamily="18" charset="0"/>
              </a:rPr>
              <a:t>2</a:t>
            </a:r>
            <a:r>
              <a:rPr lang="en-US" altLang="en-US" sz="2400" dirty="0" smtClean="0">
                <a:cs typeface="Times New Roman" pitchFamily="18" charset="0"/>
              </a:rPr>
              <a:t> = 4)</a:t>
            </a:r>
          </a:p>
          <a:p>
            <a:pPr lvl="1" eaLnBrk="1" hangingPunct="1"/>
            <a:r>
              <a:rPr lang="en-US" altLang="en-US" sz="2400" dirty="0" smtClean="0"/>
              <a:t>Ex: 11101 &lt;&lt; 2  = 10100  (-3 </a:t>
            </a:r>
            <a:r>
              <a:rPr lang="en-US" altLang="en-US" sz="2400" dirty="0" smtClean="0">
                <a:cs typeface="Times New Roman" pitchFamily="18" charset="0"/>
              </a:rPr>
              <a:t>× 2</a:t>
            </a:r>
            <a:r>
              <a:rPr lang="en-US" altLang="en-US" sz="2400" baseline="30000" dirty="0" smtClean="0">
                <a:cs typeface="Times New Roman" pitchFamily="18" charset="0"/>
              </a:rPr>
              <a:t>2</a:t>
            </a:r>
            <a:r>
              <a:rPr lang="en-US" altLang="en-US" sz="2400" dirty="0" smtClean="0">
                <a:cs typeface="Times New Roman" pitchFamily="18" charset="0"/>
              </a:rPr>
              <a:t> = -12)</a:t>
            </a:r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  <a:p>
            <a:pPr eaLnBrk="1" hangingPunct="1"/>
            <a:r>
              <a:rPr lang="en-US" altLang="en-US" sz="2400" dirty="0" smtClean="0"/>
              <a:t>The arithmetic right shift by </a:t>
            </a:r>
            <a:r>
              <a:rPr lang="en-US" altLang="en-US" sz="2400" i="1" dirty="0" smtClean="0"/>
              <a:t>N</a:t>
            </a:r>
            <a:r>
              <a:rPr lang="en-US" altLang="en-US" sz="2400" dirty="0" smtClean="0"/>
              <a:t> divides a number by 2</a:t>
            </a:r>
            <a:r>
              <a:rPr lang="en-US" altLang="en-US" sz="2400" i="1" baseline="30000" dirty="0" smtClean="0"/>
              <a:t>N</a:t>
            </a:r>
          </a:p>
          <a:p>
            <a:pPr lvl="1" eaLnBrk="1" hangingPunct="1"/>
            <a:r>
              <a:rPr lang="en-US" altLang="en-US" sz="2400" dirty="0" smtClean="0"/>
              <a:t>Ex: 01000 &gt;&gt;&gt; 2 = 00010  (8 </a:t>
            </a:r>
            <a:r>
              <a:rPr lang="en-US" altLang="en-US" sz="2400" dirty="0" smtClean="0">
                <a:cs typeface="Times New Roman" pitchFamily="18" charset="0"/>
              </a:rPr>
              <a:t>÷ 2</a:t>
            </a:r>
            <a:r>
              <a:rPr lang="en-US" altLang="en-US" sz="2400" baseline="30000" dirty="0" smtClean="0">
                <a:cs typeface="Times New Roman" pitchFamily="18" charset="0"/>
              </a:rPr>
              <a:t>2</a:t>
            </a:r>
            <a:r>
              <a:rPr lang="en-US" altLang="en-US" sz="2400" dirty="0" smtClean="0">
                <a:cs typeface="Times New Roman" pitchFamily="18" charset="0"/>
              </a:rPr>
              <a:t> = 2)</a:t>
            </a:r>
            <a:endParaRPr lang="en-US" altLang="en-US" sz="2400" dirty="0" smtClean="0"/>
          </a:p>
          <a:p>
            <a:pPr lvl="1" eaLnBrk="1" hangingPunct="1"/>
            <a:r>
              <a:rPr lang="en-US" altLang="en-US" sz="2400" dirty="0" smtClean="0"/>
              <a:t>Ex: 10000 &gt;&gt;&gt; 2 = 11100  (-16 </a:t>
            </a:r>
            <a:r>
              <a:rPr lang="en-US" altLang="en-US" sz="2400" dirty="0" smtClean="0">
                <a:cs typeface="Times New Roman" pitchFamily="18" charset="0"/>
              </a:rPr>
              <a:t>÷ 2</a:t>
            </a:r>
            <a:r>
              <a:rPr lang="en-US" altLang="en-US" sz="2400" baseline="30000" dirty="0" smtClean="0">
                <a:cs typeface="Times New Roman" pitchFamily="18" charset="0"/>
              </a:rPr>
              <a:t>2</a:t>
            </a:r>
            <a:r>
              <a:rPr lang="en-US" altLang="en-US" sz="2400" dirty="0" smtClean="0">
                <a:cs typeface="Times New Roman" pitchFamily="18" charset="0"/>
              </a:rPr>
              <a:t> = -4)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2280</TotalTime>
  <Words>1223</Words>
  <Application>Microsoft Office PowerPoint</Application>
  <PresentationFormat>On-screen Show (4:3)</PresentationFormat>
  <Paragraphs>440</Paragraphs>
  <Slides>26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Default Design</vt:lpstr>
      <vt:lpstr>VISIO</vt:lpstr>
      <vt:lpstr>Visio</vt:lpstr>
      <vt:lpstr>CSE 140 Lecture 12 Combinational Standard Modules</vt:lpstr>
      <vt:lpstr>Part III. Standard Modules</vt:lpstr>
      <vt:lpstr>Multiplexer</vt:lpstr>
      <vt:lpstr>Interconnect: Decoder, Encoder, Mux, DeMux</vt:lpstr>
      <vt:lpstr>iClicker: Multiplexer Definition</vt:lpstr>
      <vt:lpstr>3. Mux (Multiplexer) Definition: A digital module that selects one of data inputs according to the binary address of the selector.</vt:lpstr>
      <vt:lpstr>Multiplexer (Mux): Definition</vt:lpstr>
      <vt:lpstr>Multiplexer (Mux): Definition</vt:lpstr>
      <vt:lpstr>PowerPoint Presentation</vt:lpstr>
      <vt:lpstr>Multiplexer Definition: 4-input mux</vt:lpstr>
      <vt:lpstr>Multiplexer: Logic Diagram</vt:lpstr>
      <vt:lpstr>Multiplexer Application: universal set {Mux}</vt:lpstr>
      <vt:lpstr>Multiplexer Application</vt:lpstr>
      <vt:lpstr>Multiplexer Application: universal set {Mux}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4. Demultiplexers</vt:lpstr>
      <vt:lpstr>Shifters</vt:lpstr>
      <vt:lpstr>Shifter</vt:lpstr>
      <vt:lpstr>Shifter Design</vt:lpstr>
      <vt:lpstr>Barrel Shifter</vt:lpstr>
      <vt:lpstr>Shifters as Multipliers and Dividers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</cp:lastModifiedBy>
  <cp:revision>162</cp:revision>
  <cp:lastPrinted>2016-02-25T19:30:31Z</cp:lastPrinted>
  <dcterms:created xsi:type="dcterms:W3CDTF">2002-04-20T15:43:59Z</dcterms:created>
  <dcterms:modified xsi:type="dcterms:W3CDTF">2018-05-21T15:52:40Z</dcterms:modified>
</cp:coreProperties>
</file>