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6.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1.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3.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4.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5.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6.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7.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tags/tag121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2" r:id="rId2"/>
    <p:sldId id="346" r:id="rId3"/>
    <p:sldId id="327" r:id="rId4"/>
    <p:sldId id="354" r:id="rId5"/>
    <p:sldId id="306" r:id="rId6"/>
    <p:sldId id="304" r:id="rId7"/>
    <p:sldId id="344" r:id="rId8"/>
    <p:sldId id="349" r:id="rId9"/>
    <p:sldId id="361" r:id="rId10"/>
    <p:sldId id="360" r:id="rId11"/>
    <p:sldId id="352" r:id="rId12"/>
    <p:sldId id="359" r:id="rId13"/>
    <p:sldId id="328" r:id="rId14"/>
    <p:sldId id="342" r:id="rId15"/>
    <p:sldId id="310" r:id="rId16"/>
    <p:sldId id="343" r:id="rId17"/>
    <p:sldId id="345" r:id="rId18"/>
    <p:sldId id="362" r:id="rId19"/>
    <p:sldId id="363" r:id="rId20"/>
    <p:sldId id="318" r:id="rId21"/>
    <p:sldId id="319" r:id="rId22"/>
    <p:sldId id="356" r:id="rId23"/>
    <p:sldId id="317" r:id="rId24"/>
    <p:sldId id="322" r:id="rId25"/>
    <p:sldId id="321" r:id="rId26"/>
    <p:sldId id="357" r:id="rId27"/>
    <p:sldId id="329" r:id="rId28"/>
    <p:sldId id="330" r:id="rId29"/>
    <p:sldId id="285" r:id="rId30"/>
    <p:sldId id="332" r:id="rId31"/>
    <p:sldId id="333" r:id="rId32"/>
    <p:sldId id="334" r:id="rId33"/>
    <p:sldId id="335" r:id="rId34"/>
    <p:sldId id="289" r:id="rId35"/>
    <p:sldId id="336" r:id="rId36"/>
    <p:sldId id="291" r:id="rId37"/>
    <p:sldId id="292" r:id="rId38"/>
    <p:sldId id="293" r:id="rId39"/>
    <p:sldId id="296" r:id="rId40"/>
    <p:sldId id="339" r:id="rId41"/>
    <p:sldId id="299" r:id="rId42"/>
    <p:sldId id="341" r:id="rId43"/>
    <p:sldId id="355" r:id="rId44"/>
    <p:sldId id="358" r:id="rId45"/>
    <p:sldId id="347" r:id="rId46"/>
    <p:sldId id="348" r:id="rId47"/>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4F531F-98E5-4F2F-B24E-C22E33166DE1}" v="86" dt="2019-05-01T19:41:04.4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K Cheng" userId="7afb8203781590a9" providerId="LiveId" clId="{3B4F531F-98E5-4F2F-B24E-C22E33166DE1}"/>
    <pc:docChg chg="custSel modSld">
      <pc:chgData name="CK Cheng" userId="7afb8203781590a9" providerId="LiveId" clId="{3B4F531F-98E5-4F2F-B24E-C22E33166DE1}" dt="2019-05-01T19:43:37.921" v="149" actId="20577"/>
      <pc:docMkLst>
        <pc:docMk/>
      </pc:docMkLst>
      <pc:sldChg chg="addSp modSp">
        <pc:chgData name="CK Cheng" userId="7afb8203781590a9" providerId="LiveId" clId="{3B4F531F-98E5-4F2F-B24E-C22E33166DE1}" dt="2019-05-01T19:41:04.440" v="113" actId="20577"/>
        <pc:sldMkLst>
          <pc:docMk/>
          <pc:sldMk cId="0" sldId="296"/>
        </pc:sldMkLst>
        <pc:spChg chg="mod">
          <ac:chgData name="CK Cheng" userId="7afb8203781590a9" providerId="LiveId" clId="{3B4F531F-98E5-4F2F-B24E-C22E33166DE1}" dt="2019-05-01T19:35:26.092" v="84" actId="1076"/>
          <ac:spMkLst>
            <pc:docMk/>
            <pc:sldMk cId="0" sldId="296"/>
            <ac:spMk id="9" creationId="{00000000-0000-0000-0000-000000000000}"/>
          </ac:spMkLst>
        </pc:spChg>
        <pc:spChg chg="add mod">
          <ac:chgData name="CK Cheng" userId="7afb8203781590a9" providerId="LiveId" clId="{3B4F531F-98E5-4F2F-B24E-C22E33166DE1}" dt="2019-05-01T19:40:52.813" v="111" actId="1076"/>
          <ac:spMkLst>
            <pc:docMk/>
            <pc:sldMk cId="0" sldId="296"/>
            <ac:spMk id="10" creationId="{1FBB2B47-DAF8-4235-8918-AC6930338C1D}"/>
          </ac:spMkLst>
        </pc:spChg>
        <pc:spChg chg="add mod">
          <ac:chgData name="CK Cheng" userId="7afb8203781590a9" providerId="LiveId" clId="{3B4F531F-98E5-4F2F-B24E-C22E33166DE1}" dt="2019-05-01T19:41:00.331" v="112" actId="20577"/>
          <ac:spMkLst>
            <pc:docMk/>
            <pc:sldMk cId="0" sldId="296"/>
            <ac:spMk id="11" creationId="{7CA6EBE9-4161-463C-B845-71CBD428B33F}"/>
          </ac:spMkLst>
        </pc:spChg>
        <pc:spChg chg="add mod">
          <ac:chgData name="CK Cheng" userId="7afb8203781590a9" providerId="LiveId" clId="{3B4F531F-98E5-4F2F-B24E-C22E33166DE1}" dt="2019-05-01T19:41:04.440" v="113" actId="20577"/>
          <ac:spMkLst>
            <pc:docMk/>
            <pc:sldMk cId="0" sldId="296"/>
            <ac:spMk id="12" creationId="{1778D017-01E0-4B6D-8D97-C130D6409633}"/>
          </ac:spMkLst>
        </pc:spChg>
        <pc:spChg chg="mod">
          <ac:chgData name="CK Cheng" userId="7afb8203781590a9" providerId="LiveId" clId="{3B4F531F-98E5-4F2F-B24E-C22E33166DE1}" dt="2019-05-01T19:35:22.812" v="83" actId="1076"/>
          <ac:spMkLst>
            <pc:docMk/>
            <pc:sldMk cId="0" sldId="296"/>
            <ac:spMk id="41990" creationId="{00000000-0000-0000-0000-000000000000}"/>
          </ac:spMkLst>
        </pc:spChg>
        <pc:graphicFrameChg chg="mod">
          <ac:chgData name="CK Cheng" userId="7afb8203781590a9" providerId="LiveId" clId="{3B4F531F-98E5-4F2F-B24E-C22E33166DE1}" dt="2019-05-01T19:40:38.716" v="108" actId="1076"/>
          <ac:graphicFrameMkLst>
            <pc:docMk/>
            <pc:sldMk cId="0" sldId="296"/>
            <ac:graphicFrameMk id="41991" creationId="{00000000-0000-0000-0000-000000000000}"/>
          </ac:graphicFrameMkLst>
        </pc:graphicFrameChg>
      </pc:sldChg>
      <pc:sldChg chg="modSp">
        <pc:chgData name="CK Cheng" userId="7afb8203781590a9" providerId="LiveId" clId="{3B4F531F-98E5-4F2F-B24E-C22E33166DE1}" dt="2019-05-01T19:43:37.921" v="149" actId="20577"/>
        <pc:sldMkLst>
          <pc:docMk/>
          <pc:sldMk cId="0" sldId="346"/>
        </pc:sldMkLst>
        <pc:spChg chg="mod">
          <ac:chgData name="CK Cheng" userId="7afb8203781590a9" providerId="LiveId" clId="{3B4F531F-98E5-4F2F-B24E-C22E33166DE1}" dt="2019-05-01T19:43:37.921" v="149" actId="20577"/>
          <ac:spMkLst>
            <pc:docMk/>
            <pc:sldMk cId="0" sldId="346"/>
            <ac:spMk id="3075" creationId="{00000000-0000-0000-0000-000000000000}"/>
          </ac:spMkLst>
        </pc:spChg>
      </pc:sldChg>
      <pc:sldChg chg="addSp delSp modSp">
        <pc:chgData name="CK Cheng" userId="7afb8203781590a9" providerId="LiveId" clId="{3B4F531F-98E5-4F2F-B24E-C22E33166DE1}" dt="2019-05-01T19:38:51.398" v="103" actId="1076"/>
        <pc:sldMkLst>
          <pc:docMk/>
          <pc:sldMk cId="3403612486" sldId="355"/>
        </pc:sldMkLst>
        <pc:spChg chg="mod">
          <ac:chgData name="CK Cheng" userId="7afb8203781590a9" providerId="LiveId" clId="{3B4F531F-98E5-4F2F-B24E-C22E33166DE1}" dt="2019-05-01T19:33:27.965" v="75" actId="1076"/>
          <ac:spMkLst>
            <pc:docMk/>
            <pc:sldMk cId="3403612486" sldId="355"/>
            <ac:spMk id="2" creationId="{00000000-0000-0000-0000-000000000000}"/>
          </ac:spMkLst>
        </pc:spChg>
        <pc:spChg chg="mod">
          <ac:chgData name="CK Cheng" userId="7afb8203781590a9" providerId="LiveId" clId="{3B4F531F-98E5-4F2F-B24E-C22E33166DE1}" dt="2019-05-01T19:33:11.419" v="72" actId="1076"/>
          <ac:spMkLst>
            <pc:docMk/>
            <pc:sldMk cId="3403612486" sldId="355"/>
            <ac:spMk id="3" creationId="{00000000-0000-0000-0000-000000000000}"/>
          </ac:spMkLst>
        </pc:spChg>
        <pc:spChg chg="add mod">
          <ac:chgData name="CK Cheng" userId="7afb8203781590a9" providerId="LiveId" clId="{3B4F531F-98E5-4F2F-B24E-C22E33166DE1}" dt="2019-05-01T19:38:09.445" v="100" actId="1076"/>
          <ac:spMkLst>
            <pc:docMk/>
            <pc:sldMk cId="3403612486" sldId="355"/>
            <ac:spMk id="4" creationId="{F274C493-3882-4A2A-9C10-099F574DF0B1}"/>
          </ac:spMkLst>
        </pc:spChg>
        <pc:spChg chg="add del mod">
          <ac:chgData name="CK Cheng" userId="7afb8203781590a9" providerId="LiveId" clId="{3B4F531F-98E5-4F2F-B24E-C22E33166DE1}" dt="2019-05-01T19:31:55.361" v="64" actId="478"/>
          <ac:spMkLst>
            <pc:docMk/>
            <pc:sldMk cId="3403612486" sldId="355"/>
            <ac:spMk id="5" creationId="{283EF1A6-3B8C-453C-A44D-EBB6070C8652}"/>
          </ac:spMkLst>
        </pc:spChg>
        <pc:spChg chg="mod">
          <ac:chgData name="CK Cheng" userId="7afb8203781590a9" providerId="LiveId" clId="{3B4F531F-98E5-4F2F-B24E-C22E33166DE1}" dt="2019-05-01T19:38:38.644" v="102" actId="207"/>
          <ac:spMkLst>
            <pc:docMk/>
            <pc:sldMk cId="3403612486" sldId="355"/>
            <ac:spMk id="9" creationId="{00000000-0000-0000-0000-000000000000}"/>
          </ac:spMkLst>
        </pc:spChg>
        <pc:spChg chg="mod">
          <ac:chgData name="CK Cheng" userId="7afb8203781590a9" providerId="LiveId" clId="{3B4F531F-98E5-4F2F-B24E-C22E33166DE1}" dt="2019-05-01T19:38:30.590" v="101" actId="207"/>
          <ac:spMkLst>
            <pc:docMk/>
            <pc:sldMk cId="3403612486" sldId="355"/>
            <ac:spMk id="10" creationId="{00000000-0000-0000-0000-000000000000}"/>
          </ac:spMkLst>
        </pc:spChg>
        <pc:spChg chg="mod">
          <ac:chgData name="CK Cheng" userId="7afb8203781590a9" providerId="LiveId" clId="{3B4F531F-98E5-4F2F-B24E-C22E33166DE1}" dt="2019-05-01T19:38:03.949" v="99" actId="1076"/>
          <ac:spMkLst>
            <pc:docMk/>
            <pc:sldMk cId="3403612486" sldId="355"/>
            <ac:spMk id="13" creationId="{00000000-0000-0000-0000-000000000000}"/>
          </ac:spMkLst>
        </pc:spChg>
        <pc:spChg chg="mod">
          <ac:chgData name="CK Cheng" userId="7afb8203781590a9" providerId="LiveId" clId="{3B4F531F-98E5-4F2F-B24E-C22E33166DE1}" dt="2019-05-01T19:37:39.653" v="96" actId="1076"/>
          <ac:spMkLst>
            <pc:docMk/>
            <pc:sldMk cId="3403612486" sldId="355"/>
            <ac:spMk id="14" creationId="{00000000-0000-0000-0000-000000000000}"/>
          </ac:spMkLst>
        </pc:spChg>
        <pc:spChg chg="add mod">
          <ac:chgData name="CK Cheng" userId="7afb8203781590a9" providerId="LiveId" clId="{3B4F531F-98E5-4F2F-B24E-C22E33166DE1}" dt="2019-05-01T19:38:51.398" v="103" actId="1076"/>
          <ac:spMkLst>
            <pc:docMk/>
            <pc:sldMk cId="3403612486" sldId="355"/>
            <ac:spMk id="16" creationId="{DDE29E77-515C-48C4-9B6B-813C5972BD90}"/>
          </ac:spMkLst>
        </pc:spChg>
        <pc:spChg chg="del mod">
          <ac:chgData name="CK Cheng" userId="7afb8203781590a9" providerId="LiveId" clId="{3B4F531F-98E5-4F2F-B24E-C22E33166DE1}" dt="2019-05-01T19:31:47.036" v="63" actId="478"/>
          <ac:spMkLst>
            <pc:docMk/>
            <pc:sldMk cId="3403612486" sldId="355"/>
            <ac:spMk id="41988" creationId="{00000000-0000-0000-0000-000000000000}"/>
          </ac:spMkLst>
        </pc:spChg>
        <pc:graphicFrameChg chg="add del mod">
          <ac:chgData name="CK Cheng" userId="7afb8203781590a9" providerId="LiveId" clId="{3B4F531F-98E5-4F2F-B24E-C22E33166DE1}" dt="2019-05-01T19:36:38.784" v="88" actId="478"/>
          <ac:graphicFrameMkLst>
            <pc:docMk/>
            <pc:sldMk cId="3403612486" sldId="355"/>
            <ac:graphicFrameMk id="17" creationId="{7D5E98FA-9F65-43C3-86E2-C283746E22C3}"/>
          </ac:graphicFrameMkLst>
        </pc:graphicFrameChg>
        <pc:graphicFrameChg chg="mod">
          <ac:chgData name="CK Cheng" userId="7afb8203781590a9" providerId="LiveId" clId="{3B4F531F-98E5-4F2F-B24E-C22E33166DE1}" dt="2019-05-01T19:36:52.518" v="90" actId="1076"/>
          <ac:graphicFrameMkLst>
            <pc:docMk/>
            <pc:sldMk cId="3403612486" sldId="355"/>
            <ac:graphicFrameMk id="41991" creationId="{00000000-0000-0000-0000-000000000000}"/>
          </ac:graphicFrameMkLst>
        </pc:graphicFrame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1" name="Rectangle 3"/>
          <p:cNvSpPr>
            <a:spLocks noGrp="1" noChangeArrowheads="1"/>
          </p:cNvSpPr>
          <p:nvPr>
            <p:ph type="dt" idx="1"/>
          </p:nvPr>
        </p:nvSpPr>
        <p:spPr bwMode="auto">
          <a:xfrm>
            <a:off x="3972560"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ltLang="en-US" dirty="0"/>
          </a:p>
        </p:txBody>
      </p:sp>
      <p:sp>
        <p:nvSpPr>
          <p:cNvPr id="4813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4720" y="4387136"/>
            <a:ext cx="5140960" cy="41562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1"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5" name="Rectangle 7"/>
          <p:cNvSpPr>
            <a:spLocks noGrp="1" noChangeArrowheads="1"/>
          </p:cNvSpPr>
          <p:nvPr>
            <p:ph type="sldNum" sz="quarter" idx="5"/>
          </p:nvPr>
        </p:nvSpPr>
        <p:spPr bwMode="auto">
          <a:xfrm>
            <a:off x="3972560"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FCBEA21-5944-424D-93DF-A4A19E69D400}" type="slidenum">
              <a:rPr lang="en-US" altLang="en-US"/>
              <a:pPr>
                <a:defRPr/>
              </a:pPr>
              <a:t>‹#›</a:t>
            </a:fld>
            <a:endParaRPr lang="en-US" altLang="en-US" dirty="0"/>
          </a:p>
        </p:txBody>
      </p:sp>
    </p:spTree>
    <p:extLst>
      <p:ext uri="{BB962C8B-B14F-4D97-AF65-F5344CB8AC3E}">
        <p14:creationId xmlns:p14="http://schemas.microsoft.com/office/powerpoint/2010/main" val="2959720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3BA09DB-DDE3-4BD2-A495-084A050B6406}" type="slidenum">
              <a:rPr lang="en-US" altLang="en-US" smtClean="0"/>
              <a:pPr eaLnBrk="1" hangingPunct="1">
                <a:spcBef>
                  <a:spcPct val="0"/>
                </a:spcBef>
              </a:pPr>
              <a:t>8</a:t>
            </a:fld>
            <a:endParaRPr lang="en-US" altLang="en-US" dirty="0"/>
          </a:p>
        </p:txBody>
      </p:sp>
      <p:sp>
        <p:nvSpPr>
          <p:cNvPr id="49155" name="Rectangle 1026"/>
          <p:cNvSpPr>
            <a:spLocks noGrp="1" noRot="1" noChangeAspect="1" noChangeArrowheads="1" noTextEdit="1"/>
          </p:cNvSpPr>
          <p:nvPr>
            <p:ph type="sldImg"/>
          </p:nvPr>
        </p:nvSpPr>
        <p:spPr>
          <a:xfrm>
            <a:off x="1195388" y="692150"/>
            <a:ext cx="4619625" cy="3463925"/>
          </a:xfrm>
          <a:ln/>
        </p:spPr>
      </p:sp>
      <p:sp>
        <p:nvSpPr>
          <p:cNvPr id="49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9</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10</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1D351510-64F7-464F-BEF8-0CA31B69C210}" type="slidenum">
              <a:rPr lang="en-US" altLang="en-US" sz="1200"/>
              <a:pPr eaLnBrk="1" hangingPunct="1"/>
              <a:t>11</a:t>
            </a:fld>
            <a:endParaRPr lang="en-US" altLang="en-US" sz="1200" dirty="0"/>
          </a:p>
        </p:txBody>
      </p:sp>
      <p:sp>
        <p:nvSpPr>
          <p:cNvPr id="31746" name="Rectangle 2"/>
          <p:cNvSpPr>
            <a:spLocks noGrp="1" noRot="1" noChangeAspect="1" noChangeArrowheads="1" noTextEdit="1"/>
          </p:cNvSpPr>
          <p:nvPr>
            <p:ph type="sldImg"/>
          </p:nvPr>
        </p:nvSpPr>
        <p:spPr>
          <a:xfrm>
            <a:off x="1195388" y="693738"/>
            <a:ext cx="4619625" cy="3463925"/>
          </a:xfrm>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12</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7314EEE-B51F-4CA5-914A-CF38E5C0E8E1}" type="slidenum">
              <a:rPr lang="en-US" altLang="en-US" smtClean="0"/>
              <a:pPr eaLnBrk="1" hangingPunct="1">
                <a:spcBef>
                  <a:spcPct val="0"/>
                </a:spcBef>
              </a:pPr>
              <a:t>13</a:t>
            </a:fld>
            <a:endParaRPr lang="en-US" altLang="en-US" dirty="0"/>
          </a:p>
        </p:txBody>
      </p:sp>
      <p:sp>
        <p:nvSpPr>
          <p:cNvPr id="58371" name="Rectangle 2"/>
          <p:cNvSpPr>
            <a:spLocks noGrp="1" noRot="1" noChangeAspect="1" noChangeArrowheads="1" noTextEdit="1"/>
          </p:cNvSpPr>
          <p:nvPr>
            <p:ph type="sldImg"/>
          </p:nvPr>
        </p:nvSpPr>
        <p:spPr>
          <a:xfrm>
            <a:off x="1195388" y="693738"/>
            <a:ext cx="4619625" cy="34639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E4E3F003-029C-4CC5-83D8-830EA5F982F4}" type="slidenum">
              <a:rPr lang="en-US" altLang="en-US" smtClean="0"/>
              <a:pPr eaLnBrk="1" hangingPunct="1">
                <a:spcBef>
                  <a:spcPct val="0"/>
                </a:spcBef>
              </a:pPr>
              <a:t>14</a:t>
            </a:fld>
            <a:endParaRPr lang="en-US" altLang="en-US" dirty="0"/>
          </a:p>
        </p:txBody>
      </p:sp>
      <p:sp>
        <p:nvSpPr>
          <p:cNvPr id="50179" name="Rectangle 1026"/>
          <p:cNvSpPr>
            <a:spLocks noGrp="1" noRot="1" noChangeAspect="1" noChangeArrowheads="1" noTextEdit="1"/>
          </p:cNvSpPr>
          <p:nvPr>
            <p:ph type="sldImg"/>
          </p:nvPr>
        </p:nvSpPr>
        <p:spPr>
          <a:xfrm>
            <a:off x="1195388" y="692150"/>
            <a:ext cx="4619625" cy="3463925"/>
          </a:xfrm>
          <a:ln/>
        </p:spPr>
      </p:sp>
      <p:sp>
        <p:nvSpPr>
          <p:cNvPr id="50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23825128-BC60-493B-BCF3-C8D2A0C14032}" type="slidenum">
              <a:rPr lang="en-US" altLang="en-US" smtClean="0"/>
              <a:pPr eaLnBrk="1" hangingPunct="1">
                <a:spcBef>
                  <a:spcPct val="0"/>
                </a:spcBef>
              </a:pPr>
              <a:t>15</a:t>
            </a:fld>
            <a:endParaRPr lang="en-US" altLang="en-US" dirty="0"/>
          </a:p>
        </p:txBody>
      </p:sp>
      <p:sp>
        <p:nvSpPr>
          <p:cNvPr id="52227" name="Rectangle 1026"/>
          <p:cNvSpPr>
            <a:spLocks noGrp="1" noRot="1" noChangeAspect="1" noChangeArrowheads="1" noTextEdit="1"/>
          </p:cNvSpPr>
          <p:nvPr>
            <p:ph type="sldImg"/>
          </p:nvPr>
        </p:nvSpPr>
        <p:spPr>
          <a:xfrm>
            <a:off x="1195388" y="692150"/>
            <a:ext cx="4619625" cy="3463925"/>
          </a:xfrm>
          <a:ln/>
        </p:spPr>
      </p:sp>
      <p:sp>
        <p:nvSpPr>
          <p:cNvPr id="52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FEEADA7-C852-499B-BF28-D9B42EAB30BA}" type="slidenum">
              <a:rPr lang="en-US" altLang="en-US" smtClean="0"/>
              <a:pPr eaLnBrk="1" hangingPunct="1">
                <a:spcBef>
                  <a:spcPct val="0"/>
                </a:spcBef>
              </a:pPr>
              <a:t>16</a:t>
            </a:fld>
            <a:endParaRPr lang="en-US" altLang="en-US" dirty="0"/>
          </a:p>
        </p:txBody>
      </p:sp>
      <p:sp>
        <p:nvSpPr>
          <p:cNvPr id="54275" name="Rectangle 2"/>
          <p:cNvSpPr>
            <a:spLocks noGrp="1" noRot="1" noChangeAspect="1" noChangeArrowheads="1" noTextEdit="1"/>
          </p:cNvSpPr>
          <p:nvPr>
            <p:ph type="sldImg"/>
          </p:nvPr>
        </p:nvSpPr>
        <p:spPr>
          <a:xfrm>
            <a:off x="1195388" y="693738"/>
            <a:ext cx="4619625" cy="34639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25</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26</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6D1B091-21F4-4C9D-85C9-650AE3626B75}" type="slidenum">
              <a:rPr lang="en-US" altLang="en-US" smtClean="0"/>
              <a:pPr eaLnBrk="1" hangingPunct="1">
                <a:spcBef>
                  <a:spcPct val="0"/>
                </a:spcBef>
              </a:pPr>
              <a:t>27</a:t>
            </a:fld>
            <a:endParaRPr lang="en-US" altLang="en-US" dirty="0"/>
          </a:p>
        </p:txBody>
      </p:sp>
      <p:sp>
        <p:nvSpPr>
          <p:cNvPr id="62467" name="Rectangle 2"/>
          <p:cNvSpPr>
            <a:spLocks noGrp="1" noRot="1" noChangeAspect="1" noChangeArrowheads="1" noTextEdit="1"/>
          </p:cNvSpPr>
          <p:nvPr>
            <p:ph type="sldImg"/>
          </p:nvPr>
        </p:nvSpPr>
        <p:spPr>
          <a:xfrm>
            <a:off x="1195388" y="693738"/>
            <a:ext cx="4619625" cy="3463925"/>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4A9B623-7E7B-492E-BEC1-C2D7D3E6F513}" type="slidenum">
              <a:rPr lang="en-US" altLang="en-US" smtClean="0"/>
              <a:pPr eaLnBrk="1" hangingPunct="1">
                <a:spcBef>
                  <a:spcPct val="0"/>
                </a:spcBef>
              </a:pPr>
              <a:t>28</a:t>
            </a:fld>
            <a:endParaRPr lang="en-US" altLang="en-US" dirty="0"/>
          </a:p>
        </p:txBody>
      </p:sp>
      <p:sp>
        <p:nvSpPr>
          <p:cNvPr id="63491" name="Rectangle 2"/>
          <p:cNvSpPr>
            <a:spLocks noGrp="1" noRot="1" noChangeAspect="1" noChangeArrowheads="1" noTextEdit="1"/>
          </p:cNvSpPr>
          <p:nvPr>
            <p:ph type="sldImg"/>
          </p:nvPr>
        </p:nvSpPr>
        <p:spPr>
          <a:xfrm>
            <a:off x="1195388" y="693738"/>
            <a:ext cx="4619625" cy="3463925"/>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040AF13-F364-4169-AA22-A2B55738119A}" type="slidenum">
              <a:rPr lang="en-US" altLang="en-US" smtClean="0"/>
              <a:pPr eaLnBrk="1" hangingPunct="1">
                <a:spcBef>
                  <a:spcPct val="0"/>
                </a:spcBef>
              </a:pPr>
              <a:t>29</a:t>
            </a:fld>
            <a:endParaRPr lang="en-US" altLang="en-US" dirty="0"/>
          </a:p>
        </p:txBody>
      </p:sp>
      <p:sp>
        <p:nvSpPr>
          <p:cNvPr id="64515" name="Rectangle 2"/>
          <p:cNvSpPr>
            <a:spLocks noGrp="1" noRot="1" noChangeAspect="1" noChangeArrowheads="1" noTextEdit="1"/>
          </p:cNvSpPr>
          <p:nvPr>
            <p:ph type="sldImg"/>
          </p:nvPr>
        </p:nvSpPr>
        <p:spPr>
          <a:xfrm>
            <a:off x="1195388" y="693738"/>
            <a:ext cx="4619625" cy="3463925"/>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E7FCC26-5DF7-4D46-B052-ED94185E389A}" type="slidenum">
              <a:rPr lang="en-US" altLang="en-US" smtClean="0"/>
              <a:pPr eaLnBrk="1" hangingPunct="1">
                <a:spcBef>
                  <a:spcPct val="0"/>
                </a:spcBef>
              </a:pPr>
              <a:t>30</a:t>
            </a:fld>
            <a:endParaRPr lang="en-US" altLang="en-US" dirty="0"/>
          </a:p>
        </p:txBody>
      </p:sp>
      <p:sp>
        <p:nvSpPr>
          <p:cNvPr id="65539" name="Rectangle 2"/>
          <p:cNvSpPr>
            <a:spLocks noGrp="1" noRot="1" noChangeAspect="1" noChangeArrowheads="1" noTextEdit="1"/>
          </p:cNvSpPr>
          <p:nvPr>
            <p:ph type="sldImg"/>
          </p:nvPr>
        </p:nvSpPr>
        <p:spPr>
          <a:xfrm>
            <a:off x="1195388" y="693738"/>
            <a:ext cx="4619625" cy="3463925"/>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631455-A7EF-4E1D-B5C5-B1163CB80578}" type="slidenum">
              <a:rPr lang="en-US" altLang="en-US" smtClean="0"/>
              <a:pPr eaLnBrk="1" hangingPunct="1">
                <a:spcBef>
                  <a:spcPct val="0"/>
                </a:spcBef>
              </a:pPr>
              <a:t>31</a:t>
            </a:fld>
            <a:endParaRPr lang="en-US" altLang="en-US" dirty="0"/>
          </a:p>
        </p:txBody>
      </p:sp>
      <p:sp>
        <p:nvSpPr>
          <p:cNvPr id="66563" name="Rectangle 2"/>
          <p:cNvSpPr>
            <a:spLocks noGrp="1" noRot="1" noChangeAspect="1" noChangeArrowheads="1" noTextEdit="1"/>
          </p:cNvSpPr>
          <p:nvPr>
            <p:ph type="sldImg"/>
          </p:nvPr>
        </p:nvSpPr>
        <p:spPr>
          <a:xfrm>
            <a:off x="1195388" y="693738"/>
            <a:ext cx="4619625" cy="34639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4AF31F76-35B2-41BC-95B9-D4CE950BC38B}" type="slidenum">
              <a:rPr lang="en-US" altLang="en-US" smtClean="0"/>
              <a:pPr eaLnBrk="1" hangingPunct="1">
                <a:spcBef>
                  <a:spcPct val="0"/>
                </a:spcBef>
              </a:pPr>
              <a:t>32</a:t>
            </a:fld>
            <a:endParaRPr lang="en-US" altLang="en-US" dirty="0"/>
          </a:p>
        </p:txBody>
      </p:sp>
      <p:sp>
        <p:nvSpPr>
          <p:cNvPr id="67587" name="Rectangle 2"/>
          <p:cNvSpPr>
            <a:spLocks noGrp="1" noRot="1" noChangeAspect="1" noChangeArrowheads="1" noTextEdit="1"/>
          </p:cNvSpPr>
          <p:nvPr>
            <p:ph type="sldImg"/>
          </p:nvPr>
        </p:nvSpPr>
        <p:spPr>
          <a:xfrm>
            <a:off x="1195388" y="693738"/>
            <a:ext cx="4619625" cy="3463925"/>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12282B5-FB3D-48DB-AB1E-DDF785E500B7}" type="slidenum">
              <a:rPr lang="en-US" altLang="en-US" smtClean="0"/>
              <a:pPr eaLnBrk="1" hangingPunct="1">
                <a:spcBef>
                  <a:spcPct val="0"/>
                </a:spcBef>
              </a:pPr>
              <a:t>33</a:t>
            </a:fld>
            <a:endParaRPr lang="en-US" altLang="en-US" dirty="0"/>
          </a:p>
        </p:txBody>
      </p:sp>
      <p:sp>
        <p:nvSpPr>
          <p:cNvPr id="68611" name="Rectangle 2"/>
          <p:cNvSpPr>
            <a:spLocks noGrp="1" noRot="1" noChangeAspect="1" noChangeArrowheads="1" noTextEdit="1"/>
          </p:cNvSpPr>
          <p:nvPr>
            <p:ph type="sldImg"/>
          </p:nvPr>
        </p:nvSpPr>
        <p:spPr>
          <a:xfrm>
            <a:off x="1195388" y="693738"/>
            <a:ext cx="4619625" cy="3463925"/>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3BE9C2C-15E7-453C-94EF-6A58907EFEA0}" type="slidenum">
              <a:rPr lang="en-US" altLang="en-US" smtClean="0"/>
              <a:pPr eaLnBrk="1" hangingPunct="1">
                <a:spcBef>
                  <a:spcPct val="0"/>
                </a:spcBef>
              </a:pPr>
              <a:t>34</a:t>
            </a:fld>
            <a:endParaRPr lang="en-US" altLang="en-US" dirty="0"/>
          </a:p>
        </p:txBody>
      </p:sp>
      <p:sp>
        <p:nvSpPr>
          <p:cNvPr id="69635" name="Rectangle 2"/>
          <p:cNvSpPr>
            <a:spLocks noGrp="1" noRot="1" noChangeAspect="1" noChangeArrowheads="1" noTextEdit="1"/>
          </p:cNvSpPr>
          <p:nvPr>
            <p:ph type="sldImg"/>
          </p:nvPr>
        </p:nvSpPr>
        <p:spPr>
          <a:xfrm>
            <a:off x="1195388" y="693738"/>
            <a:ext cx="4619625" cy="3463925"/>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3F9C9BAB-BA5A-41B0-8EDA-6F18582EC1E2}" type="slidenum">
              <a:rPr lang="en-US" altLang="en-US" smtClean="0"/>
              <a:pPr eaLnBrk="1" hangingPunct="1">
                <a:spcBef>
                  <a:spcPct val="0"/>
                </a:spcBef>
              </a:pPr>
              <a:t>35</a:t>
            </a:fld>
            <a:endParaRPr lang="en-US" altLang="en-US" dirty="0"/>
          </a:p>
        </p:txBody>
      </p:sp>
      <p:sp>
        <p:nvSpPr>
          <p:cNvPr id="70659" name="Rectangle 2"/>
          <p:cNvSpPr>
            <a:spLocks noGrp="1" noRot="1" noChangeAspect="1" noChangeArrowheads="1" noTextEdit="1"/>
          </p:cNvSpPr>
          <p:nvPr>
            <p:ph type="sldImg"/>
          </p:nvPr>
        </p:nvSpPr>
        <p:spPr>
          <a:xfrm>
            <a:off x="1195388" y="693738"/>
            <a:ext cx="4619625" cy="3463925"/>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BBA0BE6-1BE4-4967-BFF2-EC3CF12FD36F}" type="slidenum">
              <a:rPr lang="en-US" altLang="en-US" smtClean="0"/>
              <a:pPr eaLnBrk="1" hangingPunct="1">
                <a:spcBef>
                  <a:spcPct val="0"/>
                </a:spcBef>
              </a:pPr>
              <a:t>36</a:t>
            </a:fld>
            <a:endParaRPr lang="en-US" altLang="en-US" dirty="0"/>
          </a:p>
        </p:txBody>
      </p:sp>
      <p:sp>
        <p:nvSpPr>
          <p:cNvPr id="71683" name="Rectangle 2"/>
          <p:cNvSpPr>
            <a:spLocks noGrp="1" noRot="1" noChangeAspect="1" noChangeArrowheads="1" noTextEdit="1"/>
          </p:cNvSpPr>
          <p:nvPr>
            <p:ph type="sldImg"/>
          </p:nvPr>
        </p:nvSpPr>
        <p:spPr>
          <a:xfrm>
            <a:off x="1195388" y="693738"/>
            <a:ext cx="4619625" cy="3463925"/>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6BED01C2-7DC5-4825-B01A-86ADEDA6BC50}" type="slidenum">
              <a:rPr lang="en-US" altLang="en-US" smtClean="0"/>
              <a:pPr eaLnBrk="1" hangingPunct="1">
                <a:spcBef>
                  <a:spcPct val="0"/>
                </a:spcBef>
              </a:pPr>
              <a:t>37</a:t>
            </a:fld>
            <a:endParaRPr lang="en-US" altLang="en-US" dirty="0"/>
          </a:p>
        </p:txBody>
      </p:sp>
      <p:sp>
        <p:nvSpPr>
          <p:cNvPr id="72707" name="Rectangle 2"/>
          <p:cNvSpPr>
            <a:spLocks noGrp="1" noRot="1" noChangeAspect="1" noChangeArrowheads="1" noTextEdit="1"/>
          </p:cNvSpPr>
          <p:nvPr>
            <p:ph type="sldImg"/>
          </p:nvPr>
        </p:nvSpPr>
        <p:spPr>
          <a:xfrm>
            <a:off x="1195388" y="693738"/>
            <a:ext cx="4619625" cy="3463925"/>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6C1F81F-F242-4704-B85E-39EDCF3177CA}" type="slidenum">
              <a:rPr lang="en-US" altLang="en-US" smtClean="0"/>
              <a:pPr eaLnBrk="1" hangingPunct="1">
                <a:spcBef>
                  <a:spcPct val="0"/>
                </a:spcBef>
              </a:pPr>
              <a:t>38</a:t>
            </a:fld>
            <a:endParaRPr lang="en-US" altLang="en-US" dirty="0"/>
          </a:p>
        </p:txBody>
      </p:sp>
      <p:sp>
        <p:nvSpPr>
          <p:cNvPr id="73731" name="Rectangle 2"/>
          <p:cNvSpPr>
            <a:spLocks noGrp="1" noRot="1" noChangeAspect="1" noChangeArrowheads="1" noTextEdit="1"/>
          </p:cNvSpPr>
          <p:nvPr>
            <p:ph type="sldImg"/>
          </p:nvPr>
        </p:nvSpPr>
        <p:spPr>
          <a:xfrm>
            <a:off x="1195388" y="693738"/>
            <a:ext cx="4619625" cy="3463925"/>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39</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736C4F6-F564-40F7-9739-ED2AD4223C00}" type="slidenum">
              <a:rPr lang="en-US" altLang="en-US" smtClean="0"/>
              <a:pPr eaLnBrk="1" hangingPunct="1">
                <a:spcBef>
                  <a:spcPct val="0"/>
                </a:spcBef>
              </a:pPr>
              <a:t>40</a:t>
            </a:fld>
            <a:endParaRPr lang="en-US" altLang="en-US" dirty="0"/>
          </a:p>
        </p:txBody>
      </p:sp>
      <p:sp>
        <p:nvSpPr>
          <p:cNvPr id="75779" name="Rectangle 2"/>
          <p:cNvSpPr>
            <a:spLocks noGrp="1" noRot="1" noChangeAspect="1" noChangeArrowheads="1" noTextEdit="1"/>
          </p:cNvSpPr>
          <p:nvPr>
            <p:ph type="sldImg"/>
          </p:nvPr>
        </p:nvSpPr>
        <p:spPr>
          <a:xfrm>
            <a:off x="1195388" y="693738"/>
            <a:ext cx="4619625" cy="3463925"/>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8782C7BC-6542-4BA2-8E40-BF404F46A152}" type="slidenum">
              <a:rPr lang="en-US" altLang="en-US" smtClean="0"/>
              <a:pPr eaLnBrk="1" hangingPunct="1">
                <a:spcBef>
                  <a:spcPct val="0"/>
                </a:spcBef>
              </a:pPr>
              <a:t>41</a:t>
            </a:fld>
            <a:endParaRPr lang="en-US" altLang="en-US" dirty="0"/>
          </a:p>
        </p:txBody>
      </p:sp>
      <p:sp>
        <p:nvSpPr>
          <p:cNvPr id="76803" name="Rectangle 2"/>
          <p:cNvSpPr>
            <a:spLocks noGrp="1" noRot="1" noChangeAspect="1" noChangeArrowheads="1" noTextEdit="1"/>
          </p:cNvSpPr>
          <p:nvPr>
            <p:ph type="sldImg"/>
          </p:nvPr>
        </p:nvSpPr>
        <p:spPr>
          <a:xfrm>
            <a:off x="1195388" y="693738"/>
            <a:ext cx="4619625" cy="3463925"/>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42</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43</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44</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1FC0D8D-001D-4A90-94F2-AF7BD3E7991F}" type="slidenum">
              <a:rPr lang="en-US" altLang="en-US"/>
              <a:pPr>
                <a:defRPr/>
              </a:pPr>
              <a:t>‹#›</a:t>
            </a:fld>
            <a:endParaRPr lang="en-US" altLang="en-US" dirty="0"/>
          </a:p>
        </p:txBody>
      </p:sp>
    </p:spTree>
    <p:extLst>
      <p:ext uri="{BB962C8B-B14F-4D97-AF65-F5344CB8AC3E}">
        <p14:creationId xmlns:p14="http://schemas.microsoft.com/office/powerpoint/2010/main" val="428287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F2A7A9-35A4-4384-A3F3-86501EA67948}" type="slidenum">
              <a:rPr lang="en-US" altLang="en-US"/>
              <a:pPr>
                <a:defRPr/>
              </a:pPr>
              <a:t>‹#›</a:t>
            </a:fld>
            <a:endParaRPr lang="en-US" altLang="en-US" dirty="0"/>
          </a:p>
        </p:txBody>
      </p:sp>
    </p:spTree>
    <p:extLst>
      <p:ext uri="{BB962C8B-B14F-4D97-AF65-F5344CB8AC3E}">
        <p14:creationId xmlns:p14="http://schemas.microsoft.com/office/powerpoint/2010/main" val="219365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22CA084-A5B5-467A-BA3E-99149AA1F61B}" type="slidenum">
              <a:rPr lang="en-US" altLang="en-US"/>
              <a:pPr>
                <a:defRPr/>
              </a:pPr>
              <a:t>‹#›</a:t>
            </a:fld>
            <a:endParaRPr lang="en-US" altLang="en-US" dirty="0"/>
          </a:p>
        </p:txBody>
      </p:sp>
    </p:spTree>
    <p:extLst>
      <p:ext uri="{BB962C8B-B14F-4D97-AF65-F5344CB8AC3E}">
        <p14:creationId xmlns:p14="http://schemas.microsoft.com/office/powerpoint/2010/main" val="2529573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6E695A9-14B7-4E67-ACB6-52F36FAE5451}" type="slidenum">
              <a:rPr lang="en-US" altLang="en-US"/>
              <a:pPr>
                <a:defRPr/>
              </a:pPr>
              <a:t>‹#›</a:t>
            </a:fld>
            <a:endParaRPr lang="en-US" altLang="en-US" dirty="0"/>
          </a:p>
        </p:txBody>
      </p:sp>
    </p:spTree>
    <p:extLst>
      <p:ext uri="{BB962C8B-B14F-4D97-AF65-F5344CB8AC3E}">
        <p14:creationId xmlns:p14="http://schemas.microsoft.com/office/powerpoint/2010/main" val="597075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B4F763D-CEF2-4B46-9ABD-CE7078B50E31}" type="slidenum">
              <a:rPr lang="en-US" altLang="en-US"/>
              <a:pPr>
                <a:defRPr/>
              </a:pPr>
              <a:t>‹#›</a:t>
            </a:fld>
            <a:endParaRPr lang="en-US" altLang="en-US" dirty="0"/>
          </a:p>
        </p:txBody>
      </p:sp>
    </p:spTree>
    <p:extLst>
      <p:ext uri="{BB962C8B-B14F-4D97-AF65-F5344CB8AC3E}">
        <p14:creationId xmlns:p14="http://schemas.microsoft.com/office/powerpoint/2010/main" val="422080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1BA7F71-960F-4EDF-9F4F-02D7EF8AE691}" type="slidenum">
              <a:rPr lang="en-US" altLang="en-US"/>
              <a:pPr>
                <a:defRPr/>
              </a:pPr>
              <a:t>‹#›</a:t>
            </a:fld>
            <a:endParaRPr lang="en-US" altLang="en-US" dirty="0"/>
          </a:p>
        </p:txBody>
      </p:sp>
    </p:spTree>
    <p:extLst>
      <p:ext uri="{BB962C8B-B14F-4D97-AF65-F5344CB8AC3E}">
        <p14:creationId xmlns:p14="http://schemas.microsoft.com/office/powerpoint/2010/main" val="2246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E656C32-E22E-4C65-B6F9-06C5DFE653C7}" type="slidenum">
              <a:rPr lang="en-US" altLang="en-US"/>
              <a:pPr>
                <a:defRPr/>
              </a:pPr>
              <a:t>‹#›</a:t>
            </a:fld>
            <a:endParaRPr lang="en-US" altLang="en-US" dirty="0"/>
          </a:p>
        </p:txBody>
      </p:sp>
    </p:spTree>
    <p:extLst>
      <p:ext uri="{BB962C8B-B14F-4D97-AF65-F5344CB8AC3E}">
        <p14:creationId xmlns:p14="http://schemas.microsoft.com/office/powerpoint/2010/main" val="137127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E763366-A983-41F5-9A40-209AB7B55986}" type="slidenum">
              <a:rPr lang="en-US" altLang="en-US"/>
              <a:pPr>
                <a:defRPr/>
              </a:pPr>
              <a:t>‹#›</a:t>
            </a:fld>
            <a:endParaRPr lang="en-US" altLang="en-US" dirty="0"/>
          </a:p>
        </p:txBody>
      </p:sp>
    </p:spTree>
    <p:extLst>
      <p:ext uri="{BB962C8B-B14F-4D97-AF65-F5344CB8AC3E}">
        <p14:creationId xmlns:p14="http://schemas.microsoft.com/office/powerpoint/2010/main" val="60143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19B30AC-3E1C-48DF-B6A6-A84243E4137F}" type="slidenum">
              <a:rPr lang="en-US" altLang="en-US"/>
              <a:pPr>
                <a:defRPr/>
              </a:pPr>
              <a:t>‹#›</a:t>
            </a:fld>
            <a:endParaRPr lang="en-US" altLang="en-US" dirty="0"/>
          </a:p>
        </p:txBody>
      </p:sp>
    </p:spTree>
    <p:extLst>
      <p:ext uri="{BB962C8B-B14F-4D97-AF65-F5344CB8AC3E}">
        <p14:creationId xmlns:p14="http://schemas.microsoft.com/office/powerpoint/2010/main" val="277172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EC767AE-576C-4943-AD80-7737FFCA2823}" type="slidenum">
              <a:rPr lang="en-US" altLang="en-US"/>
              <a:pPr>
                <a:defRPr/>
              </a:pPr>
              <a:t>‹#›</a:t>
            </a:fld>
            <a:endParaRPr lang="en-US" altLang="en-US" dirty="0"/>
          </a:p>
        </p:txBody>
      </p:sp>
    </p:spTree>
    <p:extLst>
      <p:ext uri="{BB962C8B-B14F-4D97-AF65-F5344CB8AC3E}">
        <p14:creationId xmlns:p14="http://schemas.microsoft.com/office/powerpoint/2010/main" val="754490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BAAF93-547A-45EA-B28C-5E0F22A58636}" type="slidenum">
              <a:rPr lang="en-US" altLang="en-US"/>
              <a:pPr>
                <a:defRPr/>
              </a:pPr>
              <a:t>‹#›</a:t>
            </a:fld>
            <a:endParaRPr lang="en-US" altLang="en-US" dirty="0"/>
          </a:p>
        </p:txBody>
      </p:sp>
    </p:spTree>
    <p:extLst>
      <p:ext uri="{BB962C8B-B14F-4D97-AF65-F5344CB8AC3E}">
        <p14:creationId xmlns:p14="http://schemas.microsoft.com/office/powerpoint/2010/main" val="3388949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C334BA5D-C2FA-4262-8D70-B093D3F43CF2}" type="slidenum">
              <a:rPr lang="en-US" altLang="en-US"/>
              <a:pPr>
                <a:defRPr/>
              </a:pPr>
              <a:t>‹#›</a:t>
            </a:fld>
            <a:endParaRPr lang="en-US" altLang="en-US" dirty="0"/>
          </a:p>
        </p:txBody>
      </p:sp>
    </p:spTree>
    <p:extLst>
      <p:ext uri="{BB962C8B-B14F-4D97-AF65-F5344CB8AC3E}">
        <p14:creationId xmlns:p14="http://schemas.microsoft.com/office/powerpoint/2010/main" val="361882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cs typeface="+mn-cs"/>
              </a:defRPr>
            </a:lvl1pPr>
          </a:lstStyle>
          <a:p>
            <a:pPr>
              <a:defRPr/>
            </a:pPr>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cs typeface="+mn-cs"/>
              </a:defRPr>
            </a:lvl1pPr>
          </a:lstStyle>
          <a:p>
            <a:pPr>
              <a:defRPr/>
            </a:pPr>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83BB29-405B-4E17-B380-DD603498FE3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2.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4.xml"/><Relationship Id="rId4"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3.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210.xml"/><Relationship Id="rId5" Type="http://schemas.openxmlformats.org/officeDocument/2006/relationships/notesSlide" Target="../notesSlides/notesSlide5.xml"/><Relationship Id="rId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7.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tags" Target="../tags/tag19.xml"/><Relationship Id="rId7" Type="http://schemas.openxmlformats.org/officeDocument/2006/relationships/oleObject" Target="../embeddings/oleObject3.bin"/><Relationship Id="rId2" Type="http://schemas.openxmlformats.org/officeDocument/2006/relationships/tags" Target="../tags/tag18.xml"/><Relationship Id="rId1" Type="http://schemas.openxmlformats.org/officeDocument/2006/relationships/vmlDrawing" Target="../drawings/vmlDrawing3.vml"/><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tags" Target="../tags/tag20.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22.xml"/><Relationship Id="rId7" Type="http://schemas.openxmlformats.org/officeDocument/2006/relationships/notesSlide" Target="../notesSlides/notesSlide10.xml"/><Relationship Id="rId2" Type="http://schemas.openxmlformats.org/officeDocument/2006/relationships/tags" Target="../tags/tag21.xml"/><Relationship Id="rId1" Type="http://schemas.openxmlformats.org/officeDocument/2006/relationships/vmlDrawing" Target="../drawings/vmlDrawing4.vml"/><Relationship Id="rId6" Type="http://schemas.openxmlformats.org/officeDocument/2006/relationships/slideLayout" Target="../slideLayouts/slideLayout4.xml"/><Relationship Id="rId5" Type="http://schemas.openxmlformats.org/officeDocument/2006/relationships/tags" Target="../tags/tag24.xml"/><Relationship Id="rId4" Type="http://schemas.openxmlformats.org/officeDocument/2006/relationships/tags" Target="../tags/tag23.xml"/><Relationship Id="rId9" Type="http://schemas.openxmlformats.org/officeDocument/2006/relationships/image" Target="../media/image6.wmf"/></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26.xml"/><Relationship Id="rId7" Type="http://schemas.openxmlformats.org/officeDocument/2006/relationships/slideLayout" Target="../slideLayouts/slideLayout4.xml"/><Relationship Id="rId2" Type="http://schemas.openxmlformats.org/officeDocument/2006/relationships/tags" Target="../tags/tag25.xml"/><Relationship Id="rId1" Type="http://schemas.openxmlformats.org/officeDocument/2006/relationships/vmlDrawing" Target="../drawings/vmlDrawing5.vml"/><Relationship Id="rId6" Type="http://schemas.openxmlformats.org/officeDocument/2006/relationships/tags" Target="../tags/tag29.xml"/><Relationship Id="rId11" Type="http://schemas.openxmlformats.org/officeDocument/2006/relationships/oleObject" Target="../embeddings/oleObject6.bin"/><Relationship Id="rId5" Type="http://schemas.openxmlformats.org/officeDocument/2006/relationships/tags" Target="../tags/tag28.xml"/><Relationship Id="rId10" Type="http://schemas.openxmlformats.org/officeDocument/2006/relationships/image" Target="../media/image6.wmf"/><Relationship Id="rId4" Type="http://schemas.openxmlformats.org/officeDocument/2006/relationships/tags" Target="../tags/tag27.xml"/><Relationship Id="rId9"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tags" Target="../tags/tag31.xml"/><Relationship Id="rId7" Type="http://schemas.openxmlformats.org/officeDocument/2006/relationships/notesSlide" Target="../notesSlides/notesSlide12.xml"/><Relationship Id="rId2" Type="http://schemas.openxmlformats.org/officeDocument/2006/relationships/tags" Target="../tags/tag30.xml"/><Relationship Id="rId1" Type="http://schemas.openxmlformats.org/officeDocument/2006/relationships/vmlDrawing" Target="../drawings/vmlDrawing6.vml"/><Relationship Id="rId6" Type="http://schemas.openxmlformats.org/officeDocument/2006/relationships/slideLayout" Target="../slideLayouts/slideLayout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6.wmf"/></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35.xml"/><Relationship Id="rId7" Type="http://schemas.openxmlformats.org/officeDocument/2006/relationships/slideLayout" Target="../slideLayouts/slideLayout4.xml"/><Relationship Id="rId2" Type="http://schemas.openxmlformats.org/officeDocument/2006/relationships/tags" Target="../tags/tag34.xml"/><Relationship Id="rId1" Type="http://schemas.openxmlformats.org/officeDocument/2006/relationships/vmlDrawing" Target="../drawings/vmlDrawing7.v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7.wmf"/><Relationship Id="rId4" Type="http://schemas.openxmlformats.org/officeDocument/2006/relationships/tags" Target="../tags/tag36.xml"/><Relationship Id="rId9"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40.xml"/><Relationship Id="rId7"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vmlDrawing" Target="../drawings/vmlDrawing8.vml"/><Relationship Id="rId6" Type="http://schemas.openxmlformats.org/officeDocument/2006/relationships/tags" Target="../tags/tag43.xml"/><Relationship Id="rId5" Type="http://schemas.openxmlformats.org/officeDocument/2006/relationships/tags" Target="../tags/tag42.xml"/><Relationship Id="rId10" Type="http://schemas.openxmlformats.org/officeDocument/2006/relationships/image" Target="../media/image7.wmf"/><Relationship Id="rId4" Type="http://schemas.openxmlformats.org/officeDocument/2006/relationships/tags" Target="../tags/tag41.xml"/><Relationship Id="rId9"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45.xml"/><Relationship Id="rId7" Type="http://schemas.openxmlformats.org/officeDocument/2006/relationships/slideLayout" Target="../slideLayouts/slideLayout4.xml"/><Relationship Id="rId2" Type="http://schemas.openxmlformats.org/officeDocument/2006/relationships/tags" Target="../tags/tag44.xml"/><Relationship Id="rId1" Type="http://schemas.openxmlformats.org/officeDocument/2006/relationships/vmlDrawing" Target="../drawings/vmlDrawing9.vml"/><Relationship Id="rId6" Type="http://schemas.openxmlformats.org/officeDocument/2006/relationships/tags" Target="../tags/tag48.xml"/><Relationship Id="rId5" Type="http://schemas.openxmlformats.org/officeDocument/2006/relationships/tags" Target="../tags/tag47.xml"/><Relationship Id="rId10" Type="http://schemas.openxmlformats.org/officeDocument/2006/relationships/image" Target="../media/image7.wmf"/><Relationship Id="rId4" Type="http://schemas.openxmlformats.org/officeDocument/2006/relationships/tags" Target="../tags/tag46.xml"/><Relationship Id="rId9" Type="http://schemas.openxmlformats.org/officeDocument/2006/relationships/oleObject" Target="../embeddings/oleObject10.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tags" Target="../tags/tag50.xml"/><Relationship Id="rId7" Type="http://schemas.openxmlformats.org/officeDocument/2006/relationships/notesSlide" Target="../notesSlides/notesSlide16.xml"/><Relationship Id="rId2" Type="http://schemas.openxmlformats.org/officeDocument/2006/relationships/tags" Target="../tags/tag49.xml"/><Relationship Id="rId1" Type="http://schemas.openxmlformats.org/officeDocument/2006/relationships/vmlDrawing" Target="../drawings/vmlDrawing10.vml"/><Relationship Id="rId6" Type="http://schemas.openxmlformats.org/officeDocument/2006/relationships/slideLayout" Target="../slideLayouts/slideLayout4.xml"/><Relationship Id="rId5" Type="http://schemas.openxmlformats.org/officeDocument/2006/relationships/tags" Target="../tags/tag52.xml"/><Relationship Id="rId4" Type="http://schemas.openxmlformats.org/officeDocument/2006/relationships/tags" Target="../tags/tag51.xml"/><Relationship Id="rId9" Type="http://schemas.openxmlformats.org/officeDocument/2006/relationships/image" Target="../media/image6.wmf"/></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54.xml"/><Relationship Id="rId7" Type="http://schemas.openxmlformats.org/officeDocument/2006/relationships/slideLayout" Target="../slideLayouts/slideLayout4.xml"/><Relationship Id="rId2" Type="http://schemas.openxmlformats.org/officeDocument/2006/relationships/tags" Target="../tags/tag53.xml"/><Relationship Id="rId1" Type="http://schemas.openxmlformats.org/officeDocument/2006/relationships/vmlDrawing" Target="../drawings/vmlDrawing11.vml"/><Relationship Id="rId6" Type="http://schemas.openxmlformats.org/officeDocument/2006/relationships/tags" Target="../tags/tag57.xml"/><Relationship Id="rId5" Type="http://schemas.openxmlformats.org/officeDocument/2006/relationships/tags" Target="../tags/tag56.xml"/><Relationship Id="rId10" Type="http://schemas.openxmlformats.org/officeDocument/2006/relationships/image" Target="../media/image8.wmf"/><Relationship Id="rId4" Type="http://schemas.openxmlformats.org/officeDocument/2006/relationships/tags" Target="../tags/tag55.xml"/><Relationship Id="rId9" Type="http://schemas.openxmlformats.org/officeDocument/2006/relationships/oleObject" Target="../embeddings/oleObject12.bin"/></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59.xml"/><Relationship Id="rId7" Type="http://schemas.openxmlformats.org/officeDocument/2006/relationships/slideLayout" Target="../slideLayouts/slideLayout4.xml"/><Relationship Id="rId2" Type="http://schemas.openxmlformats.org/officeDocument/2006/relationships/tags" Target="../tags/tag58.xml"/><Relationship Id="rId1" Type="http://schemas.openxmlformats.org/officeDocument/2006/relationships/vmlDrawing" Target="../drawings/vmlDrawing12.v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image" Target="../media/image8.wmf"/><Relationship Id="rId4" Type="http://schemas.openxmlformats.org/officeDocument/2006/relationships/tags" Target="../tags/tag60.xml"/><Relationship Id="rId9" Type="http://schemas.openxmlformats.org/officeDocument/2006/relationships/oleObject" Target="../embeddings/oleObject13.bin"/></Relationships>
</file>

<file path=ppt/slides/_rels/slide34.xml.rels><?xml version="1.0" encoding="UTF-8" standalone="yes"?>
<Relationships xmlns="http://schemas.openxmlformats.org/package/2006/relationships"><Relationship Id="rId8" Type="http://schemas.openxmlformats.org/officeDocument/2006/relationships/tags" Target="../tags/tag69.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image" Target="../media/image9.wmf"/><Relationship Id="rId2" Type="http://schemas.openxmlformats.org/officeDocument/2006/relationships/tags" Target="../tags/tag63.xml"/><Relationship Id="rId1" Type="http://schemas.openxmlformats.org/officeDocument/2006/relationships/vmlDrawing" Target="../drawings/vmlDrawing13.vml"/><Relationship Id="rId6" Type="http://schemas.openxmlformats.org/officeDocument/2006/relationships/tags" Target="../tags/tag67.xml"/><Relationship Id="rId11" Type="http://schemas.openxmlformats.org/officeDocument/2006/relationships/oleObject" Target="../embeddings/oleObject14.bin"/><Relationship Id="rId5" Type="http://schemas.openxmlformats.org/officeDocument/2006/relationships/tags" Target="../tags/tag66.xml"/><Relationship Id="rId10" Type="http://schemas.openxmlformats.org/officeDocument/2006/relationships/notesSlide" Target="../notesSlides/notesSlide19.xml"/><Relationship Id="rId4" Type="http://schemas.openxmlformats.org/officeDocument/2006/relationships/tags" Target="../tags/tag65.xml"/><Relationship Id="rId9"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image" Target="../media/image9.wmf"/><Relationship Id="rId2" Type="http://schemas.openxmlformats.org/officeDocument/2006/relationships/tags" Target="../tags/tag70.xml"/><Relationship Id="rId1" Type="http://schemas.openxmlformats.org/officeDocument/2006/relationships/vmlDrawing" Target="../drawings/vmlDrawing14.vml"/><Relationship Id="rId6" Type="http://schemas.openxmlformats.org/officeDocument/2006/relationships/tags" Target="../tags/tag74.xml"/><Relationship Id="rId11" Type="http://schemas.openxmlformats.org/officeDocument/2006/relationships/oleObject" Target="../embeddings/oleObject15.bin"/><Relationship Id="rId5" Type="http://schemas.openxmlformats.org/officeDocument/2006/relationships/tags" Target="../tags/tag73.xml"/><Relationship Id="rId10" Type="http://schemas.openxmlformats.org/officeDocument/2006/relationships/notesSlide" Target="../notesSlides/notesSlide20.xml"/><Relationship Id="rId4" Type="http://schemas.openxmlformats.org/officeDocument/2006/relationships/tags" Target="../tags/tag72.xml"/><Relationship Id="rId9"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image" Target="../media/image10.wmf"/><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oleObject" Target="../embeddings/oleObject16.bin"/><Relationship Id="rId2" Type="http://schemas.openxmlformats.org/officeDocument/2006/relationships/tags" Target="../tags/tag77.xml"/><Relationship Id="rId1" Type="http://schemas.openxmlformats.org/officeDocument/2006/relationships/vmlDrawing" Target="../drawings/vmlDrawing15.vml"/><Relationship Id="rId6" Type="http://schemas.openxmlformats.org/officeDocument/2006/relationships/tags" Target="../tags/tag81.xml"/><Relationship Id="rId11" Type="http://schemas.openxmlformats.org/officeDocument/2006/relationships/notesSlide" Target="../notesSlides/notesSlide21.xml"/><Relationship Id="rId5" Type="http://schemas.openxmlformats.org/officeDocument/2006/relationships/tags" Target="../tags/tag80.xml"/><Relationship Id="rId10" Type="http://schemas.openxmlformats.org/officeDocument/2006/relationships/slideLayout" Target="../slideLayouts/slideLayout12.xml"/><Relationship Id="rId4" Type="http://schemas.openxmlformats.org/officeDocument/2006/relationships/tags" Target="../tags/tag79.xml"/><Relationship Id="rId9" Type="http://schemas.openxmlformats.org/officeDocument/2006/relationships/tags" Target="../tags/tag84.xml"/></Relationships>
</file>

<file path=ppt/slides/_rels/slide37.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image" Target="../media/image10.wmf"/><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oleObject" Target="../embeddings/oleObject17.bin"/><Relationship Id="rId2" Type="http://schemas.openxmlformats.org/officeDocument/2006/relationships/tags" Target="../tags/tag85.xml"/><Relationship Id="rId1" Type="http://schemas.openxmlformats.org/officeDocument/2006/relationships/vmlDrawing" Target="../drawings/vmlDrawing16.vml"/><Relationship Id="rId6" Type="http://schemas.openxmlformats.org/officeDocument/2006/relationships/tags" Target="../tags/tag89.xml"/><Relationship Id="rId11" Type="http://schemas.openxmlformats.org/officeDocument/2006/relationships/notesSlide" Target="../notesSlides/notesSlide22.xml"/><Relationship Id="rId5" Type="http://schemas.openxmlformats.org/officeDocument/2006/relationships/tags" Target="../tags/tag88.xml"/><Relationship Id="rId10" Type="http://schemas.openxmlformats.org/officeDocument/2006/relationships/slideLayout" Target="../slideLayouts/slideLayout12.xml"/><Relationship Id="rId4" Type="http://schemas.openxmlformats.org/officeDocument/2006/relationships/tags" Target="../tags/tag87.xml"/><Relationship Id="rId9" Type="http://schemas.openxmlformats.org/officeDocument/2006/relationships/tags" Target="../tags/tag92.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94.xml"/><Relationship Id="rId7" Type="http://schemas.openxmlformats.org/officeDocument/2006/relationships/slideLayout" Target="../slideLayouts/slideLayout4.xml"/><Relationship Id="rId2" Type="http://schemas.openxmlformats.org/officeDocument/2006/relationships/tags" Target="../tags/tag93.xml"/><Relationship Id="rId1" Type="http://schemas.openxmlformats.org/officeDocument/2006/relationships/vmlDrawing" Target="../drawings/vmlDrawing17.vml"/><Relationship Id="rId6" Type="http://schemas.openxmlformats.org/officeDocument/2006/relationships/tags" Target="../tags/tag97.xml"/><Relationship Id="rId5" Type="http://schemas.openxmlformats.org/officeDocument/2006/relationships/tags" Target="../tags/tag96.xml"/><Relationship Id="rId10" Type="http://schemas.openxmlformats.org/officeDocument/2006/relationships/image" Target="../media/image11.emf"/><Relationship Id="rId4" Type="http://schemas.openxmlformats.org/officeDocument/2006/relationships/tags" Target="../tags/tag95.xml"/><Relationship Id="rId9" Type="http://schemas.openxmlformats.org/officeDocument/2006/relationships/oleObject" Target="../embeddings/oleObject18.bin"/></Relationships>
</file>

<file path=ppt/slides/_rels/slide39.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image" Target="../media/image13.png"/><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image" Target="../media/image12.wmf"/><Relationship Id="rId2" Type="http://schemas.openxmlformats.org/officeDocument/2006/relationships/tags" Target="../tags/tag98.xml"/><Relationship Id="rId1" Type="http://schemas.openxmlformats.org/officeDocument/2006/relationships/vmlDrawing" Target="../drawings/vmlDrawing18.vml"/><Relationship Id="rId6" Type="http://schemas.openxmlformats.org/officeDocument/2006/relationships/tags" Target="../tags/tag102.xml"/><Relationship Id="rId11" Type="http://schemas.openxmlformats.org/officeDocument/2006/relationships/oleObject" Target="../embeddings/oleObject19.bin"/><Relationship Id="rId5" Type="http://schemas.openxmlformats.org/officeDocument/2006/relationships/tags" Target="../tags/tag101.xml"/><Relationship Id="rId15" Type="http://schemas.openxmlformats.org/officeDocument/2006/relationships/image" Target="../media/image15.png"/><Relationship Id="rId10" Type="http://schemas.openxmlformats.org/officeDocument/2006/relationships/notesSlide" Target="../notesSlides/notesSlide24.xml"/><Relationship Id="rId4" Type="http://schemas.openxmlformats.org/officeDocument/2006/relationships/tags" Target="../tags/tag100.xml"/><Relationship Id="rId9" Type="http://schemas.openxmlformats.org/officeDocument/2006/relationships/slideLayout" Target="../slideLayouts/slideLayout4.xml"/><Relationship Id="rId14" Type="http://schemas.openxmlformats.org/officeDocument/2006/relationships/image" Target="../media/image14.png"/></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06.xml"/><Relationship Id="rId7" Type="http://schemas.openxmlformats.org/officeDocument/2006/relationships/tags" Target="../tags/tag110.xml"/><Relationship Id="rId2" Type="http://schemas.openxmlformats.org/officeDocument/2006/relationships/tags" Target="../tags/tag105.xml"/><Relationship Id="rId1" Type="http://schemas.openxmlformats.org/officeDocument/2006/relationships/vmlDrawing" Target="../drawings/vmlDrawing19.vml"/><Relationship Id="rId6" Type="http://schemas.openxmlformats.org/officeDocument/2006/relationships/tags" Target="../tags/tag109.xml"/><Relationship Id="rId11" Type="http://schemas.openxmlformats.org/officeDocument/2006/relationships/image" Target="../media/image9.wmf"/><Relationship Id="rId5" Type="http://schemas.openxmlformats.org/officeDocument/2006/relationships/tags" Target="../tags/tag108.xml"/><Relationship Id="rId10" Type="http://schemas.openxmlformats.org/officeDocument/2006/relationships/oleObject" Target="../embeddings/oleObject20.bin"/><Relationship Id="rId4" Type="http://schemas.openxmlformats.org/officeDocument/2006/relationships/tags" Target="../tags/tag107.xml"/><Relationship Id="rId9" Type="http://schemas.openxmlformats.org/officeDocument/2006/relationships/notesSlide" Target="../notesSlides/notesSlide25.xml"/></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vmlDrawing" Target="../drawings/vmlDrawing20.vml"/><Relationship Id="rId6" Type="http://schemas.openxmlformats.org/officeDocument/2006/relationships/tags" Target="../tags/tag115.xml"/><Relationship Id="rId11" Type="http://schemas.openxmlformats.org/officeDocument/2006/relationships/image" Target="../media/image16.wmf"/><Relationship Id="rId5" Type="http://schemas.openxmlformats.org/officeDocument/2006/relationships/tags" Target="../tags/tag114.xml"/><Relationship Id="rId10" Type="http://schemas.openxmlformats.org/officeDocument/2006/relationships/oleObject" Target="../embeddings/oleObject21.bin"/><Relationship Id="rId4" Type="http://schemas.openxmlformats.org/officeDocument/2006/relationships/tags" Target="../tags/tag113.xml"/><Relationship Id="rId9"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8" Type="http://schemas.openxmlformats.org/officeDocument/2006/relationships/tags" Target="../tags/tag123.xml"/><Relationship Id="rId13" Type="http://schemas.openxmlformats.org/officeDocument/2006/relationships/image" Target="../media/image17.emf"/><Relationship Id="rId3" Type="http://schemas.openxmlformats.org/officeDocument/2006/relationships/tags" Target="../tags/tag118.xml"/><Relationship Id="rId7" Type="http://schemas.openxmlformats.org/officeDocument/2006/relationships/tags" Target="../tags/tag122.xml"/><Relationship Id="rId12" Type="http://schemas.openxmlformats.org/officeDocument/2006/relationships/oleObject" Target="../embeddings/oleObject22.bin"/><Relationship Id="rId2" Type="http://schemas.openxmlformats.org/officeDocument/2006/relationships/tags" Target="../tags/tag117.xml"/><Relationship Id="rId1" Type="http://schemas.openxmlformats.org/officeDocument/2006/relationships/vmlDrawing" Target="../drawings/vmlDrawing21.vml"/><Relationship Id="rId6" Type="http://schemas.openxmlformats.org/officeDocument/2006/relationships/tags" Target="../tags/tag121.xml"/><Relationship Id="rId11" Type="http://schemas.openxmlformats.org/officeDocument/2006/relationships/notesSlide" Target="../notesSlides/notesSlide27.xml"/><Relationship Id="rId5" Type="http://schemas.openxmlformats.org/officeDocument/2006/relationships/tags" Target="../tags/tag120.xml"/><Relationship Id="rId10" Type="http://schemas.openxmlformats.org/officeDocument/2006/relationships/slideLayout" Target="../slideLayouts/slideLayout12.xml"/><Relationship Id="rId4" Type="http://schemas.openxmlformats.org/officeDocument/2006/relationships/tags" Target="../tags/tag119.xml"/><Relationship Id="rId9" Type="http://schemas.openxmlformats.org/officeDocument/2006/relationships/tags" Target="../tags/tag124.xml"/></Relationships>
</file>

<file path=ppt/slides/_rels/slide43.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image" Target="../media/image18.emf"/><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oleObject" Target="../embeddings/oleObject23.bin"/><Relationship Id="rId2" Type="http://schemas.openxmlformats.org/officeDocument/2006/relationships/tags" Target="../tags/tag125.xml"/><Relationship Id="rId1" Type="http://schemas.openxmlformats.org/officeDocument/2006/relationships/vmlDrawing" Target="../drawings/vmlDrawing22.vml"/><Relationship Id="rId6" Type="http://schemas.openxmlformats.org/officeDocument/2006/relationships/tags" Target="../tags/tag129.xml"/><Relationship Id="rId11" Type="http://schemas.openxmlformats.org/officeDocument/2006/relationships/notesSlide" Target="../notesSlides/notesSlide28.xml"/><Relationship Id="rId5" Type="http://schemas.openxmlformats.org/officeDocument/2006/relationships/tags" Target="../tags/tag128.xml"/><Relationship Id="rId15" Type="http://schemas.openxmlformats.org/officeDocument/2006/relationships/image" Target="../media/image20.png"/><Relationship Id="rId10" Type="http://schemas.openxmlformats.org/officeDocument/2006/relationships/slideLayout" Target="../slideLayouts/slideLayout4.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image" Target="../media/image19.png"/></Relationships>
</file>

<file path=ppt/slides/_rels/slide44.xml.rels><?xml version="1.0" encoding="UTF-8" standalone="yes"?>
<Relationships xmlns="http://schemas.openxmlformats.org/package/2006/relationships"><Relationship Id="rId8" Type="http://schemas.openxmlformats.org/officeDocument/2006/relationships/tags" Target="../tags/tag139.xml"/><Relationship Id="rId3" Type="http://schemas.openxmlformats.org/officeDocument/2006/relationships/tags" Target="../tags/tag134.xml"/><Relationship Id="rId7" Type="http://schemas.openxmlformats.org/officeDocument/2006/relationships/tags" Target="../tags/tag138.xml"/><Relationship Id="rId12" Type="http://schemas.openxmlformats.org/officeDocument/2006/relationships/image" Target="../media/image17.emf"/><Relationship Id="rId2" Type="http://schemas.openxmlformats.org/officeDocument/2006/relationships/tags" Target="../tags/tag133.xml"/><Relationship Id="rId1" Type="http://schemas.openxmlformats.org/officeDocument/2006/relationships/vmlDrawing" Target="../drawings/vmlDrawing23.vml"/><Relationship Id="rId6" Type="http://schemas.openxmlformats.org/officeDocument/2006/relationships/tags" Target="../tags/tag137.xml"/><Relationship Id="rId11" Type="http://schemas.openxmlformats.org/officeDocument/2006/relationships/oleObject" Target="../embeddings/oleObject24.bin"/><Relationship Id="rId5" Type="http://schemas.openxmlformats.org/officeDocument/2006/relationships/tags" Target="../tags/tag136.xml"/><Relationship Id="rId10" Type="http://schemas.openxmlformats.org/officeDocument/2006/relationships/notesSlide" Target="../notesSlides/notesSlide29.xml"/><Relationship Id="rId4" Type="http://schemas.openxmlformats.org/officeDocument/2006/relationships/tags" Target="../tags/tag135.xml"/><Relationship Id="rId9"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838200" y="528320"/>
            <a:ext cx="7259638" cy="5618480"/>
          </a:xfrm>
        </p:spPr>
        <p:txBody>
          <a:bodyPr/>
          <a:lstStyle/>
          <a:p>
            <a:r>
              <a:rPr lang="en-US" altLang="en-US" dirty="0"/>
              <a:t>CSE 140: Components and Design Techniques for Digital Systems</a:t>
            </a:r>
          </a:p>
          <a:p>
            <a:r>
              <a:rPr lang="en-US" altLang="en-US" dirty="0"/>
              <a:t>Lecture 10: </a:t>
            </a:r>
          </a:p>
          <a:p>
            <a:r>
              <a:rPr lang="en-US" altLang="en-US" dirty="0"/>
              <a:t>Sequential Networks: Timing and Retiming</a:t>
            </a:r>
            <a:endParaRPr lang="en-US" altLang="en-US" sz="2400" dirty="0"/>
          </a:p>
          <a:p>
            <a:endParaRPr lang="en-US" altLang="en-US" sz="2000" dirty="0"/>
          </a:p>
          <a:p>
            <a:r>
              <a:rPr lang="en-US" altLang="en-US" sz="2000" dirty="0"/>
              <a:t>CK Cheng</a:t>
            </a:r>
          </a:p>
          <a:p>
            <a:r>
              <a:rPr lang="en-US" altLang="en-US" sz="2000" dirty="0"/>
              <a:t>Dept. of Computer Science and Engineering</a:t>
            </a:r>
          </a:p>
          <a:p>
            <a:r>
              <a:rPr lang="en-US" altLang="en-US" sz="2000" dirty="0"/>
              <a:t>University of California, San Diego</a:t>
            </a:r>
          </a:p>
          <a:p>
            <a:endParaRPr lang="en-US" altLang="en-US" sz="2400" dirty="0"/>
          </a:p>
        </p:txBody>
      </p:sp>
      <p:sp>
        <p:nvSpPr>
          <p:cNvPr id="20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6B8931-1DA9-4DF6-9597-B1BE870CFDB6}" type="slidenum">
              <a:rPr lang="en-US" altLang="en-US" sz="1400" smtClean="0"/>
              <a:pPr eaLnBrk="1" hangingPunct="1">
                <a:spcBef>
                  <a:spcPct val="0"/>
                </a:spcBef>
                <a:buFontTx/>
                <a:buNone/>
              </a:pPr>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85800" y="175364"/>
            <a:ext cx="7772400" cy="1143000"/>
          </a:xfrm>
        </p:spPr>
        <p:txBody>
          <a:bodyPr/>
          <a:lstStyle/>
          <a:p>
            <a:r>
              <a:rPr lang="en-US" altLang="en-US" dirty="0"/>
              <a:t>Timing</a:t>
            </a:r>
          </a:p>
        </p:txBody>
      </p:sp>
      <p:sp>
        <p:nvSpPr>
          <p:cNvPr id="3075" name="Content Placeholder 2"/>
          <p:cNvSpPr>
            <a:spLocks noGrp="1"/>
          </p:cNvSpPr>
          <p:nvPr>
            <p:ph idx="1"/>
          </p:nvPr>
        </p:nvSpPr>
        <p:spPr>
          <a:xfrm>
            <a:off x="685800" y="1352811"/>
            <a:ext cx="7772400" cy="4743189"/>
          </a:xfrm>
        </p:spPr>
        <p:txBody>
          <a:bodyPr/>
          <a:lstStyle/>
          <a:p>
            <a:r>
              <a:rPr lang="en-US" altLang="en-US" dirty="0"/>
              <a:t>Motivation</a:t>
            </a:r>
          </a:p>
          <a:p>
            <a:r>
              <a:rPr lang="en-US" altLang="en-US" dirty="0"/>
              <a:t>Gate Delay</a:t>
            </a:r>
          </a:p>
          <a:p>
            <a:r>
              <a:rPr lang="en-US" altLang="en-US" dirty="0"/>
              <a:t>Flip-Flop Timing Window</a:t>
            </a:r>
          </a:p>
          <a:p>
            <a:r>
              <a:rPr lang="en-US" altLang="en-US" dirty="0"/>
              <a:t>Two Timing Constraints: shortest and longest timing paths</a:t>
            </a:r>
          </a:p>
          <a:p>
            <a:r>
              <a:rPr lang="en-US" altLang="en-US" dirty="0"/>
              <a:t>Examples</a:t>
            </a:r>
          </a:p>
          <a:p>
            <a:r>
              <a:rPr lang="en-US" altLang="en-US" dirty="0"/>
              <a:t>Clock Skews and Retiming</a:t>
            </a:r>
          </a:p>
          <a:p>
            <a:r>
              <a:rPr lang="en-US" altLang="en-US"/>
              <a:t>Examples</a:t>
            </a:r>
            <a:endParaRPr lang="en-US" altLang="en-US" dirty="0"/>
          </a:p>
          <a:p>
            <a:endParaRPr lang="en-US" altLang="en-US" dirty="0"/>
          </a:p>
          <a:p>
            <a:endParaRPr lang="en-US" altLang="en-US" dirty="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1E31D00-8557-468E-88E3-9E5C8926E02C}" type="slidenum">
              <a:rPr lang="en-US" altLang="en-US" sz="1400" smtClean="0"/>
              <a:pPr eaLnBrk="1" hangingPunct="1">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0"/>
            <a:ext cx="7772400" cy="961813"/>
          </a:xfrm>
        </p:spPr>
        <p:txBody>
          <a:bodyPr/>
          <a:lstStyle/>
          <a:p>
            <a:r>
              <a:rPr lang="en-US" altLang="en-US" sz="3600" dirty="0"/>
              <a:t>Timing: Motivation</a:t>
            </a:r>
          </a:p>
        </p:txBody>
      </p:sp>
      <p:sp>
        <p:nvSpPr>
          <p:cNvPr id="4099" name="Content Placeholder 2"/>
          <p:cNvSpPr>
            <a:spLocks noGrp="1"/>
          </p:cNvSpPr>
          <p:nvPr>
            <p:ph idx="1"/>
          </p:nvPr>
        </p:nvSpPr>
        <p:spPr>
          <a:xfrm>
            <a:off x="685800" y="1043093"/>
            <a:ext cx="8229600" cy="5205307"/>
          </a:xfrm>
        </p:spPr>
        <p:txBody>
          <a:bodyPr/>
          <a:lstStyle/>
          <a:p>
            <a:r>
              <a:rPr lang="en-US" altLang="en-US" sz="2800" dirty="0"/>
              <a:t>Clock specifies a precise time for the next state</a:t>
            </a:r>
          </a:p>
          <a:p>
            <a:pPr lvl="1"/>
            <a:r>
              <a:rPr lang="en-US" altLang="en-US" dirty="0"/>
              <a:t>In general, we allocate one clock period for signal propagation between registers. </a:t>
            </a:r>
            <a:r>
              <a:rPr lang="en-US" altLang="en-US" dirty="0">
                <a:solidFill>
                  <a:srgbClr val="C00000"/>
                </a:solidFill>
              </a:rPr>
              <a:t>Goldilocks</a:t>
            </a:r>
            <a:r>
              <a:rPr lang="en-US" altLang="en-US" dirty="0"/>
              <a:t> timing.</a:t>
            </a:r>
          </a:p>
          <a:p>
            <a:r>
              <a:rPr lang="en-US" altLang="en-US" sz="2800" dirty="0"/>
              <a:t>Too late: Fail to reach for the setup of the next state.</a:t>
            </a:r>
          </a:p>
          <a:p>
            <a:r>
              <a:rPr lang="en-US" altLang="en-US" sz="2800" dirty="0"/>
              <a:t>Too early: Race to disturb the holding of the next state. </a:t>
            </a:r>
          </a:p>
          <a:p>
            <a:r>
              <a:rPr lang="en-US" altLang="en-US" sz="2800" dirty="0"/>
              <a:t>Analysis: Verify the timing of the system.</a:t>
            </a:r>
          </a:p>
          <a:p>
            <a:r>
              <a:rPr lang="en-US" altLang="en-US" sz="2800" dirty="0"/>
              <a:t>Goal: A robust design.</a:t>
            </a:r>
          </a:p>
        </p:txBody>
      </p:sp>
      <p:sp>
        <p:nvSpPr>
          <p:cNvPr id="41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92470DD-B55C-43E4-BF30-BDBA0373B2F0}" type="slidenum">
              <a:rPr lang="en-US" altLang="en-US" sz="1400" smtClean="0"/>
              <a:pPr eaLnBrk="1" hangingPunct="1">
                <a:spcBef>
                  <a:spcPct val="0"/>
                </a:spcBef>
                <a:buFontTx/>
                <a:buNone/>
              </a:pPr>
              <a:t>3</a:t>
            </a:fld>
            <a:endParaRPr lang="en-US"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CK\Desktop\goldilocks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922" y="3413051"/>
            <a:ext cx="28575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7697" y="0"/>
            <a:ext cx="7772400" cy="744279"/>
          </a:xfrm>
        </p:spPr>
        <p:txBody>
          <a:bodyPr/>
          <a:lstStyle/>
          <a:p>
            <a:r>
              <a:rPr lang="en-US" sz="3200" dirty="0"/>
              <a:t>The Story of Goldilocks and the Three Bears</a:t>
            </a:r>
          </a:p>
        </p:txBody>
      </p:sp>
      <p:sp>
        <p:nvSpPr>
          <p:cNvPr id="3" name="Content Placeholder 2"/>
          <p:cNvSpPr>
            <a:spLocks noGrp="1"/>
          </p:cNvSpPr>
          <p:nvPr>
            <p:ph idx="1"/>
          </p:nvPr>
        </p:nvSpPr>
        <p:spPr>
          <a:xfrm>
            <a:off x="297711" y="733647"/>
            <a:ext cx="6188149" cy="5730948"/>
          </a:xfrm>
        </p:spPr>
        <p:txBody>
          <a:bodyPr/>
          <a:lstStyle/>
          <a:p>
            <a:pPr marL="0" indent="0">
              <a:buNone/>
            </a:pPr>
            <a:r>
              <a:rPr lang="en-US" sz="2400" dirty="0"/>
              <a:t>Once upon a time, there was a little girl named </a:t>
            </a:r>
            <a:r>
              <a:rPr lang="en-US" sz="2400" dirty="0">
                <a:solidFill>
                  <a:srgbClr val="C00000"/>
                </a:solidFill>
              </a:rPr>
              <a:t>Goldilocks</a:t>
            </a:r>
            <a:r>
              <a:rPr lang="en-US" sz="2400" dirty="0"/>
              <a:t>.  She  went for a walk in the forest.  Pretty soon, she came upon a house.  She knocked and, when no one answered, she walked right in. At the table in the kitchen, there were three bowls of porridge.  Goldilocks was hungry.  She tasted the porridge from the first bowl. "This porridge is </a:t>
            </a:r>
            <a:r>
              <a:rPr lang="en-US" sz="2400" dirty="0">
                <a:solidFill>
                  <a:srgbClr val="C00000"/>
                </a:solidFill>
              </a:rPr>
              <a:t>too hot</a:t>
            </a:r>
            <a:r>
              <a:rPr lang="en-US" sz="2400" dirty="0"/>
              <a:t>!" she exclaimed. So, she tasted the porridge from the second bowl.</a:t>
            </a:r>
          </a:p>
          <a:p>
            <a:pPr marL="0" indent="0">
              <a:buNone/>
            </a:pPr>
            <a:r>
              <a:rPr lang="en-US" sz="2400" dirty="0"/>
              <a:t>"This porridge is </a:t>
            </a:r>
            <a:r>
              <a:rPr lang="en-US" sz="2400" dirty="0">
                <a:solidFill>
                  <a:srgbClr val="C00000"/>
                </a:solidFill>
              </a:rPr>
              <a:t>too cold</a:t>
            </a:r>
            <a:r>
              <a:rPr lang="en-US" sz="2400" dirty="0"/>
              <a:t>," she said. So, she tasted the last bowl of porridge. "Ahhh, this porridge is </a:t>
            </a:r>
            <a:r>
              <a:rPr lang="en-US" sz="2400" dirty="0">
                <a:solidFill>
                  <a:srgbClr val="C00000"/>
                </a:solidFill>
              </a:rPr>
              <a:t>just right</a:t>
            </a:r>
            <a:r>
              <a:rPr lang="en-US" sz="2400" dirty="0"/>
              <a:t>," she said happily and</a:t>
            </a:r>
          </a:p>
          <a:p>
            <a:pPr marL="0" indent="0">
              <a:buNone/>
            </a:pPr>
            <a:r>
              <a:rPr lang="en-US" sz="2400" dirty="0"/>
              <a:t>she ate it all up. 	</a:t>
            </a:r>
            <a:r>
              <a:rPr lang="en-US" sz="1800" dirty="0"/>
              <a:t>DLTK's Crafts for Kids</a:t>
            </a:r>
          </a:p>
          <a:p>
            <a:endParaRPr lang="en-US" sz="2400" dirty="0"/>
          </a:p>
        </p:txBody>
      </p:sp>
      <p:sp>
        <p:nvSpPr>
          <p:cNvPr id="4" name="Slide Number Placeholder 3"/>
          <p:cNvSpPr>
            <a:spLocks noGrp="1"/>
          </p:cNvSpPr>
          <p:nvPr>
            <p:ph type="sldNum" sz="quarter" idx="12"/>
          </p:nvPr>
        </p:nvSpPr>
        <p:spPr/>
        <p:txBody>
          <a:bodyPr/>
          <a:lstStyle/>
          <a:p>
            <a:pPr>
              <a:defRPr/>
            </a:pPr>
            <a:fld id="{25F2A7A9-35A4-4384-A3F3-86501EA67948}" type="slidenum">
              <a:rPr lang="en-US" altLang="en-US" smtClean="0"/>
              <a:pPr>
                <a:defRPr/>
              </a:pPr>
              <a:t>4</a:t>
            </a:fld>
            <a:endParaRPr lang="en-US" altLang="en-US" dirty="0"/>
          </a:p>
        </p:txBody>
      </p:sp>
    </p:spTree>
    <p:extLst>
      <p:ext uri="{BB962C8B-B14F-4D97-AF65-F5344CB8AC3E}">
        <p14:creationId xmlns:p14="http://schemas.microsoft.com/office/powerpoint/2010/main" val="270462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So far ….</a:t>
            </a:r>
          </a:p>
        </p:txBody>
      </p:sp>
      <p:grpSp>
        <p:nvGrpSpPr>
          <p:cNvPr id="5123" name="Group 8"/>
          <p:cNvGrpSpPr>
            <a:grpSpLocks/>
          </p:cNvGrpSpPr>
          <p:nvPr/>
        </p:nvGrpSpPr>
        <p:grpSpPr bwMode="auto">
          <a:xfrm>
            <a:off x="2363788" y="914400"/>
            <a:ext cx="4875212" cy="2438400"/>
            <a:chOff x="2364441" y="914400"/>
            <a:chExt cx="4874559" cy="2438400"/>
          </a:xfrm>
        </p:grpSpPr>
        <p:sp>
          <p:nvSpPr>
            <p:cNvPr id="5125"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5126"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5127"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8"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9"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30" name="Text Box 14"/>
            <p:cNvSpPr txBox="1">
              <a:spLocks noChangeArrowheads="1"/>
            </p:cNvSpPr>
            <p:nvPr/>
          </p:nvSpPr>
          <p:spPr bwMode="auto">
            <a:xfrm>
              <a:off x="5990571" y="2713116"/>
              <a:ext cx="800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5131"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2"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3"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33" y="1905000"/>
              <a:ext cx="4495198" cy="1447800"/>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V="1">
              <a:off x="2515233" y="1905000"/>
              <a:ext cx="0" cy="1447800"/>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5124" name="TextBox 1"/>
          <p:cNvSpPr txBox="1">
            <a:spLocks noChangeArrowheads="1"/>
          </p:cNvSpPr>
          <p:nvPr/>
        </p:nvSpPr>
        <p:spPr bwMode="auto">
          <a:xfrm>
            <a:off x="4572001" y="4443413"/>
            <a:ext cx="30812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dirty="0"/>
              <a:t>Logic-level analysis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This lecture …</a:t>
            </a:r>
          </a:p>
        </p:txBody>
      </p:sp>
      <p:sp>
        <p:nvSpPr>
          <p:cNvPr id="40" name="Content Placeholder 2"/>
          <p:cNvSpPr txBox="1">
            <a:spLocks/>
          </p:cNvSpPr>
          <p:nvPr/>
        </p:nvSpPr>
        <p:spPr>
          <a:xfrm>
            <a:off x="127000" y="3492500"/>
            <a:ext cx="8775700" cy="196884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2400" dirty="0"/>
              <a:t>When does our (seemingly logically correct) design go wrong? </a:t>
            </a:r>
          </a:p>
          <a:p>
            <a:pPr>
              <a:defRPr/>
            </a:pPr>
            <a:r>
              <a:rPr lang="en-US" sz="2400" dirty="0"/>
              <a:t>How can we design a circuit that works under real constraints?</a:t>
            </a:r>
          </a:p>
          <a:p>
            <a:pPr>
              <a:defRPr/>
            </a:pPr>
            <a:r>
              <a:rPr lang="en-US" sz="2400" dirty="0"/>
              <a:t>Popular interview question.</a:t>
            </a:r>
          </a:p>
        </p:txBody>
      </p:sp>
      <p:grpSp>
        <p:nvGrpSpPr>
          <p:cNvPr id="6148" name="Group 40"/>
          <p:cNvGrpSpPr>
            <a:grpSpLocks/>
          </p:cNvGrpSpPr>
          <p:nvPr/>
        </p:nvGrpSpPr>
        <p:grpSpPr bwMode="auto">
          <a:xfrm>
            <a:off x="2363788" y="914401"/>
            <a:ext cx="4646612" cy="2286000"/>
            <a:chOff x="2364441" y="914400"/>
            <a:chExt cx="4874559" cy="2438400"/>
          </a:xfrm>
        </p:grpSpPr>
        <p:sp>
          <p:nvSpPr>
            <p:cNvPr id="614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615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15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4" name="Text Box 14"/>
            <p:cNvSpPr txBox="1">
              <a:spLocks noChangeArrowheads="1"/>
            </p:cNvSpPr>
            <p:nvPr/>
          </p:nvSpPr>
          <p:spPr bwMode="auto">
            <a:xfrm>
              <a:off x="5990571" y="2713116"/>
              <a:ext cx="8394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615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51" name="Elbow Connector 50"/>
            <p:cNvCxnSpPr>
              <a:cxnSpLocks noChangeShapeType="1"/>
            </p:cNvCxnSpPr>
            <p:nvPr/>
          </p:nvCxnSpPr>
          <p:spPr bwMode="auto">
            <a:xfrm rot="10800000" flipV="1">
              <a:off x="2514325" y="1905001"/>
              <a:ext cx="4496519" cy="1447799"/>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2" name="Straight Connector 51"/>
            <p:cNvCxnSpPr>
              <a:cxnSpLocks noChangeShapeType="1"/>
            </p:cNvCxnSpPr>
            <p:nvPr/>
          </p:nvCxnSpPr>
          <p:spPr bwMode="auto">
            <a:xfrm flipV="1">
              <a:off x="2514325" y="1905001"/>
              <a:ext cx="0" cy="1447799"/>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3"/>
          <p:cNvSpPr txBox="1">
            <a:spLocks noChangeArrowheads="1"/>
          </p:cNvSpPr>
          <p:nvPr/>
        </p:nvSpPr>
        <p:spPr bwMode="auto">
          <a:xfrm>
            <a:off x="601665" y="3727027"/>
            <a:ext cx="83137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 typical sequential network has combinational circuit between registers (R1 to R2).</a:t>
            </a:r>
          </a:p>
          <a:p>
            <a:pPr eaLnBrk="1" hangingPunct="1">
              <a:spcBef>
                <a:spcPct val="0"/>
              </a:spcBef>
              <a:buFontTx/>
              <a:buNone/>
            </a:pPr>
            <a:r>
              <a:rPr lang="en-US" altLang="en-US" sz="2400" dirty="0"/>
              <a:t>The registers are synchronized by clocks (CLK1 to CLK2).</a:t>
            </a:r>
          </a:p>
          <a:p>
            <a:pPr eaLnBrk="1" hangingPunct="1">
              <a:spcBef>
                <a:spcPct val="0"/>
              </a:spcBef>
              <a:buFontTx/>
              <a:buNone/>
            </a:pPr>
            <a:r>
              <a:rPr lang="en-US" altLang="en-US" sz="2400" dirty="0"/>
              <a:t>Timing is set between clocks (CLK1 and CLK2).</a:t>
            </a:r>
          </a:p>
          <a:p>
            <a:pPr eaLnBrk="1" hangingPunct="1">
              <a:spcBef>
                <a:spcPct val="0"/>
              </a:spcBef>
              <a:buFontTx/>
              <a:buNone/>
            </a:pPr>
            <a:r>
              <a:rPr lang="en-US" altLang="en-US" sz="2400" dirty="0">
                <a:solidFill>
                  <a:srgbClr val="C00000"/>
                </a:solidFill>
              </a:rPr>
              <a:t>The beauty of the synchronized design is that we need only to take care of the timing of the regions separated by the registers. </a:t>
            </a:r>
          </a:p>
        </p:txBody>
      </p:sp>
      <p:sp>
        <p:nvSpPr>
          <p:cNvPr id="7171" name="Text Box 25"/>
          <p:cNvSpPr txBox="1">
            <a:spLocks noChangeArrowheads="1"/>
          </p:cNvSpPr>
          <p:nvPr/>
        </p:nvSpPr>
        <p:spPr bwMode="auto">
          <a:xfrm>
            <a:off x="329543" y="40853"/>
            <a:ext cx="63401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3600" dirty="0"/>
              <a:t>Motivation: Sequential Networks</a:t>
            </a:r>
          </a:p>
        </p:txBody>
      </p:sp>
      <p:sp>
        <p:nvSpPr>
          <p:cNvPr id="7172"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39773C8-99FD-4F5F-9EB9-5B8F6A19F20C}" type="slidenum">
              <a:rPr lang="en-US" altLang="en-US" sz="1400" smtClean="0"/>
              <a:pPr eaLnBrk="1" hangingPunct="1">
                <a:spcBef>
                  <a:spcPct val="0"/>
                </a:spcBef>
                <a:buFontTx/>
                <a:buNone/>
              </a:pPr>
              <a:t>7</a:t>
            </a:fld>
            <a:endParaRPr lang="en-US" altLang="en-US" sz="1400" dirty="0"/>
          </a:p>
        </p:txBody>
      </p:sp>
      <p:grpSp>
        <p:nvGrpSpPr>
          <p:cNvPr id="7173" name="Group 3"/>
          <p:cNvGrpSpPr>
            <a:grpSpLocks/>
          </p:cNvGrpSpPr>
          <p:nvPr/>
        </p:nvGrpSpPr>
        <p:grpSpPr bwMode="auto">
          <a:xfrm>
            <a:off x="671514" y="831298"/>
            <a:ext cx="7875083" cy="2940252"/>
            <a:chOff x="609600" y="1371600"/>
            <a:chExt cx="7875084" cy="2941542"/>
          </a:xfrm>
        </p:grpSpPr>
        <p:sp>
          <p:nvSpPr>
            <p:cNvPr id="7174" name="Rectangle 4"/>
            <p:cNvSpPr>
              <a:spLocks noChangeArrowheads="1"/>
            </p:cNvSpPr>
            <p:nvPr/>
          </p:nvSpPr>
          <p:spPr bwMode="auto">
            <a:xfrm>
              <a:off x="16764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75" name="Line 5"/>
            <p:cNvSpPr>
              <a:spLocks noChangeShapeType="1"/>
            </p:cNvSpPr>
            <p:nvPr/>
          </p:nvSpPr>
          <p:spPr bwMode="auto">
            <a:xfrm flipV="1">
              <a:off x="19050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6" name="Line 6"/>
            <p:cNvSpPr>
              <a:spLocks noChangeShapeType="1"/>
            </p:cNvSpPr>
            <p:nvPr/>
          </p:nvSpPr>
          <p:spPr bwMode="auto">
            <a:xfrm>
              <a:off x="21336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7" name="Line 7"/>
            <p:cNvSpPr>
              <a:spLocks noChangeShapeType="1"/>
            </p:cNvSpPr>
            <p:nvPr/>
          </p:nvSpPr>
          <p:spPr bwMode="auto">
            <a:xfrm>
              <a:off x="21336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8" name="Oval 8"/>
            <p:cNvSpPr>
              <a:spLocks noChangeArrowheads="1"/>
            </p:cNvSpPr>
            <p:nvPr/>
          </p:nvSpPr>
          <p:spPr bwMode="auto">
            <a:xfrm>
              <a:off x="3581400" y="13716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7179" name="Text Box 9"/>
            <p:cNvSpPr txBox="1">
              <a:spLocks noChangeArrowheads="1"/>
            </p:cNvSpPr>
            <p:nvPr/>
          </p:nvSpPr>
          <p:spPr bwMode="auto">
            <a:xfrm>
              <a:off x="18129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7180" name="Rectangle 10"/>
            <p:cNvSpPr>
              <a:spLocks noChangeArrowheads="1"/>
            </p:cNvSpPr>
            <p:nvPr/>
          </p:nvSpPr>
          <p:spPr bwMode="auto">
            <a:xfrm>
              <a:off x="67818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81" name="Line 11"/>
            <p:cNvSpPr>
              <a:spLocks noChangeShapeType="1"/>
            </p:cNvSpPr>
            <p:nvPr/>
          </p:nvSpPr>
          <p:spPr bwMode="auto">
            <a:xfrm flipV="1">
              <a:off x="70104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2" name="Line 12"/>
            <p:cNvSpPr>
              <a:spLocks noChangeShapeType="1"/>
            </p:cNvSpPr>
            <p:nvPr/>
          </p:nvSpPr>
          <p:spPr bwMode="auto">
            <a:xfrm>
              <a:off x="72390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3" name="Line 13"/>
            <p:cNvSpPr>
              <a:spLocks noChangeShapeType="1"/>
            </p:cNvSpPr>
            <p:nvPr/>
          </p:nvSpPr>
          <p:spPr bwMode="auto">
            <a:xfrm>
              <a:off x="72390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4" name="Text Box 14"/>
            <p:cNvSpPr txBox="1">
              <a:spLocks noChangeArrowheads="1"/>
            </p:cNvSpPr>
            <p:nvPr/>
          </p:nvSpPr>
          <p:spPr bwMode="auto">
            <a:xfrm>
              <a:off x="69183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85" name="Line 15"/>
            <p:cNvSpPr>
              <a:spLocks noChangeShapeType="1"/>
            </p:cNvSpPr>
            <p:nvPr/>
          </p:nvSpPr>
          <p:spPr bwMode="auto">
            <a:xfrm>
              <a:off x="7772400" y="2743200"/>
              <a:ext cx="609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6" name="Line 16"/>
            <p:cNvSpPr>
              <a:spLocks noChangeShapeType="1"/>
            </p:cNvSpPr>
            <p:nvPr/>
          </p:nvSpPr>
          <p:spPr bwMode="auto">
            <a:xfrm>
              <a:off x="58674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7" name="Line 17"/>
            <p:cNvSpPr>
              <a:spLocks noChangeShapeType="1"/>
            </p:cNvSpPr>
            <p:nvPr/>
          </p:nvSpPr>
          <p:spPr bwMode="auto">
            <a:xfrm>
              <a:off x="26670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8" name="Line 18"/>
            <p:cNvSpPr>
              <a:spLocks noChangeShapeType="1"/>
            </p:cNvSpPr>
            <p:nvPr/>
          </p:nvSpPr>
          <p:spPr bwMode="auto">
            <a:xfrm>
              <a:off x="609600" y="2743200"/>
              <a:ext cx="10668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9" name="Text Box 19"/>
            <p:cNvSpPr txBox="1">
              <a:spLocks noChangeArrowheads="1"/>
            </p:cNvSpPr>
            <p:nvPr/>
          </p:nvSpPr>
          <p:spPr bwMode="auto">
            <a:xfrm>
              <a:off x="746125" y="20224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7190" name="Text Box 20"/>
            <p:cNvSpPr txBox="1">
              <a:spLocks noChangeArrowheads="1"/>
            </p:cNvSpPr>
            <p:nvPr/>
          </p:nvSpPr>
          <p:spPr bwMode="auto">
            <a:xfrm>
              <a:off x="2955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7191" name="Text Box 21"/>
            <p:cNvSpPr txBox="1">
              <a:spLocks noChangeArrowheads="1"/>
            </p:cNvSpPr>
            <p:nvPr/>
          </p:nvSpPr>
          <p:spPr bwMode="auto">
            <a:xfrm>
              <a:off x="6003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sp>
          <p:nvSpPr>
            <p:cNvPr id="7192" name="Text Box 24"/>
            <p:cNvSpPr txBox="1">
              <a:spLocks noChangeArrowheads="1"/>
            </p:cNvSpPr>
            <p:nvPr/>
          </p:nvSpPr>
          <p:spPr bwMode="auto">
            <a:xfrm>
              <a:off x="8077200" y="1905000"/>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a:t>
              </a:r>
            </a:p>
          </p:txBody>
        </p:sp>
        <p:sp>
          <p:nvSpPr>
            <p:cNvPr id="7193" name="TextBox 1"/>
            <p:cNvSpPr txBox="1">
              <a:spLocks noChangeArrowheads="1"/>
            </p:cNvSpPr>
            <p:nvPr/>
          </p:nvSpPr>
          <p:spPr bwMode="auto">
            <a:xfrm>
              <a:off x="1941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R1</a:t>
              </a:r>
            </a:p>
          </p:txBody>
        </p:sp>
        <p:sp>
          <p:nvSpPr>
            <p:cNvPr id="7194" name="TextBox 2"/>
            <p:cNvSpPr txBox="1">
              <a:spLocks noChangeArrowheads="1"/>
            </p:cNvSpPr>
            <p:nvPr/>
          </p:nvSpPr>
          <p:spPr bwMode="auto">
            <a:xfrm>
              <a:off x="7000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R2</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36588" y="252413"/>
            <a:ext cx="7848600" cy="457200"/>
          </a:xfrm>
        </p:spPr>
        <p:txBody>
          <a:bodyPr/>
          <a:lstStyle/>
          <a:p>
            <a:pPr eaLnBrk="1" hangingPunct="1"/>
            <a:r>
              <a:rPr lang="en-US" altLang="en-US" sz="3600" dirty="0"/>
              <a:t>Timing of the System</a:t>
            </a:r>
          </a:p>
        </p:txBody>
      </p:sp>
      <p:sp>
        <p:nvSpPr>
          <p:cNvPr id="819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CB876B8-303C-4230-8B0D-699022A644C4}" type="slidenum">
              <a:rPr lang="en-US" altLang="en-US" sz="1400" smtClean="0"/>
              <a:pPr eaLnBrk="1" hangingPunct="1">
                <a:spcBef>
                  <a:spcPct val="0"/>
                </a:spcBef>
                <a:buFontTx/>
                <a:buNone/>
              </a:pPr>
              <a:t>8</a:t>
            </a:fld>
            <a:endParaRPr lang="en-US" altLang="en-US" sz="1400" dirty="0"/>
          </a:p>
        </p:txBody>
      </p:sp>
      <p:sp>
        <p:nvSpPr>
          <p:cNvPr id="2" name="TextBox 1"/>
          <p:cNvSpPr txBox="1"/>
          <p:nvPr/>
        </p:nvSpPr>
        <p:spPr>
          <a:xfrm>
            <a:off x="631825" y="3271839"/>
            <a:ext cx="7869238" cy="2308324"/>
          </a:xfrm>
          <a:prstGeom prst="rect">
            <a:avLst/>
          </a:prstGeom>
          <a:noFill/>
        </p:spPr>
        <p:txBody>
          <a:bodyPr>
            <a:spAutoFit/>
          </a:bodyPr>
          <a:lstStyle/>
          <a:p>
            <a:pPr>
              <a:defRPr/>
            </a:pPr>
            <a:r>
              <a:rPr lang="en-US" dirty="0"/>
              <a:t>For a synchronized digital Moore machine, we need to take care of the timing of the following region(s).</a:t>
            </a:r>
          </a:p>
          <a:p>
            <a:pPr marL="457200" indent="-457200">
              <a:buFont typeface="Arial" panose="020B0604020202020204" pitchFamily="34" charset="0"/>
              <a:buChar char="•"/>
              <a:defRPr/>
            </a:pPr>
            <a:r>
              <a:rPr lang="en-US" dirty="0"/>
              <a:t>Between every pair of registers.</a:t>
            </a:r>
          </a:p>
          <a:p>
            <a:pPr marL="457200" indent="-457200">
              <a:buFont typeface="Arial" panose="020B0604020202020204" pitchFamily="34" charset="0"/>
              <a:buChar char="•"/>
              <a:defRPr/>
            </a:pPr>
            <a:r>
              <a:rPr lang="en-US" dirty="0"/>
              <a:t>Between i. input and register, and ii. register and output.</a:t>
            </a:r>
          </a:p>
          <a:p>
            <a:pPr>
              <a:defRPr/>
            </a:pPr>
            <a:endParaRPr lang="en-US" dirty="0"/>
          </a:p>
          <a:p>
            <a:pPr marL="457200" indent="-457200">
              <a:buFontTx/>
              <a:buAutoNum type="alphaUcPeriod"/>
              <a:defRPr/>
            </a:pPr>
            <a:endParaRPr lang="en-US" dirty="0"/>
          </a:p>
        </p:txBody>
      </p:sp>
      <p:grpSp>
        <p:nvGrpSpPr>
          <p:cNvPr id="8197" name="Group 40"/>
          <p:cNvGrpSpPr>
            <a:grpSpLocks/>
          </p:cNvGrpSpPr>
          <p:nvPr/>
        </p:nvGrpSpPr>
        <p:grpSpPr bwMode="auto">
          <a:xfrm>
            <a:off x="2216150" y="1460500"/>
            <a:ext cx="3998232" cy="1619310"/>
            <a:chOff x="4860925" y="3489325"/>
            <a:chExt cx="3998232" cy="1619309"/>
          </a:xfrm>
        </p:grpSpPr>
        <p:sp>
          <p:nvSpPr>
            <p:cNvPr id="8198" name="Rectangle 24"/>
            <p:cNvSpPr>
              <a:spLocks noChangeArrowheads="1"/>
            </p:cNvSpPr>
            <p:nvPr/>
          </p:nvSpPr>
          <p:spPr bwMode="auto">
            <a:xfrm>
              <a:off x="55626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C1</a:t>
              </a:r>
            </a:p>
          </p:txBody>
        </p:sp>
        <p:sp>
          <p:nvSpPr>
            <p:cNvPr id="8199" name="Rectangle 25"/>
            <p:cNvSpPr>
              <a:spLocks noChangeArrowheads="1"/>
            </p:cNvSpPr>
            <p:nvPr/>
          </p:nvSpPr>
          <p:spPr bwMode="auto">
            <a:xfrm>
              <a:off x="73152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C2</a:t>
              </a:r>
            </a:p>
          </p:txBody>
        </p:sp>
        <p:sp>
          <p:nvSpPr>
            <p:cNvPr id="8200" name="Rectangle 26"/>
            <p:cNvSpPr>
              <a:spLocks noChangeArrowheads="1"/>
            </p:cNvSpPr>
            <p:nvPr/>
          </p:nvSpPr>
          <p:spPr bwMode="auto">
            <a:xfrm>
              <a:off x="6553200" y="3825875"/>
              <a:ext cx="304800" cy="533400"/>
            </a:xfrm>
            <a:prstGeom prst="rect">
              <a:avLst/>
            </a:prstGeom>
            <a:solidFill>
              <a:schemeClr va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1800" dirty="0"/>
            </a:p>
          </p:txBody>
        </p:sp>
        <p:sp>
          <p:nvSpPr>
            <p:cNvPr id="8201" name="Line 27"/>
            <p:cNvSpPr>
              <a:spLocks noChangeShapeType="1"/>
            </p:cNvSpPr>
            <p:nvPr/>
          </p:nvSpPr>
          <p:spPr bwMode="auto">
            <a:xfrm flipV="1">
              <a:off x="66294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2" name="Line 28"/>
            <p:cNvSpPr>
              <a:spLocks noChangeShapeType="1"/>
            </p:cNvSpPr>
            <p:nvPr/>
          </p:nvSpPr>
          <p:spPr bwMode="auto">
            <a:xfrm>
              <a:off x="67056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3" name="Text Box 29"/>
            <p:cNvSpPr txBox="1">
              <a:spLocks noChangeArrowheads="1"/>
            </p:cNvSpPr>
            <p:nvPr/>
          </p:nvSpPr>
          <p:spPr bwMode="auto">
            <a:xfrm>
              <a:off x="6400800" y="4389438"/>
              <a:ext cx="699230"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CLK</a:t>
              </a:r>
            </a:p>
          </p:txBody>
        </p:sp>
        <p:sp>
          <p:nvSpPr>
            <p:cNvPr id="8204" name="Text Box 30"/>
            <p:cNvSpPr txBox="1">
              <a:spLocks noChangeArrowheads="1"/>
            </p:cNvSpPr>
            <p:nvPr/>
          </p:nvSpPr>
          <p:spPr bwMode="auto">
            <a:xfrm>
              <a:off x="4860925" y="3489325"/>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x(t)</a:t>
              </a:r>
            </a:p>
          </p:txBody>
        </p:sp>
        <p:sp>
          <p:nvSpPr>
            <p:cNvPr id="8205" name="Line 31"/>
            <p:cNvSpPr>
              <a:spLocks noChangeShapeType="1"/>
            </p:cNvSpPr>
            <p:nvPr/>
          </p:nvSpPr>
          <p:spPr bwMode="auto">
            <a:xfrm>
              <a:off x="5334000" y="36734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6" name="Line 32"/>
            <p:cNvSpPr>
              <a:spLocks noChangeShapeType="1"/>
            </p:cNvSpPr>
            <p:nvPr/>
          </p:nvSpPr>
          <p:spPr bwMode="auto">
            <a:xfrm>
              <a:off x="6172200" y="39782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7" name="Line 33"/>
            <p:cNvSpPr>
              <a:spLocks noChangeShapeType="1"/>
            </p:cNvSpPr>
            <p:nvPr/>
          </p:nvSpPr>
          <p:spPr bwMode="auto">
            <a:xfrm>
              <a:off x="6858000" y="3978275"/>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8" name="Line 34"/>
            <p:cNvSpPr>
              <a:spLocks noChangeShapeType="1"/>
            </p:cNvSpPr>
            <p:nvPr/>
          </p:nvSpPr>
          <p:spPr bwMode="auto">
            <a:xfrm>
              <a:off x="7924800" y="37496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9" name="Text Box 35"/>
            <p:cNvSpPr txBox="1">
              <a:spLocks noChangeArrowheads="1"/>
            </p:cNvSpPr>
            <p:nvPr/>
          </p:nvSpPr>
          <p:spPr bwMode="auto">
            <a:xfrm>
              <a:off x="8305800" y="3521076"/>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y(t)</a:t>
              </a:r>
            </a:p>
          </p:txBody>
        </p:sp>
        <p:sp>
          <p:nvSpPr>
            <p:cNvPr id="8210" name="Line 36"/>
            <p:cNvSpPr>
              <a:spLocks noChangeShapeType="1"/>
            </p:cNvSpPr>
            <p:nvPr/>
          </p:nvSpPr>
          <p:spPr bwMode="auto">
            <a:xfrm>
              <a:off x="70866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1" name="Line 37"/>
            <p:cNvSpPr>
              <a:spLocks noChangeShapeType="1"/>
            </p:cNvSpPr>
            <p:nvPr/>
          </p:nvSpPr>
          <p:spPr bwMode="auto">
            <a:xfrm flipH="1">
              <a:off x="5334000" y="48926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2" name="Line 38"/>
            <p:cNvSpPr>
              <a:spLocks noChangeShapeType="1"/>
            </p:cNvSpPr>
            <p:nvPr/>
          </p:nvSpPr>
          <p:spPr bwMode="auto">
            <a:xfrm flipV="1">
              <a:off x="53340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3" name="Line 39"/>
            <p:cNvSpPr>
              <a:spLocks noChangeShapeType="1"/>
            </p:cNvSpPr>
            <p:nvPr/>
          </p:nvSpPr>
          <p:spPr bwMode="auto">
            <a:xfrm>
              <a:off x="5334000" y="39782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4" name="Rectangle 42"/>
            <p:cNvSpPr>
              <a:spLocks noChangeArrowheads="1"/>
            </p:cNvSpPr>
            <p:nvPr/>
          </p:nvSpPr>
          <p:spPr bwMode="auto">
            <a:xfrm>
              <a:off x="7180263" y="4708524"/>
              <a:ext cx="567784"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S(t)</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Gate Delay: Combinational Logic Timing</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9</a:t>
            </a:fld>
            <a:endParaRPr lang="en-US" altLang="en-US" sz="1400" dirty="0"/>
          </a:p>
        </p:txBody>
      </p:sp>
      <p:sp>
        <p:nvSpPr>
          <p:cNvPr id="28676" name="Rectangle 3"/>
          <p:cNvSpPr>
            <a:spLocks noChangeArrowheads="1"/>
          </p:cNvSpPr>
          <p:nvPr>
            <p:custDataLst>
              <p:tags r:id="rId3"/>
            </p:custDataLst>
          </p:nvPr>
        </p:nvSpPr>
        <p:spPr bwMode="auto">
          <a:xfrm>
            <a:off x="152400" y="3429000"/>
            <a:ext cx="8724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buFont typeface="Times New Roman" pitchFamily="18" charset="0"/>
              <a:buAutoNum type="romanUcPeriod"/>
            </a:pPr>
            <a:r>
              <a:rPr lang="en-US" altLang="en-US" dirty="0">
                <a:solidFill>
                  <a:srgbClr val="FF0000"/>
                </a:solidFill>
              </a:rPr>
              <a:t>Min delay of a gate, also called Contamination delay</a:t>
            </a:r>
            <a:r>
              <a:rPr lang="en-US" altLang="en-US" dirty="0"/>
              <a:t>: </a:t>
            </a:r>
            <a:r>
              <a:rPr lang="en-US" altLang="en-US" i="1" dirty="0"/>
              <a:t>t</a:t>
            </a:r>
            <a:r>
              <a:rPr lang="en-US" altLang="en-US" i="1" baseline="-25000" dirty="0"/>
              <a:t>cd</a:t>
            </a:r>
            <a:r>
              <a:rPr lang="en-US" altLang="en-US" dirty="0"/>
              <a:t> </a:t>
            </a:r>
          </a:p>
          <a:p>
            <a:pPr lvl="1" eaLnBrk="1" hangingPunct="1">
              <a:spcBef>
                <a:spcPct val="20000"/>
              </a:spcBef>
            </a:pPr>
            <a:r>
              <a:rPr lang="en-US" altLang="en-US" dirty="0"/>
              <a:t>Minimum time from when an input changes until the output </a:t>
            </a:r>
            <a:r>
              <a:rPr lang="en-US" altLang="en-US" i="1" dirty="0"/>
              <a:t>starts </a:t>
            </a:r>
            <a:r>
              <a:rPr lang="en-US" altLang="en-US" dirty="0"/>
              <a:t>to change</a:t>
            </a:r>
          </a:p>
          <a:p>
            <a:pPr eaLnBrk="1" hangingPunct="1">
              <a:spcBef>
                <a:spcPct val="20000"/>
              </a:spcBef>
              <a:buFont typeface="Times New Roman" pitchFamily="18" charset="0"/>
              <a:buAutoNum type="romanUcPeriod"/>
            </a:pPr>
            <a:r>
              <a:rPr lang="en-US" altLang="en-US" dirty="0">
                <a:solidFill>
                  <a:srgbClr val="FF0000"/>
                </a:solidFill>
              </a:rPr>
              <a:t>Max delay of a gate, also called Propagation delay</a:t>
            </a:r>
            <a:r>
              <a:rPr lang="en-US" altLang="en-US" dirty="0"/>
              <a:t>: </a:t>
            </a:r>
            <a:r>
              <a:rPr lang="en-US" altLang="en-US" i="1" dirty="0"/>
              <a:t>t</a:t>
            </a:r>
            <a:r>
              <a:rPr lang="en-US" altLang="en-US" i="1" baseline="-25000" dirty="0"/>
              <a:t>pd</a:t>
            </a:r>
            <a:r>
              <a:rPr lang="en-US" altLang="en-US" dirty="0"/>
              <a:t> </a:t>
            </a:r>
          </a:p>
          <a:p>
            <a:pPr lvl="1" eaLnBrk="1" hangingPunct="1">
              <a:spcBef>
                <a:spcPct val="20000"/>
              </a:spcBef>
            </a:pPr>
            <a:r>
              <a:rPr lang="en-US" altLang="en-US" dirty="0"/>
              <a:t>Maximum time from when an input changes until the output </a:t>
            </a:r>
            <a:r>
              <a:rPr lang="en-US" altLang="en-US" i="1" dirty="0"/>
              <a:t>is </a:t>
            </a:r>
            <a:r>
              <a:rPr lang="en-US" altLang="en-US" dirty="0"/>
              <a:t>guaranteed to reach its final value (i.e., stop changing)</a:t>
            </a:r>
          </a:p>
        </p:txBody>
      </p:sp>
      <p:grpSp>
        <p:nvGrpSpPr>
          <p:cNvPr id="8" name="Group 7"/>
          <p:cNvGrpSpPr/>
          <p:nvPr/>
        </p:nvGrpSpPr>
        <p:grpSpPr>
          <a:xfrm>
            <a:off x="3016251" y="1528496"/>
            <a:ext cx="2319165" cy="1287744"/>
            <a:chOff x="697086" y="1364867"/>
            <a:chExt cx="2319165" cy="1287744"/>
          </a:xfrm>
        </p:grpSpPr>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grpSp>
    </p:spTree>
    <p:extLst>
      <p:ext uri="{BB962C8B-B14F-4D97-AF65-F5344CB8AC3E}">
        <p14:creationId xmlns:p14="http://schemas.microsoft.com/office/powerpoint/2010/main" val="37413945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Gate Delay: Combinational Logic Timing</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10</a:t>
            </a:fld>
            <a:endParaRPr lang="en-US" altLang="en-US" sz="1400" dirty="0"/>
          </a:p>
        </p:txBody>
      </p:sp>
      <p:sp>
        <p:nvSpPr>
          <p:cNvPr id="28676" name="Rectangle 3"/>
          <p:cNvSpPr>
            <a:spLocks noChangeArrowheads="1"/>
          </p:cNvSpPr>
          <p:nvPr>
            <p:custDataLst>
              <p:tags r:id="rId3"/>
            </p:custDataLst>
          </p:nvPr>
        </p:nvSpPr>
        <p:spPr bwMode="auto">
          <a:xfrm>
            <a:off x="533400" y="3657600"/>
            <a:ext cx="8343899"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Different input transition causes different delay at output</a:t>
            </a:r>
          </a:p>
        </p:txBody>
      </p:sp>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710202621"/>
                  </p:ext>
                </p:extLst>
              </p:nvPr>
            </p:nvGraphicFramePr>
            <p:xfrm>
              <a:off x="3400426" y="1265434"/>
              <a:ext cx="2957511" cy="1854200"/>
            </p:xfrm>
            <a:graphic>
              <a:graphicData uri="http://schemas.openxmlformats.org/drawingml/2006/table">
                <a:tbl>
                  <a:tblPr firstRow="1" bandRow="1">
                    <a:tableStyleId>{5940675A-B579-460E-94D1-54222C63F5DA}</a:tableStyleId>
                  </a:tblPr>
                  <a:tblGrid>
                    <a:gridCol w="985837">
                      <a:extLst>
                        <a:ext uri="{9D8B030D-6E8A-4147-A177-3AD203B41FA5}">
                          <a16:colId xmlns:a16="http://schemas.microsoft.com/office/drawing/2014/main" val="20000"/>
                        </a:ext>
                      </a:extLst>
                    </a:gridCol>
                    <a:gridCol w="985837">
                      <a:extLst>
                        <a:ext uri="{9D8B030D-6E8A-4147-A177-3AD203B41FA5}">
                          <a16:colId xmlns:a16="http://schemas.microsoft.com/office/drawing/2014/main" val="20001"/>
                        </a:ext>
                      </a:extLst>
                    </a:gridCol>
                    <a:gridCol w="985837">
                      <a:extLst>
                        <a:ext uri="{9D8B030D-6E8A-4147-A177-3AD203B41FA5}">
                          <a16:colId xmlns:a16="http://schemas.microsoft.com/office/drawing/2014/main" val="20002"/>
                        </a:ext>
                      </a:extLst>
                    </a:gridCol>
                  </a:tblGrid>
                  <a:tr h="370840">
                    <a:tc>
                      <a:txBody>
                        <a:bodyPr/>
                        <a:lstStyle/>
                        <a:p>
                          <a:pPr algn="ct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r>
                                      <a:rPr lang="en-US" b="0" i="1" dirty="0" smtClean="0">
                                        <a:latin typeface="Cambria Math"/>
                                      </a:rPr>
                                      <m:t>+1</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r>
                                      <a:rPr lang="en-US" b="0" i="1" dirty="0" smtClean="0">
                                        <a:latin typeface="Cambria Math"/>
                                      </a:rPr>
                                      <m:t>+1</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𝑌</m:t>
                                </m:r>
                              </m:oMath>
                            </m:oMathPara>
                          </a14:m>
                          <a:endParaRPr lang="en-US" dirty="0"/>
                        </a:p>
                      </a:txBody>
                      <a:tcPr/>
                    </a:tc>
                    <a:extLst>
                      <a:ext uri="{0D108BD9-81ED-4DB2-BD59-A6C34878D82A}">
                        <a16:rowId xmlns:a16="http://schemas.microsoft.com/office/drawing/2014/main" val="10000"/>
                      </a:ext>
                    </a:extLst>
                  </a:tr>
                  <a:tr h="370840">
                    <a:tc>
                      <a:txBody>
                        <a:bodyPr/>
                        <a:lstStyle/>
                        <a:p>
                          <a:pPr algn="ctr"/>
                          <a:r>
                            <a:rPr lang="en-US" dirty="0"/>
                            <a:t>00</a:t>
                          </a:r>
                        </a:p>
                      </a:txBody>
                      <a:tcPr/>
                    </a:tc>
                    <a:tc>
                      <a:txBody>
                        <a:bodyPr/>
                        <a:lstStyle/>
                        <a:p>
                          <a:r>
                            <a:rPr lang="en-US" dirty="0"/>
                            <a:t>11</a:t>
                          </a:r>
                        </a:p>
                      </a:txBody>
                      <a:tcPr/>
                    </a:tc>
                    <a:tc>
                      <a:txBody>
                        <a:bodyPr/>
                        <a:lstStyle/>
                        <a:p>
                          <a:r>
                            <a:rPr lang="en-US" dirty="0"/>
                            <a:t>1/0</a:t>
                          </a:r>
                        </a:p>
                      </a:txBody>
                      <a:tcPr/>
                    </a:tc>
                    <a:extLst>
                      <a:ext uri="{0D108BD9-81ED-4DB2-BD59-A6C34878D82A}">
                        <a16:rowId xmlns:a16="http://schemas.microsoft.com/office/drawing/2014/main" val="10001"/>
                      </a:ext>
                    </a:extLst>
                  </a:tr>
                  <a:tr h="370840">
                    <a:tc>
                      <a:txBody>
                        <a:bodyPr/>
                        <a:lstStyle/>
                        <a:p>
                          <a:pPr algn="ctr"/>
                          <a:r>
                            <a:rPr lang="en-US" dirty="0"/>
                            <a:t>01</a:t>
                          </a:r>
                        </a:p>
                      </a:txBody>
                      <a:tcPr/>
                    </a:tc>
                    <a:tc>
                      <a:txBody>
                        <a:bodyPr/>
                        <a:lstStyle/>
                        <a:p>
                          <a:r>
                            <a:rPr lang="en-US" dirty="0"/>
                            <a:t>11</a:t>
                          </a:r>
                        </a:p>
                      </a:txBody>
                      <a:tcPr/>
                    </a:tc>
                    <a:tc>
                      <a:txBody>
                        <a:bodyPr/>
                        <a:lstStyle/>
                        <a:p>
                          <a:r>
                            <a:rPr lang="en-US" dirty="0"/>
                            <a:t>1/0</a:t>
                          </a:r>
                        </a:p>
                      </a:txBody>
                      <a:tcPr/>
                    </a:tc>
                    <a:extLst>
                      <a:ext uri="{0D108BD9-81ED-4DB2-BD59-A6C34878D82A}">
                        <a16:rowId xmlns:a16="http://schemas.microsoft.com/office/drawing/2014/main" val="10002"/>
                      </a:ext>
                    </a:extLst>
                  </a:tr>
                  <a:tr h="370840">
                    <a:tc>
                      <a:txBody>
                        <a:bodyPr/>
                        <a:lstStyle/>
                        <a:p>
                          <a:pPr algn="ctr"/>
                          <a:r>
                            <a:rPr lang="en-US" dirty="0"/>
                            <a:t>10</a:t>
                          </a:r>
                        </a:p>
                      </a:txBody>
                      <a:tcPr/>
                    </a:tc>
                    <a:tc>
                      <a:txBody>
                        <a:bodyPr/>
                        <a:lstStyle/>
                        <a:p>
                          <a:r>
                            <a:rPr lang="en-US" dirty="0"/>
                            <a:t>11</a:t>
                          </a:r>
                        </a:p>
                      </a:txBody>
                      <a:tcPr/>
                    </a:tc>
                    <a:tc>
                      <a:txBody>
                        <a:bodyPr/>
                        <a:lstStyle/>
                        <a:p>
                          <a:r>
                            <a:rPr lang="en-US" dirty="0"/>
                            <a:t>1/0</a:t>
                          </a:r>
                        </a:p>
                      </a:txBody>
                      <a:tcPr/>
                    </a:tc>
                    <a:extLst>
                      <a:ext uri="{0D108BD9-81ED-4DB2-BD59-A6C34878D82A}">
                        <a16:rowId xmlns:a16="http://schemas.microsoft.com/office/drawing/2014/main" val="10003"/>
                      </a:ext>
                    </a:extLst>
                  </a:tr>
                  <a:tr h="370840">
                    <a:tc>
                      <a:txBody>
                        <a:bodyPr/>
                        <a:lstStyle/>
                        <a:p>
                          <a:pPr algn="ctr"/>
                          <a:r>
                            <a:rPr lang="en-US" dirty="0"/>
                            <a:t>11</a:t>
                          </a:r>
                        </a:p>
                      </a:txBody>
                      <a:tcPr/>
                    </a:tc>
                    <a:tc>
                      <a:txBody>
                        <a:bodyPr/>
                        <a:lstStyle/>
                        <a:p>
                          <a:r>
                            <a:rPr lang="en-US" dirty="0"/>
                            <a:t>11</a:t>
                          </a:r>
                        </a:p>
                      </a:txBody>
                      <a:tcPr/>
                    </a:tc>
                    <a:tc>
                      <a:txBody>
                        <a:bodyPr/>
                        <a:lstStyle/>
                        <a:p>
                          <a:r>
                            <a:rPr lang="en-US" dirty="0"/>
                            <a:t>1/1</a:t>
                          </a:r>
                        </a:p>
                      </a:txBody>
                      <a:tcPr/>
                    </a:tc>
                    <a:extLst>
                      <a:ext uri="{0D108BD9-81ED-4DB2-BD59-A6C34878D82A}">
                        <a16:rowId xmlns:a16="http://schemas.microsoft.com/office/drawing/2014/main" val="10004"/>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710202621"/>
                  </p:ext>
                </p:extLst>
              </p:nvPr>
            </p:nvGraphicFramePr>
            <p:xfrm>
              <a:off x="3400426" y="1265434"/>
              <a:ext cx="2957511" cy="1854200"/>
            </p:xfrm>
            <a:graphic>
              <a:graphicData uri="http://schemas.openxmlformats.org/drawingml/2006/table">
                <a:tbl>
                  <a:tblPr firstRow="1" bandRow="1">
                    <a:tableStyleId>{5940675A-B579-460E-94D1-54222C63F5DA}</a:tableStyleId>
                  </a:tblPr>
                  <a:tblGrid>
                    <a:gridCol w="985837"/>
                    <a:gridCol w="985837"/>
                    <a:gridCol w="985837"/>
                  </a:tblGrid>
                  <a:tr h="370840">
                    <a:tc>
                      <a:txBody>
                        <a:bodyPr/>
                        <a:lstStyle/>
                        <a:p>
                          <a:endParaRPr lang="en-US"/>
                        </a:p>
                      </a:txBody>
                      <a:tcPr>
                        <a:blipFill rotWithShape="1">
                          <a:blip r:embed="rId6"/>
                          <a:stretch>
                            <a:fillRect l="-617" t="-1639" r="-199383" b="-422951"/>
                          </a:stretch>
                        </a:blipFill>
                      </a:tcPr>
                    </a:tc>
                    <a:tc>
                      <a:txBody>
                        <a:bodyPr/>
                        <a:lstStyle/>
                        <a:p>
                          <a:endParaRPr lang="en-US"/>
                        </a:p>
                      </a:txBody>
                      <a:tcPr>
                        <a:blipFill rotWithShape="1">
                          <a:blip r:embed="rId6"/>
                          <a:stretch>
                            <a:fillRect l="-101242" t="-1639" r="-100621" b="-422951"/>
                          </a:stretch>
                        </a:blipFill>
                      </a:tcPr>
                    </a:tc>
                    <a:tc>
                      <a:txBody>
                        <a:bodyPr/>
                        <a:lstStyle/>
                        <a:p>
                          <a:endParaRPr lang="en-US"/>
                        </a:p>
                      </a:txBody>
                      <a:tcPr>
                        <a:blipFill rotWithShape="1">
                          <a:blip r:embed="rId6"/>
                          <a:stretch>
                            <a:fillRect l="-200000" t="-1639" b="-422951"/>
                          </a:stretch>
                        </a:blipFill>
                      </a:tcPr>
                    </a:tc>
                  </a:tr>
                  <a:tr h="370840">
                    <a:tc>
                      <a:txBody>
                        <a:bodyPr/>
                        <a:lstStyle/>
                        <a:p>
                          <a:pPr algn="ctr"/>
                          <a:r>
                            <a:rPr lang="en-US" dirty="0" smtClean="0"/>
                            <a:t>00</a:t>
                          </a:r>
                          <a:endParaRPr lang="en-US" dirty="0"/>
                        </a:p>
                      </a:txBody>
                      <a:tcPr/>
                    </a:tc>
                    <a:tc>
                      <a:txBody>
                        <a:bodyPr/>
                        <a:lstStyle/>
                        <a:p>
                          <a:r>
                            <a:rPr lang="en-US" dirty="0" smtClean="0"/>
                            <a:t>11</a:t>
                          </a:r>
                          <a:endParaRPr lang="en-US" dirty="0"/>
                        </a:p>
                      </a:txBody>
                      <a:tcPr/>
                    </a:tc>
                    <a:tc>
                      <a:txBody>
                        <a:bodyPr/>
                        <a:lstStyle/>
                        <a:p>
                          <a:r>
                            <a:rPr lang="en-US" dirty="0" smtClean="0"/>
                            <a:t>1/0</a:t>
                          </a:r>
                          <a:endParaRPr lang="en-US" dirty="0"/>
                        </a:p>
                      </a:txBody>
                      <a:tcPr/>
                    </a:tc>
                  </a:tr>
                  <a:tr h="370840">
                    <a:tc>
                      <a:txBody>
                        <a:bodyPr/>
                        <a:lstStyle/>
                        <a:p>
                          <a:pPr algn="ctr"/>
                          <a:r>
                            <a:rPr lang="en-US" dirty="0" smtClean="0"/>
                            <a:t>01</a:t>
                          </a:r>
                          <a:endParaRPr lang="en-US" dirty="0"/>
                        </a:p>
                      </a:txBody>
                      <a:tcPr/>
                    </a:tc>
                    <a:tc>
                      <a:txBody>
                        <a:bodyPr/>
                        <a:lstStyle/>
                        <a:p>
                          <a:r>
                            <a:rPr lang="en-US" dirty="0" smtClean="0"/>
                            <a:t>11</a:t>
                          </a:r>
                          <a:endParaRPr lang="en-US" dirty="0"/>
                        </a:p>
                      </a:txBody>
                      <a:tcPr/>
                    </a:tc>
                    <a:tc>
                      <a:txBody>
                        <a:bodyPr/>
                        <a:lstStyle/>
                        <a:p>
                          <a:r>
                            <a:rPr lang="en-US" dirty="0" smtClean="0"/>
                            <a:t>1/0</a:t>
                          </a:r>
                          <a:endParaRPr lang="en-US" dirty="0"/>
                        </a:p>
                      </a:txBody>
                      <a:tcPr/>
                    </a:tc>
                  </a:tr>
                  <a:tr h="370840">
                    <a:tc>
                      <a:txBody>
                        <a:bodyPr/>
                        <a:lstStyle/>
                        <a:p>
                          <a:pPr algn="ctr"/>
                          <a:r>
                            <a:rPr lang="en-US" dirty="0" smtClean="0"/>
                            <a:t>10</a:t>
                          </a:r>
                          <a:endParaRPr lang="en-US" dirty="0"/>
                        </a:p>
                      </a:txBody>
                      <a:tcPr/>
                    </a:tc>
                    <a:tc>
                      <a:txBody>
                        <a:bodyPr/>
                        <a:lstStyle/>
                        <a:p>
                          <a:r>
                            <a:rPr lang="en-US" dirty="0" smtClean="0"/>
                            <a:t>11</a:t>
                          </a:r>
                          <a:endParaRPr lang="en-US" dirty="0"/>
                        </a:p>
                      </a:txBody>
                      <a:tcPr/>
                    </a:tc>
                    <a:tc>
                      <a:txBody>
                        <a:bodyPr/>
                        <a:lstStyle/>
                        <a:p>
                          <a:r>
                            <a:rPr lang="en-US" dirty="0" smtClean="0"/>
                            <a:t>1/0</a:t>
                          </a:r>
                          <a:endParaRPr lang="en-US" dirty="0"/>
                        </a:p>
                      </a:txBody>
                      <a:tcPr/>
                    </a:tc>
                  </a:tr>
                  <a:tr h="370840">
                    <a:tc>
                      <a:txBody>
                        <a:bodyPr/>
                        <a:lstStyle/>
                        <a:p>
                          <a:pPr algn="ctr"/>
                          <a:r>
                            <a:rPr lang="en-US" dirty="0" smtClean="0"/>
                            <a:t>11</a:t>
                          </a:r>
                          <a:endParaRPr lang="en-US" dirty="0"/>
                        </a:p>
                      </a:txBody>
                      <a:tcPr/>
                    </a:tc>
                    <a:tc>
                      <a:txBody>
                        <a:bodyPr/>
                        <a:lstStyle/>
                        <a:p>
                          <a:r>
                            <a:rPr lang="en-US" dirty="0" smtClean="0"/>
                            <a:t>11</a:t>
                          </a:r>
                          <a:endParaRPr lang="en-US" dirty="0"/>
                        </a:p>
                      </a:txBody>
                      <a:tcPr/>
                    </a:tc>
                    <a:tc>
                      <a:txBody>
                        <a:bodyPr/>
                        <a:lstStyle/>
                        <a:p>
                          <a:r>
                            <a:rPr lang="en-US" dirty="0" smtClean="0"/>
                            <a:t>1/1</a:t>
                          </a:r>
                          <a:endParaRPr lang="en-US" dirty="0"/>
                        </a:p>
                      </a:txBody>
                      <a:tcPr/>
                    </a:tc>
                  </a:tr>
                </a:tbl>
              </a:graphicData>
            </a:graphic>
          </p:graphicFrame>
        </mc:Fallback>
      </mc:AlternateContent>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spTree>
    <p:extLst>
      <p:ext uri="{BB962C8B-B14F-4D97-AF65-F5344CB8AC3E}">
        <p14:creationId xmlns:p14="http://schemas.microsoft.com/office/powerpoint/2010/main" val="7657896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30722"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Delay</a:t>
            </a:r>
          </a:p>
        </p:txBody>
      </p:sp>
      <p:sp>
        <p:nvSpPr>
          <p:cNvPr id="3072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DB8AAF8E-5AE8-43BE-9B4F-345BA0F7B4A2}" type="slidenum">
              <a:rPr lang="en-US" altLang="en-US" sz="1400"/>
              <a:pPr eaLnBrk="1" hangingPunct="1"/>
              <a:t>11</a:t>
            </a:fld>
            <a:endParaRPr lang="en-US" altLang="en-US" sz="1400" dirty="0"/>
          </a:p>
        </p:txBody>
      </p:sp>
      <p:cxnSp>
        <p:nvCxnSpPr>
          <p:cNvPr id="30" name="Straight Connector 29"/>
          <p:cNvCxnSpPr>
            <a:cxnSpLocks noChangeShapeType="1"/>
          </p:cNvCxnSpPr>
          <p:nvPr/>
        </p:nvCxnSpPr>
        <p:spPr bwMode="auto">
          <a:xfrm flipV="1">
            <a:off x="1774827" y="14732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5" name="TextBox 66"/>
          <p:cNvSpPr txBox="1">
            <a:spLocks noChangeArrowheads="1"/>
          </p:cNvSpPr>
          <p:nvPr/>
        </p:nvSpPr>
        <p:spPr bwMode="auto">
          <a:xfrm>
            <a:off x="1068389" y="1087437"/>
            <a:ext cx="3706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A</a:t>
            </a:r>
          </a:p>
        </p:txBody>
      </p:sp>
      <p:sp>
        <p:nvSpPr>
          <p:cNvPr id="30726" name="AutoShape 25"/>
          <p:cNvSpPr>
            <a:spLocks noChangeArrowheads="1"/>
          </p:cNvSpPr>
          <p:nvPr/>
        </p:nvSpPr>
        <p:spPr bwMode="auto">
          <a:xfrm>
            <a:off x="2673350" y="1355725"/>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40" name="Straight Connector 39"/>
          <p:cNvCxnSpPr>
            <a:cxnSpLocks noChangeShapeType="1"/>
          </p:cNvCxnSpPr>
          <p:nvPr/>
        </p:nvCxnSpPr>
        <p:spPr bwMode="auto">
          <a:xfrm flipV="1">
            <a:off x="1787527" y="18796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8" name="TextBox 66"/>
          <p:cNvSpPr txBox="1">
            <a:spLocks noChangeArrowheads="1"/>
          </p:cNvSpPr>
          <p:nvPr/>
        </p:nvSpPr>
        <p:spPr bwMode="auto">
          <a:xfrm>
            <a:off x="1081088" y="1684337"/>
            <a:ext cx="356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B</a:t>
            </a:r>
          </a:p>
        </p:txBody>
      </p:sp>
      <p:sp>
        <p:nvSpPr>
          <p:cNvPr id="30729" name="AutoShape 4"/>
          <p:cNvSpPr>
            <a:spLocks noChangeArrowheads="1"/>
          </p:cNvSpPr>
          <p:nvPr/>
        </p:nvSpPr>
        <p:spPr bwMode="auto">
          <a:xfrm flipH="1">
            <a:off x="4249738" y="16383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50" name="Straight Connector 49"/>
          <p:cNvCxnSpPr>
            <a:cxnSpLocks noChangeShapeType="1"/>
          </p:cNvCxnSpPr>
          <p:nvPr/>
        </p:nvCxnSpPr>
        <p:spPr bwMode="auto">
          <a:xfrm flipV="1">
            <a:off x="1876427" y="2286001"/>
            <a:ext cx="2657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Elbow Connector 8"/>
          <p:cNvCxnSpPr>
            <a:cxnSpLocks noChangeShapeType="1"/>
            <a:endCxn id="30726" idx="3"/>
          </p:cNvCxnSpPr>
          <p:nvPr/>
        </p:nvCxnSpPr>
        <p:spPr bwMode="auto">
          <a:xfrm rot="10800000">
            <a:off x="3162300" y="1731965"/>
            <a:ext cx="1371600" cy="2111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2" name="AutoShape 4"/>
          <p:cNvSpPr>
            <a:spLocks noChangeArrowheads="1"/>
          </p:cNvSpPr>
          <p:nvPr/>
        </p:nvSpPr>
        <p:spPr bwMode="auto">
          <a:xfrm flipH="1">
            <a:off x="6065838" y="20828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61" name="Straight Connector 60"/>
          <p:cNvCxnSpPr>
            <a:cxnSpLocks noChangeShapeType="1"/>
          </p:cNvCxnSpPr>
          <p:nvPr/>
        </p:nvCxnSpPr>
        <p:spPr bwMode="auto">
          <a:xfrm flipV="1">
            <a:off x="1816100" y="2654301"/>
            <a:ext cx="4521200" cy="12700"/>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4" name="TextBox 66"/>
          <p:cNvSpPr txBox="1">
            <a:spLocks noChangeArrowheads="1"/>
          </p:cNvSpPr>
          <p:nvPr/>
        </p:nvSpPr>
        <p:spPr bwMode="auto">
          <a:xfrm>
            <a:off x="1093788" y="21288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C</a:t>
            </a:r>
          </a:p>
        </p:txBody>
      </p:sp>
      <p:sp>
        <p:nvSpPr>
          <p:cNvPr id="30735" name="TextBox 66"/>
          <p:cNvSpPr txBox="1">
            <a:spLocks noChangeArrowheads="1"/>
          </p:cNvSpPr>
          <p:nvPr/>
        </p:nvSpPr>
        <p:spPr bwMode="auto">
          <a:xfrm>
            <a:off x="1106488" y="25225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D</a:t>
            </a:r>
          </a:p>
        </p:txBody>
      </p:sp>
      <p:sp>
        <p:nvSpPr>
          <p:cNvPr id="66" name="Oval 65"/>
          <p:cNvSpPr>
            <a:spLocks noChangeArrowheads="1"/>
          </p:cNvSpPr>
          <p:nvPr/>
        </p:nvSpPr>
        <p:spPr bwMode="auto">
          <a:xfrm>
            <a:off x="6746875" y="2455863"/>
            <a:ext cx="188913" cy="190500"/>
          </a:xfrm>
          <a:prstGeom prst="ellipse">
            <a:avLst/>
          </a:prstGeom>
          <a:solidFill>
            <a:srgbClr val="BFBFBF"/>
          </a:solidFill>
          <a:ln w="9525">
            <a:solidFill>
              <a:srgbClr val="000000"/>
            </a:solidFill>
            <a:round/>
            <a:headEnd/>
            <a:tailEnd/>
          </a:ln>
          <a:effectLst>
            <a:outerShdw blurRad="40000" dist="23000" dir="5400000" rotWithShape="0">
              <a:srgbClr val="808080">
                <a:alpha val="34998"/>
              </a:srgbClr>
            </a:outerShdw>
          </a:effectLst>
        </p:spPr>
        <p:txBody>
          <a:bodyPr anchor="ctr"/>
          <a:lstStyle/>
          <a:p>
            <a:pPr algn="ctr">
              <a:defRPr/>
            </a:pPr>
            <a:endParaRPr lang="en-US" dirty="0">
              <a:solidFill>
                <a:schemeClr val="lt1"/>
              </a:solidFill>
              <a:latin typeface="+mn-lt"/>
              <a:ea typeface="+mn-ea"/>
            </a:endParaRPr>
          </a:p>
        </p:txBody>
      </p:sp>
      <p:cxnSp>
        <p:nvCxnSpPr>
          <p:cNvPr id="67" name="Elbow Connector 66"/>
          <p:cNvCxnSpPr>
            <a:cxnSpLocks noChangeShapeType="1"/>
          </p:cNvCxnSpPr>
          <p:nvPr/>
        </p:nvCxnSpPr>
        <p:spPr bwMode="auto">
          <a:xfrm rot="10800000">
            <a:off x="4927600" y="2087565"/>
            <a:ext cx="1346200" cy="2619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flipV="1">
            <a:off x="6931027" y="25527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9" name="TextBox 66"/>
          <p:cNvSpPr txBox="1">
            <a:spLocks noChangeArrowheads="1"/>
          </p:cNvSpPr>
          <p:nvPr/>
        </p:nvSpPr>
        <p:spPr bwMode="auto">
          <a:xfrm>
            <a:off x="7100888" y="19891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Y</a:t>
            </a:r>
          </a:p>
        </p:txBody>
      </p:sp>
      <p:sp>
        <p:nvSpPr>
          <p:cNvPr id="30740" name="Rectangle 3"/>
          <p:cNvSpPr>
            <a:spLocks noChangeArrowheads="1"/>
          </p:cNvSpPr>
          <p:nvPr>
            <p:custDataLst>
              <p:tags r:id="rId3"/>
            </p:custDataLst>
          </p:nvPr>
        </p:nvSpPr>
        <p:spPr bwMode="auto">
          <a:xfrm>
            <a:off x="406400" y="3786188"/>
            <a:ext cx="8470900" cy="107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lvl="1" eaLnBrk="1" hangingPunct="1">
              <a:spcBef>
                <a:spcPct val="20000"/>
              </a:spcBef>
            </a:pPr>
            <a:r>
              <a:rPr lang="en-US" altLang="en-US" dirty="0"/>
              <a:t>Different path causes different output transition delay.</a:t>
            </a:r>
          </a:p>
        </p:txBody>
      </p:sp>
      <p:cxnSp>
        <p:nvCxnSpPr>
          <p:cNvPr id="3" name="Elbow Connector 2"/>
          <p:cNvCxnSpPr>
            <a:cxnSpLocks noChangeShapeType="1"/>
          </p:cNvCxnSpPr>
          <p:nvPr/>
        </p:nvCxnSpPr>
        <p:spPr bwMode="auto">
          <a:xfrm>
            <a:off x="1828800" y="1447800"/>
            <a:ext cx="1981200" cy="304800"/>
          </a:xfrm>
          <a:prstGeom prst="bentConnector3">
            <a:avLst>
              <a:gd name="adj1" fmla="val 50000"/>
            </a:avLst>
          </a:prstGeom>
          <a:noFill/>
          <a:ln w="2540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Elbow Connector 23"/>
          <p:cNvCxnSpPr>
            <a:cxnSpLocks noChangeShapeType="1"/>
          </p:cNvCxnSpPr>
          <p:nvPr/>
        </p:nvCxnSpPr>
        <p:spPr bwMode="auto">
          <a:xfrm>
            <a:off x="2895600" y="1752600"/>
            <a:ext cx="18288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Elbow Connector 25"/>
          <p:cNvCxnSpPr>
            <a:cxnSpLocks noChangeShapeType="1"/>
          </p:cNvCxnSpPr>
          <p:nvPr/>
        </p:nvCxnSpPr>
        <p:spPr bwMode="auto">
          <a:xfrm>
            <a:off x="4648200" y="1981200"/>
            <a:ext cx="1905000" cy="3810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Elbow Connector 28"/>
          <p:cNvCxnSpPr>
            <a:cxnSpLocks noChangeShapeType="1"/>
          </p:cNvCxnSpPr>
          <p:nvPr/>
        </p:nvCxnSpPr>
        <p:spPr bwMode="auto">
          <a:xfrm>
            <a:off x="5638800" y="2362200"/>
            <a:ext cx="19050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 name="Straight Connector 7"/>
          <p:cNvCxnSpPr>
            <a:cxnSpLocks noChangeShapeType="1"/>
          </p:cNvCxnSpPr>
          <p:nvPr/>
        </p:nvCxnSpPr>
        <p:spPr bwMode="auto">
          <a:xfrm>
            <a:off x="1828800" y="2743200"/>
            <a:ext cx="5943600" cy="0"/>
          </a:xfrm>
          <a:prstGeom prst="line">
            <a:avLst/>
          </a:prstGeom>
          <a:noFill/>
          <a:ln w="57150">
            <a:solidFill>
              <a:srgbClr val="FF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641997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Interconnect Delay</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12</a:t>
            </a:fld>
            <a:endParaRPr lang="en-US" altLang="en-US" sz="1400" dirty="0"/>
          </a:p>
        </p:txBody>
      </p:sp>
      <mc:AlternateContent xmlns:mc="http://schemas.openxmlformats.org/markup-compatibility/2006" xmlns:a14="http://schemas.microsoft.com/office/drawing/2010/main">
        <mc:Choice Requires="a14">
          <p:sp>
            <p:nvSpPr>
              <p:cNvPr id="28676" name="Rectangle 3"/>
              <p:cNvSpPr>
                <a:spLocks noChangeArrowheads="1"/>
              </p:cNvSpPr>
              <p:nvPr>
                <p:custDataLst>
                  <p:tags r:id="rId3"/>
                </p:custDataLst>
              </p:nvPr>
            </p:nvSpPr>
            <p:spPr bwMode="auto">
              <a:xfrm>
                <a:off x="661988" y="3328987"/>
                <a:ext cx="7596188" cy="25146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Speed of light: C/</a:t>
                </a:r>
                <a14:m>
                  <m:oMath xmlns:m="http://schemas.openxmlformats.org/officeDocument/2006/math">
                    <m:rad>
                      <m:radPr>
                        <m:degHide m:val="on"/>
                        <m:ctrlPr>
                          <a:rPr lang="en-US" altLang="en-US" i="1" dirty="0" smtClean="0">
                            <a:latin typeface="Cambria Math" panose="02040503050406030204" pitchFamily="18" charset="0"/>
                          </a:rPr>
                        </m:ctrlPr>
                      </m:radPr>
                      <m:deg/>
                      <m:e>
                        <m:r>
                          <a:rPr lang="en-US" altLang="en-US" i="1" dirty="0" smtClean="0">
                            <a:latin typeface="Cambria Math"/>
                            <a:ea typeface="Cambria Math"/>
                          </a:rPr>
                          <m:t>𝜀</m:t>
                        </m:r>
                      </m:e>
                    </m:rad>
                    <m:r>
                      <a:rPr lang="en-US" altLang="en-US" i="1" dirty="0" smtClean="0">
                        <a:latin typeface="Cambria Math"/>
                        <a:ea typeface="Cambria Math"/>
                      </a:rPr>
                      <m:t>≈</m:t>
                    </m:r>
                    <m:r>
                      <a:rPr lang="en-US" altLang="en-US" b="0" i="1" dirty="0" smtClean="0">
                        <a:latin typeface="Cambria Math"/>
                        <a:ea typeface="Cambria Math"/>
                      </a:rPr>
                      <m:t>1.5×</m:t>
                    </m:r>
                    <m:sSup>
                      <m:sSupPr>
                        <m:ctrlPr>
                          <a:rPr lang="en-US" altLang="en-US" b="0" i="1" dirty="0" smtClean="0">
                            <a:latin typeface="Cambria Math" panose="02040503050406030204" pitchFamily="18" charset="0"/>
                            <a:ea typeface="Cambria Math"/>
                          </a:rPr>
                        </m:ctrlPr>
                      </m:sSupPr>
                      <m:e>
                        <m:r>
                          <a:rPr lang="en-US" altLang="en-US" b="0" i="1" dirty="0" smtClean="0">
                            <a:latin typeface="Cambria Math"/>
                            <a:ea typeface="Cambria Math"/>
                          </a:rPr>
                          <m:t>10</m:t>
                        </m:r>
                      </m:e>
                      <m:sup>
                        <m:r>
                          <a:rPr lang="en-US" altLang="en-US" b="0" i="1" dirty="0" smtClean="0">
                            <a:latin typeface="Cambria Math"/>
                            <a:ea typeface="Cambria Math"/>
                          </a:rPr>
                          <m:t>10</m:t>
                        </m:r>
                      </m:sup>
                    </m:sSup>
                  </m:oMath>
                </a14:m>
                <a:r>
                  <a:rPr lang="en-US" altLang="en-US" b="0" dirty="0">
                    <a:ea typeface="Cambria Math"/>
                  </a:rPr>
                  <a:t> cm/s</a:t>
                </a:r>
              </a:p>
              <a:p>
                <a:pPr marL="0" indent="0" eaLnBrk="1" hangingPunct="1">
                  <a:spcBef>
                    <a:spcPct val="20000"/>
                  </a:spcBef>
                </a:pPr>
                <a:r>
                  <a:rPr lang="en-US" altLang="en-US" dirty="0"/>
                  <a:t>        For 1cm, it takes 0.7 </a:t>
                </a:r>
                <a14:m>
                  <m:oMath xmlns:m="http://schemas.openxmlformats.org/officeDocument/2006/math">
                    <m:r>
                      <a:rPr lang="en-US" altLang="en-US" b="0" i="1" smtClean="0">
                        <a:latin typeface="Cambria Math"/>
                      </a:rPr>
                      <m:t>×</m:t>
                    </m:r>
                    <m:sSup>
                      <m:sSupPr>
                        <m:ctrlPr>
                          <a:rPr lang="en-US" altLang="en-US" b="0" i="1" smtClean="0">
                            <a:latin typeface="Cambria Math" panose="02040503050406030204" pitchFamily="18" charset="0"/>
                          </a:rPr>
                        </m:ctrlPr>
                      </m:sSupPr>
                      <m:e>
                        <m:r>
                          <a:rPr lang="en-US" altLang="en-US" b="0" i="1" smtClean="0">
                            <a:latin typeface="Cambria Math"/>
                          </a:rPr>
                          <m:t>10</m:t>
                        </m:r>
                      </m:e>
                      <m:sup>
                        <m:r>
                          <a:rPr lang="en-US" altLang="en-US" b="0" i="1" smtClean="0">
                            <a:latin typeface="Cambria Math"/>
                          </a:rPr>
                          <m:t>−10</m:t>
                        </m:r>
                      </m:sup>
                    </m:sSup>
                    <m:r>
                      <a:rPr lang="en-US" altLang="en-US" b="0" i="1" smtClean="0">
                        <a:latin typeface="Cambria Math"/>
                      </a:rPr>
                      <m:t>𝑠</m:t>
                    </m:r>
                    <m:r>
                      <a:rPr lang="en-US" altLang="en-US" b="0" i="1" smtClean="0">
                        <a:latin typeface="Cambria Math"/>
                      </a:rPr>
                      <m:t>=70</m:t>
                    </m:r>
                    <m:r>
                      <a:rPr lang="en-US" altLang="en-US" b="0" i="1" smtClean="0">
                        <a:latin typeface="Cambria Math"/>
                      </a:rPr>
                      <m:t>𝑝𝑠</m:t>
                    </m:r>
                    <m:r>
                      <a:rPr lang="en-US" altLang="en-US" b="0" i="1" smtClean="0">
                        <a:latin typeface="Cambria Math"/>
                      </a:rPr>
                      <m:t> </m:t>
                    </m:r>
                    <m:d>
                      <m:dPr>
                        <m:ctrlPr>
                          <a:rPr lang="en-US" altLang="en-US" b="0" i="1" smtClean="0">
                            <a:latin typeface="Cambria Math" panose="02040503050406030204" pitchFamily="18" charset="0"/>
                          </a:rPr>
                        </m:ctrlPr>
                      </m:dPr>
                      <m:e>
                        <m:r>
                          <a:rPr lang="en-US" altLang="en-US" b="0" i="1" smtClean="0">
                            <a:latin typeface="Cambria Math"/>
                          </a:rPr>
                          <m:t>𝑝𝑖𝑐𝑜𝑠𝑒𝑐𝑜𝑛𝑑</m:t>
                        </m:r>
                      </m:e>
                    </m:d>
                  </m:oMath>
                </a14:m>
                <a:endParaRPr lang="en-US" altLang="en-US" b="0" dirty="0"/>
              </a:p>
              <a:p>
                <a:pPr marL="0" indent="0" eaLnBrk="1" hangingPunct="1">
                  <a:spcBef>
                    <a:spcPct val="20000"/>
                  </a:spcBef>
                </a:pPr>
                <a:r>
                  <a:rPr lang="en-US" altLang="en-US" dirty="0"/>
                  <a:t>        for the light to reach from one end to the other end.</a:t>
                </a:r>
              </a:p>
              <a:p>
                <a:pPr marL="0" indent="0" eaLnBrk="1" hangingPunct="1">
                  <a:spcBef>
                    <a:spcPct val="20000"/>
                  </a:spcBef>
                </a:pPr>
                <a:r>
                  <a:rPr lang="en-US" altLang="en-US" dirty="0"/>
                  <a:t>Chain of buffers: 5-40 times of speed of light.</a:t>
                </a:r>
              </a:p>
              <a:p>
                <a:pPr marL="0" indent="0" eaLnBrk="1" hangingPunct="1">
                  <a:spcBef>
                    <a:spcPct val="20000"/>
                  </a:spcBef>
                </a:pPr>
                <a:r>
                  <a:rPr lang="en-US" altLang="en-US" dirty="0"/>
                  <a:t>For 5GHz, the clock period is </a:t>
                </a:r>
                <a14:m>
                  <m:oMath xmlns:m="http://schemas.openxmlformats.org/officeDocument/2006/math">
                    <m:r>
                      <a:rPr lang="en-US" altLang="en-US" b="0" i="1" smtClean="0">
                        <a:latin typeface="Cambria Math"/>
                      </a:rPr>
                      <m:t>200</m:t>
                    </m:r>
                    <m:r>
                      <a:rPr lang="en-US" altLang="en-US" b="0" i="1" smtClean="0">
                        <a:latin typeface="Cambria Math"/>
                      </a:rPr>
                      <m:t>𝑝𝑠</m:t>
                    </m:r>
                    <m:r>
                      <a:rPr lang="en-US" altLang="en-US" b="0" i="1" smtClean="0">
                        <a:latin typeface="Cambria Math"/>
                      </a:rPr>
                      <m:t>/</m:t>
                    </m:r>
                    <m:r>
                      <a:rPr lang="en-US" altLang="en-US" b="0" i="1" smtClean="0">
                        <a:latin typeface="Cambria Math"/>
                      </a:rPr>
                      <m:t>𝑐𝑦𝑐𝑙𝑒</m:t>
                    </m:r>
                  </m:oMath>
                </a14:m>
                <a:r>
                  <a:rPr lang="en-US" altLang="en-US" dirty="0"/>
                  <a:t>.</a:t>
                </a:r>
              </a:p>
            </p:txBody>
          </p:sp>
        </mc:Choice>
        <mc:Fallback xmlns="">
          <p:sp>
            <p:nvSpPr>
              <p:cNvPr id="28676" name="Rectangle 3"/>
              <p:cNvSpPr>
                <a:spLocks noRot="1" noChangeAspect="1" noMove="1" noResize="1" noEditPoints="1" noAdjustHandles="1" noChangeArrowheads="1" noChangeShapeType="1" noTextEdit="1"/>
              </p:cNvSpPr>
              <p:nvPr>
                <p:custDataLst>
                  <p:tags r:id="rId6"/>
                </p:custDataLst>
              </p:nvPr>
            </p:nvSpPr>
            <p:spPr bwMode="auto">
              <a:xfrm>
                <a:off x="661988" y="3328987"/>
                <a:ext cx="7596188" cy="2514600"/>
              </a:xfrm>
              <a:prstGeom prst="rect">
                <a:avLst/>
              </a:prstGeom>
              <a:blipFill rotWithShape="1">
                <a:blip r:embed="rId7"/>
                <a:stretch>
                  <a:fillRect l="-1284" t="-169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 name="Action Button: Forward or Next 8">
            <a:hlinkClick r:id="" action="ppaction://noaction" highlightClick="1"/>
          </p:cNvPr>
          <p:cNvSpPr/>
          <p:nvPr/>
        </p:nvSpPr>
        <p:spPr>
          <a:xfrm>
            <a:off x="1521904" y="1572197"/>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Forward or Next 18">
            <a:hlinkClick r:id="" action="ppaction://noaction" highlightClick="1"/>
          </p:cNvPr>
          <p:cNvSpPr/>
          <p:nvPr/>
        </p:nvSpPr>
        <p:spPr>
          <a:xfrm>
            <a:off x="6103429" y="1572197"/>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a:stCxn id="9" idx="0"/>
            <a:endCxn id="19" idx="2"/>
          </p:cNvCxnSpPr>
          <p:nvPr/>
        </p:nvCxnSpPr>
        <p:spPr>
          <a:xfrm>
            <a:off x="2564320" y="2093405"/>
            <a:ext cx="353910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82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3555"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Output timing constraints</a:t>
            </a:r>
          </a:p>
        </p:txBody>
      </p:sp>
      <p:sp>
        <p:nvSpPr>
          <p:cNvPr id="2355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E7E739C7-FCE3-43DB-9788-1AFBA02BD65C}" type="slidenum">
              <a:rPr lang="en-US" altLang="en-US" sz="1400" smtClean="0"/>
              <a:pPr eaLnBrk="1" hangingPunct="1">
                <a:spcBef>
                  <a:spcPct val="0"/>
                </a:spcBef>
                <a:buFontTx/>
                <a:buNone/>
              </a:pPr>
              <a:t>13</a:t>
            </a:fld>
            <a:endParaRPr lang="en-US" altLang="en-US" sz="1400" dirty="0"/>
          </a:p>
        </p:txBody>
      </p:sp>
      <p:sp>
        <p:nvSpPr>
          <p:cNvPr id="23557" name="TextBox 66"/>
          <p:cNvSpPr txBox="1">
            <a:spLocks noChangeArrowheads="1"/>
          </p:cNvSpPr>
          <p:nvPr/>
        </p:nvSpPr>
        <p:spPr bwMode="auto">
          <a:xfrm>
            <a:off x="1068388" y="1087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1</a:t>
            </a:r>
            <a:endParaRPr lang="en-US" altLang="en-US" sz="2000" dirty="0"/>
          </a:p>
        </p:txBody>
      </p:sp>
      <p:sp>
        <p:nvSpPr>
          <p:cNvPr id="23558" name="TextBox 66"/>
          <p:cNvSpPr txBox="1">
            <a:spLocks noChangeArrowheads="1"/>
          </p:cNvSpPr>
          <p:nvPr/>
        </p:nvSpPr>
        <p:spPr bwMode="auto">
          <a:xfrm>
            <a:off x="1081088" y="16843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2</a:t>
            </a:r>
            <a:endParaRPr lang="en-US" altLang="en-US" sz="2000" dirty="0"/>
          </a:p>
        </p:txBody>
      </p:sp>
      <p:sp>
        <p:nvSpPr>
          <p:cNvPr id="23559" name="TextBox 66"/>
          <p:cNvSpPr txBox="1">
            <a:spLocks noChangeArrowheads="1"/>
          </p:cNvSpPr>
          <p:nvPr/>
        </p:nvSpPr>
        <p:spPr bwMode="auto">
          <a:xfrm>
            <a:off x="1106488" y="25860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4</a:t>
            </a:r>
            <a:endParaRPr lang="en-US" altLang="en-US" sz="2000" dirty="0"/>
          </a:p>
        </p:txBody>
      </p:sp>
      <p:sp>
        <p:nvSpPr>
          <p:cNvPr id="23560" name="Rectangle 3"/>
          <p:cNvSpPr>
            <a:spLocks noChangeArrowheads="1"/>
          </p:cNvSpPr>
          <p:nvPr>
            <p:custDataLst>
              <p:tags r:id="rId3"/>
            </p:custDataLst>
          </p:nvPr>
        </p:nvSpPr>
        <p:spPr bwMode="auto">
          <a:xfrm>
            <a:off x="406400" y="3429000"/>
            <a:ext cx="8470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spcBef>
                <a:spcPct val="20000"/>
              </a:spcBef>
              <a:buChar char="•"/>
              <a:defRPr sz="3200">
                <a:solidFill>
                  <a:schemeClr val="tx1"/>
                </a:solidFill>
                <a:latin typeface="Times New Roman" pitchFamily="18" charset="0"/>
                <a:ea typeface="MS PGothic" pitchFamily="34" charset="-128"/>
              </a:defRPr>
            </a:lvl1pPr>
            <a:lvl2pPr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 typeface="Times New Roman" pitchFamily="18" charset="0"/>
              <a:buAutoNum type="romanUcPeriod"/>
            </a:pPr>
            <a:r>
              <a:rPr lang="en-US" altLang="en-US" sz="2400" dirty="0">
                <a:solidFill>
                  <a:srgbClr val="FF0000"/>
                </a:solidFill>
              </a:rPr>
              <a:t>Contamination delay (shortest)</a:t>
            </a:r>
            <a:r>
              <a:rPr lang="en-US" altLang="en-US" sz="2400" dirty="0"/>
              <a:t>: </a:t>
            </a:r>
            <a:r>
              <a:rPr lang="en-US" altLang="en-US" sz="2400" i="1" dirty="0"/>
              <a:t>t</a:t>
            </a:r>
            <a:r>
              <a:rPr lang="en-US" altLang="en-US" sz="2400" i="1" baseline="-25000" dirty="0"/>
              <a:t>cd</a:t>
            </a:r>
            <a:r>
              <a:rPr lang="en-US" altLang="en-US" sz="2400" dirty="0"/>
              <a:t> </a:t>
            </a:r>
          </a:p>
          <a:p>
            <a:pPr lvl="1" eaLnBrk="1" hangingPunct="1">
              <a:buFontTx/>
              <a:buNone/>
            </a:pPr>
            <a:r>
              <a:rPr lang="en-US" altLang="en-US" sz="2000" dirty="0"/>
              <a:t>Minimum time from when an input changes until any output </a:t>
            </a:r>
            <a:r>
              <a:rPr lang="en-US" altLang="en-US" sz="2000" i="1" dirty="0"/>
              <a:t>starts </a:t>
            </a:r>
            <a:r>
              <a:rPr lang="en-US" altLang="en-US" sz="2000" dirty="0"/>
              <a:t>to change</a:t>
            </a:r>
          </a:p>
          <a:p>
            <a:pPr eaLnBrk="1" hangingPunct="1">
              <a:buFont typeface="Times New Roman" pitchFamily="18" charset="0"/>
              <a:buAutoNum type="romanUcPeriod"/>
            </a:pPr>
            <a:r>
              <a:rPr lang="en-US" altLang="en-US" sz="2400" dirty="0">
                <a:solidFill>
                  <a:srgbClr val="FF0000"/>
                </a:solidFill>
              </a:rPr>
              <a:t>Propagation delay (longest)</a:t>
            </a:r>
            <a:r>
              <a:rPr lang="en-US" altLang="en-US" sz="2400" dirty="0"/>
              <a:t>: </a:t>
            </a:r>
            <a:r>
              <a:rPr lang="en-US" altLang="en-US" sz="2400" i="1" dirty="0"/>
              <a:t>t</a:t>
            </a:r>
            <a:r>
              <a:rPr lang="en-US" altLang="en-US" sz="2400" i="1" baseline="-25000" dirty="0"/>
              <a:t>pd</a:t>
            </a:r>
            <a:r>
              <a:rPr lang="en-US" altLang="en-US" sz="2400" dirty="0"/>
              <a:t> </a:t>
            </a:r>
          </a:p>
          <a:p>
            <a:pPr lvl="1" eaLnBrk="1" hangingPunct="1">
              <a:buFontTx/>
              <a:buNone/>
            </a:pPr>
            <a:r>
              <a:rPr lang="en-US" altLang="en-US" sz="2000" dirty="0"/>
              <a:t>Maximum time from when an input changes until the output </a:t>
            </a:r>
            <a:r>
              <a:rPr lang="en-US" altLang="en-US" sz="2000" i="1" dirty="0"/>
              <a:t>or</a:t>
            </a:r>
            <a:r>
              <a:rPr lang="en-US" altLang="en-US" sz="2000" dirty="0"/>
              <a:t> outputs of a combinational circuit are guaranteed to reach their final value (i.e., stop changing)</a:t>
            </a:r>
          </a:p>
        </p:txBody>
      </p:sp>
      <p:sp>
        <p:nvSpPr>
          <p:cNvPr id="23561" name="Oval 8"/>
          <p:cNvSpPr>
            <a:spLocks noChangeArrowheads="1"/>
          </p:cNvSpPr>
          <p:nvPr/>
        </p:nvSpPr>
        <p:spPr bwMode="auto">
          <a:xfrm>
            <a:off x="3254377" y="1028702"/>
            <a:ext cx="2054225" cy="194786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a:p>
            <a:pPr algn="ctr" eaLnBrk="1" hangingPunct="1">
              <a:spcBef>
                <a:spcPct val="0"/>
              </a:spcBef>
              <a:buFontTx/>
              <a:buNone/>
            </a:pPr>
            <a:r>
              <a:rPr lang="en-US" altLang="en-US" sz="2400" dirty="0"/>
              <a:t>circuit</a:t>
            </a:r>
          </a:p>
        </p:txBody>
      </p:sp>
      <p:sp>
        <p:nvSpPr>
          <p:cNvPr id="23562" name="TextBox 66"/>
          <p:cNvSpPr txBox="1">
            <a:spLocks noChangeArrowheads="1"/>
          </p:cNvSpPr>
          <p:nvPr/>
        </p:nvSpPr>
        <p:spPr bwMode="auto">
          <a:xfrm>
            <a:off x="1093788" y="21161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3</a:t>
            </a:r>
            <a:endParaRPr lang="en-US" altLang="en-US" sz="2000" dirty="0"/>
          </a:p>
        </p:txBody>
      </p:sp>
      <p:sp>
        <p:nvSpPr>
          <p:cNvPr id="23563" name="TextBox 66"/>
          <p:cNvSpPr txBox="1">
            <a:spLocks noChangeArrowheads="1"/>
          </p:cNvSpPr>
          <p:nvPr/>
        </p:nvSpPr>
        <p:spPr bwMode="auto">
          <a:xfrm>
            <a:off x="6453188" y="11255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1</a:t>
            </a:r>
            <a:endParaRPr lang="en-US" altLang="en-US" sz="2000" dirty="0"/>
          </a:p>
        </p:txBody>
      </p:sp>
      <p:sp>
        <p:nvSpPr>
          <p:cNvPr id="23564" name="TextBox 66"/>
          <p:cNvSpPr txBox="1">
            <a:spLocks noChangeArrowheads="1"/>
          </p:cNvSpPr>
          <p:nvPr/>
        </p:nvSpPr>
        <p:spPr bwMode="auto">
          <a:xfrm>
            <a:off x="6465888" y="1722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2</a:t>
            </a:r>
            <a:endParaRPr lang="en-US" altLang="en-US" sz="2000" dirty="0"/>
          </a:p>
        </p:txBody>
      </p:sp>
      <p:sp>
        <p:nvSpPr>
          <p:cNvPr id="23565" name="TextBox 66"/>
          <p:cNvSpPr txBox="1">
            <a:spLocks noChangeArrowheads="1"/>
          </p:cNvSpPr>
          <p:nvPr/>
        </p:nvSpPr>
        <p:spPr bwMode="auto">
          <a:xfrm>
            <a:off x="6491288" y="26241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4</a:t>
            </a:r>
            <a:endParaRPr lang="en-US" altLang="en-US" sz="2000" dirty="0"/>
          </a:p>
        </p:txBody>
      </p:sp>
      <p:sp>
        <p:nvSpPr>
          <p:cNvPr id="23566" name="TextBox 66"/>
          <p:cNvSpPr txBox="1">
            <a:spLocks noChangeArrowheads="1"/>
          </p:cNvSpPr>
          <p:nvPr/>
        </p:nvSpPr>
        <p:spPr bwMode="auto">
          <a:xfrm>
            <a:off x="6478588" y="21542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3</a:t>
            </a:r>
            <a:endParaRPr lang="en-US" altLang="en-US" sz="20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650" y="205839"/>
            <a:ext cx="7848600" cy="457200"/>
          </a:xfrm>
        </p:spPr>
        <p:txBody>
          <a:bodyPr/>
          <a:lstStyle/>
          <a:p>
            <a:pPr eaLnBrk="1" hangingPunct="1"/>
            <a:r>
              <a:rPr lang="en-US" altLang="en-US" sz="3600" dirty="0"/>
              <a:t>Flip-Flop Timing Window</a:t>
            </a:r>
          </a:p>
        </p:txBody>
      </p:sp>
      <p:sp>
        <p:nvSpPr>
          <p:cNvPr id="11267" name="Text Box 3"/>
          <p:cNvSpPr txBox="1">
            <a:spLocks noChangeArrowheads="1"/>
          </p:cNvSpPr>
          <p:nvPr/>
        </p:nvSpPr>
        <p:spPr bwMode="auto">
          <a:xfrm>
            <a:off x="990600" y="835230"/>
            <a:ext cx="71628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000" dirty="0"/>
          </a:p>
          <a:p>
            <a:pPr eaLnBrk="1" hangingPunct="1">
              <a:lnSpc>
                <a:spcPct val="50000"/>
              </a:lnSpc>
              <a:spcBef>
                <a:spcPct val="50000"/>
              </a:spcBef>
              <a:buFontTx/>
              <a:buNone/>
            </a:pPr>
            <a:r>
              <a:rPr lang="en-US" altLang="en-US" sz="2800" dirty="0"/>
              <a:t>Timing: Setup Time and Hold Time Constraints</a:t>
            </a:r>
          </a:p>
        </p:txBody>
      </p:sp>
      <p:sp>
        <p:nvSpPr>
          <p:cNvPr id="11268"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7B80916-A678-4041-84CD-1E319E89A6CA}" type="slidenum">
              <a:rPr lang="en-US" altLang="en-US" sz="1400" smtClean="0"/>
              <a:pPr eaLnBrk="1" hangingPunct="1">
                <a:spcBef>
                  <a:spcPct val="0"/>
                </a:spcBef>
                <a:buFontTx/>
                <a:buNone/>
              </a:pPr>
              <a:t>14</a:t>
            </a:fld>
            <a:endParaRPr lang="en-US" altLang="en-US" sz="1400" dirty="0"/>
          </a:p>
        </p:txBody>
      </p:sp>
      <p:graphicFrame>
        <p:nvGraphicFramePr>
          <p:cNvPr id="11269" name="Object 2"/>
          <p:cNvGraphicFramePr>
            <a:graphicFrameLocks noChangeAspect="1"/>
          </p:cNvGraphicFramePr>
          <p:nvPr>
            <p:custDataLst>
              <p:tags r:id="rId2"/>
            </p:custDataLst>
            <p:extLst>
              <p:ext uri="{D42A27DB-BD31-4B8C-83A1-F6EECF244321}">
                <p14:modId xmlns:p14="http://schemas.microsoft.com/office/powerpoint/2010/main" val="2180991861"/>
              </p:ext>
            </p:extLst>
          </p:nvPr>
        </p:nvGraphicFramePr>
        <p:xfrm>
          <a:off x="4102100" y="1512338"/>
          <a:ext cx="4051300" cy="2727325"/>
        </p:xfrm>
        <a:graphic>
          <a:graphicData uri="http://schemas.openxmlformats.org/presentationml/2006/ole">
            <mc:AlternateContent xmlns:mc="http://schemas.openxmlformats.org/markup-compatibility/2006">
              <mc:Choice xmlns:v="urn:schemas-microsoft-com:vml" Requires="v">
                <p:oleObj spid="_x0000_s1026" name="VISIO" r:id="rId5" imgW="1399841" imgH="1085373" progId="Visio.Drawing.11">
                  <p:embed/>
                </p:oleObj>
              </mc:Choice>
              <mc:Fallback>
                <p:oleObj name="VISIO" r:id="rId5" imgW="1399841" imgH="1085373" progId="Visio.Drawing.11">
                  <p:embed/>
                  <p:pic>
                    <p:nvPicPr>
                      <p:cNvPr id="11269"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2100" y="1512338"/>
                        <a:ext cx="40513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270" name="Group 16"/>
          <p:cNvGrpSpPr>
            <a:grpSpLocks/>
          </p:cNvGrpSpPr>
          <p:nvPr/>
        </p:nvGrpSpPr>
        <p:grpSpPr bwMode="auto">
          <a:xfrm>
            <a:off x="1156491" y="1914654"/>
            <a:ext cx="2087562" cy="1524000"/>
            <a:chOff x="703265" y="4037012"/>
            <a:chExt cx="2087560" cy="1524000"/>
          </a:xfrm>
        </p:grpSpPr>
        <p:sp>
          <p:nvSpPr>
            <p:cNvPr id="11271"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1272"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1273" name="Text Box 22"/>
            <p:cNvSpPr txBox="1">
              <a:spLocks noChangeArrowheads="1"/>
            </p:cNvSpPr>
            <p:nvPr/>
          </p:nvSpPr>
          <p:spPr bwMode="auto">
            <a:xfrm>
              <a:off x="1965325" y="4214671"/>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1274"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5"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6"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7"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8"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6" name="Title 1"/>
          <p:cNvSpPr txBox="1">
            <a:spLocks/>
          </p:cNvSpPr>
          <p:nvPr/>
        </p:nvSpPr>
        <p:spPr bwMode="auto">
          <a:xfrm>
            <a:off x="539750" y="4025735"/>
            <a:ext cx="8064500" cy="163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en-US" altLang="en-US" sz="2400" kern="0" dirty="0"/>
              <a:t>Once a flip flop has been ‘built’ we are stuck with its timing characteristics: </a:t>
            </a:r>
          </a:p>
          <a:p>
            <a:pPr algn="l"/>
            <a:r>
              <a:rPr lang="en-US" altLang="en-US" sz="2400" i="1" kern="0" dirty="0">
                <a:latin typeface="Arial" charset="0"/>
              </a:rPr>
              <a:t>t</a:t>
            </a:r>
            <a:r>
              <a:rPr lang="en-US" altLang="en-US" sz="2400" kern="0" baseline="-25000" dirty="0">
                <a:latin typeface="Arial" charset="0"/>
              </a:rPr>
              <a:t>setup</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hold</a:t>
            </a:r>
            <a:r>
              <a:rPr lang="en-US" altLang="en-US" sz="2400" kern="0" dirty="0">
                <a:latin typeface="Arial" charset="0"/>
              </a:rPr>
              <a:t> </a:t>
            </a:r>
            <a:r>
              <a:rPr lang="en-US" altLang="en-US" sz="2400" kern="0" dirty="0">
                <a:latin typeface="Times New Roman" panose="02020603050405020304" pitchFamily="18" charset="0"/>
              </a:rPr>
              <a:t>timing relation between D and CLK</a:t>
            </a:r>
          </a:p>
          <a:p>
            <a:pPr algn="l"/>
            <a:r>
              <a:rPr lang="en-US" altLang="en-US" sz="2400" i="1" kern="0" dirty="0">
                <a:latin typeface="Arial" charset="0"/>
              </a:rPr>
              <a:t>t</a:t>
            </a:r>
            <a:r>
              <a:rPr lang="en-US" altLang="en-US" sz="2400" kern="0" baseline="-25000" dirty="0">
                <a:latin typeface="Arial" charset="0"/>
              </a:rPr>
              <a:t>ccq</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pcq </a:t>
            </a:r>
            <a:r>
              <a:rPr lang="en-US" altLang="en-US" sz="2400" kern="0" dirty="0">
                <a:latin typeface="Times New Roman" panose="02020603050405020304" pitchFamily="18" charset="0"/>
              </a:rPr>
              <a:t>timing relation between CLK and Q</a:t>
            </a:r>
          </a:p>
          <a:p>
            <a:pPr algn="l"/>
            <a:endParaRPr lang="en-US" altLang="en-US" sz="2400" kern="0" dirty="0"/>
          </a:p>
          <a:p>
            <a:pPr algn="l"/>
            <a:r>
              <a:rPr lang="en-US" altLang="en-US" sz="2400" kern="0" dirty="0"/>
              <a:t>No direct timing relation between input D and output Q</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8370518" cy="457200"/>
          </a:xfrm>
        </p:spPr>
        <p:txBody>
          <a:bodyPr/>
          <a:lstStyle/>
          <a:p>
            <a:pPr eaLnBrk="1" hangingPunct="1"/>
            <a:r>
              <a:rPr lang="en-US" altLang="en-US" sz="3600" dirty="0"/>
              <a:t>FF Input Constraints: Set up and hold time</a:t>
            </a:r>
          </a:p>
        </p:txBody>
      </p:sp>
      <p:sp>
        <p:nvSpPr>
          <p:cNvPr id="1331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984861-A2E5-4765-A573-FF2EFF6A0271}" type="slidenum">
              <a:rPr lang="en-US" altLang="en-US" sz="1400" smtClean="0"/>
              <a:pPr eaLnBrk="1" hangingPunct="1">
                <a:spcBef>
                  <a:spcPct val="0"/>
                </a:spcBef>
                <a:buFontTx/>
                <a:buNone/>
              </a:pPr>
              <a:t>15</a:t>
            </a:fld>
            <a:endParaRPr lang="en-US" altLang="en-US" sz="1400" dirty="0"/>
          </a:p>
        </p:txBody>
      </p:sp>
      <p:graphicFrame>
        <p:nvGraphicFramePr>
          <p:cNvPr id="13316" name="Object 4"/>
          <p:cNvGraphicFramePr>
            <a:graphicFrameLocks noChangeAspect="1"/>
          </p:cNvGraphicFramePr>
          <p:nvPr>
            <p:custDataLst>
              <p:tags r:id="rId2"/>
            </p:custDataLst>
            <p:extLst>
              <p:ext uri="{D42A27DB-BD31-4B8C-83A1-F6EECF244321}">
                <p14:modId xmlns:p14="http://schemas.microsoft.com/office/powerpoint/2010/main" val="276478774"/>
              </p:ext>
            </p:extLst>
          </p:nvPr>
        </p:nvGraphicFramePr>
        <p:xfrm>
          <a:off x="3745163" y="710326"/>
          <a:ext cx="4800600" cy="2730500"/>
        </p:xfrm>
        <a:graphic>
          <a:graphicData uri="http://schemas.openxmlformats.org/presentationml/2006/ole">
            <mc:AlternateContent xmlns:mc="http://schemas.openxmlformats.org/markup-compatibility/2006">
              <mc:Choice xmlns:v="urn:schemas-microsoft-com:vml" Requires="v">
                <p:oleObj spid="_x0000_s2050" name="VISIO" r:id="rId5" imgW="1969242" imgH="1209023" progId="Visio.Drawing.6">
                  <p:embed/>
                </p:oleObj>
              </mc:Choice>
              <mc:Fallback>
                <p:oleObj name="VISIO" r:id="rId5" imgW="1969242" imgH="1209023" progId="Visio.Drawing.6">
                  <p:embed/>
                  <p:pic>
                    <p:nvPicPr>
                      <p:cNvPr id="133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5163" y="710326"/>
                        <a:ext cx="48006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Rectangle 45"/>
          <p:cNvSpPr/>
          <p:nvPr/>
        </p:nvSpPr>
        <p:spPr>
          <a:xfrm>
            <a:off x="560298" y="3146513"/>
            <a:ext cx="8343070" cy="3046988"/>
          </a:xfrm>
          <a:prstGeom prst="rect">
            <a:avLst/>
          </a:prstGeom>
          <a:ln>
            <a:noFill/>
          </a:ln>
        </p:spPr>
        <p:txBody>
          <a:bodyPr wrap="square">
            <a:spAutoFit/>
          </a:bodyPr>
          <a:lstStyle/>
          <a:p>
            <a:pPr>
              <a:spcBef>
                <a:spcPct val="20000"/>
              </a:spcBef>
              <a:defRPr/>
            </a:pPr>
            <a:r>
              <a:rPr lang="en-US" dirty="0">
                <a:solidFill>
                  <a:srgbClr val="FF0000"/>
                </a:solidFill>
                <a:latin typeface="Times New Roman" charset="0"/>
                <a:ea typeface="ＭＳ Ｐゴシック" charset="0"/>
                <a:cs typeface="ＭＳ Ｐゴシック" charset="0"/>
              </a:rPr>
              <a:t>Setup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setup</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before</a:t>
            </a:r>
            <a:r>
              <a:rPr lang="en-US" dirty="0">
                <a:latin typeface="Times New Roman" charset="0"/>
                <a:ea typeface="ＭＳ Ｐゴシック" charset="0"/>
                <a:cs typeface="ＭＳ Ｐゴシック" charset="0"/>
              </a:rPr>
              <a:t> the clock edge that data must be stable (i.e. not change)</a:t>
            </a:r>
          </a:p>
          <a:p>
            <a:r>
              <a:rPr lang="en-US" altLang="en-US" dirty="0">
                <a:solidFill>
                  <a:srgbClr val="FF0000"/>
                </a:solidFill>
              </a:rPr>
              <a:t>Setup time violation </a:t>
            </a:r>
            <a:r>
              <a:rPr lang="en-US" altLang="en-US" dirty="0"/>
              <a:t>This occurs if the input signal D does not settle (</a:t>
            </a:r>
            <a:r>
              <a:rPr lang="en-US" altLang="en-US" dirty="0">
                <a:solidFill>
                  <a:srgbClr val="FF0000"/>
                </a:solidFill>
              </a:rPr>
              <a:t>set up</a:t>
            </a:r>
            <a:r>
              <a:rPr lang="en-US" altLang="en-US" dirty="0"/>
              <a:t>) to the stable value at least </a:t>
            </a:r>
            <a:r>
              <a:rPr lang="en-US" altLang="en-US" i="1" dirty="0">
                <a:solidFill>
                  <a:srgbClr val="FF0000"/>
                </a:solidFill>
              </a:rPr>
              <a:t>t</a:t>
            </a:r>
            <a:r>
              <a:rPr lang="en-US" altLang="en-US" baseline="-25000" dirty="0">
                <a:solidFill>
                  <a:srgbClr val="FF0000"/>
                </a:solidFill>
              </a:rPr>
              <a:t>setup</a:t>
            </a:r>
            <a:r>
              <a:rPr lang="en-US" altLang="en-US" dirty="0">
                <a:solidFill>
                  <a:srgbClr val="FF0000"/>
                </a:solidFill>
              </a:rPr>
              <a:t> </a:t>
            </a:r>
            <a:r>
              <a:rPr lang="en-US" altLang="en-US" dirty="0"/>
              <a:t> </a:t>
            </a:r>
            <a:r>
              <a:rPr lang="en-US" altLang="en-US" i="1" dirty="0"/>
              <a:t>before</a:t>
            </a:r>
            <a:r>
              <a:rPr lang="en-US" altLang="en-US" dirty="0"/>
              <a:t> the clock edge.</a:t>
            </a:r>
            <a:r>
              <a:rPr lang="en-US" dirty="0">
                <a:solidFill>
                  <a:srgbClr val="FF0000"/>
                </a:solidFill>
                <a:latin typeface="Times New Roman" charset="0"/>
                <a:ea typeface="ＭＳ Ｐゴシック" charset="0"/>
                <a:cs typeface="ＭＳ Ｐゴシック" charset="0"/>
              </a:rPr>
              <a:t> </a:t>
            </a:r>
          </a:p>
          <a:p>
            <a:r>
              <a:rPr lang="en-US" dirty="0">
                <a:solidFill>
                  <a:srgbClr val="FF0000"/>
                </a:solidFill>
                <a:latin typeface="Times New Roman" charset="0"/>
                <a:ea typeface="ＭＳ Ｐゴシック" charset="0"/>
                <a:cs typeface="ＭＳ Ｐゴシック" charset="0"/>
              </a:rPr>
              <a:t>Hold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hold</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after</a:t>
            </a:r>
            <a:r>
              <a:rPr lang="en-US" dirty="0">
                <a:latin typeface="Times New Roman" charset="0"/>
                <a:ea typeface="ＭＳ Ｐゴシック" charset="0"/>
                <a:cs typeface="ＭＳ Ｐゴシック" charset="0"/>
              </a:rPr>
              <a:t> the clock edge that data must be stable</a:t>
            </a:r>
          </a:p>
          <a:p>
            <a:pPr eaLnBrk="1" hangingPunct="1"/>
            <a:r>
              <a:rPr lang="en-US" altLang="en-US" dirty="0">
                <a:solidFill>
                  <a:srgbClr val="FF0000"/>
                </a:solidFill>
              </a:rPr>
              <a:t>Hold time violation </a:t>
            </a:r>
            <a:r>
              <a:rPr lang="en-US" altLang="en-US" dirty="0"/>
              <a:t>This occurs if the input signal D does not remain unchanged (</a:t>
            </a:r>
            <a:r>
              <a:rPr lang="en-US" altLang="en-US" dirty="0">
                <a:solidFill>
                  <a:srgbClr val="FF0000"/>
                </a:solidFill>
              </a:rPr>
              <a:t>hold</a:t>
            </a:r>
            <a:r>
              <a:rPr lang="en-US" altLang="en-US" dirty="0"/>
              <a:t>) for at least </a:t>
            </a:r>
            <a:r>
              <a:rPr lang="en-US" altLang="en-US" i="1" dirty="0">
                <a:solidFill>
                  <a:srgbClr val="FF0000"/>
                </a:solidFill>
              </a:rPr>
              <a:t>t</a:t>
            </a:r>
            <a:r>
              <a:rPr lang="en-US" altLang="en-US" baseline="-25000" dirty="0">
                <a:solidFill>
                  <a:srgbClr val="FF0000"/>
                </a:solidFill>
              </a:rPr>
              <a:t>hold</a:t>
            </a:r>
            <a:r>
              <a:rPr lang="en-US" altLang="en-US" dirty="0">
                <a:solidFill>
                  <a:srgbClr val="FF0000"/>
                </a:solidFill>
              </a:rPr>
              <a:t> </a:t>
            </a:r>
            <a:r>
              <a:rPr lang="en-US" altLang="en-US" dirty="0"/>
              <a:t> </a:t>
            </a:r>
            <a:r>
              <a:rPr lang="en-US" altLang="en-US" i="1" dirty="0"/>
              <a:t>after</a:t>
            </a:r>
            <a:r>
              <a:rPr lang="en-US" altLang="en-US" dirty="0"/>
              <a:t> the clock edge.</a:t>
            </a:r>
            <a:endParaRPr lang="en-US" dirty="0">
              <a:latin typeface="Times New Roman" charset="0"/>
              <a:ea typeface="ＭＳ Ｐゴシック" charset="0"/>
              <a:cs typeface="ＭＳ Ｐゴシック" charset="0"/>
            </a:endParaRPr>
          </a:p>
        </p:txBody>
      </p:sp>
      <p:grpSp>
        <p:nvGrpSpPr>
          <p:cNvPr id="13319" name="Group 16"/>
          <p:cNvGrpSpPr>
            <a:grpSpLocks/>
          </p:cNvGrpSpPr>
          <p:nvPr/>
        </p:nvGrpSpPr>
        <p:grpSpPr bwMode="auto">
          <a:xfrm>
            <a:off x="1049170" y="1100216"/>
            <a:ext cx="2085975" cy="1524000"/>
            <a:chOff x="703265" y="4037012"/>
            <a:chExt cx="2087560" cy="1524000"/>
          </a:xfrm>
        </p:grpSpPr>
        <p:sp>
          <p:nvSpPr>
            <p:cNvPr id="13320"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3321"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322" name="Text Box 22"/>
            <p:cNvSpPr txBox="1">
              <a:spLocks noChangeArrowheads="1"/>
            </p:cNvSpPr>
            <p:nvPr/>
          </p:nvSpPr>
          <p:spPr bwMode="auto">
            <a:xfrm>
              <a:off x="1965325" y="4044632"/>
              <a:ext cx="510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3323"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4"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5"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6"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7"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8"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custDataLst>
              <p:tags r:id="rId2"/>
            </p:custDataLst>
          </p:nvPr>
        </p:nvSpPr>
        <p:spPr>
          <a:xfrm>
            <a:off x="685800" y="0"/>
            <a:ext cx="7772400" cy="1143000"/>
          </a:xfrm>
        </p:spPr>
        <p:txBody>
          <a:bodyPr/>
          <a:lstStyle/>
          <a:p>
            <a:pPr eaLnBrk="1" hangingPunct="1"/>
            <a:r>
              <a:rPr lang="en-US" altLang="en-US" dirty="0"/>
              <a:t>FF Output Timing Constraints</a:t>
            </a:r>
          </a:p>
        </p:txBody>
      </p:sp>
      <p:sp>
        <p:nvSpPr>
          <p:cNvPr id="15363" name="Rectangle 3"/>
          <p:cNvSpPr>
            <a:spLocks noChangeArrowheads="1"/>
          </p:cNvSpPr>
          <p:nvPr>
            <p:custDataLst>
              <p:tags r:id="rId3"/>
            </p:custDataLst>
          </p:nvPr>
        </p:nvSpPr>
        <p:spPr bwMode="auto">
          <a:xfrm>
            <a:off x="492760" y="3307080"/>
            <a:ext cx="8077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r>
              <a:rPr lang="en-US" altLang="en-US" sz="2800" dirty="0"/>
              <a:t>Propagation delay: </a:t>
            </a:r>
            <a:r>
              <a:rPr lang="en-US" altLang="en-US" sz="2800" i="1" dirty="0"/>
              <a:t>t</a:t>
            </a:r>
            <a:r>
              <a:rPr lang="en-US" altLang="en-US" sz="2800" i="1" baseline="-25000" dirty="0"/>
              <a:t>pcq</a:t>
            </a:r>
            <a:r>
              <a:rPr lang="en-US" altLang="en-US" sz="2800" dirty="0"/>
              <a:t> = time after clock edge that the output </a:t>
            </a:r>
            <a:r>
              <a:rPr lang="en-US" altLang="en-US" sz="2800" i="1" dirty="0"/>
              <a:t>Q</a:t>
            </a:r>
            <a:r>
              <a:rPr lang="en-US" altLang="en-US" sz="2800" dirty="0"/>
              <a:t> is guaranteed to be stable (i.e., to stop changing)</a:t>
            </a:r>
          </a:p>
          <a:p>
            <a:pPr eaLnBrk="1" hangingPunct="1"/>
            <a:r>
              <a:rPr lang="en-US" altLang="en-US" sz="2800" dirty="0"/>
              <a:t>Contamination delay: </a:t>
            </a:r>
            <a:r>
              <a:rPr lang="en-US" altLang="en-US" sz="2800" i="1" dirty="0"/>
              <a:t>t</a:t>
            </a:r>
            <a:r>
              <a:rPr lang="en-US" altLang="en-US" sz="2800" i="1" baseline="-25000" dirty="0"/>
              <a:t>ccq</a:t>
            </a:r>
            <a:r>
              <a:rPr lang="en-US" altLang="en-US" sz="2800" dirty="0"/>
              <a:t> = time after clock edge that </a:t>
            </a:r>
            <a:r>
              <a:rPr lang="en-US" altLang="en-US" sz="2800" i="1" dirty="0"/>
              <a:t>Q</a:t>
            </a:r>
            <a:r>
              <a:rPr lang="en-US" altLang="en-US" sz="2800" dirty="0"/>
              <a:t> might be unstable (i.e., start changing)</a:t>
            </a:r>
          </a:p>
        </p:txBody>
      </p:sp>
      <p:graphicFrame>
        <p:nvGraphicFramePr>
          <p:cNvPr id="15364" name="Object 4"/>
          <p:cNvGraphicFramePr>
            <a:graphicFrameLocks noGrp="1" noChangeAspect="1"/>
          </p:cNvGraphicFramePr>
          <p:nvPr>
            <p:ph sz="half" idx="1"/>
            <p:custDataLst>
              <p:tags r:id="rId4"/>
            </p:custDataLst>
            <p:extLst>
              <p:ext uri="{D42A27DB-BD31-4B8C-83A1-F6EECF244321}">
                <p14:modId xmlns:p14="http://schemas.microsoft.com/office/powerpoint/2010/main" val="3862432088"/>
              </p:ext>
            </p:extLst>
          </p:nvPr>
        </p:nvGraphicFramePr>
        <p:xfrm>
          <a:off x="3982720" y="990600"/>
          <a:ext cx="4953000" cy="3354387"/>
        </p:xfrm>
        <a:graphic>
          <a:graphicData uri="http://schemas.openxmlformats.org/presentationml/2006/ole">
            <mc:AlternateContent xmlns:mc="http://schemas.openxmlformats.org/markup-compatibility/2006">
              <mc:Choice xmlns:v="urn:schemas-microsoft-com:vml" Requires="v">
                <p:oleObj spid="_x0000_s3074" name="VISIO" r:id="rId7" imgW="1910959" imgH="1294766" progId="Visio.Drawing.6">
                  <p:embed/>
                </p:oleObj>
              </mc:Choice>
              <mc:Fallback>
                <p:oleObj name="VISIO" r:id="rId7" imgW="1910959" imgH="1294766" progId="Visio.Drawing.6">
                  <p:embed/>
                  <p:pic>
                    <p:nvPicPr>
                      <p:cNvPr id="1536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2720" y="990600"/>
                        <a:ext cx="4953000" cy="335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FE08478-6323-4AFE-90DF-F23EE942411C}" type="slidenum">
              <a:rPr lang="en-US" altLang="en-US" sz="1400" smtClean="0"/>
              <a:pPr eaLnBrk="1" hangingPunct="1">
                <a:spcBef>
                  <a:spcPct val="0"/>
                </a:spcBef>
                <a:buFontTx/>
                <a:buNone/>
              </a:pPr>
              <a:t>16</a:t>
            </a:fld>
            <a:endParaRPr lang="en-US" altLang="en-US" sz="1400" dirty="0"/>
          </a:p>
        </p:txBody>
      </p:sp>
      <p:grpSp>
        <p:nvGrpSpPr>
          <p:cNvPr id="15366" name="Group 1"/>
          <p:cNvGrpSpPr>
            <a:grpSpLocks/>
          </p:cNvGrpSpPr>
          <p:nvPr/>
        </p:nvGrpSpPr>
        <p:grpSpPr bwMode="auto">
          <a:xfrm>
            <a:off x="1317096" y="1232853"/>
            <a:ext cx="2087562" cy="1524000"/>
            <a:chOff x="703265" y="4037012"/>
            <a:chExt cx="2087560" cy="1524000"/>
          </a:xfrm>
        </p:grpSpPr>
        <p:sp>
          <p:nvSpPr>
            <p:cNvPr id="15367"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5368"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5369" name="Text Box 22"/>
            <p:cNvSpPr txBox="1">
              <a:spLocks noChangeArrowheads="1"/>
            </p:cNvSpPr>
            <p:nvPr/>
          </p:nvSpPr>
          <p:spPr bwMode="auto">
            <a:xfrm>
              <a:off x="1965325" y="4044632"/>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5370"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1"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2"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3"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4"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5"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
          <p:cNvGrpSpPr>
            <a:grpSpLocks/>
          </p:cNvGrpSpPr>
          <p:nvPr/>
        </p:nvGrpSpPr>
        <p:grpSpPr bwMode="auto">
          <a:xfrm>
            <a:off x="755650" y="425450"/>
            <a:ext cx="7772400" cy="2940252"/>
            <a:chOff x="609600" y="762000"/>
            <a:chExt cx="7772400" cy="2941542"/>
          </a:xfrm>
        </p:grpSpPr>
        <p:sp>
          <p:nvSpPr>
            <p:cNvPr id="922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922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922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923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923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923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9219" name="Text Box 22"/>
          <p:cNvSpPr txBox="1">
            <a:spLocks noChangeArrowheads="1"/>
          </p:cNvSpPr>
          <p:nvPr/>
        </p:nvSpPr>
        <p:spPr bwMode="auto">
          <a:xfrm>
            <a:off x="755650" y="3294064"/>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17431" name="Text Box 27"/>
          <p:cNvSpPr txBox="1">
            <a:spLocks noRot="1" noChangeAspect="1" noMove="1" noResize="1" noEditPoints="1" noAdjustHandles="1" noChangeArrowheads="1" noChangeShapeType="1" noTextEdit="1"/>
          </p:cNvSpPr>
          <p:nvPr/>
        </p:nvSpPr>
        <p:spPr bwMode="auto">
          <a:xfrm>
            <a:off x="755599" y="4572000"/>
            <a:ext cx="7388561" cy="1938992"/>
          </a:xfrm>
          <a:prstGeom prst="rect">
            <a:avLst/>
          </a:prstGeom>
          <a:blipFill rotWithShape="1">
            <a:blip r:embed="rId2"/>
            <a:stretch>
              <a:fillRect l="-1320" t="-2516" r="-165" b="-62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noFill/>
                <a:ea typeface="+mn-ea"/>
              </a:rPr>
              <a:t> </a:t>
            </a:r>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17</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1"/>
          <p:cNvGrpSpPr>
            <a:grpSpLocks/>
          </p:cNvGrpSpPr>
          <p:nvPr/>
        </p:nvGrpSpPr>
        <p:grpSpPr bwMode="auto">
          <a:xfrm>
            <a:off x="755650" y="425450"/>
            <a:ext cx="7772400" cy="2940252"/>
            <a:chOff x="609600" y="762000"/>
            <a:chExt cx="7772400" cy="2941542"/>
          </a:xfrm>
        </p:grpSpPr>
        <p:sp>
          <p:nvSpPr>
            <p:cNvPr id="102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1025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102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102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1026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1026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10243" name="Text Box 22"/>
          <p:cNvSpPr txBox="1">
            <a:spLocks noChangeArrowheads="1"/>
          </p:cNvSpPr>
          <p:nvPr/>
        </p:nvSpPr>
        <p:spPr bwMode="auto">
          <a:xfrm>
            <a:off x="801688" y="4887914"/>
            <a:ext cx="31534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Hold time constraint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10244"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6DB286-3FB8-4290-800B-71D21995596F}" type="slidenum">
              <a:rPr lang="en-US" altLang="en-US" sz="1400" smtClean="0"/>
              <a:pPr eaLnBrk="1" hangingPunct="1">
                <a:spcBef>
                  <a:spcPct val="0"/>
                </a:spcBef>
                <a:buFontTx/>
                <a:buNone/>
              </a:pPr>
              <a:t>18</a:t>
            </a:fld>
            <a:endParaRPr lang="en-US" altLang="en-US" sz="1400" dirty="0"/>
          </a:p>
        </p:txBody>
      </p:sp>
      <p:sp>
        <p:nvSpPr>
          <p:cNvPr id="10245" name="Text Box 22"/>
          <p:cNvSpPr txBox="1">
            <a:spLocks noChangeArrowheads="1"/>
          </p:cNvSpPr>
          <p:nvPr/>
        </p:nvSpPr>
        <p:spPr bwMode="auto">
          <a:xfrm>
            <a:off x="723901" y="3543301"/>
            <a:ext cx="32319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Setup time constraint</a:t>
            </a:r>
          </a:p>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6" name="Text Box 22"/>
          <p:cNvSpPr txBox="1">
            <a:spLocks noChangeArrowheads="1"/>
          </p:cNvSpPr>
          <p:nvPr/>
        </p:nvSpPr>
        <p:spPr bwMode="auto">
          <a:xfrm>
            <a:off x="4740277" y="4019551"/>
            <a:ext cx="39773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max(t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7" name="Text Box 22"/>
          <p:cNvSpPr txBox="1">
            <a:spLocks noChangeArrowheads="1"/>
          </p:cNvSpPr>
          <p:nvPr/>
        </p:nvSpPr>
        <p:spPr bwMode="auto">
          <a:xfrm>
            <a:off x="4930776" y="5365751"/>
            <a:ext cx="3219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min</a:t>
            </a:r>
            <a:r>
              <a:rPr lang="en-US" altLang="en-US" sz="2800" dirty="0"/>
              <a:t>(</a:t>
            </a: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a:t>
            </a:r>
          </a:p>
        </p:txBody>
      </p:sp>
      <p:sp>
        <p:nvSpPr>
          <p:cNvPr id="2" name="Right Arrow 1"/>
          <p:cNvSpPr/>
          <p:nvPr/>
        </p:nvSpPr>
        <p:spPr>
          <a:xfrm>
            <a:off x="3922713" y="4211639"/>
            <a:ext cx="717550" cy="24288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Right Arrow 27"/>
          <p:cNvSpPr/>
          <p:nvPr/>
        </p:nvSpPr>
        <p:spPr>
          <a:xfrm>
            <a:off x="3956050" y="5505451"/>
            <a:ext cx="717550" cy="24288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250" name="TextBox 2"/>
          <p:cNvSpPr txBox="1">
            <a:spLocks noChangeArrowheads="1"/>
          </p:cNvSpPr>
          <p:nvPr/>
        </p:nvSpPr>
        <p:spPr bwMode="auto">
          <a:xfrm>
            <a:off x="4237039" y="3559177"/>
            <a:ext cx="4600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Longest delay from CLK1 to CLK2</a:t>
            </a:r>
          </a:p>
        </p:txBody>
      </p:sp>
      <p:sp>
        <p:nvSpPr>
          <p:cNvPr id="10251" name="TextBox 29"/>
          <p:cNvSpPr txBox="1">
            <a:spLocks noChangeArrowheads="1"/>
          </p:cNvSpPr>
          <p:nvPr/>
        </p:nvSpPr>
        <p:spPr bwMode="auto">
          <a:xfrm>
            <a:off x="4281489" y="4926013"/>
            <a:ext cx="461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Shortest delay from CLK1 to CLK2</a:t>
            </a:r>
          </a:p>
        </p:txBody>
      </p:sp>
      <p:sp>
        <p:nvSpPr>
          <p:cNvPr id="30" name="TextBox 29"/>
          <p:cNvSpPr txBox="1"/>
          <p:nvPr/>
        </p:nvSpPr>
        <p:spPr>
          <a:xfrm>
            <a:off x="233301" y="18009"/>
            <a:ext cx="4168898" cy="584775"/>
          </a:xfrm>
          <a:prstGeom prst="rect">
            <a:avLst/>
          </a:prstGeom>
          <a:noFill/>
        </p:spPr>
        <p:txBody>
          <a:bodyPr wrap="none" rtlCol="0">
            <a:spAutoFit/>
          </a:bodyPr>
          <a:lstStyle/>
          <a:p>
            <a:r>
              <a:rPr lang="en-US" sz="3200" dirty="0"/>
              <a:t>Two Timing Constraints</a:t>
            </a:r>
          </a:p>
        </p:txBody>
      </p:sp>
    </p:spTree>
    <p:extLst>
      <p:ext uri="{BB962C8B-B14F-4D97-AF65-F5344CB8AC3E}">
        <p14:creationId xmlns:p14="http://schemas.microsoft.com/office/powerpoint/2010/main" val="241057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2"/>
          <p:cNvSpPr txBox="1">
            <a:spLocks noChangeArrowheads="1"/>
          </p:cNvSpPr>
          <p:nvPr/>
        </p:nvSpPr>
        <p:spPr bwMode="auto">
          <a:xfrm>
            <a:off x="4499807" y="15459"/>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19</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grpSp>
        <p:nvGrpSpPr>
          <p:cNvPr id="10" name="Group 9"/>
          <p:cNvGrpSpPr/>
          <p:nvPr/>
        </p:nvGrpSpPr>
        <p:grpSpPr>
          <a:xfrm>
            <a:off x="829573" y="1048470"/>
            <a:ext cx="7402094" cy="5805111"/>
            <a:chOff x="829573" y="615336"/>
            <a:chExt cx="7402094" cy="5805111"/>
          </a:xfrm>
        </p:grpSpPr>
        <p:grpSp>
          <p:nvGrpSpPr>
            <p:cNvPr id="4" name="Group 3"/>
            <p:cNvGrpSpPr/>
            <p:nvPr/>
          </p:nvGrpSpPr>
          <p:grpSpPr>
            <a:xfrm>
              <a:off x="830075" y="615336"/>
              <a:ext cx="7401592" cy="2056498"/>
              <a:chOff x="892175" y="882449"/>
              <a:chExt cx="7401592" cy="2056498"/>
            </a:xfrm>
          </p:grpSpPr>
          <p:sp>
            <p:nvSpPr>
              <p:cNvPr id="9222" name="Rectangle 4"/>
              <p:cNvSpPr>
                <a:spLocks noChangeArrowheads="1"/>
              </p:cNvSpPr>
              <p:nvPr/>
            </p:nvSpPr>
            <p:spPr bwMode="auto">
              <a:xfrm>
                <a:off x="1958975" y="882449"/>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20510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2796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2796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8" name="Rectangle 10"/>
              <p:cNvSpPr>
                <a:spLocks noChangeArrowheads="1"/>
              </p:cNvSpPr>
              <p:nvPr/>
            </p:nvSpPr>
            <p:spPr bwMode="auto">
              <a:xfrm>
                <a:off x="7064374" y="882449"/>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1564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3850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3850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3" name="Line 15"/>
              <p:cNvSpPr>
                <a:spLocks noChangeShapeType="1"/>
              </p:cNvSpPr>
              <p:nvPr/>
            </p:nvSpPr>
            <p:spPr bwMode="auto">
              <a:xfrm>
                <a:off x="7684167" y="1764096"/>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flipV="1">
                <a:off x="2577424" y="1764096"/>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892175" y="1796448"/>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0" name="Action Button: Forward or Next 29">
                <a:hlinkClick r:id="" action="ppaction://noaction" highlightClick="1"/>
              </p:cNvPr>
              <p:cNvSpPr/>
              <p:nvPr/>
            </p:nvSpPr>
            <p:spPr>
              <a:xfrm>
                <a:off x="6295263"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ction Button: Forward or Next 30">
                <a:hlinkClick r:id="" action="ppaction://noaction" highlightClick="1"/>
              </p:cNvPr>
              <p:cNvSpPr/>
              <p:nvPr/>
            </p:nvSpPr>
            <p:spPr>
              <a:xfrm>
                <a:off x="2774021" y="126498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ction Button: Forward or Next 31">
                <a:hlinkClick r:id="" action="ppaction://noaction" highlightClick="1"/>
              </p:cNvPr>
              <p:cNvSpPr/>
              <p:nvPr/>
            </p:nvSpPr>
            <p:spPr>
              <a:xfrm>
                <a:off x="3517661" y="126561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ction Button: Forward or Next 32">
                <a:hlinkClick r:id="" action="ppaction://noaction" highlightClick="1"/>
              </p:cNvPr>
              <p:cNvSpPr/>
              <p:nvPr/>
            </p:nvSpPr>
            <p:spPr>
              <a:xfrm>
                <a:off x="4226071"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ction Button: Forward or Next 33">
                <a:hlinkClick r:id="" action="ppaction://noaction" highlightClick="1"/>
              </p:cNvPr>
              <p:cNvSpPr/>
              <p:nvPr/>
            </p:nvSpPr>
            <p:spPr>
              <a:xfrm>
                <a:off x="4922369"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ction Button: Forward or Next 34">
                <a:hlinkClick r:id="" action="ppaction://noaction" highlightClick="1"/>
              </p:cNvPr>
              <p:cNvSpPr/>
              <p:nvPr/>
            </p:nvSpPr>
            <p:spPr>
              <a:xfrm>
                <a:off x="5610167"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p:cNvGrpSpPr/>
            <p:nvPr/>
          </p:nvGrpSpPr>
          <p:grpSpPr>
            <a:xfrm>
              <a:off x="2227090" y="3529264"/>
              <a:ext cx="5089358" cy="1066162"/>
              <a:chOff x="2227592" y="3479285"/>
              <a:chExt cx="5089358" cy="1066162"/>
            </a:xfrm>
          </p:grpSpPr>
          <p:sp>
            <p:nvSpPr>
              <p:cNvPr id="41" name="Line 7"/>
              <p:cNvSpPr>
                <a:spLocks noChangeShapeType="1"/>
              </p:cNvSpPr>
              <p:nvPr/>
            </p:nvSpPr>
            <p:spPr bwMode="auto">
              <a:xfrm>
                <a:off x="2227592" y="3854051"/>
                <a:ext cx="0" cy="691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6" name="Line 13"/>
              <p:cNvSpPr>
                <a:spLocks noChangeShapeType="1"/>
              </p:cNvSpPr>
              <p:nvPr/>
            </p:nvSpPr>
            <p:spPr bwMode="auto">
              <a:xfrm>
                <a:off x="7316950" y="3479285"/>
                <a:ext cx="0" cy="1066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6"/>
            <p:cNvGrpSpPr/>
            <p:nvPr/>
          </p:nvGrpSpPr>
          <p:grpSpPr>
            <a:xfrm>
              <a:off x="830075" y="2456864"/>
              <a:ext cx="7401592" cy="1675666"/>
              <a:chOff x="888243" y="2488948"/>
              <a:chExt cx="7401592" cy="1675666"/>
            </a:xfrm>
          </p:grpSpPr>
          <p:sp>
            <p:nvSpPr>
              <p:cNvPr id="38" name="Rectangle 4"/>
              <p:cNvSpPr>
                <a:spLocks noChangeArrowheads="1"/>
              </p:cNvSpPr>
              <p:nvPr/>
            </p:nvSpPr>
            <p:spPr bwMode="auto">
              <a:xfrm>
                <a:off x="1955043" y="2488948"/>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 name="Line 5"/>
              <p:cNvSpPr>
                <a:spLocks noChangeShapeType="1"/>
              </p:cNvSpPr>
              <p:nvPr/>
            </p:nvSpPr>
            <p:spPr bwMode="auto">
              <a:xfrm flipV="1">
                <a:off x="20471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 name="Line 6"/>
              <p:cNvSpPr>
                <a:spLocks noChangeShapeType="1"/>
              </p:cNvSpPr>
              <p:nvPr/>
            </p:nvSpPr>
            <p:spPr bwMode="auto">
              <a:xfrm>
                <a:off x="22757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3" name="Rectangle 10"/>
              <p:cNvSpPr>
                <a:spLocks noChangeArrowheads="1"/>
              </p:cNvSpPr>
              <p:nvPr/>
            </p:nvSpPr>
            <p:spPr bwMode="auto">
              <a:xfrm>
                <a:off x="7060442" y="2488948"/>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 name="Line 11"/>
              <p:cNvSpPr>
                <a:spLocks noChangeShapeType="1"/>
              </p:cNvSpPr>
              <p:nvPr/>
            </p:nvSpPr>
            <p:spPr bwMode="auto">
              <a:xfrm flipV="1">
                <a:off x="71525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5" name="Line 12"/>
              <p:cNvSpPr>
                <a:spLocks noChangeShapeType="1"/>
              </p:cNvSpPr>
              <p:nvPr/>
            </p:nvSpPr>
            <p:spPr bwMode="auto">
              <a:xfrm>
                <a:off x="73811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8" name="Line 15"/>
              <p:cNvSpPr>
                <a:spLocks noChangeShapeType="1"/>
              </p:cNvSpPr>
              <p:nvPr/>
            </p:nvSpPr>
            <p:spPr bwMode="auto">
              <a:xfrm>
                <a:off x="7680235" y="3370595"/>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9" name="Line 17"/>
              <p:cNvSpPr>
                <a:spLocks noChangeShapeType="1"/>
              </p:cNvSpPr>
              <p:nvPr/>
            </p:nvSpPr>
            <p:spPr bwMode="auto">
              <a:xfrm flipV="1">
                <a:off x="2573492" y="3370595"/>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0" name="Line 18"/>
              <p:cNvSpPr>
                <a:spLocks noChangeShapeType="1"/>
              </p:cNvSpPr>
              <p:nvPr/>
            </p:nvSpPr>
            <p:spPr bwMode="auto">
              <a:xfrm>
                <a:off x="888243" y="3402947"/>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5" name="Action Button: Forward or Next 54">
                <a:hlinkClick r:id="" action="ppaction://noaction" highlightClick="1"/>
              </p:cNvPr>
              <p:cNvSpPr/>
              <p:nvPr/>
            </p:nvSpPr>
            <p:spPr>
              <a:xfrm>
                <a:off x="3273879" y="287148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Action Button: Forward or Next 56">
                <a:hlinkClick r:id="" action="ppaction://noaction" highlightClick="1"/>
              </p:cNvPr>
              <p:cNvSpPr/>
              <p:nvPr/>
            </p:nvSpPr>
            <p:spPr>
              <a:xfrm>
                <a:off x="4222139"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Forward or Next 58">
                <a:hlinkClick r:id="" action="ppaction://noaction" highlightClick="1"/>
              </p:cNvPr>
              <p:cNvSpPr/>
              <p:nvPr/>
            </p:nvSpPr>
            <p:spPr>
              <a:xfrm>
                <a:off x="5142274"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p:cNvGrpSpPr/>
            <p:nvPr/>
          </p:nvGrpSpPr>
          <p:grpSpPr>
            <a:xfrm>
              <a:off x="829573" y="4315202"/>
              <a:ext cx="7401592" cy="2105245"/>
              <a:chOff x="830075" y="4265223"/>
              <a:chExt cx="7401592" cy="2105245"/>
            </a:xfrm>
          </p:grpSpPr>
          <p:sp>
            <p:nvSpPr>
              <p:cNvPr id="61" name="Rectangle 4"/>
              <p:cNvSpPr>
                <a:spLocks noChangeArrowheads="1"/>
              </p:cNvSpPr>
              <p:nvPr/>
            </p:nvSpPr>
            <p:spPr bwMode="auto">
              <a:xfrm>
                <a:off x="1896875" y="4265223"/>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2" name="Line 5"/>
              <p:cNvSpPr>
                <a:spLocks noChangeShapeType="1"/>
              </p:cNvSpPr>
              <p:nvPr/>
            </p:nvSpPr>
            <p:spPr bwMode="auto">
              <a:xfrm flipV="1">
                <a:off x="19889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 name="Line 6"/>
              <p:cNvSpPr>
                <a:spLocks noChangeShapeType="1"/>
              </p:cNvSpPr>
              <p:nvPr/>
            </p:nvSpPr>
            <p:spPr bwMode="auto">
              <a:xfrm>
                <a:off x="22175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4" name="Line 7"/>
              <p:cNvSpPr>
                <a:spLocks noChangeShapeType="1"/>
              </p:cNvSpPr>
              <p:nvPr/>
            </p:nvSpPr>
            <p:spPr bwMode="auto">
              <a:xfrm>
                <a:off x="22175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5" name="Text Box 9"/>
              <p:cNvSpPr txBox="1">
                <a:spLocks noChangeArrowheads="1"/>
              </p:cNvSpPr>
              <p:nvPr/>
            </p:nvSpPr>
            <p:spPr bwMode="auto">
              <a:xfrm>
                <a:off x="2616976" y="5863041"/>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66" name="Rectangle 10"/>
              <p:cNvSpPr>
                <a:spLocks noChangeArrowheads="1"/>
              </p:cNvSpPr>
              <p:nvPr/>
            </p:nvSpPr>
            <p:spPr bwMode="auto">
              <a:xfrm>
                <a:off x="7002274" y="4265223"/>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7" name="Line 11"/>
              <p:cNvSpPr>
                <a:spLocks noChangeShapeType="1"/>
              </p:cNvSpPr>
              <p:nvPr/>
            </p:nvSpPr>
            <p:spPr bwMode="auto">
              <a:xfrm flipV="1">
                <a:off x="70943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8" name="Line 12"/>
              <p:cNvSpPr>
                <a:spLocks noChangeShapeType="1"/>
              </p:cNvSpPr>
              <p:nvPr/>
            </p:nvSpPr>
            <p:spPr bwMode="auto">
              <a:xfrm>
                <a:off x="73229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 name="Line 13"/>
              <p:cNvSpPr>
                <a:spLocks noChangeShapeType="1"/>
              </p:cNvSpPr>
              <p:nvPr/>
            </p:nvSpPr>
            <p:spPr bwMode="auto">
              <a:xfrm>
                <a:off x="73229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Text Box 14"/>
              <p:cNvSpPr txBox="1">
                <a:spLocks noChangeArrowheads="1"/>
              </p:cNvSpPr>
              <p:nvPr/>
            </p:nvSpPr>
            <p:spPr bwMode="auto">
              <a:xfrm>
                <a:off x="5946710" y="5908804"/>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 name="Line 15"/>
              <p:cNvSpPr>
                <a:spLocks noChangeShapeType="1"/>
              </p:cNvSpPr>
              <p:nvPr/>
            </p:nvSpPr>
            <p:spPr bwMode="auto">
              <a:xfrm>
                <a:off x="7622067" y="514687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2" name="Line 17"/>
              <p:cNvSpPr>
                <a:spLocks noChangeShapeType="1"/>
              </p:cNvSpPr>
              <p:nvPr/>
            </p:nvSpPr>
            <p:spPr bwMode="auto">
              <a:xfrm flipV="1">
                <a:off x="2515324" y="5146870"/>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3" name="Line 18"/>
              <p:cNvSpPr>
                <a:spLocks noChangeShapeType="1"/>
              </p:cNvSpPr>
              <p:nvPr/>
            </p:nvSpPr>
            <p:spPr bwMode="auto">
              <a:xfrm>
                <a:off x="830075" y="5179222"/>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0" name="Action Button: Forward or Next 79">
                <a:hlinkClick r:id="" action="ppaction://noaction" highlightClick="1"/>
              </p:cNvPr>
              <p:cNvSpPr/>
              <p:nvPr/>
            </p:nvSpPr>
            <p:spPr>
              <a:xfrm>
                <a:off x="4163971" y="466688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1" name="TextBox 10"/>
          <p:cNvSpPr txBox="1"/>
          <p:nvPr/>
        </p:nvSpPr>
        <p:spPr>
          <a:xfrm>
            <a:off x="401053" y="1431003"/>
            <a:ext cx="1282082" cy="461665"/>
          </a:xfrm>
          <a:prstGeom prst="rect">
            <a:avLst/>
          </a:prstGeom>
          <a:noFill/>
        </p:spPr>
        <p:txBody>
          <a:bodyPr wrap="none" rtlCol="0">
            <a:spAutoFit/>
          </a:bodyPr>
          <a:lstStyle/>
          <a:p>
            <a:r>
              <a:rPr lang="en-US" dirty="0">
                <a:solidFill>
                  <a:srgbClr val="C00000"/>
                </a:solidFill>
              </a:rPr>
              <a:t>Too long</a:t>
            </a:r>
          </a:p>
        </p:txBody>
      </p:sp>
      <p:sp>
        <p:nvSpPr>
          <p:cNvPr id="12" name="TextBox 11"/>
          <p:cNvSpPr txBox="1"/>
          <p:nvPr/>
        </p:nvSpPr>
        <p:spPr>
          <a:xfrm>
            <a:off x="433137" y="5149999"/>
            <a:ext cx="1351011" cy="461665"/>
          </a:xfrm>
          <a:prstGeom prst="rect">
            <a:avLst/>
          </a:prstGeom>
          <a:noFill/>
        </p:spPr>
        <p:txBody>
          <a:bodyPr wrap="none" rtlCol="0">
            <a:spAutoFit/>
          </a:bodyPr>
          <a:lstStyle/>
          <a:p>
            <a:r>
              <a:rPr lang="en-US" dirty="0">
                <a:solidFill>
                  <a:srgbClr val="C00000"/>
                </a:solidFill>
              </a:rPr>
              <a:t>Too short</a:t>
            </a:r>
          </a:p>
        </p:txBody>
      </p:sp>
      <p:sp>
        <p:nvSpPr>
          <p:cNvPr id="13" name="TextBox 12"/>
          <p:cNvSpPr txBox="1"/>
          <p:nvPr/>
        </p:nvSpPr>
        <p:spPr>
          <a:xfrm>
            <a:off x="394023" y="3234262"/>
            <a:ext cx="1321196" cy="461665"/>
          </a:xfrm>
          <a:prstGeom prst="rect">
            <a:avLst/>
          </a:prstGeom>
          <a:noFill/>
        </p:spPr>
        <p:txBody>
          <a:bodyPr wrap="none" rtlCol="0">
            <a:spAutoFit/>
          </a:bodyPr>
          <a:lstStyle/>
          <a:p>
            <a:r>
              <a:rPr lang="en-US" dirty="0">
                <a:solidFill>
                  <a:srgbClr val="C00000"/>
                </a:solidFill>
              </a:rPr>
              <a:t>Just right</a:t>
            </a:r>
          </a:p>
        </p:txBody>
      </p:sp>
    </p:spTree>
    <p:extLst>
      <p:ext uri="{BB962C8B-B14F-4D97-AF65-F5344CB8AC3E}">
        <p14:creationId xmlns:p14="http://schemas.microsoft.com/office/powerpoint/2010/main" val="3694482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342900"/>
            <a:ext cx="8064500" cy="1143000"/>
          </a:xfrm>
        </p:spPr>
        <p:txBody>
          <a:bodyPr/>
          <a:lstStyle/>
          <a:p>
            <a:pPr algn="l"/>
            <a:r>
              <a:rPr lang="en-US" altLang="en-US" sz="2800" dirty="0"/>
              <a:t>PIQ:</a:t>
            </a:r>
            <a:r>
              <a:rPr lang="en-US" altLang="en-US" sz="2400" dirty="0"/>
              <a:t> The timing of which of the following signals can cause a setup-time violation?</a:t>
            </a:r>
          </a:p>
        </p:txBody>
      </p:sp>
      <p:sp>
        <p:nvSpPr>
          <p:cNvPr id="18435" name="Content Placeholder 2"/>
          <p:cNvSpPr>
            <a:spLocks noGrp="1"/>
          </p:cNvSpPr>
          <p:nvPr>
            <p:ph idx="1"/>
          </p:nvPr>
        </p:nvSpPr>
        <p:spPr>
          <a:xfrm>
            <a:off x="508000" y="2082801"/>
            <a:ext cx="8229600" cy="1536700"/>
          </a:xfrm>
        </p:spPr>
        <p:txBody>
          <a:bodyPr/>
          <a:lstStyle/>
          <a:p>
            <a:pPr marL="514350" indent="-514350">
              <a:buFont typeface="Times New Roman" pitchFamily="18" charset="0"/>
              <a:buAutoNum type="alphaUcPeriod"/>
            </a:pPr>
            <a:r>
              <a:rPr lang="en-US" altLang="en-US" sz="2400" dirty="0"/>
              <a:t>Signal D arrives too early</a:t>
            </a:r>
          </a:p>
          <a:p>
            <a:pPr marL="514350" indent="-514350">
              <a:buFont typeface="Times New Roman" pitchFamily="18" charset="0"/>
              <a:buAutoNum type="alphaUcPeriod"/>
            </a:pPr>
            <a:r>
              <a:rPr lang="en-US" altLang="en-US" sz="2400" dirty="0"/>
              <a:t>Signal D arrives too late</a:t>
            </a:r>
            <a:endParaRPr lang="en-US" altLang="en-US" sz="2400" dirty="0">
              <a:latin typeface="Arial" charset="0"/>
            </a:endParaRP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r>
              <a:rPr lang="en-US" altLang="en-US" sz="2400" dirty="0"/>
              <a:t>Output Q(t) responds too early</a:t>
            </a:r>
          </a:p>
          <a:p>
            <a:pPr marL="514350" indent="-514350">
              <a:buFont typeface="Times New Roman" pitchFamily="18" charset="0"/>
              <a:buAutoNum type="alphaUcPeriod"/>
            </a:pPr>
            <a:r>
              <a:rPr lang="en-US" altLang="en-US" sz="2400" dirty="0"/>
              <a:t>None of the above</a:t>
            </a:r>
            <a:endParaRPr lang="en-US" altLang="en-US" sz="2400" dirty="0">
              <a:latin typeface="Arial" charset="0"/>
            </a:endParaRPr>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174F5C4-5BF0-4430-8F6A-8684EB9FECB6}" type="slidenum">
              <a:rPr lang="en-US" altLang="en-US" sz="1400" smtClean="0"/>
              <a:pPr eaLnBrk="1" hangingPunct="1">
                <a:spcBef>
                  <a:spcPct val="0"/>
                </a:spcBef>
                <a:buFontTx/>
                <a:buNone/>
              </a:pPr>
              <a:t>20</a:t>
            </a:fld>
            <a:endParaRPr lang="en-US" altLang="en-US" sz="1400" dirty="0"/>
          </a:p>
        </p:txBody>
      </p:sp>
      <p:grpSp>
        <p:nvGrpSpPr>
          <p:cNvPr id="2" name="Group 1"/>
          <p:cNvGrpSpPr/>
          <p:nvPr/>
        </p:nvGrpSpPr>
        <p:grpSpPr>
          <a:xfrm>
            <a:off x="5376055" y="1282702"/>
            <a:ext cx="3081273" cy="2188865"/>
            <a:chOff x="5376055" y="962026"/>
            <a:chExt cx="3081273" cy="1641649"/>
          </a:xfrm>
        </p:grpSpPr>
        <p:grpSp>
          <p:nvGrpSpPr>
            <p:cNvPr id="18437" name="Group 17"/>
            <p:cNvGrpSpPr>
              <a:grpSpLocks/>
            </p:cNvGrpSpPr>
            <p:nvPr/>
          </p:nvGrpSpPr>
          <p:grpSpPr bwMode="auto">
            <a:xfrm>
              <a:off x="5790678" y="1104900"/>
              <a:ext cx="2121422" cy="1143000"/>
              <a:chOff x="3169293" y="914400"/>
              <a:chExt cx="2545707" cy="1905000"/>
            </a:xfrm>
          </p:grpSpPr>
          <p:sp>
            <p:nvSpPr>
              <p:cNvPr id="1844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8442" name="Text Box 20"/>
              <p:cNvSpPr txBox="1">
                <a:spLocks noChangeArrowheads="1"/>
              </p:cNvSpPr>
              <p:nvPr/>
            </p:nvSpPr>
            <p:spPr bwMode="auto">
              <a:xfrm>
                <a:off x="3810000" y="1367638"/>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8443" name="Text Box 22"/>
              <p:cNvSpPr txBox="1">
                <a:spLocks noChangeArrowheads="1"/>
              </p:cNvSpPr>
              <p:nvPr/>
            </p:nvSpPr>
            <p:spPr bwMode="auto">
              <a:xfrm>
                <a:off x="4693074" y="117017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844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9" name="Line 74"/>
              <p:cNvSpPr>
                <a:spLocks noChangeShapeType="1"/>
              </p:cNvSpPr>
              <p:nvPr/>
            </p:nvSpPr>
            <p:spPr bwMode="auto">
              <a:xfrm>
                <a:off x="3169293" y="16672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8438" name="TextBox 1"/>
            <p:cNvSpPr txBox="1">
              <a:spLocks noChangeArrowheads="1"/>
            </p:cNvSpPr>
            <p:nvPr/>
          </p:nvSpPr>
          <p:spPr bwMode="auto">
            <a:xfrm>
              <a:off x="5376055" y="1085241"/>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1843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844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pPr algn="l"/>
            <a:r>
              <a:rPr lang="en-US" altLang="en-US" sz="2800" dirty="0"/>
              <a:t>PIQ: A hold time violation is likely to occur when</a:t>
            </a:r>
          </a:p>
        </p:txBody>
      </p:sp>
      <p:sp>
        <p:nvSpPr>
          <p:cNvPr id="17411" name="Content Placeholder 2"/>
          <p:cNvSpPr>
            <a:spLocks noGrp="1"/>
          </p:cNvSpPr>
          <p:nvPr>
            <p:ph idx="1"/>
          </p:nvPr>
        </p:nvSpPr>
        <p:spPr>
          <a:xfrm>
            <a:off x="495300" y="1739900"/>
            <a:ext cx="4227012" cy="2362200"/>
          </a:xfrm>
        </p:spPr>
        <p:txBody>
          <a:bodyPr/>
          <a:lstStyle/>
          <a:p>
            <a:pPr marL="514350" indent="-514350">
              <a:buFont typeface="Times New Roman" pitchFamily="18" charset="0"/>
              <a:buAutoNum type="alphaUcPeriod"/>
            </a:pPr>
            <a:r>
              <a:rPr lang="en-US" altLang="en-US" sz="2400" dirty="0"/>
              <a:t>Signal D changes too early</a:t>
            </a:r>
          </a:p>
          <a:p>
            <a:pPr marL="514350" indent="-514350">
              <a:buFont typeface="Times New Roman" pitchFamily="18" charset="0"/>
              <a:buAutoNum type="alphaUcPeriod"/>
            </a:pPr>
            <a:r>
              <a:rPr lang="en-US" altLang="en-US" sz="2400" dirty="0"/>
              <a:t>Signal D changes too late</a:t>
            </a:r>
          </a:p>
          <a:p>
            <a:pPr marL="514350" indent="-514350">
              <a:buFont typeface="Times New Roman" pitchFamily="18" charset="0"/>
              <a:buAutoNum type="alphaUcPeriod"/>
            </a:pPr>
            <a:r>
              <a:rPr lang="en-US" altLang="en-US" sz="2400" dirty="0"/>
              <a:t>Clock CLK arrives too early</a:t>
            </a:r>
          </a:p>
          <a:p>
            <a:pPr marL="514350" indent="-514350">
              <a:buFont typeface="Times New Roman" pitchFamily="18" charset="0"/>
              <a:buAutoNum type="alphaUcPeriod"/>
            </a:pPr>
            <a:r>
              <a:rPr lang="en-US" altLang="en-US" sz="2400" dirty="0"/>
              <a:t>None of the above</a:t>
            </a:r>
          </a:p>
          <a:p>
            <a:pPr marL="514350" indent="-514350">
              <a:buFont typeface="Times New Roman" pitchFamily="18" charset="0"/>
              <a:buAutoNum type="alphaUcPeriod"/>
            </a:pPr>
            <a:endParaRPr lang="en-US" altLang="en-US" dirty="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9B4FC6D-9521-4837-A73E-5B7442195B93}" type="slidenum">
              <a:rPr lang="en-US" altLang="en-US" sz="1400" smtClean="0"/>
              <a:pPr eaLnBrk="1" hangingPunct="1">
                <a:spcBef>
                  <a:spcPct val="0"/>
                </a:spcBef>
                <a:buFontTx/>
                <a:buNone/>
              </a:pPr>
              <a:t>21</a:t>
            </a:fld>
            <a:endParaRPr lang="en-US" altLang="en-US" sz="1400" dirty="0"/>
          </a:p>
        </p:txBody>
      </p:sp>
      <p:grpSp>
        <p:nvGrpSpPr>
          <p:cNvPr id="6" name="Group 5"/>
          <p:cNvGrpSpPr/>
          <p:nvPr/>
        </p:nvGrpSpPr>
        <p:grpSpPr>
          <a:xfrm>
            <a:off x="5404286" y="1282702"/>
            <a:ext cx="3053042" cy="2188865"/>
            <a:chOff x="5404286" y="962026"/>
            <a:chExt cx="3053042" cy="1641649"/>
          </a:xfrm>
        </p:grpSpPr>
        <p:grpSp>
          <p:nvGrpSpPr>
            <p:cNvPr id="7" name="Group 17"/>
            <p:cNvGrpSpPr>
              <a:grpSpLocks/>
            </p:cNvGrpSpPr>
            <p:nvPr/>
          </p:nvGrpSpPr>
          <p:grpSpPr bwMode="auto">
            <a:xfrm>
              <a:off x="5790678" y="1104900"/>
              <a:ext cx="2121422" cy="1143000"/>
              <a:chOff x="3169293" y="914400"/>
              <a:chExt cx="2545707" cy="1905000"/>
            </a:xfrm>
          </p:grpSpPr>
          <p:sp>
            <p:nvSpPr>
              <p:cNvPr id="1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2" name="Text Box 20"/>
              <p:cNvSpPr txBox="1">
                <a:spLocks noChangeArrowheads="1"/>
              </p:cNvSpPr>
              <p:nvPr/>
            </p:nvSpPr>
            <p:spPr bwMode="auto">
              <a:xfrm>
                <a:off x="3810000" y="1219200"/>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 name="Text Box 22"/>
              <p:cNvSpPr txBox="1">
                <a:spLocks noChangeArrowheads="1"/>
              </p:cNvSpPr>
              <p:nvPr/>
            </p:nvSpPr>
            <p:spPr bwMode="auto">
              <a:xfrm>
                <a:off x="4724400" y="92392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9" name="Line 74"/>
              <p:cNvSpPr>
                <a:spLocks noChangeShapeType="1"/>
              </p:cNvSpPr>
              <p:nvPr/>
            </p:nvSpPr>
            <p:spPr bwMode="auto">
              <a:xfrm>
                <a:off x="3169293" y="14890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8" name="TextBox 1"/>
            <p:cNvSpPr txBox="1">
              <a:spLocks noChangeArrowheads="1"/>
            </p:cNvSpPr>
            <p:nvPr/>
          </p:nvSpPr>
          <p:spPr bwMode="auto">
            <a:xfrm>
              <a:off x="5404286" y="988040"/>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pPr algn="l"/>
            <a:r>
              <a:rPr lang="en-US" altLang="en-US" sz="2800" dirty="0"/>
              <a:t>PIQ: A hold time violation is likely to occur when</a:t>
            </a:r>
          </a:p>
        </p:txBody>
      </p:sp>
      <p:sp>
        <p:nvSpPr>
          <p:cNvPr id="17411" name="Content Placeholder 2"/>
          <p:cNvSpPr>
            <a:spLocks noGrp="1"/>
          </p:cNvSpPr>
          <p:nvPr>
            <p:ph idx="1"/>
          </p:nvPr>
        </p:nvSpPr>
        <p:spPr>
          <a:xfrm>
            <a:off x="495300" y="1739900"/>
            <a:ext cx="4227012" cy="2362200"/>
          </a:xfrm>
        </p:spPr>
        <p:txBody>
          <a:bodyPr/>
          <a:lstStyle/>
          <a:p>
            <a:pPr marL="514350" indent="-514350">
              <a:buFont typeface="Times New Roman" pitchFamily="18" charset="0"/>
              <a:buAutoNum type="alphaUcPeriod"/>
            </a:pPr>
            <a:r>
              <a:rPr lang="en-US" altLang="en-US" sz="2400" dirty="0"/>
              <a:t>Signal D changes too late</a:t>
            </a:r>
          </a:p>
          <a:p>
            <a:pPr marL="514350" indent="-514350">
              <a:buFont typeface="Times New Roman" pitchFamily="18" charset="0"/>
              <a:buAutoNum type="alphaUcPeriod"/>
            </a:pPr>
            <a:r>
              <a:rPr lang="en-US" altLang="en-US" sz="2400" dirty="0"/>
              <a:t>Clock CLK arrives too early</a:t>
            </a: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r>
              <a:rPr lang="en-US" altLang="en-US" sz="2400" dirty="0"/>
              <a:t>None of the above</a:t>
            </a:r>
          </a:p>
          <a:p>
            <a:pPr marL="514350" indent="-514350">
              <a:buFont typeface="Times New Roman" pitchFamily="18" charset="0"/>
              <a:buAutoNum type="alphaUcPeriod"/>
            </a:pPr>
            <a:endParaRPr lang="en-US" altLang="en-US" dirty="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9B4FC6D-9521-4837-A73E-5B7442195B93}" type="slidenum">
              <a:rPr lang="en-US" altLang="en-US" sz="1400" smtClean="0"/>
              <a:pPr eaLnBrk="1" hangingPunct="1">
                <a:spcBef>
                  <a:spcPct val="0"/>
                </a:spcBef>
                <a:buFontTx/>
                <a:buNone/>
              </a:pPr>
              <a:t>22</a:t>
            </a:fld>
            <a:endParaRPr lang="en-US" altLang="en-US" sz="1400" dirty="0"/>
          </a:p>
        </p:txBody>
      </p:sp>
      <p:grpSp>
        <p:nvGrpSpPr>
          <p:cNvPr id="6" name="Group 5"/>
          <p:cNvGrpSpPr/>
          <p:nvPr/>
        </p:nvGrpSpPr>
        <p:grpSpPr>
          <a:xfrm>
            <a:off x="5404286" y="1282702"/>
            <a:ext cx="3053042" cy="2188865"/>
            <a:chOff x="5404286" y="962026"/>
            <a:chExt cx="3053042" cy="1641649"/>
          </a:xfrm>
        </p:grpSpPr>
        <p:grpSp>
          <p:nvGrpSpPr>
            <p:cNvPr id="7" name="Group 17"/>
            <p:cNvGrpSpPr>
              <a:grpSpLocks/>
            </p:cNvGrpSpPr>
            <p:nvPr/>
          </p:nvGrpSpPr>
          <p:grpSpPr bwMode="auto">
            <a:xfrm>
              <a:off x="5790678" y="1104900"/>
              <a:ext cx="2121422" cy="1143000"/>
              <a:chOff x="3169293" y="914400"/>
              <a:chExt cx="2545707" cy="1905000"/>
            </a:xfrm>
          </p:grpSpPr>
          <p:sp>
            <p:nvSpPr>
              <p:cNvPr id="1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2" name="Text Box 20"/>
              <p:cNvSpPr txBox="1">
                <a:spLocks noChangeArrowheads="1"/>
              </p:cNvSpPr>
              <p:nvPr/>
            </p:nvSpPr>
            <p:spPr bwMode="auto">
              <a:xfrm>
                <a:off x="3810000" y="1219200"/>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 name="Text Box 22"/>
              <p:cNvSpPr txBox="1">
                <a:spLocks noChangeArrowheads="1"/>
              </p:cNvSpPr>
              <p:nvPr/>
            </p:nvSpPr>
            <p:spPr bwMode="auto">
              <a:xfrm>
                <a:off x="4724400" y="92392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9" name="Line 74"/>
              <p:cNvSpPr>
                <a:spLocks noChangeShapeType="1"/>
              </p:cNvSpPr>
              <p:nvPr/>
            </p:nvSpPr>
            <p:spPr bwMode="auto">
              <a:xfrm>
                <a:off x="3169293" y="14890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8" name="TextBox 1"/>
            <p:cNvSpPr txBox="1">
              <a:spLocks noChangeArrowheads="1"/>
            </p:cNvSpPr>
            <p:nvPr/>
          </p:nvSpPr>
          <p:spPr bwMode="auto">
            <a:xfrm>
              <a:off x="5404286" y="988040"/>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extLst>
      <p:ext uri="{BB962C8B-B14F-4D97-AF65-F5344CB8AC3E}">
        <p14:creationId xmlns:p14="http://schemas.microsoft.com/office/powerpoint/2010/main" val="3192014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1"/>
          <p:cNvGrpSpPr>
            <a:grpSpLocks/>
          </p:cNvGrpSpPr>
          <p:nvPr/>
        </p:nvGrpSpPr>
        <p:grpSpPr bwMode="auto">
          <a:xfrm>
            <a:off x="952500" y="3225801"/>
            <a:ext cx="7010400" cy="2362180"/>
            <a:chOff x="609600" y="762000"/>
            <a:chExt cx="7772400" cy="3082027"/>
          </a:xfrm>
        </p:grpSpPr>
        <p:sp>
          <p:nvSpPr>
            <p:cNvPr id="26640"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6641"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2"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3"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4"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45"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46"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6647"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8"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9"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50"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51"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2"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3"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4"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5" name="Text Box 19"/>
            <p:cNvSpPr txBox="1">
              <a:spLocks noChangeArrowheads="1"/>
            </p:cNvSpPr>
            <p:nvPr/>
          </p:nvSpPr>
          <p:spPr bwMode="auto">
            <a:xfrm>
              <a:off x="746125" y="1412875"/>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D1</a:t>
              </a:r>
            </a:p>
          </p:txBody>
        </p:sp>
        <p:sp>
          <p:nvSpPr>
            <p:cNvPr id="26656" name="Text Box 20"/>
            <p:cNvSpPr txBox="1">
              <a:spLocks noChangeArrowheads="1"/>
            </p:cNvSpPr>
            <p:nvPr/>
          </p:nvSpPr>
          <p:spPr bwMode="auto">
            <a:xfrm>
              <a:off x="2955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Q1</a:t>
              </a:r>
            </a:p>
          </p:txBody>
        </p:sp>
        <p:sp>
          <p:nvSpPr>
            <p:cNvPr id="26657" name="Text Box 21"/>
            <p:cNvSpPr txBox="1">
              <a:spLocks noChangeArrowheads="1"/>
            </p:cNvSpPr>
            <p:nvPr/>
          </p:nvSpPr>
          <p:spPr bwMode="auto">
            <a:xfrm>
              <a:off x="6003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D2</a:t>
              </a:r>
            </a:p>
          </p:txBody>
        </p:sp>
      </p:grpSp>
      <p:sp>
        <p:nvSpPr>
          <p:cNvPr id="26627"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An alternate view of the sequential circuit</a:t>
            </a:r>
          </a:p>
        </p:txBody>
      </p:sp>
      <p:grpSp>
        <p:nvGrpSpPr>
          <p:cNvPr id="26628" name="Group 8"/>
          <p:cNvGrpSpPr>
            <a:grpSpLocks/>
          </p:cNvGrpSpPr>
          <p:nvPr/>
        </p:nvGrpSpPr>
        <p:grpSpPr bwMode="auto">
          <a:xfrm>
            <a:off x="2363788" y="698501"/>
            <a:ext cx="4824412" cy="2273300"/>
            <a:chOff x="2364441" y="914400"/>
            <a:chExt cx="4874559" cy="2438400"/>
          </a:xfrm>
        </p:grpSpPr>
        <p:sp>
          <p:nvSpPr>
            <p:cNvPr id="2662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3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663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4" name="Text Box 14"/>
            <p:cNvSpPr txBox="1">
              <a:spLocks noChangeArrowheads="1"/>
            </p:cNvSpPr>
            <p:nvPr/>
          </p:nvSpPr>
          <p:spPr bwMode="auto">
            <a:xfrm>
              <a:off x="5990571" y="2713116"/>
              <a:ext cx="808537" cy="49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3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17" y="1905426"/>
              <a:ext cx="4494411" cy="1447374"/>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V="1">
              <a:off x="2515217" y="1905426"/>
              <a:ext cx="0" cy="1447374"/>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What should happen within a clock cycle for correct functionality?</a:t>
            </a:r>
          </a:p>
        </p:txBody>
      </p:sp>
      <p:grpSp>
        <p:nvGrpSpPr>
          <p:cNvPr id="27651" name="Group 1"/>
          <p:cNvGrpSpPr>
            <a:grpSpLocks/>
          </p:cNvGrpSpPr>
          <p:nvPr/>
        </p:nvGrpSpPr>
        <p:grpSpPr bwMode="auto">
          <a:xfrm>
            <a:off x="1092200" y="1422401"/>
            <a:ext cx="7010400" cy="2362180"/>
            <a:chOff x="609600" y="762000"/>
            <a:chExt cx="7772400" cy="3082027"/>
          </a:xfrm>
        </p:grpSpPr>
        <p:sp>
          <p:nvSpPr>
            <p:cNvPr id="276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76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7657"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76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2"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7" name="Text Box 19"/>
            <p:cNvSpPr txBox="1">
              <a:spLocks noChangeArrowheads="1"/>
            </p:cNvSpPr>
            <p:nvPr/>
          </p:nvSpPr>
          <p:spPr bwMode="auto">
            <a:xfrm>
              <a:off x="943611" y="1412875"/>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D1</a:t>
              </a:r>
            </a:p>
          </p:txBody>
        </p:sp>
        <p:sp>
          <p:nvSpPr>
            <p:cNvPr id="27668" name="Text Box 20"/>
            <p:cNvSpPr txBox="1">
              <a:spLocks noChangeArrowheads="1"/>
            </p:cNvSpPr>
            <p:nvPr/>
          </p:nvSpPr>
          <p:spPr bwMode="auto">
            <a:xfrm>
              <a:off x="2700124" y="1408566"/>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Q1</a:t>
              </a:r>
            </a:p>
          </p:txBody>
        </p:sp>
        <p:sp>
          <p:nvSpPr>
            <p:cNvPr id="27669" name="Text Box 21"/>
            <p:cNvSpPr txBox="1">
              <a:spLocks noChangeArrowheads="1"/>
            </p:cNvSpPr>
            <p:nvPr/>
          </p:nvSpPr>
          <p:spPr bwMode="auto">
            <a:xfrm>
              <a:off x="6159409" y="1383772"/>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D2</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3"/>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5"/>
            </p:custDataLst>
          </p:nvPr>
        </p:nvGraphicFramePr>
        <p:xfrm>
          <a:off x="3835402" y="1016000"/>
          <a:ext cx="5014913" cy="4267200"/>
        </p:xfrm>
        <a:graphic>
          <a:graphicData uri="http://schemas.openxmlformats.org/presentationml/2006/ole">
            <mc:AlternateContent xmlns:mc="http://schemas.openxmlformats.org/markup-compatibility/2006">
              <mc:Choice xmlns:v="urn:schemas-microsoft-com:vml" Requires="v">
                <p:oleObj spid="_x0000_s4098" name="VISIO" r:id="rId8" imgW="1952450" imgH="1714309" progId="Visio.Drawing.6">
                  <p:embed/>
                </p:oleObj>
              </mc:Choice>
              <mc:Fallback>
                <p:oleObj name="VISIO" r:id="rId8" imgW="1952450" imgH="1714309" progId="Visio.Drawing.6">
                  <p:embed/>
                  <p:pic>
                    <p:nvPicPr>
                      <p:cNvPr id="28677"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5402" y="1016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25</a:t>
            </a:fld>
            <a:endParaRPr lang="en-US" altLang="en-US" sz="14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3"/>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5"/>
            </p:custDataLst>
            <p:extLst>
              <p:ext uri="{D42A27DB-BD31-4B8C-83A1-F6EECF244321}">
                <p14:modId xmlns:p14="http://schemas.microsoft.com/office/powerpoint/2010/main" val="3085122669"/>
              </p:ext>
            </p:extLst>
          </p:nvPr>
        </p:nvGraphicFramePr>
        <p:xfrm>
          <a:off x="3716649" y="1524000"/>
          <a:ext cx="5014913" cy="4267200"/>
        </p:xfrm>
        <a:graphic>
          <a:graphicData uri="http://schemas.openxmlformats.org/presentationml/2006/ole">
            <mc:AlternateContent xmlns:mc="http://schemas.openxmlformats.org/markup-compatibility/2006">
              <mc:Choice xmlns:v="urn:schemas-microsoft-com:vml" Requires="v">
                <p:oleObj spid="_x0000_s5122" name="VISIO" r:id="rId9" imgW="1952450" imgH="1714309" progId="Visio.Drawing.11">
                  <p:embed/>
                </p:oleObj>
              </mc:Choice>
              <mc:Fallback>
                <p:oleObj name="VISIO" r:id="rId9" imgW="1952450" imgH="1714309" progId="Visio.Drawing.11">
                  <p:embed/>
                  <p:pic>
                    <p:nvPicPr>
                      <p:cNvPr id="28677"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16649"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26</a:t>
            </a:fld>
            <a:endParaRPr lang="en-US" altLang="en-US" sz="1400" dirty="0"/>
          </a:p>
        </p:txBody>
      </p:sp>
      <p:graphicFrame>
        <p:nvGraphicFramePr>
          <p:cNvPr id="2" name="Object 1"/>
          <p:cNvGraphicFramePr>
            <a:graphicFrameLocks noGrp="1" noChangeAspect="1"/>
          </p:cNvGraphicFramePr>
          <p:nvPr>
            <p:custDataLst>
              <p:tags r:id="rId6"/>
            </p:custDataLst>
            <p:extLst>
              <p:ext uri="{D42A27DB-BD31-4B8C-83A1-F6EECF244321}">
                <p14:modId xmlns:p14="http://schemas.microsoft.com/office/powerpoint/2010/main" val="2966758169"/>
              </p:ext>
            </p:extLst>
          </p:nvPr>
        </p:nvGraphicFramePr>
        <p:xfrm>
          <a:off x="184732" y="1524000"/>
          <a:ext cx="5014913" cy="4267200"/>
        </p:xfrm>
        <a:graphic>
          <a:graphicData uri="http://schemas.openxmlformats.org/presentationml/2006/ole">
            <mc:AlternateContent xmlns:mc="http://schemas.openxmlformats.org/markup-compatibility/2006">
              <mc:Choice xmlns:v="urn:schemas-microsoft-com:vml" Requires="v">
                <p:oleObj spid="_x0000_s5123" name="VISIO" r:id="rId11" imgW="1952450" imgH="1714309" progId="Visio.Drawing.11">
                  <p:embed/>
                </p:oleObj>
              </mc:Choice>
              <mc:Fallback>
                <p:oleObj name="VISIO" r:id="rId11" imgW="1952450" imgH="1714309" progId="Visio.Drawing.11">
                  <p:embed/>
                  <p:pic>
                    <p:nvPicPr>
                      <p:cNvPr id="2" name="Object 1"/>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732"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5176834" y="2006618"/>
            <a:ext cx="338554" cy="461665"/>
          </a:xfrm>
          <a:prstGeom prst="rect">
            <a:avLst/>
          </a:prstGeom>
          <a:noFill/>
        </p:spPr>
        <p:txBody>
          <a:bodyPr wrap="none" rtlCol="0">
            <a:spAutoFit/>
          </a:bodyPr>
          <a:lstStyle/>
          <a:p>
            <a:r>
              <a:rPr lang="en-US" b="1" dirty="0"/>
              <a:t>2</a:t>
            </a:r>
          </a:p>
        </p:txBody>
      </p:sp>
      <p:sp>
        <p:nvSpPr>
          <p:cNvPr id="4" name="TextBox 3"/>
          <p:cNvSpPr txBox="1"/>
          <p:nvPr/>
        </p:nvSpPr>
        <p:spPr>
          <a:xfrm>
            <a:off x="7664117" y="2020047"/>
            <a:ext cx="338554" cy="461665"/>
          </a:xfrm>
          <a:prstGeom prst="rect">
            <a:avLst/>
          </a:prstGeom>
          <a:noFill/>
        </p:spPr>
        <p:txBody>
          <a:bodyPr wrap="none" rtlCol="0">
            <a:spAutoFit/>
          </a:bodyPr>
          <a:lstStyle/>
          <a:p>
            <a:r>
              <a:rPr lang="en-US" b="1" dirty="0"/>
              <a:t>3</a:t>
            </a:r>
          </a:p>
        </p:txBody>
      </p:sp>
      <p:sp>
        <p:nvSpPr>
          <p:cNvPr id="10" name="TextBox 9"/>
          <p:cNvSpPr txBox="1"/>
          <p:nvPr/>
        </p:nvSpPr>
        <p:spPr>
          <a:xfrm>
            <a:off x="8134104" y="2729893"/>
            <a:ext cx="338554" cy="461665"/>
          </a:xfrm>
          <a:prstGeom prst="rect">
            <a:avLst/>
          </a:prstGeom>
          <a:noFill/>
        </p:spPr>
        <p:txBody>
          <a:bodyPr wrap="none" rtlCol="0">
            <a:spAutoFit/>
          </a:bodyPr>
          <a:lstStyle/>
          <a:p>
            <a:r>
              <a:rPr lang="en-US" b="1" dirty="0"/>
              <a:t>3</a:t>
            </a:r>
          </a:p>
        </p:txBody>
      </p:sp>
    </p:spTree>
    <p:extLst>
      <p:ext uri="{BB962C8B-B14F-4D97-AF65-F5344CB8AC3E}">
        <p14:creationId xmlns:p14="http://schemas.microsoft.com/office/powerpoint/2010/main" val="380418730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9699"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9700" name="Object 6"/>
          <p:cNvGraphicFramePr>
            <a:graphicFrameLocks noGrp="1" noChangeAspect="1"/>
          </p:cNvGraphicFramePr>
          <p:nvPr>
            <p:ph sz="half" idx="2"/>
            <p:custDataLst>
              <p:tags r:id="rId4"/>
            </p:custDataLst>
            <p:extLst>
              <p:ext uri="{D42A27DB-BD31-4B8C-83A1-F6EECF244321}">
                <p14:modId xmlns:p14="http://schemas.microsoft.com/office/powerpoint/2010/main" val="3179761470"/>
              </p:ext>
            </p:extLst>
          </p:nvPr>
        </p:nvGraphicFramePr>
        <p:xfrm>
          <a:off x="4129087" y="1215096"/>
          <a:ext cx="5014913" cy="4267200"/>
        </p:xfrm>
        <a:graphic>
          <a:graphicData uri="http://schemas.openxmlformats.org/presentationml/2006/ole">
            <mc:AlternateContent xmlns:mc="http://schemas.openxmlformats.org/markup-compatibility/2006">
              <mc:Choice xmlns:v="urn:schemas-microsoft-com:vml" Requires="v">
                <p:oleObj spid="_x0000_s6146" name="VISIO" r:id="rId8" imgW="1952450" imgH="1714309" progId="Visio.Drawing.6">
                  <p:embed/>
                </p:oleObj>
              </mc:Choice>
              <mc:Fallback>
                <p:oleObj name="VISIO" r:id="rId8" imgW="1952450" imgH="1714309" progId="Visio.Drawing.6">
                  <p:embed/>
                  <p:pic>
                    <p:nvPicPr>
                      <p:cNvPr id="2970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9087" y="121509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C277EC1-A771-4BE4-92A5-87588180768E}" type="slidenum">
              <a:rPr lang="en-US" altLang="en-US" sz="1400" smtClean="0"/>
              <a:pPr eaLnBrk="1" hangingPunct="1">
                <a:spcBef>
                  <a:spcPct val="0"/>
                </a:spcBef>
                <a:buFontTx/>
                <a:buNone/>
              </a:pPr>
              <a:t>27</a:t>
            </a:fld>
            <a:endParaRPr lang="en-US" altLang="en-US" sz="1400" dirty="0"/>
          </a:p>
        </p:txBody>
      </p:sp>
      <p:sp>
        <p:nvSpPr>
          <p:cNvPr id="29702" name="Rectangle 4"/>
          <p:cNvSpPr txBox="1">
            <a:spLocks noChangeArrowheads="1"/>
          </p:cNvSpPr>
          <p:nvPr>
            <p:custDataLst>
              <p:tags r:id="rId5"/>
            </p:custDataLst>
          </p:nvPr>
        </p:nvSpPr>
        <p:spPr bwMode="auto">
          <a:xfrm>
            <a:off x="266700" y="11007"/>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maximum delay (from t</a:t>
            </a:r>
            <a:r>
              <a:rPr lang="en-US" altLang="en-US" sz="2400" baseline="-25000" dirty="0"/>
              <a:t>1</a:t>
            </a:r>
            <a:r>
              <a:rPr lang="en-US" altLang="en-US" sz="2400" dirty="0"/>
              <a:t>) after which D2 reaches a stable value?</a:t>
            </a:r>
          </a:p>
          <a:p>
            <a:pPr eaLnBrk="1" hangingPunct="1">
              <a:buFontTx/>
              <a:buNone/>
            </a:pPr>
            <a:endParaRPr lang="en-US" altLang="en-US" sz="2400" dirty="0"/>
          </a:p>
        </p:txBody>
      </p:sp>
      <p:sp>
        <p:nvSpPr>
          <p:cNvPr id="29703" name="Rectangle 2"/>
          <p:cNvSpPr>
            <a:spLocks noChangeArrowheads="1"/>
          </p:cNvSpPr>
          <p:nvPr/>
        </p:nvSpPr>
        <p:spPr bwMode="auto">
          <a:xfrm>
            <a:off x="184732" y="887307"/>
            <a:ext cx="4387268"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delay of R2</a:t>
            </a:r>
          </a:p>
          <a:p>
            <a:pPr eaLnBrk="1" hangingPunct="1">
              <a:spcBef>
                <a:spcPct val="0"/>
              </a:spcBef>
              <a:buFont typeface="Times New Roman" pitchFamily="18" charset="0"/>
              <a:buAutoNum type="alphaUcPeriod"/>
            </a:pPr>
            <a:r>
              <a:rPr lang="en-US" altLang="en-US" sz="2400" dirty="0"/>
              <a:t>Hold time of R1+ Propagation delay of CL + setup time of R1</a:t>
            </a:r>
          </a:p>
          <a:p>
            <a:pPr eaLnBrk="1" hangingPunct="1">
              <a:spcBef>
                <a:spcPct val="0"/>
              </a:spcBef>
              <a:buFont typeface="Times New Roman" pitchFamily="18" charset="0"/>
              <a:buAutoNum type="alphaUcPeriod"/>
            </a:pPr>
            <a:r>
              <a:rPr lang="en-US" altLang="en-US" sz="2400" dirty="0"/>
              <a:t>Propagation delay of R1+ Propagation delay of CL + Propagation delay of R2 </a:t>
            </a:r>
          </a:p>
          <a:p>
            <a:pPr eaLnBrk="1" hangingPunct="1">
              <a:spcBef>
                <a:spcPct val="0"/>
              </a:spcBef>
              <a:buFont typeface="Times New Roman" pitchFamily="18" charset="0"/>
              <a:buAutoNum type="alphaUcPeriod"/>
            </a:pPr>
            <a:r>
              <a:rPr lang="en-US" altLang="en-US" sz="2400" dirty="0"/>
              <a:t>Propagation delay of R1+ Propagation delay of CL </a:t>
            </a:r>
          </a:p>
          <a:p>
            <a:pPr eaLnBrk="1" hangingPunct="1">
              <a:spcBef>
                <a:spcPct val="0"/>
              </a:spcBef>
              <a:buFont typeface="Times New Roman" pitchFamily="18" charset="0"/>
              <a:buAutoNum type="alphaUcPeriod"/>
            </a:pPr>
            <a:r>
              <a:rPr lang="en-US" altLang="en-US" sz="2400" dirty="0"/>
              <a:t>Propagation delay of CL + Propagation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0723"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0724" name="Rectangle 4"/>
          <p:cNvSpPr>
            <a:spLocks noGrp="1" noChangeArrowheads="1"/>
          </p:cNvSpPr>
          <p:nvPr>
            <p:ph sz="half" idx="1"/>
            <p:custDataLst>
              <p:tags r:id="rId4"/>
            </p:custDataLst>
          </p:nvPr>
        </p:nvSpPr>
        <p:spPr>
          <a:xfrm>
            <a:off x="203200" y="1104900"/>
            <a:ext cx="8432800" cy="1752600"/>
          </a:xfrm>
        </p:spPr>
        <p:txBody>
          <a:bodyPr/>
          <a:lstStyle/>
          <a:p>
            <a:pPr eaLnBrk="1" hangingPunct="1"/>
            <a:r>
              <a:rPr lang="en-US" altLang="en-US" sz="2400" dirty="0"/>
              <a:t>The setup time constraint depends on the </a:t>
            </a:r>
            <a:r>
              <a:rPr lang="en-US" altLang="en-US" sz="2400" b="1" dirty="0"/>
              <a:t>maximum</a:t>
            </a:r>
            <a:r>
              <a:rPr lang="en-US" altLang="en-US" sz="2400" dirty="0"/>
              <a:t> delay from register R1 through the combinational logic.</a:t>
            </a:r>
          </a:p>
          <a:p>
            <a:pPr eaLnBrk="1" hangingPunct="1"/>
            <a:r>
              <a:rPr lang="en-US" altLang="en-US" sz="2400" dirty="0"/>
              <a:t>The input to register R2 must be stable at least </a:t>
            </a:r>
            <a:r>
              <a:rPr lang="en-US" altLang="en-US" sz="2400" i="1" dirty="0"/>
              <a:t>t</a:t>
            </a:r>
            <a:r>
              <a:rPr lang="en-US" altLang="en-US" sz="2400" baseline="-25000" dirty="0"/>
              <a:t>setup</a:t>
            </a:r>
            <a:r>
              <a:rPr lang="en-US" altLang="en-US" sz="2400" dirty="0"/>
              <a:t> before the clock edge.</a:t>
            </a:r>
          </a:p>
        </p:txBody>
      </p:sp>
      <p:sp>
        <p:nvSpPr>
          <p:cNvPr id="30725"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0726" name="Object 6"/>
          <p:cNvGraphicFramePr>
            <a:graphicFrameLocks noGrp="1" noChangeAspect="1"/>
          </p:cNvGraphicFramePr>
          <p:nvPr>
            <p:ph sz="half" idx="2"/>
            <p:custDataLst>
              <p:tags r:id="rId6"/>
            </p:custDataLst>
          </p:nvPr>
        </p:nvGraphicFramePr>
        <p:xfrm>
          <a:off x="4419600" y="2527300"/>
          <a:ext cx="4470400" cy="3429000"/>
        </p:xfrm>
        <a:graphic>
          <a:graphicData uri="http://schemas.openxmlformats.org/presentationml/2006/ole">
            <mc:AlternateContent xmlns:mc="http://schemas.openxmlformats.org/markup-compatibility/2006">
              <mc:Choice xmlns:v="urn:schemas-microsoft-com:vml" Requires="v">
                <p:oleObj spid="_x0000_s7170" name="VISIO" r:id="rId9" imgW="1952450" imgH="1650194" progId="Visio.Drawing.6">
                  <p:embed/>
                </p:oleObj>
              </mc:Choice>
              <mc:Fallback>
                <p:oleObj name="VISIO" r:id="rId9" imgW="1952450" imgH="1650194" progId="Visio.Drawing.6">
                  <p:embed/>
                  <p:pic>
                    <p:nvPicPr>
                      <p:cNvPr id="3072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2527300"/>
                        <a:ext cx="4470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7"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92071E0-6854-4E8D-98C0-752BFD4C227E}" type="slidenum">
              <a:rPr lang="en-US" altLang="en-US" sz="1400" smtClean="0"/>
              <a:pPr eaLnBrk="1" hangingPunct="1">
                <a:spcBef>
                  <a:spcPct val="0"/>
                </a:spcBef>
                <a:buFontTx/>
                <a:buNone/>
              </a:pPr>
              <a:t>28</a:t>
            </a:fld>
            <a:endParaRPr lang="en-US" altLang="en-US" sz="1400" dirty="0"/>
          </a:p>
        </p:txBody>
      </p:sp>
      <p:sp>
        <p:nvSpPr>
          <p:cNvPr id="30728"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Maximum delay, t</a:t>
            </a:r>
            <a:r>
              <a:rPr lang="en-US" altLang="en-US" sz="2400" baseline="-25000" dirty="0">
                <a:solidFill>
                  <a:schemeClr val="accent2"/>
                </a:solidFill>
              </a:rPr>
              <a:t>max</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0729"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Setup Time Constraint:</a:t>
            </a:r>
          </a:p>
          <a:p>
            <a:pPr eaLnBrk="1" hangingPunct="1">
              <a:spcBef>
                <a:spcPct val="0"/>
              </a:spcBef>
              <a:buFontTx/>
              <a:buNone/>
            </a:pPr>
            <a:endParaRPr lang="en-US" altLang="en-US" sz="200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1747"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1748"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1749" name="Object 6"/>
          <p:cNvGraphicFramePr>
            <a:graphicFrameLocks noGrp="1" noChangeAspect="1"/>
          </p:cNvGraphicFramePr>
          <p:nvPr>
            <p:ph sz="half" idx="2"/>
            <p:custDataLst>
              <p:tags r:id="rId5"/>
            </p:custDataLst>
          </p:nvPr>
        </p:nvGraphicFramePr>
        <p:xfrm>
          <a:off x="4305300" y="1968500"/>
          <a:ext cx="4470400" cy="3759200"/>
        </p:xfrm>
        <a:graphic>
          <a:graphicData uri="http://schemas.openxmlformats.org/presentationml/2006/ole">
            <mc:AlternateContent xmlns:mc="http://schemas.openxmlformats.org/markup-compatibility/2006">
              <mc:Choice xmlns:v="urn:schemas-microsoft-com:vml" Requires="v">
                <p:oleObj spid="_x0000_s8194" name="VISIO" r:id="rId9" imgW="1952450" imgH="1650194" progId="Visio.Drawing.6">
                  <p:embed/>
                </p:oleObj>
              </mc:Choice>
              <mc:Fallback>
                <p:oleObj name="VISIO" r:id="rId9" imgW="1952450" imgH="1650194" progId="Visio.Drawing.6">
                  <p:embed/>
                  <p:pic>
                    <p:nvPicPr>
                      <p:cNvPr id="31749"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05300" y="19685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0" name="Rectangle 7"/>
          <p:cNvSpPr>
            <a:spLocks noChangeArrowheads="1"/>
          </p:cNvSpPr>
          <p:nvPr>
            <p:custDataLst>
              <p:tags r:id="rId6"/>
            </p:custDataLst>
          </p:nvPr>
        </p:nvSpPr>
        <p:spPr bwMode="auto">
          <a:xfrm>
            <a:off x="2616200" y="11049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i="1" baseline="-25000" dirty="0">
                <a:solidFill>
                  <a:schemeClr val="accent2"/>
                </a:solidFill>
              </a:rPr>
              <a:t>c</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endParaRPr lang="en-US" altLang="en-US" baseline="-25000" dirty="0">
              <a:solidFill>
                <a:schemeClr val="accent2"/>
              </a:solidFill>
              <a:cs typeface="Times New Roman" pitchFamily="18" charset="0"/>
            </a:endParaRPr>
          </a:p>
        </p:txBody>
      </p:sp>
      <p:sp>
        <p:nvSpPr>
          <p:cNvPr id="3175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BCFEFA3-61D8-4F1C-B242-46EABD54A821}" type="slidenum">
              <a:rPr lang="en-US" altLang="en-US" sz="1400" smtClean="0"/>
              <a:pPr eaLnBrk="1" hangingPunct="1">
                <a:spcBef>
                  <a:spcPct val="0"/>
                </a:spcBef>
                <a:buFontTx/>
                <a:buNone/>
              </a:pPr>
              <a:t>29</a:t>
            </a:fld>
            <a:endParaRPr lang="en-US" altLang="en-US" sz="1400" dirty="0"/>
          </a:p>
        </p:txBody>
      </p:sp>
      <p:sp>
        <p:nvSpPr>
          <p:cNvPr id="5" name="TextBox 4"/>
          <p:cNvSpPr txBox="1"/>
          <p:nvPr/>
        </p:nvSpPr>
        <p:spPr>
          <a:xfrm>
            <a:off x="330200" y="22352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c</a:t>
            </a:r>
            <a:r>
              <a:rPr lang="en-US" dirty="0">
                <a:solidFill>
                  <a:schemeClr val="accent2"/>
                </a:solidFill>
                <a:latin typeface="Times New Roman" charset="0"/>
                <a:ea typeface="ＭＳ Ｐゴシック" charset="0"/>
                <a:cs typeface="ＭＳ Ｐゴシック" charset="0"/>
              </a:rPr>
              <a:t> </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2771"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2772" name="Rectangle 5"/>
          <p:cNvSpPr>
            <a:spLocks noChangeArrowheads="1"/>
          </p:cNvSpPr>
          <p:nvPr>
            <p:custDataLst>
              <p:tags r:id="rId4"/>
            </p:custDataLst>
          </p:nvPr>
        </p:nvSpPr>
        <p:spPr bwMode="auto">
          <a:xfrm>
            <a:off x="1" y="23250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2773" name="Object 6"/>
          <p:cNvGraphicFramePr>
            <a:graphicFrameLocks noGrp="1" noChangeAspect="1"/>
          </p:cNvGraphicFramePr>
          <p:nvPr>
            <p:ph sz="half" idx="2"/>
            <p:custDataLst>
              <p:tags r:id="rId5"/>
            </p:custDataLst>
          </p:nvPr>
        </p:nvGraphicFramePr>
        <p:xfrm>
          <a:off x="4267200" y="2120900"/>
          <a:ext cx="4470400" cy="3759200"/>
        </p:xfrm>
        <a:graphic>
          <a:graphicData uri="http://schemas.openxmlformats.org/presentationml/2006/ole">
            <mc:AlternateContent xmlns:mc="http://schemas.openxmlformats.org/markup-compatibility/2006">
              <mc:Choice xmlns:v="urn:schemas-microsoft-com:vml" Requires="v">
                <p:oleObj spid="_x0000_s9218" name="VISIO" r:id="rId9" imgW="1952450" imgH="1650194" progId="Visio.Drawing.6">
                  <p:embed/>
                </p:oleObj>
              </mc:Choice>
              <mc:Fallback>
                <p:oleObj name="VISIO" r:id="rId9" imgW="1952450" imgH="1650194" progId="Visio.Drawing.6">
                  <p:embed/>
                  <p:pic>
                    <p:nvPicPr>
                      <p:cNvPr id="32773"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21209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4"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8389406D-2DD0-4159-9BC4-336FCA51A9B2}" type="slidenum">
              <a:rPr lang="en-US" altLang="en-US" sz="1400" smtClean="0"/>
              <a:pPr eaLnBrk="1" hangingPunct="1">
                <a:spcBef>
                  <a:spcPct val="0"/>
                </a:spcBef>
                <a:buFontTx/>
                <a:buNone/>
              </a:pPr>
              <a:t>30</a:t>
            </a:fld>
            <a:endParaRPr lang="en-US" altLang="en-US" sz="1400" dirty="0"/>
          </a:p>
        </p:txBody>
      </p:sp>
      <p:sp>
        <p:nvSpPr>
          <p:cNvPr id="5" name="TextBox 4"/>
          <p:cNvSpPr txBox="1"/>
          <p:nvPr/>
        </p:nvSpPr>
        <p:spPr>
          <a:xfrm>
            <a:off x="330200" y="23241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c</a:t>
            </a:r>
            <a:r>
              <a:rPr lang="en-US" dirty="0">
                <a:solidFill>
                  <a:schemeClr val="accent2"/>
                </a:solidFill>
                <a:latin typeface="Times New Roman" charset="0"/>
                <a:ea typeface="ＭＳ Ｐゴシック" charset="0"/>
                <a:cs typeface="ＭＳ Ｐゴシック" charset="0"/>
              </a:rPr>
              <a:t> </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
        <p:nvSpPr>
          <p:cNvPr id="32776" name="Rectangle 7"/>
          <p:cNvSpPr>
            <a:spLocks noChangeArrowheads="1"/>
          </p:cNvSpPr>
          <p:nvPr>
            <p:custDataLst>
              <p:tags r:id="rId6"/>
            </p:custDataLst>
          </p:nvPr>
        </p:nvSpPr>
        <p:spPr bwMode="auto">
          <a:xfrm>
            <a:off x="2501900" y="8890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i="1" baseline="-25000" dirty="0">
                <a:solidFill>
                  <a:schemeClr val="accent2"/>
                </a:solidFill>
              </a:rPr>
              <a:t>c</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c</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r>
              <a:rPr lang="en-US" altLang="en-US" dirty="0">
                <a:solidFill>
                  <a:schemeClr val="accent2"/>
                </a:solidFill>
              </a:rPr>
              <a:t>)</a:t>
            </a:r>
            <a:endParaRPr lang="en-US" altLang="en-US" baseline="-25000" dirty="0">
              <a:solidFill>
                <a:schemeClr val="accent2"/>
              </a:solidFill>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3795"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3796" name="Object 6"/>
          <p:cNvGraphicFramePr>
            <a:graphicFrameLocks noGrp="1" noChangeAspect="1"/>
          </p:cNvGraphicFramePr>
          <p:nvPr>
            <p:ph sz="half" idx="2"/>
            <p:custDataLst>
              <p:tags r:id="rId4"/>
            </p:custDataLst>
            <p:extLst>
              <p:ext uri="{D42A27DB-BD31-4B8C-83A1-F6EECF244321}">
                <p14:modId xmlns:p14="http://schemas.microsoft.com/office/powerpoint/2010/main" val="3252016783"/>
              </p:ext>
            </p:extLst>
          </p:nvPr>
        </p:nvGraphicFramePr>
        <p:xfrm>
          <a:off x="4129087" y="1292926"/>
          <a:ext cx="5014913" cy="4267200"/>
        </p:xfrm>
        <a:graphic>
          <a:graphicData uri="http://schemas.openxmlformats.org/presentationml/2006/ole">
            <mc:AlternateContent xmlns:mc="http://schemas.openxmlformats.org/markup-compatibility/2006">
              <mc:Choice xmlns:v="urn:schemas-microsoft-com:vml" Requires="v">
                <p:oleObj spid="_x0000_s10242" name="VISIO" r:id="rId8" imgW="1952450" imgH="1714309" progId="Visio.Drawing.6">
                  <p:embed/>
                </p:oleObj>
              </mc:Choice>
              <mc:Fallback>
                <p:oleObj name="VISIO" r:id="rId8" imgW="1952450" imgH="1714309" progId="Visio.Drawing.6">
                  <p:embed/>
                  <p:pic>
                    <p:nvPicPr>
                      <p:cNvPr id="3379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9087" y="129292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FDDB3E9-9DF8-4B3F-A754-8CA5223E66BE}" type="slidenum">
              <a:rPr lang="en-US" altLang="en-US" sz="1400" smtClean="0"/>
              <a:pPr eaLnBrk="1" hangingPunct="1">
                <a:spcBef>
                  <a:spcPct val="0"/>
                </a:spcBef>
                <a:buFontTx/>
                <a:buNone/>
              </a:pPr>
              <a:t>31</a:t>
            </a:fld>
            <a:endParaRPr lang="en-US" altLang="en-US" sz="1400" dirty="0"/>
          </a:p>
        </p:txBody>
      </p:sp>
      <p:sp>
        <p:nvSpPr>
          <p:cNvPr id="33798" name="Rectangle 4"/>
          <p:cNvSpPr txBox="1">
            <a:spLocks noChangeArrowheads="1"/>
          </p:cNvSpPr>
          <p:nvPr>
            <p:custDataLst>
              <p:tags r:id="rId5"/>
            </p:custDataLst>
          </p:nvPr>
        </p:nvSpPr>
        <p:spPr bwMode="auto">
          <a:xfrm>
            <a:off x="533400" y="0"/>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minimum delay (from t</a:t>
            </a:r>
            <a:r>
              <a:rPr lang="en-US" altLang="en-US" sz="2400" baseline="-25000" dirty="0"/>
              <a:t>1</a:t>
            </a:r>
            <a:r>
              <a:rPr lang="en-US" altLang="en-US" sz="2400" dirty="0"/>
              <a:t>) after which D2 starts to change?</a:t>
            </a:r>
          </a:p>
          <a:p>
            <a:pPr eaLnBrk="1" hangingPunct="1">
              <a:buFontTx/>
              <a:buNone/>
            </a:pPr>
            <a:endParaRPr lang="en-US" altLang="en-US" sz="2400" dirty="0"/>
          </a:p>
        </p:txBody>
      </p:sp>
      <p:sp>
        <p:nvSpPr>
          <p:cNvPr id="33799" name="Rectangle 2"/>
          <p:cNvSpPr>
            <a:spLocks noChangeArrowheads="1"/>
          </p:cNvSpPr>
          <p:nvPr/>
        </p:nvSpPr>
        <p:spPr bwMode="auto">
          <a:xfrm>
            <a:off x="184732" y="1056888"/>
            <a:ext cx="4209137"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of R2</a:t>
            </a:r>
          </a:p>
          <a:p>
            <a:pPr eaLnBrk="1" hangingPunct="1">
              <a:spcBef>
                <a:spcPct val="0"/>
              </a:spcBef>
              <a:buFont typeface="Times New Roman" pitchFamily="18" charset="0"/>
              <a:buAutoNum type="alphaUcPeriod"/>
            </a:pPr>
            <a:r>
              <a:rPr lang="en-US" altLang="en-US" sz="2400" dirty="0"/>
              <a:t>Hold time of R1+ propagation time of CL +setup time of R1</a:t>
            </a:r>
          </a:p>
          <a:p>
            <a:pPr eaLnBrk="1" hangingPunct="1">
              <a:spcBef>
                <a:spcPct val="0"/>
              </a:spcBef>
              <a:buFont typeface="Times New Roman" pitchFamily="18" charset="0"/>
              <a:buAutoNum type="alphaUcPeriod"/>
            </a:pPr>
            <a:r>
              <a:rPr lang="en-US" altLang="en-US" sz="2400" dirty="0"/>
              <a:t>Hold time of R1+ Contamination delay of CL + Propagation time of R2 </a:t>
            </a:r>
          </a:p>
          <a:p>
            <a:pPr eaLnBrk="1" hangingPunct="1">
              <a:spcBef>
                <a:spcPct val="0"/>
              </a:spcBef>
              <a:buFont typeface="Times New Roman" pitchFamily="18" charset="0"/>
              <a:buAutoNum type="alphaUcPeriod"/>
            </a:pPr>
            <a:r>
              <a:rPr lang="en-US" altLang="en-US" sz="2400" dirty="0"/>
              <a:t>Contamination delay of R1+ Contamination delay of CL </a:t>
            </a:r>
          </a:p>
          <a:p>
            <a:pPr eaLnBrk="1" hangingPunct="1">
              <a:spcBef>
                <a:spcPct val="0"/>
              </a:spcBef>
              <a:buFont typeface="Times New Roman" pitchFamily="18" charset="0"/>
              <a:buAutoNum type="alphaUcPeriod"/>
            </a:pPr>
            <a:r>
              <a:rPr lang="en-US" altLang="en-US" sz="2400" dirty="0"/>
              <a:t>Contamination delay of CL + Contamination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4819"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Hold Time Constraint</a:t>
            </a:r>
          </a:p>
        </p:txBody>
      </p:sp>
      <p:sp>
        <p:nvSpPr>
          <p:cNvPr id="34820" name="Rectangle 4"/>
          <p:cNvSpPr>
            <a:spLocks noGrp="1" noChangeArrowheads="1"/>
          </p:cNvSpPr>
          <p:nvPr>
            <p:ph sz="half" idx="1"/>
            <p:custDataLst>
              <p:tags r:id="rId4"/>
            </p:custDataLst>
          </p:nvPr>
        </p:nvSpPr>
        <p:spPr>
          <a:xfrm>
            <a:off x="184732" y="883853"/>
            <a:ext cx="8432800" cy="1752600"/>
          </a:xfrm>
        </p:spPr>
        <p:txBody>
          <a:bodyPr/>
          <a:lstStyle/>
          <a:p>
            <a:pPr eaLnBrk="1" hangingPunct="1"/>
            <a:r>
              <a:rPr lang="en-US" altLang="en-US" sz="2400" dirty="0"/>
              <a:t>The hold time constraint depends on the </a:t>
            </a:r>
            <a:r>
              <a:rPr lang="en-US" altLang="en-US" sz="2400" b="1" dirty="0"/>
              <a:t>minimum</a:t>
            </a:r>
            <a:r>
              <a:rPr lang="en-US" altLang="en-US" sz="2400" dirty="0"/>
              <a:t> delay from register R1 through the combinational logic.</a:t>
            </a:r>
          </a:p>
          <a:p>
            <a:pPr eaLnBrk="1" hangingPunct="1"/>
            <a:r>
              <a:rPr lang="en-US" altLang="en-US" sz="2400" dirty="0"/>
              <a:t>The input to register R2 must be stable for at least </a:t>
            </a:r>
            <a:r>
              <a:rPr lang="en-US" altLang="en-US" sz="2400" i="1" dirty="0"/>
              <a:t>t</a:t>
            </a:r>
            <a:r>
              <a:rPr lang="en-US" altLang="en-US" sz="2400" baseline="-25000" dirty="0"/>
              <a:t>hold</a:t>
            </a:r>
            <a:r>
              <a:rPr lang="en-US" altLang="en-US" sz="2400" dirty="0"/>
              <a:t> after the clock edge.</a:t>
            </a:r>
          </a:p>
        </p:txBody>
      </p:sp>
      <p:sp>
        <p:nvSpPr>
          <p:cNvPr id="34821"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482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BDE3328-4711-4E87-887E-765F3FAB4418}" type="slidenum">
              <a:rPr lang="en-US" altLang="en-US" sz="1400" smtClean="0"/>
              <a:pPr eaLnBrk="1" hangingPunct="1">
                <a:spcBef>
                  <a:spcPct val="0"/>
                </a:spcBef>
                <a:buFontTx/>
                <a:buNone/>
              </a:pPr>
              <a:t>32</a:t>
            </a:fld>
            <a:endParaRPr lang="en-US" altLang="en-US" sz="1400" dirty="0"/>
          </a:p>
        </p:txBody>
      </p:sp>
      <p:sp>
        <p:nvSpPr>
          <p:cNvPr id="34823"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Minimum delay, t</a:t>
            </a:r>
            <a:r>
              <a:rPr lang="en-US" altLang="en-US" sz="2400" baseline="-25000" dirty="0">
                <a:solidFill>
                  <a:schemeClr val="accent2"/>
                </a:solidFill>
              </a:rPr>
              <a:t>min</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4824"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Hold Time Constraint</a:t>
            </a:r>
            <a:r>
              <a:rPr lang="en-US" altLang="en-US" sz="2000" dirty="0">
                <a:solidFill>
                  <a:schemeClr val="accent2"/>
                </a:solidFill>
              </a:rPr>
              <a:t>:</a:t>
            </a:r>
          </a:p>
          <a:p>
            <a:pPr eaLnBrk="1" hangingPunct="1">
              <a:spcBef>
                <a:spcPct val="0"/>
              </a:spcBef>
              <a:buFontTx/>
              <a:buNone/>
            </a:pPr>
            <a:endParaRPr lang="en-US" altLang="en-US" sz="2000" dirty="0"/>
          </a:p>
        </p:txBody>
      </p:sp>
      <p:graphicFrame>
        <p:nvGraphicFramePr>
          <p:cNvPr id="34825" name="Object 8"/>
          <p:cNvGraphicFramePr>
            <a:graphicFrameLocks noChangeAspect="1"/>
          </p:cNvGraphicFramePr>
          <p:nvPr>
            <p:custDataLst>
              <p:tags r:id="rId6"/>
            </p:custDataLst>
          </p:nvPr>
        </p:nvGraphicFramePr>
        <p:xfrm>
          <a:off x="3721100" y="2057400"/>
          <a:ext cx="4864100" cy="3886200"/>
        </p:xfrm>
        <a:graphic>
          <a:graphicData uri="http://schemas.openxmlformats.org/presentationml/2006/ole">
            <mc:AlternateContent xmlns:mc="http://schemas.openxmlformats.org/markup-compatibility/2006">
              <mc:Choice xmlns:v="urn:schemas-microsoft-com:vml" Requires="v">
                <p:oleObj spid="_x0000_s11266" name="VISIO" r:id="rId9" imgW="1952450" imgH="1879176" progId="Visio.Drawing.6">
                  <p:embed/>
                </p:oleObj>
              </mc:Choice>
              <mc:Fallback>
                <p:oleObj name="VISIO" r:id="rId9" imgW="1952450" imgH="1879176" progId="Visio.Drawing.6">
                  <p:embed/>
                  <p:pic>
                    <p:nvPicPr>
                      <p:cNvPr id="34825"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1100" y="20574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5843"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Hold Time Constraint</a:t>
            </a:r>
          </a:p>
        </p:txBody>
      </p:sp>
      <p:sp>
        <p:nvSpPr>
          <p:cNvPr id="35844"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584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4834ECE-2473-43C8-B758-8713EAB5C966}" type="slidenum">
              <a:rPr lang="en-US" altLang="en-US" sz="1400" smtClean="0"/>
              <a:pPr eaLnBrk="1" hangingPunct="1">
                <a:spcBef>
                  <a:spcPct val="0"/>
                </a:spcBef>
                <a:buFontTx/>
                <a:buNone/>
              </a:pPr>
              <a:t>33</a:t>
            </a:fld>
            <a:endParaRPr lang="en-US" altLang="en-US" sz="1400" dirty="0"/>
          </a:p>
        </p:txBody>
      </p:sp>
      <p:graphicFrame>
        <p:nvGraphicFramePr>
          <p:cNvPr id="35846" name="Object 8"/>
          <p:cNvGraphicFramePr>
            <a:graphicFrameLocks noChangeAspect="1"/>
          </p:cNvGraphicFramePr>
          <p:nvPr>
            <p:custDataLst>
              <p:tags r:id="rId5"/>
            </p:custDataLst>
          </p:nvPr>
        </p:nvGraphicFramePr>
        <p:xfrm>
          <a:off x="3721100" y="2336800"/>
          <a:ext cx="4864100" cy="3886200"/>
        </p:xfrm>
        <a:graphic>
          <a:graphicData uri="http://schemas.openxmlformats.org/presentationml/2006/ole">
            <mc:AlternateContent xmlns:mc="http://schemas.openxmlformats.org/markup-compatibility/2006">
              <mc:Choice xmlns:v="urn:schemas-microsoft-com:vml" Requires="v">
                <p:oleObj spid="_x0000_s12290" name="VISIO" r:id="rId9" imgW="1952450" imgH="1879176" progId="Visio.Drawing.6">
                  <p:embed/>
                </p:oleObj>
              </mc:Choice>
              <mc:Fallback>
                <p:oleObj name="VISIO" r:id="rId9" imgW="1952450" imgH="1879176" progId="Visio.Drawing.6">
                  <p:embed/>
                  <p:pic>
                    <p:nvPicPr>
                      <p:cNvPr id="3584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1100" y="23368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7" name="Rectangle 6"/>
          <p:cNvSpPr>
            <a:spLocks noChangeArrowheads="1"/>
          </p:cNvSpPr>
          <p:nvPr>
            <p:custDataLst>
              <p:tags r:id="rId6"/>
            </p:custDataLst>
          </p:nvPr>
        </p:nvSpPr>
        <p:spPr bwMode="auto">
          <a:xfrm>
            <a:off x="2781300" y="1003300"/>
            <a:ext cx="3276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baseline="-25000" dirty="0">
                <a:solidFill>
                  <a:schemeClr val="accent2"/>
                </a:solidFill>
              </a:rPr>
              <a:t>hold</a:t>
            </a:r>
            <a:r>
              <a:rPr lang="en-US" altLang="en-US" dirty="0">
                <a:solidFill>
                  <a:schemeClr val="accent2"/>
                </a:solidFill>
              </a:rPr>
              <a:t> &lt;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cd</a:t>
            </a:r>
            <a:endParaRPr lang="en-US" altLang="en-US" baseline="-25000" dirty="0">
              <a:solidFill>
                <a:schemeClr val="accent2"/>
              </a:solidFill>
            </a:endParaRPr>
          </a:p>
          <a:p>
            <a:pPr eaLnBrk="1" hangingPunct="1">
              <a:buFontTx/>
              <a:buNone/>
            </a:pPr>
            <a:r>
              <a:rPr lang="en-US" altLang="en-US" i="1" dirty="0">
                <a:solidFill>
                  <a:schemeClr val="accent2"/>
                </a:solidFill>
              </a:rPr>
              <a:t>t</a:t>
            </a:r>
            <a:r>
              <a:rPr lang="en-US" altLang="en-US" i="1" baseline="-25000" dirty="0">
                <a:solidFill>
                  <a:schemeClr val="accent2"/>
                </a:solidFill>
              </a:rPr>
              <a:t>cd</a:t>
            </a:r>
            <a:r>
              <a:rPr lang="en-US" altLang="en-US" dirty="0">
                <a:solidFill>
                  <a:schemeClr val="accent2"/>
                </a:solidFill>
              </a:rPr>
              <a:t> &gt; </a:t>
            </a:r>
            <a:r>
              <a:rPr lang="en-US" altLang="en-US" i="1" dirty="0">
                <a:solidFill>
                  <a:schemeClr val="accent2"/>
                </a:solidFill>
              </a:rPr>
              <a:t>t</a:t>
            </a:r>
            <a:r>
              <a:rPr lang="en-US" altLang="en-US" baseline="-25000" dirty="0">
                <a:solidFill>
                  <a:schemeClr val="accent2"/>
                </a:solidFill>
              </a:rPr>
              <a:t>hold </a:t>
            </a:r>
            <a:r>
              <a:rPr lang="en-US" altLang="en-US" dirty="0">
                <a:solidFill>
                  <a:schemeClr val="accent2"/>
                </a:solidFill>
              </a:rPr>
              <a: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6867" name="Rectangle 3"/>
          <p:cNvSpPr>
            <a:spLocks noGrp="1" noChangeArrowheads="1"/>
          </p:cNvSpPr>
          <p:nvPr>
            <p:ph type="title"/>
            <p:custDataLst>
              <p:tags r:id="rId3"/>
            </p:custDataLst>
          </p:nvPr>
        </p:nvSpPr>
        <p:spPr>
          <a:xfrm>
            <a:off x="457200" y="0"/>
            <a:ext cx="7772400" cy="807522"/>
          </a:xfrm>
        </p:spPr>
        <p:txBody>
          <a:bodyPr/>
          <a:lstStyle/>
          <a:p>
            <a:pPr eaLnBrk="1" hangingPunct="1"/>
            <a:r>
              <a:rPr lang="en-US" altLang="en-US" dirty="0"/>
              <a:t>Timing Analysis: Example</a:t>
            </a:r>
          </a:p>
        </p:txBody>
      </p:sp>
      <p:graphicFrame>
        <p:nvGraphicFramePr>
          <p:cNvPr id="36868" name="Object 4"/>
          <p:cNvGraphicFramePr>
            <a:graphicFrameLocks noGrp="1" noChangeAspect="1"/>
          </p:cNvGraphicFramePr>
          <p:nvPr>
            <p:ph sz="half" idx="1"/>
            <p:custDataLst>
              <p:tags r:id="rId4"/>
            </p:custDataLst>
          </p:nvPr>
        </p:nvGraphicFramePr>
        <p:xfrm>
          <a:off x="469900" y="1244601"/>
          <a:ext cx="4205288" cy="2290763"/>
        </p:xfrm>
        <a:graphic>
          <a:graphicData uri="http://schemas.openxmlformats.org/presentationml/2006/ole">
            <mc:AlternateContent xmlns:mc="http://schemas.openxmlformats.org/markup-compatibility/2006">
              <mc:Choice xmlns:v="urn:schemas-microsoft-com:vml" Requires="v">
                <p:oleObj spid="_x0000_s13314" name="VISIO" r:id="rId11" imgW="2325511" imgH="1524000" progId="Visio.Drawing.6">
                  <p:embed/>
                </p:oleObj>
              </mc:Choice>
              <mc:Fallback>
                <p:oleObj name="VISIO" r:id="rId11" imgW="2325511" imgH="1524000" progId="Visio.Drawing.6">
                  <p:embed/>
                  <p:pic>
                    <p:nvPicPr>
                      <p:cNvPr id="36868"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9900" y="1244601"/>
                        <a:ext cx="4205288"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9" name="Rectangle 6"/>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6870" name="Text Box 7"/>
          <p:cNvSpPr txBox="1">
            <a:spLocks noChangeArrowheads="1"/>
          </p:cNvSpPr>
          <p:nvPr>
            <p:custDataLst>
              <p:tags r:id="rId6"/>
            </p:custDataLst>
          </p:nvPr>
        </p:nvSpPr>
        <p:spPr bwMode="auto">
          <a:xfrm>
            <a:off x="5455723"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i="1" dirty="0">
                <a:latin typeface="Arial" charset="0"/>
              </a:rPr>
              <a:t>(g)</a:t>
            </a:r>
            <a:r>
              <a:rPr lang="en-US" altLang="en-US" sz="2400" dirty="0">
                <a:latin typeface="Arial" charset="0"/>
              </a:rPr>
              <a:t> =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6871" name="Text Box 9"/>
          <p:cNvSpPr txBox="1">
            <a:spLocks noChangeArrowheads="1"/>
          </p:cNvSpPr>
          <p:nvPr>
            <p:custDataLst>
              <p:tags r:id="rId7"/>
            </p:custDataLst>
          </p:nvPr>
        </p:nvSpPr>
        <p:spPr bwMode="auto">
          <a:xfrm>
            <a:off x="352136" y="3606800"/>
            <a:ext cx="3581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t</a:t>
            </a:r>
            <a:r>
              <a:rPr lang="en-US" altLang="en-US" sz="2400" i="1" baseline="-25000" dirty="0">
                <a:latin typeface="Arial" charset="0"/>
              </a:rPr>
              <a:t>pd</a:t>
            </a:r>
            <a:r>
              <a:rPr lang="en-US" altLang="en-US" sz="2400" dirty="0">
                <a:latin typeface="Arial" charset="0"/>
              </a:rPr>
              <a:t> =</a:t>
            </a:r>
          </a:p>
          <a:p>
            <a:pPr eaLnBrk="1" hangingPunct="1">
              <a:spcBef>
                <a:spcPct val="50000"/>
              </a:spcBef>
              <a:buFontTx/>
              <a:buNone/>
            </a:pPr>
            <a:r>
              <a:rPr lang="en-US" altLang="en-US" sz="2400" i="1" dirty="0">
                <a:latin typeface="Arial" charset="0"/>
              </a:rPr>
              <a:t>t</a:t>
            </a:r>
            <a:r>
              <a:rPr lang="en-US" altLang="en-US" sz="2400" i="1" baseline="-25000" dirty="0">
                <a:latin typeface="Arial" charset="0"/>
              </a:rPr>
              <a:t>cd</a:t>
            </a:r>
            <a:r>
              <a:rPr lang="en-US" altLang="en-US" sz="2400" dirty="0">
                <a:latin typeface="Arial" charset="0"/>
              </a:rPr>
              <a:t> =</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a:t>
            </a:r>
          </a:p>
          <a:p>
            <a:pPr eaLnBrk="1" hangingPunct="1">
              <a:spcBef>
                <a:spcPct val="50000"/>
              </a:spcBef>
              <a:buFontTx/>
              <a:buNone/>
            </a:pPr>
            <a:endParaRPr lang="en-US" altLang="en-US" sz="1600" dirty="0">
              <a:latin typeface="Arial" charset="0"/>
              <a:cs typeface="Arial" charset="0"/>
            </a:endParaRPr>
          </a:p>
        </p:txBody>
      </p:sp>
      <p:sp>
        <p:nvSpPr>
          <p:cNvPr id="36872" name="Text Box 10"/>
          <p:cNvSpPr txBox="1">
            <a:spLocks noChangeArrowheads="1"/>
          </p:cNvSpPr>
          <p:nvPr>
            <p:custDataLst>
              <p:tags r:id="rId8"/>
            </p:custDataLst>
          </p:nvPr>
        </p:nvSpPr>
        <p:spPr bwMode="auto">
          <a:xfrm>
            <a:off x="3795650" y="4703912"/>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a:latin typeface="Arial" charset="0"/>
              </a:rPr>
              <a:t>t</a:t>
            </a:r>
            <a:r>
              <a:rPr lang="en-US" altLang="en-US" sz="2400" i="1" baseline="-25000" dirty="0">
                <a:latin typeface="Arial" charset="0"/>
              </a:rPr>
              <a:t>pd</a:t>
            </a:r>
            <a:r>
              <a:rPr lang="en-US" altLang="en-US" sz="2400" dirty="0">
                <a:latin typeface="Arial" charset="0"/>
              </a:rPr>
              <a:t> &gt;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rgbClr val="FF3300"/>
              </a:solidFill>
              <a:latin typeface="Arial" charset="0"/>
            </a:endParaRPr>
          </a:p>
        </p:txBody>
      </p:sp>
      <p:sp>
        <p:nvSpPr>
          <p:cNvPr id="3687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90C7864E-11C6-453F-8123-20A7E3CCFE3C}" type="slidenum">
              <a:rPr lang="en-US" altLang="en-US" sz="1400" smtClean="0"/>
              <a:pPr eaLnBrk="1" hangingPunct="1">
                <a:spcBef>
                  <a:spcPct val="0"/>
                </a:spcBef>
                <a:buFontTx/>
                <a:buNone/>
              </a:pPr>
              <a:t>34</a:t>
            </a:fld>
            <a:endParaRPr lang="en-US" altLang="en-US" sz="1400"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7891" name="Rectangle 3"/>
          <p:cNvSpPr>
            <a:spLocks noGrp="1" noChangeArrowheads="1"/>
          </p:cNvSpPr>
          <p:nvPr>
            <p:ph type="title"/>
            <p:custDataLst>
              <p:tags r:id="rId3"/>
            </p:custDataLst>
          </p:nvPr>
        </p:nvSpPr>
        <p:spPr>
          <a:xfrm>
            <a:off x="184732" y="0"/>
            <a:ext cx="6631704" cy="902525"/>
          </a:xfrm>
        </p:spPr>
        <p:txBody>
          <a:bodyPr/>
          <a:lstStyle/>
          <a:p>
            <a:pPr eaLnBrk="1" hangingPunct="1"/>
            <a:r>
              <a:rPr lang="en-US" altLang="en-US" dirty="0"/>
              <a:t>Timing Analysis: Example</a:t>
            </a:r>
          </a:p>
        </p:txBody>
      </p:sp>
      <p:graphicFrame>
        <p:nvGraphicFramePr>
          <p:cNvPr id="37892" name="Object 4"/>
          <p:cNvGraphicFramePr>
            <a:graphicFrameLocks noGrp="1" noChangeAspect="1"/>
          </p:cNvGraphicFramePr>
          <p:nvPr>
            <p:ph sz="half" idx="1"/>
            <p:custDataLst>
              <p:tags r:id="rId4"/>
            </p:custDataLst>
            <p:extLst>
              <p:ext uri="{D42A27DB-BD31-4B8C-83A1-F6EECF244321}">
                <p14:modId xmlns:p14="http://schemas.microsoft.com/office/powerpoint/2010/main" val="2412674415"/>
              </p:ext>
            </p:extLst>
          </p:nvPr>
        </p:nvGraphicFramePr>
        <p:xfrm>
          <a:off x="533400" y="629029"/>
          <a:ext cx="4205288" cy="2530866"/>
        </p:xfrm>
        <a:graphic>
          <a:graphicData uri="http://schemas.openxmlformats.org/presentationml/2006/ole">
            <mc:AlternateContent xmlns:mc="http://schemas.openxmlformats.org/markup-compatibility/2006">
              <mc:Choice xmlns:v="urn:schemas-microsoft-com:vml" Requires="v">
                <p:oleObj spid="_x0000_s14338" name="VISIO" r:id="rId11" imgW="2325511" imgH="1524000" progId="Visio.Drawing.6">
                  <p:embed/>
                </p:oleObj>
              </mc:Choice>
              <mc:Fallback>
                <p:oleObj name="VISIO" r:id="rId11" imgW="2325511" imgH="1524000" progId="Visio.Drawing.6">
                  <p:embed/>
                  <p:pic>
                    <p:nvPicPr>
                      <p:cNvPr id="37892"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629029"/>
                        <a:ext cx="4205288" cy="2530866"/>
                      </a:xfrm>
                      <a:prstGeom prst="rect">
                        <a:avLst/>
                      </a:prstGeom>
                      <a:noFill/>
                      <a:ln>
                        <a:noFill/>
                      </a:ln>
                      <a:extLst/>
                    </p:spPr>
                  </p:pic>
                </p:oleObj>
              </mc:Fallback>
            </mc:AlternateContent>
          </a:graphicData>
        </a:graphic>
      </p:graphicFrame>
      <p:sp>
        <p:nvSpPr>
          <p:cNvPr id="37893" name="Rectangle 6"/>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7894" name="Text Box 7"/>
          <p:cNvSpPr txBox="1">
            <a:spLocks noChangeArrowheads="1"/>
          </p:cNvSpPr>
          <p:nvPr>
            <p:custDataLst>
              <p:tags r:id="rId6"/>
            </p:custDataLst>
          </p:nvPr>
        </p:nvSpPr>
        <p:spPr bwMode="auto">
          <a:xfrm>
            <a:off x="5479473" y="851149"/>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789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398683-99FA-4663-B293-61BF1988E589}" type="slidenum">
              <a:rPr lang="en-US" altLang="en-US" sz="1400" smtClean="0"/>
              <a:pPr eaLnBrk="1" hangingPunct="1">
                <a:spcBef>
                  <a:spcPct val="0"/>
                </a:spcBef>
                <a:buFontTx/>
                <a:buNone/>
              </a:pPr>
              <a:t>35</a:t>
            </a:fld>
            <a:endParaRPr lang="en-US" altLang="en-US" sz="1400" dirty="0"/>
          </a:p>
        </p:txBody>
      </p:sp>
      <p:sp>
        <p:nvSpPr>
          <p:cNvPr id="37896" name="Text Box 9"/>
          <p:cNvSpPr txBox="1">
            <a:spLocks noChangeArrowheads="1"/>
          </p:cNvSpPr>
          <p:nvPr>
            <p:custDataLst>
              <p:tags r:id="rId7"/>
            </p:custDataLst>
          </p:nvPr>
        </p:nvSpPr>
        <p:spPr bwMode="auto">
          <a:xfrm>
            <a:off x="584199" y="3257014"/>
            <a:ext cx="411613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a:t>
            </a:r>
            <a:r>
              <a:rPr lang="en-US" altLang="en-US" sz="2400" i="1" dirty="0"/>
              <a:t>t</a:t>
            </a:r>
            <a:r>
              <a:rPr lang="en-US" altLang="en-US" sz="2400" i="1" baseline="-25000" dirty="0"/>
              <a:t>pcq</a:t>
            </a:r>
            <a:r>
              <a:rPr lang="en-US" altLang="en-US" sz="2400" dirty="0"/>
              <a:t> + </a:t>
            </a:r>
            <a:r>
              <a:rPr lang="en-US" altLang="en-US" sz="2400" i="1" dirty="0" err="1"/>
              <a:t>t</a:t>
            </a:r>
            <a:r>
              <a:rPr lang="en-US" altLang="en-US" sz="2400" i="1" baseline="-25000" dirty="0" err="1"/>
              <a:t>pd</a:t>
            </a:r>
            <a:r>
              <a:rPr lang="en-US" altLang="en-US" sz="2400" dirty="0"/>
              <a:t>(com)+ </a:t>
            </a:r>
            <a:r>
              <a:rPr lang="en-US" altLang="en-US" sz="2400" i="1" dirty="0"/>
              <a:t>t</a:t>
            </a:r>
            <a:r>
              <a:rPr lang="en-US" altLang="en-US" sz="2400" baseline="-25000" dirty="0"/>
              <a:t>setup</a:t>
            </a:r>
            <a:endParaRPr lang="en-US" altLang="en-US" sz="2400" dirty="0"/>
          </a:p>
          <a:p>
            <a:pPr eaLnBrk="1" hangingPunct="1">
              <a:spcBef>
                <a:spcPct val="50000"/>
              </a:spcBef>
              <a:buFontTx/>
              <a:buNone/>
            </a:pPr>
            <a:r>
              <a:rPr lang="en-US" altLang="en-US" sz="2400" dirty="0">
                <a:latin typeface="Arial" charset="0"/>
                <a:cs typeface="Arial" charset="0"/>
              </a:rPr>
              <a:t>=50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7897" name="Text Box 10"/>
          <p:cNvSpPr txBox="1">
            <a:spLocks noChangeArrowheads="1"/>
          </p:cNvSpPr>
          <p:nvPr>
            <p:custDataLst>
              <p:tags r:id="rId8"/>
            </p:custDataLst>
          </p:nvPr>
        </p:nvSpPr>
        <p:spPr bwMode="auto">
          <a:xfrm>
            <a:off x="5029200" y="4309408"/>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+ 25) ps &gt; 70 ps ?  </a:t>
            </a:r>
            <a:r>
              <a:rPr lang="en-US" altLang="en-US" sz="2400" dirty="0">
                <a:solidFill>
                  <a:srgbClr val="FF3300"/>
                </a:solidFill>
                <a:latin typeface="Arial" charset="0"/>
              </a:rPr>
              <a:t>No!</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8915" name="Rectangle 3"/>
          <p:cNvSpPr>
            <a:spLocks noGrp="1" noChangeArrowheads="1"/>
          </p:cNvSpPr>
          <p:nvPr>
            <p:ph type="title"/>
            <p:custDataLst>
              <p:tags r:id="rId3"/>
            </p:custDataLst>
          </p:nvPr>
        </p:nvSpPr>
        <p:spPr>
          <a:xfrm>
            <a:off x="533400" y="0"/>
            <a:ext cx="7772400" cy="866899"/>
          </a:xfrm>
        </p:spPr>
        <p:txBody>
          <a:bodyPr/>
          <a:lstStyle/>
          <a:p>
            <a:pPr eaLnBrk="1" hangingPunct="1"/>
            <a:r>
              <a:rPr lang="en-US" altLang="en-US" sz="4000" dirty="0"/>
              <a:t>Example: Fix Hold Time Violation</a:t>
            </a:r>
          </a:p>
        </p:txBody>
      </p:sp>
      <p:sp>
        <p:nvSpPr>
          <p:cNvPr id="3891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8917" name="Text Box 6"/>
          <p:cNvSpPr txBox="1">
            <a:spLocks noChangeArrowheads="1"/>
          </p:cNvSpPr>
          <p:nvPr>
            <p:custDataLst>
              <p:tags r:id="rId5"/>
            </p:custDataLst>
          </p:nvPr>
        </p:nvSpPr>
        <p:spPr bwMode="auto">
          <a:xfrm>
            <a:off x="5257800"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8918" name="Text Box 8"/>
          <p:cNvSpPr txBox="1">
            <a:spLocks noChangeArrowheads="1"/>
          </p:cNvSpPr>
          <p:nvPr>
            <p:custDataLst>
              <p:tags r:id="rId6"/>
            </p:custDataLst>
          </p:nvPr>
        </p:nvSpPr>
        <p:spPr bwMode="auto">
          <a:xfrm>
            <a:off x="533400" y="3829155"/>
            <a:ext cx="3581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a:t>
            </a:r>
          </a:p>
        </p:txBody>
      </p:sp>
      <p:sp>
        <p:nvSpPr>
          <p:cNvPr id="38919" name="Text Box 9"/>
          <p:cNvSpPr txBox="1">
            <a:spLocks noChangeArrowheads="1"/>
          </p:cNvSpPr>
          <p:nvPr>
            <p:custDataLst>
              <p:tags r:id="rId7"/>
            </p:custDataLst>
          </p:nvPr>
        </p:nvSpPr>
        <p:spPr bwMode="auto">
          <a:xfrm>
            <a:off x="3810000" y="4632325"/>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a:latin typeface="Arial" charset="0"/>
              </a:rPr>
              <a:t>t</a:t>
            </a:r>
            <a:r>
              <a:rPr lang="en-US" altLang="en-US" sz="2400" i="1" baseline="-25000" dirty="0">
                <a:latin typeface="Arial" charset="0"/>
              </a:rPr>
              <a:t>pd</a:t>
            </a:r>
            <a:r>
              <a:rPr lang="en-US" altLang="en-US" sz="2400" dirty="0">
                <a:latin typeface="Arial" charset="0"/>
              </a:rPr>
              <a:t> &gt;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chemeClr val="accent2"/>
              </a:solidFill>
              <a:latin typeface="Arial" charset="0"/>
            </a:endParaRPr>
          </a:p>
        </p:txBody>
      </p:sp>
      <p:graphicFrame>
        <p:nvGraphicFramePr>
          <p:cNvPr id="38920" name="Object 10"/>
          <p:cNvGraphicFramePr>
            <a:graphicFrameLocks noGrp="1" noChangeAspect="1"/>
          </p:cNvGraphicFramePr>
          <p:nvPr>
            <p:ph sz="half" idx="1"/>
            <p:custDataLst>
              <p:tags r:id="rId8"/>
            </p:custDataLst>
            <p:extLst>
              <p:ext uri="{D42A27DB-BD31-4B8C-83A1-F6EECF244321}">
                <p14:modId xmlns:p14="http://schemas.microsoft.com/office/powerpoint/2010/main" val="638302607"/>
              </p:ext>
            </p:extLst>
          </p:nvPr>
        </p:nvGraphicFramePr>
        <p:xfrm>
          <a:off x="762000" y="1429544"/>
          <a:ext cx="3810000" cy="2074863"/>
        </p:xfrm>
        <a:graphic>
          <a:graphicData uri="http://schemas.openxmlformats.org/presentationml/2006/ole">
            <mc:AlternateContent xmlns:mc="http://schemas.openxmlformats.org/markup-compatibility/2006">
              <mc:Choice xmlns:v="urn:schemas-microsoft-com:vml" Requires="v">
                <p:oleObj spid="_x0000_s15362" name="VISIO" r:id="rId12" imgW="2315768" imgH="1517385" progId="Visio.Drawing.6">
                  <p:embed/>
                </p:oleObj>
              </mc:Choice>
              <mc:Fallback>
                <p:oleObj name="VISIO" r:id="rId12" imgW="2315768" imgH="1517385" progId="Visio.Drawing.6">
                  <p:embed/>
                  <p:pic>
                    <p:nvPicPr>
                      <p:cNvPr id="3892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0" y="1429544"/>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21" name="Text Box 11"/>
          <p:cNvSpPr txBox="1">
            <a:spLocks noChangeArrowheads="1"/>
          </p:cNvSpPr>
          <p:nvPr>
            <p:custDataLst>
              <p:tags r:id="rId9"/>
            </p:custDataLst>
          </p:nvPr>
        </p:nvSpPr>
        <p:spPr bwMode="auto">
          <a:xfrm>
            <a:off x="350519" y="808899"/>
            <a:ext cx="50673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 Add buffers to the short paths:</a:t>
            </a:r>
          </a:p>
        </p:txBody>
      </p:sp>
      <p:sp>
        <p:nvSpPr>
          <p:cNvPr id="389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0355230-0024-4D5B-9D3D-D578FD824B82}" type="slidenum">
              <a:rPr lang="en-US" altLang="en-US" sz="1400" smtClean="0"/>
              <a:pPr eaLnBrk="1" hangingPunct="1">
                <a:spcBef>
                  <a:spcPct val="0"/>
                </a:spcBef>
                <a:buFontTx/>
                <a:buNone/>
              </a:pPr>
              <a:t>36</a:t>
            </a:fld>
            <a:endParaRPr lang="en-US" altLang="en-US" sz="1400"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9939" name="Rectangle 3"/>
          <p:cNvSpPr>
            <a:spLocks noGrp="1" noChangeArrowheads="1"/>
          </p:cNvSpPr>
          <p:nvPr>
            <p:ph type="title"/>
            <p:custDataLst>
              <p:tags r:id="rId3"/>
            </p:custDataLst>
          </p:nvPr>
        </p:nvSpPr>
        <p:spPr>
          <a:xfrm>
            <a:off x="685800" y="0"/>
            <a:ext cx="7772400" cy="846019"/>
          </a:xfrm>
        </p:spPr>
        <p:txBody>
          <a:bodyPr/>
          <a:lstStyle/>
          <a:p>
            <a:pPr eaLnBrk="1" hangingPunct="1"/>
            <a:r>
              <a:rPr lang="en-US" altLang="en-US" sz="3200" dirty="0"/>
              <a:t>Example: Fix Hold Time Violation</a:t>
            </a:r>
          </a:p>
        </p:txBody>
      </p:sp>
      <p:sp>
        <p:nvSpPr>
          <p:cNvPr id="3994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941" name="Text Box 6"/>
          <p:cNvSpPr txBox="1">
            <a:spLocks noChangeArrowheads="1"/>
          </p:cNvSpPr>
          <p:nvPr>
            <p:custDataLst>
              <p:tags r:id="rId5"/>
            </p:custDataLst>
          </p:nvPr>
        </p:nvSpPr>
        <p:spPr bwMode="auto">
          <a:xfrm>
            <a:off x="5665763" y="844169"/>
            <a:ext cx="2944837"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9942" name="Text Box 8"/>
          <p:cNvSpPr txBox="1">
            <a:spLocks noChangeArrowheads="1"/>
          </p:cNvSpPr>
          <p:nvPr>
            <p:custDataLst>
              <p:tags r:id="rId6"/>
            </p:custDataLst>
          </p:nvPr>
        </p:nvSpPr>
        <p:spPr bwMode="auto">
          <a:xfrm>
            <a:off x="451263" y="3316514"/>
            <a:ext cx="412073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 50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9943" name="Text Box 9"/>
          <p:cNvSpPr txBox="1">
            <a:spLocks noChangeArrowheads="1"/>
          </p:cNvSpPr>
          <p:nvPr>
            <p:custDataLst>
              <p:tags r:id="rId7"/>
            </p:custDataLst>
          </p:nvPr>
        </p:nvSpPr>
        <p:spPr bwMode="auto">
          <a:xfrm>
            <a:off x="4572000" y="4182895"/>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+ 50) ps &gt; 70 ps ?  </a:t>
            </a:r>
            <a:r>
              <a:rPr lang="en-US" altLang="en-US" sz="2400" dirty="0">
                <a:solidFill>
                  <a:schemeClr val="accent2"/>
                </a:solidFill>
                <a:latin typeface="Arial" charset="0"/>
              </a:rPr>
              <a:t>Yes!</a:t>
            </a:r>
          </a:p>
        </p:txBody>
      </p:sp>
      <p:graphicFrame>
        <p:nvGraphicFramePr>
          <p:cNvPr id="39944" name="Object 10"/>
          <p:cNvGraphicFramePr>
            <a:graphicFrameLocks noGrp="1" noChangeAspect="1"/>
          </p:cNvGraphicFramePr>
          <p:nvPr>
            <p:ph sz="half" idx="1"/>
            <p:custDataLst>
              <p:tags r:id="rId8"/>
            </p:custDataLst>
            <p:extLst>
              <p:ext uri="{D42A27DB-BD31-4B8C-83A1-F6EECF244321}">
                <p14:modId xmlns:p14="http://schemas.microsoft.com/office/powerpoint/2010/main" val="1923767223"/>
              </p:ext>
            </p:extLst>
          </p:nvPr>
        </p:nvGraphicFramePr>
        <p:xfrm>
          <a:off x="606631" y="1116590"/>
          <a:ext cx="3810000" cy="2074863"/>
        </p:xfrm>
        <a:graphic>
          <a:graphicData uri="http://schemas.openxmlformats.org/presentationml/2006/ole">
            <mc:AlternateContent xmlns:mc="http://schemas.openxmlformats.org/markup-compatibility/2006">
              <mc:Choice xmlns:v="urn:schemas-microsoft-com:vml" Requires="v">
                <p:oleObj spid="_x0000_s16386" name="VISIO" r:id="rId12" imgW="2315768" imgH="1517385" progId="Visio.Drawing.6">
                  <p:embed/>
                </p:oleObj>
              </mc:Choice>
              <mc:Fallback>
                <p:oleObj name="VISIO" r:id="rId12" imgW="2315768" imgH="1517385" progId="Visio.Drawing.6">
                  <p:embed/>
                  <p:pic>
                    <p:nvPicPr>
                      <p:cNvPr id="39944"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6631" y="1116590"/>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5" name="Text Box 11"/>
          <p:cNvSpPr txBox="1">
            <a:spLocks noChangeArrowheads="1"/>
          </p:cNvSpPr>
          <p:nvPr>
            <p:custDataLst>
              <p:tags r:id="rId9"/>
            </p:custDataLst>
          </p:nvPr>
        </p:nvSpPr>
        <p:spPr bwMode="auto">
          <a:xfrm>
            <a:off x="533400" y="731960"/>
            <a:ext cx="5829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Add buffers to the short paths:</a:t>
            </a:r>
          </a:p>
        </p:txBody>
      </p:sp>
      <p:sp>
        <p:nvSpPr>
          <p:cNvPr id="399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6C30E41-9290-4B87-8AAC-65114851F752}" type="slidenum">
              <a:rPr lang="en-US" altLang="en-US" sz="1400" smtClean="0"/>
              <a:pPr eaLnBrk="1" hangingPunct="1">
                <a:spcBef>
                  <a:spcPct val="0"/>
                </a:spcBef>
                <a:buFontTx/>
                <a:buNone/>
              </a:pPr>
              <a:t>37</a:t>
            </a:fld>
            <a:endParaRPr lang="en-US" altLang="en-US" sz="1400"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0963" name="Rectangle 3"/>
          <p:cNvSpPr>
            <a:spLocks noGrp="1" noChangeArrowheads="1"/>
          </p:cNvSpPr>
          <p:nvPr>
            <p:ph type="title"/>
            <p:custDataLst>
              <p:tags r:id="rId3"/>
            </p:custDataLst>
          </p:nvPr>
        </p:nvSpPr>
        <p:spPr>
          <a:xfrm>
            <a:off x="362243" y="0"/>
            <a:ext cx="3886200" cy="960120"/>
          </a:xfrm>
        </p:spPr>
        <p:txBody>
          <a:bodyPr/>
          <a:lstStyle/>
          <a:p>
            <a:pPr eaLnBrk="1" hangingPunct="1"/>
            <a:r>
              <a:rPr lang="en-US" altLang="en-US" dirty="0"/>
              <a:t>Clock Skew</a:t>
            </a:r>
          </a:p>
        </p:txBody>
      </p:sp>
      <p:sp>
        <p:nvSpPr>
          <p:cNvPr id="40964" name="Rectangle 4"/>
          <p:cNvSpPr>
            <a:spLocks noGrp="1" noChangeArrowheads="1"/>
          </p:cNvSpPr>
          <p:nvPr>
            <p:ph sz="half" idx="1"/>
            <p:custDataLst>
              <p:tags r:id="rId4"/>
            </p:custDataLst>
          </p:nvPr>
        </p:nvSpPr>
        <p:spPr>
          <a:xfrm>
            <a:off x="533400" y="3657600"/>
            <a:ext cx="8255000" cy="2982350"/>
          </a:xfrm>
        </p:spPr>
        <p:txBody>
          <a:bodyPr/>
          <a:lstStyle/>
          <a:p>
            <a:pPr marL="0" indent="0" eaLnBrk="1" hangingPunct="1">
              <a:buNone/>
            </a:pPr>
            <a:r>
              <a:rPr lang="en-US" altLang="en-US" sz="2400" dirty="0"/>
              <a:t>The clock doesn’t arrive at all registers at the same time. The difference between two clock edges is </a:t>
            </a:r>
            <a:r>
              <a:rPr lang="en-US" altLang="en-US" sz="2400" dirty="0">
                <a:solidFill>
                  <a:srgbClr val="C00000"/>
                </a:solidFill>
              </a:rPr>
              <a:t>skew</a:t>
            </a:r>
            <a:r>
              <a:rPr lang="en-US" altLang="en-US" sz="2400" dirty="0"/>
              <a:t>.</a:t>
            </a:r>
          </a:p>
          <a:p>
            <a:pPr eaLnBrk="1" hangingPunct="1"/>
            <a:r>
              <a:rPr lang="en-US" altLang="en-US" sz="2400" dirty="0">
                <a:solidFill>
                  <a:srgbClr val="0070C0"/>
                </a:solidFill>
              </a:rPr>
              <a:t>Skew as Noise: </a:t>
            </a:r>
            <a:r>
              <a:rPr lang="en-US" altLang="en-US" sz="2400" dirty="0"/>
              <a:t>Caused by </a:t>
            </a:r>
            <a:r>
              <a:rPr lang="en-US" altLang="en-US" sz="2400" b="1" dirty="0"/>
              <a:t>p</a:t>
            </a:r>
            <a:r>
              <a:rPr lang="en-US" altLang="en-US" sz="2400" dirty="0"/>
              <a:t>rocess variation, </a:t>
            </a:r>
            <a:r>
              <a:rPr lang="en-US" altLang="en-US" sz="2400" b="1" dirty="0"/>
              <a:t>v</a:t>
            </a:r>
            <a:r>
              <a:rPr lang="en-US" altLang="en-US" sz="2400" dirty="0"/>
              <a:t>oltage fluctuation, </a:t>
            </a:r>
            <a:r>
              <a:rPr lang="en-US" altLang="en-US" sz="2400" b="1" dirty="0"/>
              <a:t>c</a:t>
            </a:r>
            <a:r>
              <a:rPr lang="en-US" altLang="en-US" sz="2400" dirty="0"/>
              <a:t>rosstalks (PVC). Examine the worst case to guarantee that the timing is right.</a:t>
            </a:r>
          </a:p>
          <a:p>
            <a:pPr eaLnBrk="1" hangingPunct="1"/>
            <a:r>
              <a:rPr lang="en-US" altLang="en-US" sz="2400" dirty="0"/>
              <a:t>Designated Skew: Make skew by design to improve the performance.</a:t>
            </a:r>
          </a:p>
        </p:txBody>
      </p:sp>
      <p:sp>
        <p:nvSpPr>
          <p:cNvPr id="40965"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0966" name="Object 6"/>
          <p:cNvGraphicFramePr>
            <a:graphicFrameLocks noGrp="1" noChangeAspect="1"/>
          </p:cNvGraphicFramePr>
          <p:nvPr>
            <p:ph sz="half" idx="2"/>
            <p:custDataLst>
              <p:tags r:id="rId6"/>
            </p:custDataLst>
            <p:extLst>
              <p:ext uri="{D42A27DB-BD31-4B8C-83A1-F6EECF244321}">
                <p14:modId xmlns:p14="http://schemas.microsoft.com/office/powerpoint/2010/main" val="1416739092"/>
              </p:ext>
            </p:extLst>
          </p:nvPr>
        </p:nvGraphicFramePr>
        <p:xfrm>
          <a:off x="3732333" y="98474"/>
          <a:ext cx="4342521" cy="3679387"/>
        </p:xfrm>
        <a:graphic>
          <a:graphicData uri="http://schemas.openxmlformats.org/presentationml/2006/ole">
            <mc:AlternateContent xmlns:mc="http://schemas.openxmlformats.org/markup-compatibility/2006">
              <mc:Choice xmlns:v="urn:schemas-microsoft-com:vml" Requires="v">
                <p:oleObj spid="_x0000_s17410" name="Visio" r:id="rId9" imgW="2321414" imgH="1967544" progId="Visio.Drawing.11">
                  <p:embed/>
                </p:oleObj>
              </mc:Choice>
              <mc:Fallback>
                <p:oleObj name="Visio" r:id="rId9" imgW="2321414" imgH="1967544" progId="Visio.Drawing.11">
                  <p:embed/>
                  <p:pic>
                    <p:nvPicPr>
                      <p:cNvPr id="4096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2333" y="98474"/>
                        <a:ext cx="4342521" cy="3679387"/>
                      </a:xfrm>
                      <a:prstGeom prst="rect">
                        <a:avLst/>
                      </a:prstGeom>
                      <a:noFill/>
                      <a:ln>
                        <a:noFill/>
                      </a:ln>
                      <a:extLst/>
                    </p:spPr>
                  </p:pic>
                </p:oleObj>
              </mc:Fallback>
            </mc:AlternateContent>
          </a:graphicData>
        </a:graphic>
      </p:graphicFrame>
      <p:sp>
        <p:nvSpPr>
          <p:cNvPr id="409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0A73C4A-043F-4367-B75C-D0AD3E614504}" type="slidenum">
              <a:rPr lang="en-US" altLang="en-US" sz="1400" smtClean="0"/>
              <a:pPr eaLnBrk="1" hangingPunct="1">
                <a:spcBef>
                  <a:spcPct val="0"/>
                </a:spcBef>
                <a:buFontTx/>
                <a:buNone/>
              </a:pPr>
              <a:t>38</a:t>
            </a:fld>
            <a:endParaRPr lang="en-US" altLang="en-US" sz="1400"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3"/>
            </p:custDataLst>
          </p:nvPr>
        </p:nvSpPr>
        <p:spPr>
          <a:xfrm>
            <a:off x="685800" y="0"/>
            <a:ext cx="7772400" cy="900332"/>
          </a:xfrm>
        </p:spPr>
        <p:txBody>
          <a:bodyPr/>
          <a:lstStyle/>
          <a:p>
            <a:pPr eaLnBrk="1" hangingPunct="1"/>
            <a:r>
              <a:rPr lang="en-US" altLang="en-US" sz="3200" dirty="0"/>
              <a:t>Time Constraint with Clock Skew (Noise)</a:t>
            </a:r>
          </a:p>
        </p:txBody>
      </p:sp>
      <p:sp>
        <p:nvSpPr>
          <p:cNvPr id="41988" name="Rectangle 4"/>
          <p:cNvSpPr>
            <a:spLocks noGrp="1" noChangeArrowheads="1"/>
          </p:cNvSpPr>
          <p:nvPr>
            <p:ph sz="half" idx="1"/>
            <p:custDataLst>
              <p:tags r:id="rId4"/>
            </p:custDataLst>
          </p:nvPr>
        </p:nvSpPr>
        <p:spPr>
          <a:xfrm>
            <a:off x="533400" y="828625"/>
            <a:ext cx="7543800" cy="1303573"/>
          </a:xfrm>
        </p:spPr>
        <p:txBody>
          <a:bodyPr/>
          <a:lstStyle/>
          <a:p>
            <a:pPr marL="0" indent="0" eaLnBrk="1" hangingPunct="1">
              <a:buNone/>
            </a:pPr>
            <a:r>
              <a:rPr lang="en-US" altLang="en-US" sz="2400" dirty="0"/>
              <a:t>In the worst case, the CLK2 is:</a:t>
            </a:r>
          </a:p>
          <a:p>
            <a:pPr eaLnBrk="1" hangingPunct="1"/>
            <a:r>
              <a:rPr lang="en-US" altLang="en-US" sz="2400" dirty="0"/>
              <a:t>Earlier than CLK1 for setup time</a:t>
            </a:r>
          </a:p>
          <a:p>
            <a:pPr eaLnBrk="1" hangingPunct="1"/>
            <a:r>
              <a:rPr lang="en-US" altLang="en-US" sz="2400" dirty="0"/>
              <a:t>Later than CLK1 for hold time.</a:t>
            </a:r>
          </a:p>
        </p:txBody>
      </p:sp>
      <p:sp>
        <p:nvSpPr>
          <p:cNvPr id="41989"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1990" name="Rectangle 6"/>
          <p:cNvSpPr>
            <a:spLocks noChangeArrowheads="1"/>
          </p:cNvSpPr>
          <p:nvPr>
            <p:custDataLst>
              <p:tags r:id="rId6"/>
            </p:custDataLst>
          </p:nvPr>
        </p:nvSpPr>
        <p:spPr bwMode="auto">
          <a:xfrm>
            <a:off x="313069" y="2264979"/>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a:t>
            </a:r>
            <a:r>
              <a:rPr lang="en-US" altLang="en-US" sz="2800" dirty="0">
                <a:solidFill>
                  <a:schemeClr val="accent2"/>
                </a:solidFill>
              </a:rPr>
              <a:t> ≥ </a:t>
            </a:r>
            <a:r>
              <a:rPr lang="en-US" altLang="en-US" sz="2800" i="1" dirty="0">
                <a:solidFill>
                  <a:schemeClr val="accent2"/>
                </a:solidFill>
              </a:rPr>
              <a:t>t</a:t>
            </a:r>
            <a:r>
              <a:rPr lang="en-US" altLang="en-US" sz="2800" i="1" baseline="-25000" dirty="0">
                <a:solidFill>
                  <a:schemeClr val="accent2"/>
                </a:solidFill>
              </a:rPr>
              <a:t>pcq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pd</a:t>
            </a:r>
            <a:r>
              <a:rPr lang="en-US" altLang="en-US" sz="2800" dirty="0">
                <a:solidFill>
                  <a:schemeClr val="accent2"/>
                </a:solidFill>
              </a:rPr>
              <a:t>(com)+ </a:t>
            </a:r>
            <a:r>
              <a:rPr lang="en-US" altLang="en-US" sz="2800" i="1" dirty="0">
                <a:solidFill>
                  <a:schemeClr val="accent2"/>
                </a:solidFill>
              </a:rPr>
              <a:t>t</a:t>
            </a:r>
            <a:r>
              <a:rPr lang="en-US" altLang="en-US" sz="2800" baseline="-25000" dirty="0">
                <a:solidFill>
                  <a:schemeClr val="accent2"/>
                </a:solidFill>
              </a:rPr>
              <a:t>setup</a:t>
            </a:r>
            <a:r>
              <a:rPr lang="en-US" altLang="en-US" sz="2800" dirty="0">
                <a:solidFill>
                  <a:schemeClr val="accent2"/>
                </a:solidFill>
              </a:rPr>
              <a:t> + </a:t>
            </a:r>
            <a:r>
              <a:rPr lang="en-US" altLang="en-US" sz="2800" i="1" dirty="0">
                <a:solidFill>
                  <a:srgbClr val="C00000"/>
                </a:solidFill>
              </a:rPr>
              <a:t>t</a:t>
            </a:r>
            <a:r>
              <a:rPr lang="en-US" altLang="en-US" sz="2800" baseline="-25000" dirty="0">
                <a:solidFill>
                  <a:srgbClr val="C00000"/>
                </a:solidFill>
              </a:rPr>
              <a:t>skew</a:t>
            </a:r>
          </a:p>
        </p:txBody>
      </p:sp>
      <p:graphicFrame>
        <p:nvGraphicFramePr>
          <p:cNvPr id="41991" name="Object 8"/>
          <p:cNvGraphicFramePr>
            <a:graphicFrameLocks noGrp="1" noChangeAspect="1"/>
          </p:cNvGraphicFramePr>
          <p:nvPr>
            <p:ph sz="half" idx="2"/>
            <p:custDataLst>
              <p:tags r:id="rId7"/>
            </p:custDataLst>
            <p:extLst>
              <p:ext uri="{D42A27DB-BD31-4B8C-83A1-F6EECF244321}">
                <p14:modId xmlns:p14="http://schemas.microsoft.com/office/powerpoint/2010/main" val="315370432"/>
              </p:ext>
            </p:extLst>
          </p:nvPr>
        </p:nvGraphicFramePr>
        <p:xfrm>
          <a:off x="4459458" y="2286301"/>
          <a:ext cx="4495800" cy="4108451"/>
        </p:xfrm>
        <a:graphic>
          <a:graphicData uri="http://schemas.openxmlformats.org/presentationml/2006/ole">
            <mc:AlternateContent xmlns:mc="http://schemas.openxmlformats.org/markup-compatibility/2006">
              <mc:Choice xmlns:v="urn:schemas-microsoft-com:vml" Requires="v">
                <p:oleObj spid="_x0000_s18434" name="VISIO" r:id="rId11" imgW="2158534" imgH="1972295" progId="Visio.Drawing.6">
                  <p:embed/>
                </p:oleObj>
              </mc:Choice>
              <mc:Fallback>
                <p:oleObj name="VISIO" r:id="rId11" imgW="2158534" imgH="1972295" progId="Visio.Drawing.6">
                  <p:embed/>
                  <p:pic>
                    <p:nvPicPr>
                      <p:cNvPr id="41991"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59458" y="2286301"/>
                        <a:ext cx="4495800" cy="4108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39</a:t>
            </a:fld>
            <a:endParaRPr lang="en-US" altLang="en-US" sz="1400" dirty="0"/>
          </a:p>
        </p:txBody>
      </p:sp>
      <p:sp>
        <p:nvSpPr>
          <p:cNvPr id="9" name="Rectangle 6"/>
          <p:cNvSpPr>
            <a:spLocks noChangeArrowheads="1"/>
          </p:cNvSpPr>
          <p:nvPr>
            <p:custDataLst>
              <p:tags r:id="rId8"/>
            </p:custDataLst>
          </p:nvPr>
        </p:nvSpPr>
        <p:spPr bwMode="auto">
          <a:xfrm>
            <a:off x="420858" y="2933700"/>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FBB2B47-DAF8-4235-8918-AC6930338C1D}"/>
                  </a:ext>
                </a:extLst>
              </p:cNvPr>
              <p:cNvSpPr txBox="1"/>
              <p:nvPr/>
            </p:nvSpPr>
            <p:spPr>
              <a:xfrm>
                <a:off x="4983480" y="828346"/>
                <a:ext cx="3474720" cy="369332"/>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p:sp>
            <p:nvSpPr>
              <p:cNvPr id="10" name="TextBox 9">
                <a:extLst>
                  <a:ext uri="{FF2B5EF4-FFF2-40B4-BE49-F238E27FC236}">
                    <a16:creationId xmlns:a16="http://schemas.microsoft.com/office/drawing/2014/main" id="{1FBB2B47-DAF8-4235-8918-AC6930338C1D}"/>
                  </a:ext>
                </a:extLst>
              </p:cNvPr>
              <p:cNvSpPr txBox="1">
                <a:spLocks noRot="1" noChangeAspect="1" noMove="1" noResize="1" noEditPoints="1" noAdjustHandles="1" noChangeArrowheads="1" noChangeShapeType="1" noTextEdit="1"/>
              </p:cNvSpPr>
              <p:nvPr/>
            </p:nvSpPr>
            <p:spPr>
              <a:xfrm>
                <a:off x="4983480" y="828346"/>
                <a:ext cx="3474720" cy="369332"/>
              </a:xfrm>
              <a:prstGeom prst="rect">
                <a:avLst/>
              </a:prstGeom>
              <a:blipFill>
                <a:blip r:embed="rId13"/>
                <a:stretch>
                  <a:fillRect b="-18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7CA6EBE9-4161-463C-B845-71CBD428B33F}"/>
                  </a:ext>
                </a:extLst>
              </p:cNvPr>
              <p:cNvSpPr txBox="1"/>
              <p:nvPr/>
            </p:nvSpPr>
            <p:spPr>
              <a:xfrm>
                <a:off x="4969998" y="1299921"/>
                <a:ext cx="3474720" cy="369332"/>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p:sp>
            <p:nvSpPr>
              <p:cNvPr id="11" name="TextBox 10">
                <a:extLst>
                  <a:ext uri="{FF2B5EF4-FFF2-40B4-BE49-F238E27FC236}">
                    <a16:creationId xmlns:a16="http://schemas.microsoft.com/office/drawing/2014/main" id="{7CA6EBE9-4161-463C-B845-71CBD428B33F}"/>
                  </a:ext>
                </a:extLst>
              </p:cNvPr>
              <p:cNvSpPr txBox="1">
                <a:spLocks noRot="1" noChangeAspect="1" noMove="1" noResize="1" noEditPoints="1" noAdjustHandles="1" noChangeArrowheads="1" noChangeShapeType="1" noTextEdit="1"/>
              </p:cNvSpPr>
              <p:nvPr/>
            </p:nvSpPr>
            <p:spPr>
              <a:xfrm>
                <a:off x="4969998" y="1299921"/>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1778D017-01E0-4B6D-8D97-C130D6409633}"/>
                  </a:ext>
                </a:extLst>
              </p:cNvPr>
              <p:cNvSpPr txBox="1"/>
              <p:nvPr/>
            </p:nvSpPr>
            <p:spPr>
              <a:xfrm>
                <a:off x="4951148" y="1739656"/>
                <a:ext cx="3474720" cy="369332"/>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p:sp>
            <p:nvSpPr>
              <p:cNvPr id="12" name="TextBox 11">
                <a:extLst>
                  <a:ext uri="{FF2B5EF4-FFF2-40B4-BE49-F238E27FC236}">
                    <a16:creationId xmlns:a16="http://schemas.microsoft.com/office/drawing/2014/main" id="{1778D017-01E0-4B6D-8D97-C130D6409633}"/>
                  </a:ext>
                </a:extLst>
              </p:cNvPr>
              <p:cNvSpPr txBox="1">
                <a:spLocks noRot="1" noChangeAspect="1" noMove="1" noResize="1" noEditPoints="1" noAdjustHandles="1" noChangeArrowheads="1" noChangeShapeType="1" noTextEdit="1"/>
              </p:cNvSpPr>
              <p:nvPr/>
            </p:nvSpPr>
            <p:spPr>
              <a:xfrm>
                <a:off x="4951148" y="1739656"/>
                <a:ext cx="3474720" cy="369332"/>
              </a:xfrm>
              <a:prstGeom prst="rect">
                <a:avLst/>
              </a:prstGeom>
              <a:blipFill>
                <a:blip r:embed="rId15"/>
                <a:stretch>
                  <a:fillRect b="-16393"/>
                </a:stretch>
              </a:blipFill>
            </p:spPr>
            <p:txBody>
              <a:bodyPr/>
              <a:lstStyle/>
              <a:p>
                <a:r>
                  <a:rPr lang="en-US">
                    <a:noFill/>
                  </a:rPr>
                  <a:t> </a:t>
                </a:r>
              </a:p>
            </p:txBody>
          </p:sp>
        </mc:Fallback>
      </mc:AlternateContent>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3011" name="Rectangle 3"/>
          <p:cNvSpPr>
            <a:spLocks noGrp="1" noChangeArrowheads="1"/>
          </p:cNvSpPr>
          <p:nvPr>
            <p:ph type="title"/>
            <p:custDataLst>
              <p:tags r:id="rId3"/>
            </p:custDataLst>
          </p:nvPr>
        </p:nvSpPr>
        <p:spPr>
          <a:xfrm>
            <a:off x="457199" y="0"/>
            <a:ext cx="8335653" cy="831273"/>
          </a:xfrm>
        </p:spPr>
        <p:txBody>
          <a:bodyPr/>
          <a:lstStyle/>
          <a:p>
            <a:pPr eaLnBrk="1" hangingPunct="1"/>
            <a:r>
              <a:rPr lang="en-US" altLang="en-US" sz="3200" dirty="0"/>
              <a:t>Timing Analysis with Clock Skew: Example</a:t>
            </a:r>
          </a:p>
        </p:txBody>
      </p:sp>
      <p:graphicFrame>
        <p:nvGraphicFramePr>
          <p:cNvPr id="43012" name="Object 4"/>
          <p:cNvGraphicFramePr>
            <a:graphicFrameLocks noGrp="1" noChangeAspect="1"/>
          </p:cNvGraphicFramePr>
          <p:nvPr>
            <p:ph sz="half" idx="1"/>
            <p:custDataLst>
              <p:tags r:id="rId4"/>
            </p:custDataLst>
            <p:extLst>
              <p:ext uri="{D42A27DB-BD31-4B8C-83A1-F6EECF244321}">
                <p14:modId xmlns:p14="http://schemas.microsoft.com/office/powerpoint/2010/main" val="2894901370"/>
              </p:ext>
            </p:extLst>
          </p:nvPr>
        </p:nvGraphicFramePr>
        <p:xfrm>
          <a:off x="526256" y="814121"/>
          <a:ext cx="4205288" cy="2290763"/>
        </p:xfrm>
        <a:graphic>
          <a:graphicData uri="http://schemas.openxmlformats.org/presentationml/2006/ole">
            <mc:AlternateContent xmlns:mc="http://schemas.openxmlformats.org/markup-compatibility/2006">
              <mc:Choice xmlns:v="urn:schemas-microsoft-com:vml" Requires="v">
                <p:oleObj spid="_x0000_s19458" name="VISIO" r:id="rId10" imgW="2325511" imgH="1524000" progId="Visio.Drawing.6">
                  <p:embed/>
                </p:oleObj>
              </mc:Choice>
              <mc:Fallback>
                <p:oleObj name="VISIO" r:id="rId10" imgW="2325511" imgH="1524000" progId="Visio.Drawing.6">
                  <p:embed/>
                  <p:pic>
                    <p:nvPicPr>
                      <p:cNvPr id="43012"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6256" y="814121"/>
                        <a:ext cx="4205288"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3" name="Rectangle 6"/>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3014" name="Text Box 7"/>
          <p:cNvSpPr txBox="1">
            <a:spLocks noChangeArrowheads="1"/>
          </p:cNvSpPr>
          <p:nvPr>
            <p:custDataLst>
              <p:tags r:id="rId6"/>
            </p:custDataLst>
          </p:nvPr>
        </p:nvSpPr>
        <p:spPr bwMode="auto">
          <a:xfrm>
            <a:off x="5211453" y="927925"/>
            <a:ext cx="3581400"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pd</a:t>
            </a:r>
            <a:r>
              <a:rPr lang="en-US" altLang="en-US" sz="2400" dirty="0">
                <a:latin typeface="Arial" charset="0"/>
              </a:rPr>
              <a:t> = 35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skew</a:t>
            </a:r>
            <a:r>
              <a:rPr lang="en-US" altLang="en-US" sz="2400" dirty="0">
                <a:latin typeface="Arial" charset="0"/>
              </a:rPr>
              <a:t> = 50 ps</a:t>
            </a:r>
          </a:p>
          <a:p>
            <a:pPr eaLnBrk="1" hangingPunct="1">
              <a:spcBef>
                <a:spcPct val="50000"/>
              </a:spcBef>
              <a:buFontTx/>
              <a:buNone/>
            </a:pPr>
            <a:endParaRPr lang="en-US" altLang="en-US" sz="1800" dirty="0">
              <a:latin typeface="Arial" charset="0"/>
            </a:endParaRPr>
          </a:p>
        </p:txBody>
      </p:sp>
      <p:sp>
        <p:nvSpPr>
          <p:cNvPr id="43015" name="Text Box 9"/>
          <p:cNvSpPr txBox="1">
            <a:spLocks noChangeArrowheads="1"/>
          </p:cNvSpPr>
          <p:nvPr>
            <p:custDataLst>
              <p:tags r:id="rId7"/>
            </p:custDataLst>
          </p:nvPr>
        </p:nvSpPr>
        <p:spPr bwMode="auto">
          <a:xfrm>
            <a:off x="533399" y="3139871"/>
            <a:ext cx="4941126"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t</a:t>
            </a:r>
            <a:r>
              <a:rPr lang="en-US" altLang="en-US" sz="2400" i="1" baseline="-25000" dirty="0">
                <a:latin typeface="Arial" charset="0"/>
              </a:rPr>
              <a:t>pd</a:t>
            </a:r>
            <a:r>
              <a:rPr lang="en-US" altLang="en-US" sz="2400" dirty="0">
                <a:latin typeface="Arial" charset="0"/>
              </a:rPr>
              <a:t> = 3 x 35 ps = 105 ps</a:t>
            </a:r>
          </a:p>
          <a:p>
            <a:pPr eaLnBrk="1" hangingPunct="1">
              <a:spcBef>
                <a:spcPct val="50000"/>
              </a:spcBef>
              <a:buFontTx/>
              <a:buNone/>
            </a:pPr>
            <a:r>
              <a:rPr lang="en-US" altLang="en-US" sz="2400" i="1" dirty="0">
                <a:latin typeface="Arial" charset="0"/>
              </a:rPr>
              <a:t>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 265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=3.77 GHz</a:t>
            </a:r>
          </a:p>
          <a:p>
            <a:pPr eaLnBrk="1" hangingPunct="1">
              <a:spcBef>
                <a:spcPct val="50000"/>
              </a:spcBef>
              <a:buFontTx/>
              <a:buNone/>
            </a:pPr>
            <a:r>
              <a:rPr lang="en-US" altLang="en-US" sz="2400" dirty="0">
                <a:latin typeface="Arial" charset="0"/>
                <a:cs typeface="Arial" charset="0"/>
              </a:rPr>
              <a:t>Without skew we got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=4.65 GHz</a:t>
            </a:r>
            <a:endParaRPr lang="en-US" altLang="en-US" sz="1600" dirty="0">
              <a:latin typeface="Arial" charset="0"/>
              <a:cs typeface="Arial" charset="0"/>
            </a:endParaRPr>
          </a:p>
        </p:txBody>
      </p:sp>
      <p:sp>
        <p:nvSpPr>
          <p:cNvPr id="4301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1B03F43-4FE7-41B3-9440-5FCE34FADF90}" type="slidenum">
              <a:rPr lang="en-US" altLang="en-US" sz="1400" smtClean="0"/>
              <a:pPr eaLnBrk="1" hangingPunct="1">
                <a:spcBef>
                  <a:spcPct val="0"/>
                </a:spcBef>
                <a:buFontTx/>
                <a:buNone/>
              </a:pPr>
              <a:t>40</a:t>
            </a:fld>
            <a:endParaRPr lang="en-US" altLang="en-US" sz="1400"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4035" name="Rectangle 3"/>
          <p:cNvSpPr>
            <a:spLocks noGrp="1" noChangeArrowheads="1"/>
          </p:cNvSpPr>
          <p:nvPr>
            <p:ph type="title"/>
            <p:custDataLst>
              <p:tags r:id="rId3"/>
            </p:custDataLst>
          </p:nvPr>
        </p:nvSpPr>
        <p:spPr>
          <a:xfrm>
            <a:off x="685800" y="0"/>
            <a:ext cx="7772400" cy="855023"/>
          </a:xfrm>
        </p:spPr>
        <p:txBody>
          <a:bodyPr/>
          <a:lstStyle/>
          <a:p>
            <a:pPr eaLnBrk="1" hangingPunct="1"/>
            <a:r>
              <a:rPr lang="en-US" altLang="en-US" sz="3200" dirty="0"/>
              <a:t>Time Constraint with Clock Skew: Example</a:t>
            </a:r>
          </a:p>
        </p:txBody>
      </p:sp>
      <p:sp>
        <p:nvSpPr>
          <p:cNvPr id="44036" name="Rectangle 4"/>
          <p:cNvSpPr>
            <a:spLocks noGrp="1" noChangeArrowheads="1"/>
          </p:cNvSpPr>
          <p:nvPr>
            <p:ph sz="half" idx="1"/>
            <p:custDataLst>
              <p:tags r:id="rId4"/>
            </p:custDataLst>
          </p:nvPr>
        </p:nvSpPr>
        <p:spPr>
          <a:xfrm>
            <a:off x="633350" y="1066800"/>
            <a:ext cx="7543800" cy="685800"/>
          </a:xfrm>
        </p:spPr>
        <p:txBody>
          <a:bodyPr/>
          <a:lstStyle/>
          <a:p>
            <a:pPr eaLnBrk="1" hangingPunct="1"/>
            <a:r>
              <a:rPr lang="en-US" altLang="en-US" sz="2400" dirty="0"/>
              <a:t>In the worst case for setup time, CLK2 is later than CLK1</a:t>
            </a:r>
          </a:p>
        </p:txBody>
      </p:sp>
      <p:sp>
        <p:nvSpPr>
          <p:cNvPr id="44037"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038" name="Rectangle 6"/>
          <p:cNvSpPr>
            <a:spLocks noChangeArrowheads="1"/>
          </p:cNvSpPr>
          <p:nvPr>
            <p:custDataLst>
              <p:tags r:id="rId6"/>
            </p:custDataLst>
          </p:nvPr>
        </p:nvSpPr>
        <p:spPr bwMode="auto">
          <a:xfrm>
            <a:off x="716642" y="1971676"/>
            <a:ext cx="411203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err="1">
                <a:solidFill>
                  <a:schemeClr val="accent2"/>
                </a:solidFill>
              </a:rPr>
              <a:t>t</a:t>
            </a:r>
            <a:r>
              <a:rPr lang="en-US" altLang="en-US" sz="2800" baseline="-25000" dirty="0" err="1">
                <a:solidFill>
                  <a:schemeClr val="accent2"/>
                </a:solidFill>
              </a:rPr>
              <a:t>skew</a:t>
            </a:r>
            <a:endParaRPr lang="en-US" altLang="en-US" sz="2800" baseline="-25000" dirty="0">
              <a:solidFill>
                <a:schemeClr val="accent2"/>
              </a:solidFill>
            </a:endParaRPr>
          </a:p>
        </p:txBody>
      </p:sp>
      <p:graphicFrame>
        <p:nvGraphicFramePr>
          <p:cNvPr id="44039" name="Object 8"/>
          <p:cNvGraphicFramePr>
            <a:graphicFrameLocks noGrp="1" noChangeAspect="1"/>
          </p:cNvGraphicFramePr>
          <p:nvPr>
            <p:ph sz="half" idx="2"/>
            <p:custDataLst>
              <p:tags r:id="rId7"/>
            </p:custDataLst>
            <p:extLst>
              <p:ext uri="{D42A27DB-BD31-4B8C-83A1-F6EECF244321}">
                <p14:modId xmlns:p14="http://schemas.microsoft.com/office/powerpoint/2010/main" val="2322405855"/>
              </p:ext>
            </p:extLst>
          </p:nvPr>
        </p:nvGraphicFramePr>
        <p:xfrm>
          <a:off x="4572000" y="1740844"/>
          <a:ext cx="4275137" cy="3671887"/>
        </p:xfrm>
        <a:graphic>
          <a:graphicData uri="http://schemas.openxmlformats.org/presentationml/2006/ole">
            <mc:AlternateContent xmlns:mc="http://schemas.openxmlformats.org/markup-compatibility/2006">
              <mc:Choice xmlns:v="urn:schemas-microsoft-com:vml" Requires="v">
                <p:oleObj spid="_x0000_s20482" name="VISIO" r:id="rId10" imgW="2129529" imgH="2201277" progId="Visio.Drawing.6">
                  <p:embed/>
                </p:oleObj>
              </mc:Choice>
              <mc:Fallback>
                <p:oleObj name="VISIO" r:id="rId10" imgW="2129529" imgH="2201277" progId="Visio.Drawing.6">
                  <p:embed/>
                  <p:pic>
                    <p:nvPicPr>
                      <p:cNvPr id="44039"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2000" y="1740844"/>
                        <a:ext cx="42751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40"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7AB133D-4AEE-4EBB-8F2C-A14D33F06973}" type="slidenum">
              <a:rPr lang="en-US" altLang="en-US" sz="1400" smtClean="0"/>
              <a:pPr eaLnBrk="1" hangingPunct="1">
                <a:spcBef>
                  <a:spcPct val="0"/>
                </a:spcBef>
                <a:buFontTx/>
                <a:buNone/>
              </a:pPr>
              <a:t>41</a:t>
            </a:fld>
            <a:endParaRPr lang="en-US" altLang="en-US" sz="14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3"/>
            </p:custDataLst>
          </p:nvPr>
        </p:nvSpPr>
        <p:spPr>
          <a:xfrm>
            <a:off x="685800" y="0"/>
            <a:ext cx="7772400" cy="843148"/>
          </a:xfrm>
        </p:spPr>
        <p:txBody>
          <a:bodyPr/>
          <a:lstStyle/>
          <a:p>
            <a:pPr eaLnBrk="1" hangingPunct="1"/>
            <a:r>
              <a:rPr lang="en-US" altLang="en-US" dirty="0"/>
              <a:t>Clock Skew: Example</a:t>
            </a:r>
          </a:p>
        </p:txBody>
      </p:sp>
      <p:sp>
        <p:nvSpPr>
          <p:cNvPr id="4506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5"/>
            </p:custDataLst>
          </p:nvPr>
        </p:nvSpPr>
        <p:spPr bwMode="auto">
          <a:xfrm>
            <a:off x="5257800" y="845862"/>
            <a:ext cx="35814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a:p>
            <a:pPr eaLnBrk="1" hangingPunct="1">
              <a:spcBef>
                <a:spcPct val="50000"/>
              </a:spcBef>
              <a:buFontTx/>
              <a:buNone/>
            </a:pPr>
            <a:r>
              <a:rPr lang="en-US" altLang="en-US" sz="2400" i="1" dirty="0">
                <a:latin typeface="Arial" charset="0"/>
              </a:rPr>
              <a:t>	</a:t>
            </a:r>
            <a:r>
              <a:rPr lang="en-US" altLang="en-US" sz="2400" i="1" dirty="0">
                <a:solidFill>
                  <a:srgbClr val="C00000"/>
                </a:solidFill>
                <a:latin typeface="Arial" charset="0"/>
              </a:rPr>
              <a:t>t</a:t>
            </a:r>
            <a:r>
              <a:rPr lang="en-US" altLang="en-US" sz="2400" baseline="-25000" dirty="0">
                <a:solidFill>
                  <a:srgbClr val="C00000"/>
                </a:solidFill>
                <a:latin typeface="Arial" charset="0"/>
              </a:rPr>
              <a:t>skew</a:t>
            </a:r>
            <a:r>
              <a:rPr lang="en-US" altLang="en-US" sz="2400" dirty="0">
                <a:solidFill>
                  <a:srgbClr val="C00000"/>
                </a:solidFill>
                <a:latin typeface="Arial" charset="0"/>
              </a:rPr>
              <a:t> = 50 ps</a:t>
            </a:r>
          </a:p>
        </p:txBody>
      </p:sp>
      <p:sp>
        <p:nvSpPr>
          <p:cNvPr id="45062" name="Text Box 8"/>
          <p:cNvSpPr txBox="1">
            <a:spLocks noChangeArrowheads="1"/>
          </p:cNvSpPr>
          <p:nvPr>
            <p:custDataLst>
              <p:tags r:id="rId6"/>
            </p:custDataLst>
          </p:nvPr>
        </p:nvSpPr>
        <p:spPr bwMode="auto">
          <a:xfrm>
            <a:off x="660400" y="3423392"/>
            <a:ext cx="471912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ps = 50 ps</a:t>
            </a:r>
          </a:p>
          <a:p>
            <a:pPr eaLnBrk="1" hangingPunct="1">
              <a:spcBef>
                <a:spcPct val="50000"/>
              </a:spcBef>
              <a:buFontTx/>
              <a:buNone/>
            </a:pPr>
            <a:endParaRPr lang="en-US" altLang="en-US" sz="1600" dirty="0">
              <a:latin typeface="Arial" charset="0"/>
            </a:endParaRPr>
          </a:p>
        </p:txBody>
      </p:sp>
      <p:sp>
        <p:nvSpPr>
          <p:cNvPr id="45063" name="Text Box 9"/>
          <p:cNvSpPr txBox="1">
            <a:spLocks noChangeArrowheads="1"/>
          </p:cNvSpPr>
          <p:nvPr>
            <p:custDataLst>
              <p:tags r:id="rId7"/>
            </p:custDataLst>
          </p:nvPr>
        </p:nvSpPr>
        <p:spPr bwMode="auto">
          <a:xfrm>
            <a:off x="698500" y="4454525"/>
            <a:ext cx="46810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 </a:t>
            </a:r>
            <a:r>
              <a:rPr lang="en-US" altLang="en-US" sz="2400" i="1" dirty="0">
                <a:latin typeface="Arial" charset="0"/>
              </a:rPr>
              <a:t>t</a:t>
            </a:r>
            <a:r>
              <a:rPr lang="en-US" altLang="en-US" sz="2400" baseline="-25000" dirty="0">
                <a:latin typeface="Arial" charset="0"/>
              </a:rPr>
              <a:t>skew</a:t>
            </a:r>
            <a:r>
              <a:rPr lang="en-US" altLang="en-US" sz="2400" dirty="0">
                <a:latin typeface="Arial" charset="0"/>
              </a:rPr>
              <a:t>?</a:t>
            </a:r>
          </a:p>
          <a:p>
            <a:pPr eaLnBrk="1" hangingPunct="1">
              <a:spcBef>
                <a:spcPct val="50000"/>
              </a:spcBef>
              <a:buFontTx/>
              <a:buNone/>
            </a:pPr>
            <a:r>
              <a:rPr lang="en-US" altLang="en-US" sz="2400" dirty="0">
                <a:latin typeface="Arial" charset="0"/>
              </a:rPr>
              <a:t> (30 + 50) &gt; (70 +50) ps ?</a:t>
            </a:r>
            <a:endParaRPr lang="en-US" altLang="en-US" sz="2400" dirty="0">
              <a:solidFill>
                <a:schemeClr val="accent2"/>
              </a:solidFill>
              <a:latin typeface="Arial" charset="0"/>
            </a:endParaRPr>
          </a:p>
        </p:txBody>
      </p:sp>
      <p:graphicFrame>
        <p:nvGraphicFramePr>
          <p:cNvPr id="45064" name="Object 10"/>
          <p:cNvGraphicFramePr>
            <a:graphicFrameLocks noGrp="1" noChangeAspect="1"/>
          </p:cNvGraphicFramePr>
          <p:nvPr>
            <p:ph sz="half" idx="1"/>
            <p:custDataLst>
              <p:tags r:id="rId8"/>
            </p:custDataLst>
            <p:extLst>
              <p:ext uri="{D42A27DB-BD31-4B8C-83A1-F6EECF244321}">
                <p14:modId xmlns:p14="http://schemas.microsoft.com/office/powerpoint/2010/main" val="779745496"/>
              </p:ext>
            </p:extLst>
          </p:nvPr>
        </p:nvGraphicFramePr>
        <p:xfrm>
          <a:off x="906463" y="1296988"/>
          <a:ext cx="3163887" cy="2074862"/>
        </p:xfrm>
        <a:graphic>
          <a:graphicData uri="http://schemas.openxmlformats.org/presentationml/2006/ole">
            <mc:AlternateContent xmlns:mc="http://schemas.openxmlformats.org/markup-compatibility/2006">
              <mc:Choice xmlns:v="urn:schemas-microsoft-com:vml" Requires="v">
                <p:oleObj spid="_x0000_s21506" name="Visio" r:id="rId12" imgW="2314472" imgH="1517652" progId="Visio.Drawing.11">
                  <p:embed/>
                </p:oleObj>
              </mc:Choice>
              <mc:Fallback>
                <p:oleObj name="Visio" r:id="rId12" imgW="2314472" imgH="1517652" progId="Visio.Drawing.11">
                  <p:embed/>
                  <p:pic>
                    <p:nvPicPr>
                      <p:cNvPr id="45064" name="Object 10"/>
                      <p:cNvPicPr>
                        <a:picLocks noChangeAspect="1" noChangeArrowheads="1"/>
                      </p:cNvPicPr>
                      <p:nvPr/>
                    </p:nvPicPr>
                    <p:blipFill>
                      <a:blip r:embed="rId13"/>
                      <a:srcRect/>
                      <a:stretch>
                        <a:fillRect/>
                      </a:stretch>
                    </p:blipFill>
                    <p:spPr bwMode="auto">
                      <a:xfrm>
                        <a:off x="906463" y="1296988"/>
                        <a:ext cx="3163887"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5" name="Text Box 11"/>
          <p:cNvSpPr txBox="1">
            <a:spLocks noChangeArrowheads="1"/>
          </p:cNvSpPr>
          <p:nvPr>
            <p:custDataLst>
              <p:tags r:id="rId9"/>
            </p:custDataLst>
          </p:nvPr>
        </p:nvSpPr>
        <p:spPr bwMode="auto">
          <a:xfrm>
            <a:off x="533398" y="835967"/>
            <a:ext cx="45492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Add buffers to the short paths:</a:t>
            </a:r>
          </a:p>
        </p:txBody>
      </p:sp>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42</a:t>
            </a:fld>
            <a:endParaRPr lang="en-US" altLang="en-US" sz="14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2"/>
            </p:custDataLst>
          </p:nvPr>
        </p:nvSpPr>
        <p:spPr bwMode="auto">
          <a:xfrm>
            <a:off x="533400" y="906379"/>
            <a:ext cx="8077200" cy="218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3"/>
            </p:custDataLst>
          </p:nvPr>
        </p:nvSpPr>
        <p:spPr>
          <a:xfrm>
            <a:off x="685800" y="0"/>
            <a:ext cx="7772400" cy="690664"/>
          </a:xfrm>
        </p:spPr>
        <p:txBody>
          <a:bodyPr/>
          <a:lstStyle/>
          <a:p>
            <a:pPr eaLnBrk="1" hangingPunct="1"/>
            <a:r>
              <a:rPr lang="en-US" altLang="en-US" sz="3200" dirty="0"/>
              <a:t>Retiming with </a:t>
            </a:r>
            <a:r>
              <a:rPr lang="en-US" altLang="en-US" sz="3200" dirty="0">
                <a:solidFill>
                  <a:srgbClr val="C00000"/>
                </a:solidFill>
              </a:rPr>
              <a:t>Designated</a:t>
            </a:r>
            <a:r>
              <a:rPr lang="en-US" altLang="en-US" sz="3200" dirty="0"/>
              <a:t> Skew</a:t>
            </a:r>
          </a:p>
        </p:txBody>
      </p:sp>
      <p:sp>
        <p:nvSpPr>
          <p:cNvPr id="41989"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1991" name="Object 8"/>
          <p:cNvGraphicFramePr>
            <a:graphicFrameLocks noGrp="1" noChangeAspect="1"/>
          </p:cNvGraphicFramePr>
          <p:nvPr>
            <p:ph sz="half" idx="2"/>
            <p:custDataLst>
              <p:tags r:id="rId5"/>
            </p:custDataLst>
            <p:extLst>
              <p:ext uri="{D42A27DB-BD31-4B8C-83A1-F6EECF244321}">
                <p14:modId xmlns:p14="http://schemas.microsoft.com/office/powerpoint/2010/main" val="2088485677"/>
              </p:ext>
            </p:extLst>
          </p:nvPr>
        </p:nvGraphicFramePr>
        <p:xfrm>
          <a:off x="2118812" y="605592"/>
          <a:ext cx="4495800" cy="4111905"/>
        </p:xfrm>
        <a:graphic>
          <a:graphicData uri="http://schemas.openxmlformats.org/presentationml/2006/ole">
            <mc:AlternateContent xmlns:mc="http://schemas.openxmlformats.org/markup-compatibility/2006">
              <mc:Choice xmlns:v="urn:schemas-microsoft-com:vml" Requires="v">
                <p:oleObj spid="_x0000_s22530" name="Visio" r:id="rId12" imgW="2157554" imgH="1971699" progId="Visio.Drawing.11">
                  <p:embed/>
                </p:oleObj>
              </mc:Choice>
              <mc:Fallback>
                <p:oleObj name="Visio" r:id="rId12" imgW="2157554" imgH="1971699" progId="Visio.Drawing.11">
                  <p:embed/>
                  <p:pic>
                    <p:nvPicPr>
                      <p:cNvPr id="41991" name="Object 8"/>
                      <p:cNvPicPr>
                        <a:picLocks noChangeAspect="1" noChangeArrowheads="1"/>
                      </p:cNvPicPr>
                      <p:nvPr/>
                    </p:nvPicPr>
                    <p:blipFill>
                      <a:blip r:embed="rId13"/>
                      <a:srcRect/>
                      <a:stretch>
                        <a:fillRect/>
                      </a:stretch>
                    </p:blipFill>
                    <p:spPr bwMode="auto">
                      <a:xfrm>
                        <a:off x="2118812" y="605592"/>
                        <a:ext cx="4495800" cy="4111905"/>
                      </a:xfrm>
                      <a:prstGeom prst="rect">
                        <a:avLst/>
                      </a:prstGeom>
                      <a:noFill/>
                      <a:ln>
                        <a:noFill/>
                      </a:ln>
                      <a:effectLst/>
                      <a:ex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43</a:t>
            </a:fld>
            <a:endParaRPr lang="en-US" altLang="en-US" sz="1400" dirty="0"/>
          </a:p>
        </p:txBody>
      </p:sp>
      <p:sp>
        <p:nvSpPr>
          <p:cNvPr id="9" name="Rectangle 6"/>
          <p:cNvSpPr>
            <a:spLocks noChangeArrowheads="1"/>
          </p:cNvSpPr>
          <p:nvPr>
            <p:custDataLst>
              <p:tags r:id="rId6"/>
            </p:custDataLst>
          </p:nvPr>
        </p:nvSpPr>
        <p:spPr bwMode="auto">
          <a:xfrm>
            <a:off x="40032" y="3660786"/>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400" i="1" dirty="0"/>
              <a:t>t</a:t>
            </a:r>
            <a:r>
              <a:rPr lang="en-US" altLang="en-US" sz="2400" baseline="-25000" dirty="0"/>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0" name="Rectangle 6"/>
          <p:cNvSpPr>
            <a:spLocks noChangeArrowheads="1"/>
          </p:cNvSpPr>
          <p:nvPr>
            <p:custDataLst>
              <p:tags r:id="rId7"/>
            </p:custDataLst>
          </p:nvPr>
        </p:nvSpPr>
        <p:spPr bwMode="auto">
          <a:xfrm>
            <a:off x="337316" y="4628995"/>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 </a:t>
            </a:r>
            <a:r>
              <a:rPr lang="en-US" altLang="en-US" sz="2800" i="1" dirty="0">
                <a:solidFill>
                  <a:srgbClr val="C00000"/>
                </a:solidFill>
              </a:rPr>
              <a:t>t</a:t>
            </a:r>
            <a:r>
              <a:rPr lang="en-US" altLang="en-US" sz="2800" baseline="-25000" dirty="0">
                <a:solidFill>
                  <a:srgbClr val="C00000"/>
                </a:solidFill>
              </a:rPr>
              <a:t>skew</a:t>
            </a:r>
          </a:p>
        </p:txBody>
      </p:sp>
      <p:sp>
        <p:nvSpPr>
          <p:cNvPr id="2" name="TextBox 1"/>
          <p:cNvSpPr txBox="1"/>
          <p:nvPr/>
        </p:nvSpPr>
        <p:spPr>
          <a:xfrm>
            <a:off x="467437" y="2001252"/>
            <a:ext cx="4051109" cy="523220"/>
          </a:xfrm>
          <a:prstGeom prst="rect">
            <a:avLst/>
          </a:prstGeom>
          <a:noFill/>
        </p:spPr>
        <p:txBody>
          <a:bodyPr wrap="none" rtlCol="0">
            <a:spAutoFit/>
          </a:bodyPr>
          <a:lstStyle/>
          <a:p>
            <a:r>
              <a:rPr lang="en-US" sz="2800" dirty="0">
                <a:solidFill>
                  <a:schemeClr val="accent6"/>
                </a:solidFill>
              </a:rPr>
              <a:t>Skew as noise (worst case)</a:t>
            </a:r>
          </a:p>
        </p:txBody>
      </p:sp>
      <p:sp>
        <p:nvSpPr>
          <p:cNvPr id="3" name="TextBox 2"/>
          <p:cNvSpPr txBox="1"/>
          <p:nvPr/>
        </p:nvSpPr>
        <p:spPr>
          <a:xfrm>
            <a:off x="5651890" y="1919047"/>
            <a:ext cx="2624436" cy="523220"/>
          </a:xfrm>
          <a:prstGeom prst="rect">
            <a:avLst/>
          </a:prstGeom>
          <a:noFill/>
        </p:spPr>
        <p:txBody>
          <a:bodyPr wrap="none" rtlCol="0">
            <a:spAutoFit/>
          </a:bodyPr>
          <a:lstStyle/>
          <a:p>
            <a:r>
              <a:rPr lang="en-US" sz="2800" dirty="0">
                <a:solidFill>
                  <a:srgbClr val="C00000"/>
                </a:solidFill>
              </a:rPr>
              <a:t>Designated skew</a:t>
            </a:r>
          </a:p>
        </p:txBody>
      </p:sp>
      <p:sp>
        <p:nvSpPr>
          <p:cNvPr id="13" name="Rectangle 6"/>
          <p:cNvSpPr>
            <a:spLocks noChangeArrowheads="1"/>
          </p:cNvSpPr>
          <p:nvPr>
            <p:custDataLst>
              <p:tags r:id="rId8"/>
            </p:custDataLst>
          </p:nvPr>
        </p:nvSpPr>
        <p:spPr bwMode="auto">
          <a:xfrm>
            <a:off x="4572000" y="3649998"/>
            <a:ext cx="4676094"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a:t>
            </a:r>
            <a:r>
              <a:rPr lang="en-US" altLang="en-US" sz="2400" dirty="0"/>
              <a:t>com</a:t>
            </a:r>
            <a:r>
              <a:rPr lang="en-US" altLang="en-US" sz="2800" dirty="0"/>
              <a:t>)+ </a:t>
            </a:r>
            <a:r>
              <a:rPr lang="en-US" altLang="en-US" sz="2800" i="1" dirty="0" err="1"/>
              <a:t>t</a:t>
            </a:r>
            <a:r>
              <a:rPr lang="en-US" altLang="en-US" sz="2800" baseline="-25000" dirty="0" err="1"/>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4" name="Rectangle 6"/>
          <p:cNvSpPr>
            <a:spLocks noChangeArrowheads="1"/>
          </p:cNvSpPr>
          <p:nvPr>
            <p:custDataLst>
              <p:tags r:id="rId9"/>
            </p:custDataLst>
          </p:nvPr>
        </p:nvSpPr>
        <p:spPr bwMode="auto">
          <a:xfrm>
            <a:off x="4777288" y="4577517"/>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274C493-3882-4A2A-9C10-099F574DF0B1}"/>
                  </a:ext>
                </a:extLst>
              </p:cNvPr>
              <p:cNvSpPr txBox="1"/>
              <p:nvPr/>
            </p:nvSpPr>
            <p:spPr>
              <a:xfrm>
                <a:off x="5059228" y="2708650"/>
                <a:ext cx="3474720" cy="369332"/>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p:sp>
            <p:nvSpPr>
              <p:cNvPr id="4" name="TextBox 3">
                <a:extLst>
                  <a:ext uri="{FF2B5EF4-FFF2-40B4-BE49-F238E27FC236}">
                    <a16:creationId xmlns:a16="http://schemas.microsoft.com/office/drawing/2014/main" id="{F274C493-3882-4A2A-9C10-099F574DF0B1}"/>
                  </a:ext>
                </a:extLst>
              </p:cNvPr>
              <p:cNvSpPr txBox="1">
                <a:spLocks noRot="1" noChangeAspect="1" noMove="1" noResize="1" noEditPoints="1" noAdjustHandles="1" noChangeArrowheads="1" noChangeShapeType="1" noTextEdit="1"/>
              </p:cNvSpPr>
              <p:nvPr/>
            </p:nvSpPr>
            <p:spPr>
              <a:xfrm>
                <a:off x="5059228" y="2708650"/>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DDE29E77-515C-48C4-9B6B-813C5972BD90}"/>
                  </a:ext>
                </a:extLst>
              </p:cNvPr>
              <p:cNvSpPr txBox="1"/>
              <p:nvPr/>
            </p:nvSpPr>
            <p:spPr>
              <a:xfrm>
                <a:off x="755631" y="2697809"/>
                <a:ext cx="3474720" cy="369332"/>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p:sp>
            <p:nvSpPr>
              <p:cNvPr id="16" name="TextBox 15">
                <a:extLst>
                  <a:ext uri="{FF2B5EF4-FFF2-40B4-BE49-F238E27FC236}">
                    <a16:creationId xmlns:a16="http://schemas.microsoft.com/office/drawing/2014/main" id="{DDE29E77-515C-48C4-9B6B-813C5972BD90}"/>
                  </a:ext>
                </a:extLst>
              </p:cNvPr>
              <p:cNvSpPr txBox="1">
                <a:spLocks noRot="1" noChangeAspect="1" noMove="1" noResize="1" noEditPoints="1" noAdjustHandles="1" noChangeArrowheads="1" noChangeShapeType="1" noTextEdit="1"/>
              </p:cNvSpPr>
              <p:nvPr/>
            </p:nvSpPr>
            <p:spPr>
              <a:xfrm>
                <a:off x="755631" y="2697809"/>
                <a:ext cx="3474720" cy="369332"/>
              </a:xfrm>
              <a:prstGeom prst="rect">
                <a:avLst/>
              </a:prstGeom>
              <a:blipFill>
                <a:blip r:embed="rId15"/>
                <a:stretch>
                  <a:fillRect b="-18333"/>
                </a:stretch>
              </a:blipFill>
            </p:spPr>
            <p:txBody>
              <a:bodyPr/>
              <a:lstStyle/>
              <a:p>
                <a:r>
                  <a:rPr lang="en-US">
                    <a:noFill/>
                  </a:rPr>
                  <a:t> </a:t>
                </a:r>
              </a:p>
            </p:txBody>
          </p:sp>
        </mc:Fallback>
      </mc:AlternateContent>
    </p:spTree>
    <p:extLst>
      <p:ext uri="{BB962C8B-B14F-4D97-AF65-F5344CB8AC3E}">
        <p14:creationId xmlns:p14="http://schemas.microsoft.com/office/powerpoint/2010/main" val="340361248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3"/>
            </p:custDataLst>
          </p:nvPr>
        </p:nvSpPr>
        <p:spPr>
          <a:xfrm>
            <a:off x="858130" y="0"/>
            <a:ext cx="7600070" cy="661182"/>
          </a:xfrm>
        </p:spPr>
        <p:txBody>
          <a:bodyPr/>
          <a:lstStyle/>
          <a:p>
            <a:pPr eaLnBrk="1" hangingPunct="1"/>
            <a:r>
              <a:rPr lang="en-US" altLang="en-US" sz="3200" dirty="0"/>
              <a:t>Retiming: Example</a:t>
            </a:r>
          </a:p>
        </p:txBody>
      </p:sp>
      <p:sp>
        <p:nvSpPr>
          <p:cNvPr id="4506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5"/>
            </p:custDataLst>
          </p:nvPr>
        </p:nvSpPr>
        <p:spPr bwMode="auto">
          <a:xfrm>
            <a:off x="5257800" y="845862"/>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graphicFrame>
        <p:nvGraphicFramePr>
          <p:cNvPr id="45064" name="Object 10"/>
          <p:cNvGraphicFramePr>
            <a:graphicFrameLocks noGrp="1" noChangeAspect="1"/>
          </p:cNvGraphicFramePr>
          <p:nvPr>
            <p:ph sz="half" idx="1"/>
            <p:custDataLst>
              <p:tags r:id="rId6"/>
            </p:custDataLst>
            <p:extLst>
              <p:ext uri="{D42A27DB-BD31-4B8C-83A1-F6EECF244321}">
                <p14:modId xmlns:p14="http://schemas.microsoft.com/office/powerpoint/2010/main" val="4173037352"/>
              </p:ext>
            </p:extLst>
          </p:nvPr>
        </p:nvGraphicFramePr>
        <p:xfrm>
          <a:off x="533400" y="534572"/>
          <a:ext cx="3163887" cy="2163237"/>
        </p:xfrm>
        <a:graphic>
          <a:graphicData uri="http://schemas.openxmlformats.org/presentationml/2006/ole">
            <mc:AlternateContent xmlns:mc="http://schemas.openxmlformats.org/markup-compatibility/2006">
              <mc:Choice xmlns:v="urn:schemas-microsoft-com:vml" Requires="v">
                <p:oleObj spid="_x0000_s23554" name="Visio" r:id="rId11" imgW="2314472" imgH="1517652" progId="Visio.Drawing.11">
                  <p:embed/>
                </p:oleObj>
              </mc:Choice>
              <mc:Fallback>
                <p:oleObj name="Visio" r:id="rId11" imgW="2314472" imgH="1517652" progId="Visio.Drawing.11">
                  <p:embed/>
                  <p:pic>
                    <p:nvPicPr>
                      <p:cNvPr id="45064" name="Object 10"/>
                      <p:cNvPicPr>
                        <a:picLocks noChangeAspect="1" noChangeArrowheads="1"/>
                      </p:cNvPicPr>
                      <p:nvPr/>
                    </p:nvPicPr>
                    <p:blipFill>
                      <a:blip r:embed="rId12"/>
                      <a:srcRect/>
                      <a:stretch>
                        <a:fillRect/>
                      </a:stretch>
                    </p:blipFill>
                    <p:spPr bwMode="auto">
                      <a:xfrm>
                        <a:off x="533400" y="534572"/>
                        <a:ext cx="3163887" cy="2163237"/>
                      </a:xfrm>
                      <a:prstGeom prst="rect">
                        <a:avLst/>
                      </a:prstGeom>
                      <a:noFill/>
                      <a:ln>
                        <a:noFill/>
                      </a:ln>
                      <a:extLst/>
                    </p:spPr>
                  </p:pic>
                </p:oleObj>
              </mc:Fallback>
            </mc:AlternateContent>
          </a:graphicData>
        </a:graphic>
      </p:graphicFrame>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44</a:t>
            </a:fld>
            <a:endParaRPr lang="en-US" altLang="en-US" sz="1400" dirty="0"/>
          </a:p>
        </p:txBody>
      </p:sp>
      <p:sp>
        <p:nvSpPr>
          <p:cNvPr id="12" name="Rectangle 6"/>
          <p:cNvSpPr>
            <a:spLocks noChangeArrowheads="1"/>
          </p:cNvSpPr>
          <p:nvPr>
            <p:custDataLst>
              <p:tags r:id="rId7"/>
            </p:custDataLst>
          </p:nvPr>
        </p:nvSpPr>
        <p:spPr bwMode="auto">
          <a:xfrm>
            <a:off x="676224" y="2566688"/>
            <a:ext cx="508289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800" i="1" dirty="0"/>
              <a:t>t</a:t>
            </a:r>
            <a:r>
              <a:rPr lang="en-US" altLang="en-US" sz="2800" baseline="-25000" dirty="0"/>
              <a:t>setup</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err="1"/>
              <a:t>t</a:t>
            </a:r>
            <a:r>
              <a:rPr lang="en-US" altLang="en-US" sz="2800" i="1" baseline="-25000" dirty="0" err="1"/>
              <a:t>ccq</a:t>
            </a:r>
            <a:r>
              <a:rPr lang="en-US" altLang="en-US" sz="2800" dirty="0"/>
              <a:t> + </a:t>
            </a:r>
            <a:r>
              <a:rPr lang="en-US" altLang="en-US" sz="2800" i="1" dirty="0" err="1"/>
              <a:t>t</a:t>
            </a:r>
            <a:r>
              <a:rPr lang="en-US" altLang="en-US" sz="2800" baseline="-25000" dirty="0" err="1"/>
              <a:t>cd</a:t>
            </a:r>
            <a:r>
              <a:rPr lang="en-US" altLang="en-US" sz="2800" dirty="0"/>
              <a:t>(com) ≥ </a:t>
            </a:r>
            <a:r>
              <a:rPr lang="en-US" altLang="en-US" sz="2800" i="1" dirty="0" err="1"/>
              <a:t>t</a:t>
            </a:r>
            <a:r>
              <a:rPr lang="en-US" altLang="en-US" sz="2800" i="1" baseline="-25000" dirty="0" err="1"/>
              <a:t>hold</a:t>
            </a:r>
            <a:r>
              <a:rPr lang="en-US" altLang="en-US" sz="2800" dirty="0"/>
              <a:t> +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13" name="Rectangle 6"/>
          <p:cNvSpPr>
            <a:spLocks noChangeArrowheads="1"/>
          </p:cNvSpPr>
          <p:nvPr>
            <p:custDataLst>
              <p:tags r:id="rId8"/>
            </p:custDataLst>
          </p:nvPr>
        </p:nvSpPr>
        <p:spPr bwMode="auto">
          <a:xfrm>
            <a:off x="676225" y="3668776"/>
            <a:ext cx="419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50</a:t>
            </a:r>
            <a:r>
              <a:rPr lang="en-US" altLang="en-US" sz="2800" dirty="0"/>
              <a:t> + </a:t>
            </a:r>
            <a:r>
              <a:rPr lang="en-US" altLang="en-US" sz="2800" i="1" dirty="0"/>
              <a:t>105</a:t>
            </a:r>
            <a:r>
              <a:rPr lang="en-US" altLang="en-US" sz="2800" dirty="0"/>
              <a:t> + </a:t>
            </a:r>
            <a:r>
              <a:rPr lang="en-US" altLang="en-US" sz="2800" i="1" dirty="0"/>
              <a:t>60</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a:t>30</a:t>
            </a:r>
            <a:r>
              <a:rPr lang="en-US" altLang="en-US" sz="2800" dirty="0"/>
              <a:t> + </a:t>
            </a:r>
            <a:r>
              <a:rPr lang="en-US" altLang="en-US" sz="2800" i="1" dirty="0"/>
              <a:t>50</a:t>
            </a:r>
            <a:r>
              <a:rPr lang="en-US" altLang="en-US" sz="2800" dirty="0"/>
              <a:t> ≥ 70+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2" name="TextBox 1"/>
          <p:cNvSpPr txBox="1"/>
          <p:nvPr/>
        </p:nvSpPr>
        <p:spPr>
          <a:xfrm>
            <a:off x="1625873" y="4669032"/>
            <a:ext cx="5892254" cy="1938992"/>
          </a:xfrm>
          <a:prstGeom prst="rect">
            <a:avLst/>
          </a:prstGeom>
          <a:noFill/>
        </p:spPr>
        <p:txBody>
          <a:bodyPr wrap="none" rtlCol="0">
            <a:spAutoFit/>
          </a:bodyPr>
          <a:lstStyle/>
          <a:p>
            <a:r>
              <a:rPr lang="en-US" dirty="0"/>
              <a:t>iClicker: The minimum clock period T can be:</a:t>
            </a:r>
          </a:p>
          <a:p>
            <a:pPr marL="457200" indent="-457200">
              <a:buAutoNum type="alphaUcPeriod"/>
            </a:pPr>
            <a:r>
              <a:rPr lang="en-US" dirty="0"/>
              <a:t>195</a:t>
            </a:r>
          </a:p>
          <a:p>
            <a:pPr marL="457200" indent="-457200">
              <a:buAutoNum type="alphaUcPeriod"/>
            </a:pPr>
            <a:r>
              <a:rPr lang="en-US" dirty="0"/>
              <a:t>205</a:t>
            </a:r>
          </a:p>
          <a:p>
            <a:pPr marL="457200" indent="-457200">
              <a:buAutoNum type="alphaUcPeriod"/>
            </a:pPr>
            <a:r>
              <a:rPr lang="en-US" dirty="0"/>
              <a:t>215</a:t>
            </a:r>
          </a:p>
          <a:p>
            <a:pPr marL="457200" indent="-457200">
              <a:buAutoNum type="alphaUcPeriod"/>
            </a:pPr>
            <a:r>
              <a:rPr lang="en-US" dirty="0"/>
              <a:t>None of the above</a:t>
            </a:r>
          </a:p>
        </p:txBody>
      </p:sp>
    </p:spTree>
    <p:extLst>
      <p:ext uri="{BB962C8B-B14F-4D97-AF65-F5344CB8AC3E}">
        <p14:creationId xmlns:p14="http://schemas.microsoft.com/office/powerpoint/2010/main" val="258044491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533400"/>
            <a:ext cx="7772400" cy="1143000"/>
          </a:xfrm>
        </p:spPr>
        <p:txBody>
          <a:bodyPr/>
          <a:lstStyle/>
          <a:p>
            <a:r>
              <a:rPr lang="en-US" altLang="en-US" dirty="0"/>
              <a:t>Timing and Retiming</a:t>
            </a:r>
          </a:p>
        </p:txBody>
      </p:sp>
      <p:sp>
        <p:nvSpPr>
          <p:cNvPr id="46083" name="Content Placeholder 2"/>
          <p:cNvSpPr>
            <a:spLocks noGrp="1"/>
          </p:cNvSpPr>
          <p:nvPr>
            <p:ph sz="half" idx="1"/>
          </p:nvPr>
        </p:nvSpPr>
        <p:spPr>
          <a:xfrm>
            <a:off x="685800" y="1981200"/>
            <a:ext cx="6629400" cy="4114800"/>
          </a:xfrm>
        </p:spPr>
        <p:txBody>
          <a:bodyPr/>
          <a:lstStyle/>
          <a:p>
            <a:r>
              <a:rPr lang="en-US" altLang="en-US" dirty="0"/>
              <a:t>Retiming: Adjust the clock skew so that the clock period can be reduced.</a:t>
            </a:r>
          </a:p>
          <a:p>
            <a:r>
              <a:rPr lang="en-US" altLang="en-US" dirty="0"/>
              <a:t>Add a few more examples on timing and retiming.</a:t>
            </a:r>
          </a:p>
        </p:txBody>
      </p:sp>
      <p:sp>
        <p:nvSpPr>
          <p:cNvPr id="460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22B8079-F651-44C7-9266-923E60BBBEB8}" type="slidenum">
              <a:rPr lang="en-US" altLang="en-US" sz="1400" smtClean="0"/>
              <a:pPr eaLnBrk="1" hangingPunct="1">
                <a:spcBef>
                  <a:spcPct val="0"/>
                </a:spcBef>
                <a:buFontTx/>
                <a:buNone/>
              </a:pPr>
              <a:t>45</a:t>
            </a:fld>
            <a:endParaRPr lang="en-US" altLang="en-US"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57664" y="0"/>
            <a:ext cx="7772400" cy="1143000"/>
          </a:xfrm>
        </p:spPr>
        <p:txBody>
          <a:bodyPr/>
          <a:lstStyle/>
          <a:p>
            <a:r>
              <a:rPr lang="en-US" altLang="en-US" dirty="0"/>
              <a:t>Conclusion</a:t>
            </a:r>
          </a:p>
        </p:txBody>
      </p:sp>
      <p:sp>
        <p:nvSpPr>
          <p:cNvPr id="47107" name="Content Placeholder 2"/>
          <p:cNvSpPr>
            <a:spLocks noGrp="1"/>
          </p:cNvSpPr>
          <p:nvPr>
            <p:ph sz="half" idx="1"/>
          </p:nvPr>
        </p:nvSpPr>
        <p:spPr>
          <a:xfrm>
            <a:off x="685800" y="1223889"/>
            <a:ext cx="7837488" cy="5162843"/>
          </a:xfrm>
        </p:spPr>
        <p:txBody>
          <a:bodyPr/>
          <a:lstStyle/>
          <a:p>
            <a:r>
              <a:rPr lang="en-US" altLang="en-US" dirty="0"/>
              <a:t>Clock to Clock: Range of shortest and longest paths</a:t>
            </a:r>
          </a:p>
          <a:p>
            <a:r>
              <a:rPr lang="en-US" altLang="en-US" dirty="0"/>
              <a:t>Design revision and retiming to adjust the constraints</a:t>
            </a:r>
          </a:p>
          <a:p>
            <a:r>
              <a:rPr lang="en-US" altLang="en-US" dirty="0"/>
              <a:t>Research: Variation aware designs</a:t>
            </a:r>
          </a:p>
          <a:p>
            <a:pPr marL="0" indent="0">
              <a:buNone/>
            </a:pPr>
            <a:r>
              <a:rPr lang="en-US" altLang="en-US" sz="2400" dirty="0"/>
              <a:t>Extra materials:</a:t>
            </a:r>
          </a:p>
          <a:p>
            <a:r>
              <a:rPr lang="en-US" altLang="en-US" sz="2400" dirty="0"/>
              <a:t>C. Leiserson and J. Saxe, "Retiming Synchronous Circuitry," Algorithmica, pp. 6:5-35, 1991.</a:t>
            </a:r>
          </a:p>
          <a:p>
            <a:r>
              <a:rPr lang="en-US" altLang="en-US" sz="2400" dirty="0"/>
              <a:t> L.T. Liu, M. Shih, N.C. Chou, C.K. Cheng, and W. Ku, "Performance-Driven Partitioning Using Retiming and Replication,“ IEEE Int. Conf. on Computer-Aided Design, pp. 296-299, Nov. 1993.</a:t>
            </a:r>
          </a:p>
          <a:p>
            <a:endParaRPr lang="en-US" altLang="en-US" dirty="0"/>
          </a:p>
          <a:p>
            <a:endParaRPr lang="en-US" altLang="en-US" dirty="0"/>
          </a:p>
        </p:txBody>
      </p:sp>
      <p:sp>
        <p:nvSpPr>
          <p:cNvPr id="471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912FDED-254C-433C-80E0-7F8A6A5D4BFD}" type="slidenum">
              <a:rPr lang="en-US" altLang="en-US" sz="1400" smtClean="0"/>
              <a:pPr eaLnBrk="1" hangingPunct="1">
                <a:spcBef>
                  <a:spcPct val="0"/>
                </a:spcBef>
                <a:buFontTx/>
                <a:buNone/>
              </a:pPr>
              <a:t>46</a:t>
            </a:fld>
            <a:endParaRPr lang="en-US" alt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4627</TotalTime>
  <Words>2493</Words>
  <Application>Microsoft Office PowerPoint</Application>
  <PresentationFormat>On-screen Show (4:3)</PresentationFormat>
  <Paragraphs>521</Paragraphs>
  <Slides>46</Slides>
  <Notes>29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52" baseType="lpstr">
      <vt:lpstr>Arial</vt:lpstr>
      <vt:lpstr>Cambria Math</vt:lpstr>
      <vt:lpstr>Times New Roman</vt:lpstr>
      <vt:lpstr>Default Design</vt:lpstr>
      <vt:lpstr>VISIO</vt:lpstr>
      <vt:lpstr>Visio</vt:lpstr>
      <vt:lpstr>PowerPoint Presentation</vt:lpstr>
      <vt:lpstr>Timing</vt:lpstr>
      <vt:lpstr>Timing: Motivation</vt:lpstr>
      <vt:lpstr>The Story of Goldilocks and the Three Bears</vt:lpstr>
      <vt:lpstr>PowerPoint Presentation</vt:lpstr>
      <vt:lpstr>PowerPoint Presentation</vt:lpstr>
      <vt:lpstr>PowerPoint Presentation</vt:lpstr>
      <vt:lpstr>Timing of the System</vt:lpstr>
      <vt:lpstr>Gate Delay: Combinational Logic Timing</vt:lpstr>
      <vt:lpstr>Gate Delay: Combinational Logic Timing</vt:lpstr>
      <vt:lpstr>Combinational Logic Delay</vt:lpstr>
      <vt:lpstr>Interconnect Delay</vt:lpstr>
      <vt:lpstr>Combinational Logic: Output timing constraints</vt:lpstr>
      <vt:lpstr>Flip-Flop Timing Window</vt:lpstr>
      <vt:lpstr>FF Input Constraints: Set up and hold time</vt:lpstr>
      <vt:lpstr>FF Output Timing Constraints</vt:lpstr>
      <vt:lpstr>PowerPoint Presentation</vt:lpstr>
      <vt:lpstr>PowerPoint Presentation</vt:lpstr>
      <vt:lpstr>PowerPoint Presentation</vt:lpstr>
      <vt:lpstr>PIQ: The timing of which of the following signals can cause a setup-time violation?</vt:lpstr>
      <vt:lpstr>PIQ: A hold time violation is likely to occur when</vt:lpstr>
      <vt:lpstr>PIQ: A hold time violation is likely to occur when</vt:lpstr>
      <vt:lpstr>PowerPoint Presentation</vt:lpstr>
      <vt:lpstr>PowerPoint Presentation</vt:lpstr>
      <vt:lpstr>PowerPoint Presentation</vt:lpstr>
      <vt:lpstr>PowerPoint Presentation</vt:lpstr>
      <vt:lpstr>PowerPoint Presentation</vt:lpstr>
      <vt:lpstr>Setup Time Constraint</vt:lpstr>
      <vt:lpstr>Setup Time Constraint</vt:lpstr>
      <vt:lpstr>Setup Time Constraint</vt:lpstr>
      <vt:lpstr>PowerPoint Presentation</vt:lpstr>
      <vt:lpstr>Hold Time Constraint</vt:lpstr>
      <vt:lpstr>Hold Time Constraint</vt:lpstr>
      <vt:lpstr>Timing Analysis: Example</vt:lpstr>
      <vt:lpstr>Timing Analysis: Example</vt:lpstr>
      <vt:lpstr>Example: Fix Hold Time Violation</vt:lpstr>
      <vt:lpstr>Example: Fix Hold Time Violation</vt:lpstr>
      <vt:lpstr>Clock Skew</vt:lpstr>
      <vt:lpstr>Time Constraint with Clock Skew (Noise)</vt:lpstr>
      <vt:lpstr>Timing Analysis with Clock Skew: Example</vt:lpstr>
      <vt:lpstr>Time Constraint with Clock Skew: Example</vt:lpstr>
      <vt:lpstr>Clock Skew: Example</vt:lpstr>
      <vt:lpstr>Retiming with Designated Skew</vt:lpstr>
      <vt:lpstr>Retiming: Example</vt:lpstr>
      <vt:lpstr>Timing and Retiming</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140 Lecture 6</dc:title>
  <dc:creator>ThomasLW</dc:creator>
  <cp:lastModifiedBy>CK Cheng</cp:lastModifiedBy>
  <cp:revision>173</cp:revision>
  <cp:lastPrinted>2016-02-19T19:27:21Z</cp:lastPrinted>
  <dcterms:created xsi:type="dcterms:W3CDTF">2002-04-20T15:43:59Z</dcterms:created>
  <dcterms:modified xsi:type="dcterms:W3CDTF">2019-05-01T19:43:44Z</dcterms:modified>
</cp:coreProperties>
</file>