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3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8" r:id="rId15"/>
    <p:sldId id="277" r:id="rId16"/>
    <p:sldId id="276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C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6"/>
    <p:restoredTop sz="95673"/>
  </p:normalViewPr>
  <p:slideViewPr>
    <p:cSldViewPr snapToGrid="0" snapToObjects="1">
      <p:cViewPr>
        <p:scale>
          <a:sx n="162" d="100"/>
          <a:sy n="162" d="100"/>
        </p:scale>
        <p:origin x="-3784" y="-1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FC0D-1C66-184B-B6AA-664224191455}" type="datetimeFigureOut">
              <a:rPr lang="en-US" smtClean="0"/>
              <a:t>5/31/19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58DD-EF35-B041-A3C1-A4213FA1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9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2DB0-9788-6049-9DA1-6A840AFB5CA7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570A-BB81-D84F-9B2A-15E5684A643C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B51D-C7B8-014C-8713-D0DC84A2A3C7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3CFA-D3E5-D141-83BC-7107850DA58D}" type="datetime1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C952-18D5-934B-BB92-9A13F2CAFF3F}" type="datetime1">
              <a:rPr lang="en-US" smtClean="0"/>
              <a:t>5/31/19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1AC2-89BF-884F-A965-73C795EC8DB9}" type="datetime1">
              <a:rPr lang="en-US" smtClean="0"/>
              <a:t>5/31/19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7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D098-C0E3-F345-8560-8162F2AE1C4C}" type="datetime1">
              <a:rPr lang="en-US" smtClean="0"/>
              <a:t>5/31/19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BF1E-9F0C-764A-B097-B006297CD479}" type="datetime1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1EE2-6F7A-9D46-A13F-747642F5B376}" type="datetime1">
              <a:rPr lang="en-US" smtClean="0"/>
              <a:t>5/31/19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5E29-F137-B14B-B3E0-CAE0244BA176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0F3-2B0B-D64B-8523-009E7DA9B996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04E0-0DFB-CE45-84F8-6D4DF1B4546B}" type="datetime1">
              <a:rPr lang="en-US" smtClean="0"/>
              <a:t>5/31/19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CSE140: </a:t>
            </a:r>
            <a:r>
              <a:rPr lang="en-US" altLang="zh-CN" dirty="0" smtClean="0"/>
              <a:t>System</a:t>
            </a:r>
            <a:r>
              <a:rPr lang="zh-CN" altLang="en-US" dirty="0" smtClean="0"/>
              <a:t> </a:t>
            </a:r>
            <a:r>
              <a:rPr lang="en-US" altLang="zh-CN" dirty="0" smtClean="0"/>
              <a:t>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Xinyuan Wang</a:t>
            </a:r>
          </a:p>
          <a:p>
            <a:r>
              <a:rPr lang="en-US" dirty="0" smtClean="0"/>
              <a:t>05/</a:t>
            </a:r>
            <a:r>
              <a:rPr lang="en-US" altLang="zh-CN" dirty="0" smtClean="0"/>
              <a:t>31</a:t>
            </a:r>
            <a:r>
              <a:rPr lang="en-US" dirty="0" smtClean="0"/>
              <a:t>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Example: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SP18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Final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16074"/>
            <a:ext cx="6400800" cy="484027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08"/>
          <p:cNvSpPr txBox="1">
            <a:spLocks noChangeArrowheads="1"/>
          </p:cNvSpPr>
          <p:nvPr/>
        </p:nvSpPr>
        <p:spPr bwMode="auto">
          <a:xfrm>
            <a:off x="953273" y="329626"/>
            <a:ext cx="63143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smtClean="0">
                <a:latin typeface="+mj-lt"/>
              </a:rPr>
              <a:t>Framework</a:t>
            </a:r>
            <a:endParaRPr lang="en-US" altLang="en-US" sz="3600" dirty="0">
              <a:latin typeface="+mj-lt"/>
            </a:endParaRPr>
          </a:p>
        </p:txBody>
      </p:sp>
      <p:sp>
        <p:nvSpPr>
          <p:cNvPr id="616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381561-0B05-4B8D-B8AA-DEB73E55432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2366907" y="1710883"/>
            <a:ext cx="8139169" cy="3581547"/>
            <a:chOff x="842906" y="1710882"/>
            <a:chExt cx="8139169" cy="3581547"/>
          </a:xfrm>
        </p:grpSpPr>
        <p:sp>
          <p:nvSpPr>
            <p:cNvPr id="6147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8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9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0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1" name="Text Box 214"/>
            <p:cNvSpPr txBox="1">
              <a:spLocks noChangeArrowheads="1"/>
            </p:cNvSpPr>
            <p:nvPr/>
          </p:nvSpPr>
          <p:spPr bwMode="auto">
            <a:xfrm>
              <a:off x="2819401" y="3124202"/>
              <a:ext cx="15343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Conditions</a:t>
              </a:r>
            </a:p>
          </p:txBody>
        </p:sp>
        <p:sp>
          <p:nvSpPr>
            <p:cNvPr id="6152" name="Text Box 215"/>
            <p:cNvSpPr txBox="1">
              <a:spLocks noChangeArrowheads="1"/>
            </p:cNvSpPr>
            <p:nvPr/>
          </p:nvSpPr>
          <p:spPr bwMode="auto">
            <a:xfrm>
              <a:off x="5181600" y="2822855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Signals</a:t>
              </a:r>
            </a:p>
          </p:txBody>
        </p:sp>
        <p:sp>
          <p:nvSpPr>
            <p:cNvPr id="6153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4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5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6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7" name="Text Box 220"/>
            <p:cNvSpPr txBox="1">
              <a:spLocks noChangeArrowheads="1"/>
            </p:cNvSpPr>
            <p:nvPr/>
          </p:nvSpPr>
          <p:spPr bwMode="auto">
            <a:xfrm>
              <a:off x="2574926" y="1710882"/>
              <a:ext cx="9733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6158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Text Box 226"/>
            <p:cNvSpPr txBox="1">
              <a:spLocks noChangeArrowheads="1"/>
            </p:cNvSpPr>
            <p:nvPr/>
          </p:nvSpPr>
          <p:spPr bwMode="auto">
            <a:xfrm>
              <a:off x="6248401" y="1742166"/>
              <a:ext cx="819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6163" name="Text Box 227"/>
            <p:cNvSpPr txBox="1">
              <a:spLocks noChangeArrowheads="1"/>
            </p:cNvSpPr>
            <p:nvPr/>
          </p:nvSpPr>
          <p:spPr bwMode="auto">
            <a:xfrm>
              <a:off x="1012826" y="2025651"/>
              <a:ext cx="95410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4" name="Text Box 228"/>
            <p:cNvSpPr txBox="1">
              <a:spLocks noChangeArrowheads="1"/>
            </p:cNvSpPr>
            <p:nvPr/>
          </p:nvSpPr>
          <p:spPr bwMode="auto">
            <a:xfrm>
              <a:off x="842906" y="4018418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5" name="Text Box 229"/>
            <p:cNvSpPr txBox="1">
              <a:spLocks noChangeArrowheads="1"/>
            </p:cNvSpPr>
            <p:nvPr/>
          </p:nvSpPr>
          <p:spPr bwMode="auto">
            <a:xfrm>
              <a:off x="7604126" y="2025651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6" name="Text Box 230"/>
            <p:cNvSpPr txBox="1">
              <a:spLocks noChangeArrowheads="1"/>
            </p:cNvSpPr>
            <p:nvPr/>
          </p:nvSpPr>
          <p:spPr bwMode="auto">
            <a:xfrm>
              <a:off x="7680326" y="4000502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7" name="Text Box 231"/>
            <p:cNvSpPr txBox="1">
              <a:spLocks noChangeArrowheads="1"/>
            </p:cNvSpPr>
            <p:nvPr/>
          </p:nvSpPr>
          <p:spPr bwMode="auto">
            <a:xfrm>
              <a:off x="1920876" y="4713289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6168" name="Text Box 232"/>
            <p:cNvSpPr txBox="1">
              <a:spLocks noChangeArrowheads="1"/>
            </p:cNvSpPr>
            <p:nvPr/>
          </p:nvSpPr>
          <p:spPr bwMode="auto">
            <a:xfrm>
              <a:off x="5743575" y="4830764"/>
              <a:ext cx="3238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4521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766" y="221603"/>
            <a:ext cx="8207557" cy="682580"/>
          </a:xfrm>
        </p:spPr>
        <p:txBody>
          <a:bodyPr/>
          <a:lstStyle/>
          <a:p>
            <a:pPr algn="l"/>
            <a:r>
              <a:rPr lang="en-US" sz="3600" smtClean="0"/>
              <a:t>Handshaking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044172" y="3315809"/>
            <a:ext cx="5463059" cy="2907323"/>
            <a:chOff x="3540527" y="2829169"/>
            <a:chExt cx="5463059" cy="2907323"/>
          </a:xfrm>
        </p:grpSpPr>
        <p:sp>
          <p:nvSpPr>
            <p:cNvPr id="13" name="TextBox 12"/>
            <p:cNvSpPr txBox="1"/>
            <p:nvPr/>
          </p:nvSpPr>
          <p:spPr>
            <a:xfrm>
              <a:off x="3540527" y="5021349"/>
              <a:ext cx="757836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start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39663" y="2829169"/>
              <a:ext cx="5263923" cy="2907323"/>
              <a:chOff x="3366652" y="1055077"/>
              <a:chExt cx="5263923" cy="218049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431323" y="1055077"/>
                <a:ext cx="2614246" cy="21804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</a:rPr>
                  <a:t>module S</a:t>
                </a: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3739662" y="15357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3739662" y="2274277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739662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045568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7045569" y="19929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388284" y="1351057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366652" y="2089611"/>
                <a:ext cx="2968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37229" y="1808257"/>
                <a:ext cx="2920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06310" y="2710934"/>
                <a:ext cx="824265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done</a:t>
                </a:r>
              </a:p>
            </p:txBody>
          </p:sp>
        </p:grpSp>
      </p:grpSp>
      <p:sp>
        <p:nvSpPr>
          <p:cNvPr id="16" name="Oval 15"/>
          <p:cNvSpPr/>
          <p:nvPr/>
        </p:nvSpPr>
        <p:spPr>
          <a:xfrm>
            <a:off x="1973943" y="1799698"/>
            <a:ext cx="2000181" cy="36732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Master that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calls module 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927231" y="307755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974123" y="346832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833446" y="4578104"/>
            <a:ext cx="6096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3974123" y="3937243"/>
            <a:ext cx="56270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692769" y="4906351"/>
            <a:ext cx="56270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60906" y="283132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3723" y="322209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831" y="3714541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90345" y="4331884"/>
            <a:ext cx="757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start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78924" y="4660130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done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172849" y="751878"/>
            <a:ext cx="5103665" cy="2022274"/>
            <a:chOff x="417676" y="1485235"/>
            <a:chExt cx="8840090" cy="4266552"/>
          </a:xfrm>
        </p:grpSpPr>
        <p:sp>
          <p:nvSpPr>
            <p:cNvPr id="34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5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6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39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40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2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4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45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1419383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50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1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2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3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4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55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5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647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Before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implementing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5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given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description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system</a:t>
            </a:r>
            <a:endParaRPr lang="en-US" altLang="en-US" sz="2400" dirty="0" smtClean="0"/>
          </a:p>
          <a:p>
            <a:r>
              <a:rPr lang="en-US" altLang="en-US" sz="2400" dirty="0"/>
              <a:t>Identify Input and Output of data and control </a:t>
            </a:r>
            <a:r>
              <a:rPr lang="en-US" altLang="en-US" sz="2400" dirty="0" smtClean="0"/>
              <a:t>subsystems</a:t>
            </a:r>
          </a:p>
          <a:p>
            <a:r>
              <a:rPr lang="en-US" altLang="en-US" sz="2400" dirty="0"/>
              <a:t>Identify Condition Bits to Control </a:t>
            </a:r>
            <a:r>
              <a:rPr lang="en-US" altLang="en-US" sz="2400" dirty="0" smtClean="0"/>
              <a:t>Subsystem</a:t>
            </a:r>
          </a:p>
          <a:p>
            <a:r>
              <a:rPr lang="en-US" altLang="en-US" sz="2400" dirty="0"/>
              <a:t>Identify Data Subsystem </a:t>
            </a:r>
            <a:r>
              <a:rPr lang="en-US" altLang="en-US" sz="2400" dirty="0" smtClean="0"/>
              <a:t>Operations</a:t>
            </a:r>
          </a:p>
          <a:p>
            <a:r>
              <a:rPr lang="en-US" altLang="en-US" sz="2400" dirty="0"/>
              <a:t>Map Data Operations to Implementable functions</a:t>
            </a:r>
            <a:endParaRPr lang="en-US" altLang="en-US" sz="2400" dirty="0" smtClean="0"/>
          </a:p>
          <a:p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06935" y="3928382"/>
            <a:ext cx="5103665" cy="2022274"/>
            <a:chOff x="417676" y="1485235"/>
            <a:chExt cx="8840090" cy="4266552"/>
          </a:xfrm>
        </p:grpSpPr>
        <p:sp>
          <p:nvSpPr>
            <p:cNvPr id="6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7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8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11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12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4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17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1419383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22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23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24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25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26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27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8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091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Before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implementing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given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description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system</a:t>
            </a:r>
            <a:endParaRPr lang="en-US" altLang="en-US" sz="2400" dirty="0" smtClean="0"/>
          </a:p>
          <a:p>
            <a:r>
              <a:rPr lang="en-US" altLang="en-US" sz="2400" b="1" dirty="0"/>
              <a:t>Identify Input and Output of data and control </a:t>
            </a:r>
            <a:r>
              <a:rPr lang="en-US" altLang="en-US" sz="2400" b="1" dirty="0" smtClean="0"/>
              <a:t>subsystems</a:t>
            </a:r>
          </a:p>
        </p:txBody>
      </p: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8155639" y="3327812"/>
            <a:ext cx="3751410" cy="3022208"/>
            <a:chOff x="746125" y="1321685"/>
            <a:chExt cx="3751410" cy="3021715"/>
          </a:xfrm>
        </p:grpSpPr>
        <p:sp>
          <p:nvSpPr>
            <p:cNvPr id="31" name="Rectangle 120"/>
            <p:cNvSpPr>
              <a:spLocks noChangeArrowheads="1"/>
            </p:cNvSpPr>
            <p:nvPr/>
          </p:nvSpPr>
          <p:spPr bwMode="auto">
            <a:xfrm>
              <a:off x="1844675" y="1569557"/>
              <a:ext cx="1447800" cy="10971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" name="Line 132"/>
            <p:cNvSpPr>
              <a:spLocks noChangeShapeType="1"/>
            </p:cNvSpPr>
            <p:nvPr/>
          </p:nvSpPr>
          <p:spPr bwMode="auto">
            <a:xfrm>
              <a:off x="1066800" y="1710164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33"/>
            <p:cNvSpPr>
              <a:spLocks noChangeShapeType="1"/>
            </p:cNvSpPr>
            <p:nvPr/>
          </p:nvSpPr>
          <p:spPr bwMode="auto">
            <a:xfrm>
              <a:off x="1066800" y="2167363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Box 134"/>
            <p:cNvSpPr txBox="1">
              <a:spLocks noChangeArrowheads="1"/>
            </p:cNvSpPr>
            <p:nvPr/>
          </p:nvSpPr>
          <p:spPr bwMode="auto">
            <a:xfrm>
              <a:off x="746125" y="1519659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9" name="Text Box 135"/>
            <p:cNvSpPr txBox="1">
              <a:spLocks noChangeArrowheads="1"/>
            </p:cNvSpPr>
            <p:nvPr/>
          </p:nvSpPr>
          <p:spPr bwMode="auto">
            <a:xfrm>
              <a:off x="762000" y="1953052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0" name="Line 136"/>
            <p:cNvSpPr>
              <a:spLocks noChangeShapeType="1"/>
            </p:cNvSpPr>
            <p:nvPr/>
          </p:nvSpPr>
          <p:spPr bwMode="auto">
            <a:xfrm>
              <a:off x="1295400" y="1618974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Line 137"/>
            <p:cNvSpPr>
              <a:spLocks noChangeShapeType="1"/>
            </p:cNvSpPr>
            <p:nvPr/>
          </p:nvSpPr>
          <p:spPr bwMode="auto">
            <a:xfrm>
              <a:off x="1295400" y="2106149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47481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>
                  <a:solidFill>
                    <a:srgbClr val="FF0000"/>
                  </a:solidFill>
                </a:rPr>
                <a:t>W</a:t>
              </a:r>
              <a:endParaRPr lang="en-US" alt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9" name="Text Box 152"/>
            <p:cNvSpPr txBox="1">
              <a:spLocks noChangeArrowheads="1"/>
            </p:cNvSpPr>
            <p:nvPr/>
          </p:nvSpPr>
          <p:spPr bwMode="auto">
            <a:xfrm>
              <a:off x="1256797" y="1321685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/>
                <a:t>8</a:t>
              </a:r>
              <a:endParaRPr lang="en-US" altLang="en-US" sz="2400" dirty="0"/>
            </a:p>
          </p:txBody>
        </p:sp>
        <p:sp>
          <p:nvSpPr>
            <p:cNvPr id="50" name="Text Box 153"/>
            <p:cNvSpPr txBox="1">
              <a:spLocks noChangeArrowheads="1"/>
            </p:cNvSpPr>
            <p:nvPr/>
          </p:nvSpPr>
          <p:spPr bwMode="auto">
            <a:xfrm>
              <a:off x="1272672" y="1769180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  <p:sp>
          <p:nvSpPr>
            <p:cNvPr id="51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</p:grpSp>
      <p:pic>
        <p:nvPicPr>
          <p:cNvPr id="53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1367807" y="2772197"/>
            <a:ext cx="5852160" cy="4043225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2188564" y="3132944"/>
            <a:ext cx="2698230" cy="299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ine 133"/>
          <p:cNvSpPr>
            <a:spLocks noChangeShapeType="1"/>
          </p:cNvSpPr>
          <p:nvPr/>
        </p:nvSpPr>
        <p:spPr bwMode="auto">
          <a:xfrm>
            <a:off x="8463824" y="4550878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Text Box 135"/>
          <p:cNvSpPr txBox="1">
            <a:spLocks noChangeArrowheads="1"/>
          </p:cNvSpPr>
          <p:nvPr/>
        </p:nvSpPr>
        <p:spPr bwMode="auto">
          <a:xfrm>
            <a:off x="8159024" y="4336532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Z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57" name="Line 137"/>
          <p:cNvSpPr>
            <a:spLocks noChangeShapeType="1"/>
          </p:cNvSpPr>
          <p:nvPr/>
        </p:nvSpPr>
        <p:spPr bwMode="auto">
          <a:xfrm>
            <a:off x="8692424" y="4489654"/>
            <a:ext cx="76200" cy="1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8" name="Text Box 153"/>
          <p:cNvSpPr txBox="1">
            <a:spLocks noChangeArrowheads="1"/>
          </p:cNvSpPr>
          <p:nvPr/>
        </p:nvSpPr>
        <p:spPr bwMode="auto">
          <a:xfrm>
            <a:off x="8669696" y="4152630"/>
            <a:ext cx="338554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/>
              <a:t>8</a:t>
            </a:r>
            <a:endParaRPr lang="en-US" altLang="en-US" sz="2400" dirty="0"/>
          </a:p>
        </p:txBody>
      </p:sp>
      <p:sp>
        <p:nvSpPr>
          <p:cNvPr id="59" name="Rectangle 58"/>
          <p:cNvSpPr/>
          <p:nvPr/>
        </p:nvSpPr>
        <p:spPr>
          <a:xfrm>
            <a:off x="2338466" y="3462727"/>
            <a:ext cx="1364104" cy="312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822638" y="3825122"/>
            <a:ext cx="2154096" cy="2941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Box 131"/>
          <p:cNvSpPr txBox="1">
            <a:spLocks noChangeArrowheads="1"/>
          </p:cNvSpPr>
          <p:nvPr/>
        </p:nvSpPr>
        <p:spPr bwMode="auto">
          <a:xfrm>
            <a:off x="8781114" y="4777393"/>
            <a:ext cx="12384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smtClean="0"/>
              <a:t>A[7]</a:t>
            </a:r>
            <a:r>
              <a:rPr lang="en-US" altLang="en-US" sz="2000" smtClean="0"/>
              <a:t>,</a:t>
            </a:r>
            <a:r>
              <a:rPr lang="en-US" altLang="zh-CN" sz="2000" smtClean="0"/>
              <a:t>C[7]</a:t>
            </a:r>
            <a:endParaRPr lang="en-US" alt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61345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Before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implementing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7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given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description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system</a:t>
            </a:r>
            <a:endParaRPr lang="en-US" altLang="en-US" sz="2400" dirty="0" smtClean="0"/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Input and Output of data and control </a:t>
            </a:r>
            <a:r>
              <a:rPr lang="en-US" altLang="en-US" sz="2400" dirty="0" smtClean="0">
                <a:solidFill>
                  <a:schemeClr val="accent3"/>
                </a:solidFill>
              </a:rPr>
              <a:t>subsystems</a:t>
            </a:r>
          </a:p>
          <a:p>
            <a:r>
              <a:rPr lang="en-US" altLang="en-US" sz="2400" b="1" dirty="0"/>
              <a:t>Identify Condition Bits to Control </a:t>
            </a:r>
            <a:r>
              <a:rPr lang="en-US" altLang="en-US" sz="2400" b="1" dirty="0" smtClean="0"/>
              <a:t>Subsystem</a:t>
            </a:r>
            <a:endParaRPr lang="en-US" altLang="en-US" sz="2400" b="1" dirty="0"/>
          </a:p>
        </p:txBody>
      </p: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8155639" y="3327812"/>
            <a:ext cx="3751410" cy="3022208"/>
            <a:chOff x="746125" y="1321685"/>
            <a:chExt cx="3751410" cy="3021715"/>
          </a:xfrm>
        </p:grpSpPr>
        <p:sp>
          <p:nvSpPr>
            <p:cNvPr id="31" name="Rectangle 120"/>
            <p:cNvSpPr>
              <a:spLocks noChangeArrowheads="1"/>
            </p:cNvSpPr>
            <p:nvPr/>
          </p:nvSpPr>
          <p:spPr bwMode="auto">
            <a:xfrm>
              <a:off x="1844675" y="1569557"/>
              <a:ext cx="1447800" cy="10971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" name="Line 132"/>
            <p:cNvSpPr>
              <a:spLocks noChangeShapeType="1"/>
            </p:cNvSpPr>
            <p:nvPr/>
          </p:nvSpPr>
          <p:spPr bwMode="auto">
            <a:xfrm>
              <a:off x="1066800" y="1710164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33"/>
            <p:cNvSpPr>
              <a:spLocks noChangeShapeType="1"/>
            </p:cNvSpPr>
            <p:nvPr/>
          </p:nvSpPr>
          <p:spPr bwMode="auto">
            <a:xfrm>
              <a:off x="1066800" y="2167363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Box 134"/>
            <p:cNvSpPr txBox="1">
              <a:spLocks noChangeArrowheads="1"/>
            </p:cNvSpPr>
            <p:nvPr/>
          </p:nvSpPr>
          <p:spPr bwMode="auto">
            <a:xfrm>
              <a:off x="746125" y="1519659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39" name="Text Box 135"/>
            <p:cNvSpPr txBox="1">
              <a:spLocks noChangeArrowheads="1"/>
            </p:cNvSpPr>
            <p:nvPr/>
          </p:nvSpPr>
          <p:spPr bwMode="auto">
            <a:xfrm>
              <a:off x="762000" y="1953052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0" name="Line 136"/>
            <p:cNvSpPr>
              <a:spLocks noChangeShapeType="1"/>
            </p:cNvSpPr>
            <p:nvPr/>
          </p:nvSpPr>
          <p:spPr bwMode="auto">
            <a:xfrm>
              <a:off x="1295400" y="1618974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Line 137"/>
            <p:cNvSpPr>
              <a:spLocks noChangeShapeType="1"/>
            </p:cNvSpPr>
            <p:nvPr/>
          </p:nvSpPr>
          <p:spPr bwMode="auto">
            <a:xfrm>
              <a:off x="1295400" y="2106149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4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47481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W</a:t>
              </a:r>
              <a:endParaRPr lang="en-US" altLang="en-US" sz="2400" dirty="0"/>
            </a:p>
          </p:txBody>
        </p:sp>
        <p:sp>
          <p:nvSpPr>
            <p:cNvPr id="4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49" name="Text Box 152"/>
            <p:cNvSpPr txBox="1">
              <a:spLocks noChangeArrowheads="1"/>
            </p:cNvSpPr>
            <p:nvPr/>
          </p:nvSpPr>
          <p:spPr bwMode="auto">
            <a:xfrm>
              <a:off x="1256797" y="1321685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/>
                <a:t>8</a:t>
              </a:r>
              <a:endParaRPr lang="en-US" altLang="en-US" sz="2400" dirty="0"/>
            </a:p>
          </p:txBody>
        </p:sp>
        <p:sp>
          <p:nvSpPr>
            <p:cNvPr id="50" name="Text Box 153"/>
            <p:cNvSpPr txBox="1">
              <a:spLocks noChangeArrowheads="1"/>
            </p:cNvSpPr>
            <p:nvPr/>
          </p:nvSpPr>
          <p:spPr bwMode="auto">
            <a:xfrm>
              <a:off x="1272672" y="1769180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  <p:sp>
          <p:nvSpPr>
            <p:cNvPr id="51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</p:grpSp>
      <p:pic>
        <p:nvPicPr>
          <p:cNvPr id="53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1367807" y="2772197"/>
            <a:ext cx="5852160" cy="4043225"/>
          </a:xfrm>
          <a:prstGeom prst="rect">
            <a:avLst/>
          </a:prstGeom>
        </p:spPr>
      </p:pic>
      <p:sp>
        <p:nvSpPr>
          <p:cNvPr id="55" name="Line 133"/>
          <p:cNvSpPr>
            <a:spLocks noChangeShapeType="1"/>
          </p:cNvSpPr>
          <p:nvPr/>
        </p:nvSpPr>
        <p:spPr bwMode="auto">
          <a:xfrm>
            <a:off x="8463824" y="4550878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Text Box 135"/>
          <p:cNvSpPr txBox="1">
            <a:spLocks noChangeArrowheads="1"/>
          </p:cNvSpPr>
          <p:nvPr/>
        </p:nvSpPr>
        <p:spPr bwMode="auto">
          <a:xfrm>
            <a:off x="8159024" y="4336532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Z</a:t>
            </a:r>
            <a:endParaRPr lang="en-US" altLang="en-US" sz="2400" dirty="0"/>
          </a:p>
        </p:txBody>
      </p:sp>
      <p:sp>
        <p:nvSpPr>
          <p:cNvPr id="57" name="Line 137"/>
          <p:cNvSpPr>
            <a:spLocks noChangeShapeType="1"/>
          </p:cNvSpPr>
          <p:nvPr/>
        </p:nvSpPr>
        <p:spPr bwMode="auto">
          <a:xfrm>
            <a:off x="8692424" y="4489654"/>
            <a:ext cx="76200" cy="1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8" name="Text Box 153"/>
          <p:cNvSpPr txBox="1">
            <a:spLocks noChangeArrowheads="1"/>
          </p:cNvSpPr>
          <p:nvPr/>
        </p:nvSpPr>
        <p:spPr bwMode="auto">
          <a:xfrm>
            <a:off x="8669696" y="4152630"/>
            <a:ext cx="338554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/>
              <a:t>8</a:t>
            </a:r>
            <a:endParaRPr lang="en-US" altLang="en-US" sz="2400" dirty="0"/>
          </a:p>
        </p:txBody>
      </p:sp>
      <p:sp>
        <p:nvSpPr>
          <p:cNvPr id="59" name="Rectangle 58"/>
          <p:cNvSpPr/>
          <p:nvPr/>
        </p:nvSpPr>
        <p:spPr>
          <a:xfrm>
            <a:off x="1933731" y="4737518"/>
            <a:ext cx="822960" cy="312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139791" y="5433061"/>
            <a:ext cx="6169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457414" y="5753718"/>
            <a:ext cx="6169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Box 131"/>
          <p:cNvSpPr txBox="1">
            <a:spLocks noChangeArrowheads="1"/>
          </p:cNvSpPr>
          <p:nvPr/>
        </p:nvSpPr>
        <p:spPr bwMode="auto">
          <a:xfrm>
            <a:off x="8752189" y="4851773"/>
            <a:ext cx="12384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smtClean="0">
                <a:solidFill>
                  <a:srgbClr val="FF0000"/>
                </a:solidFill>
              </a:rPr>
              <a:t>A[7]</a:t>
            </a:r>
            <a:r>
              <a:rPr lang="en-US" altLang="en-US" sz="2000" smtClean="0">
                <a:solidFill>
                  <a:srgbClr val="FF0000"/>
                </a:solidFill>
              </a:rPr>
              <a:t>,</a:t>
            </a:r>
            <a:r>
              <a:rPr lang="en-US" altLang="zh-CN" sz="2000" smtClean="0">
                <a:solidFill>
                  <a:srgbClr val="FF0000"/>
                </a:solidFill>
              </a:rPr>
              <a:t>C[7]</a:t>
            </a:r>
            <a:endParaRPr lang="en-US" altLang="en-US" sz="20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9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Before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implementing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given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description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system</a:t>
            </a:r>
            <a:endParaRPr lang="en-US" altLang="en-US" sz="2400" dirty="0" smtClean="0"/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Input and Output of data and control </a:t>
            </a:r>
            <a:r>
              <a:rPr lang="en-US" altLang="en-US" sz="2400" dirty="0" smtClean="0">
                <a:solidFill>
                  <a:schemeClr val="accent3"/>
                </a:solidFill>
              </a:rPr>
              <a:t>subsystems</a:t>
            </a:r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Condition Bits to Control </a:t>
            </a:r>
            <a:r>
              <a:rPr lang="en-US" altLang="en-US" sz="2400" dirty="0" smtClean="0">
                <a:solidFill>
                  <a:schemeClr val="accent3"/>
                </a:solidFill>
              </a:rPr>
              <a:t>Subsystem</a:t>
            </a:r>
          </a:p>
          <a:p>
            <a:r>
              <a:rPr lang="en-US" altLang="en-US" sz="2400" b="1" dirty="0"/>
              <a:t>Identify Data Subsystem </a:t>
            </a:r>
            <a:r>
              <a:rPr lang="en-US" altLang="en-US" sz="2400" b="1" dirty="0" smtClean="0"/>
              <a:t>Operations</a:t>
            </a:r>
            <a:endParaRPr lang="en-US" altLang="en-US" sz="2400" b="1" dirty="0"/>
          </a:p>
        </p:txBody>
      </p:sp>
      <p:grpSp>
        <p:nvGrpSpPr>
          <p:cNvPr id="30" name="Group 30"/>
          <p:cNvGrpSpPr>
            <a:grpSpLocks/>
          </p:cNvGrpSpPr>
          <p:nvPr/>
        </p:nvGrpSpPr>
        <p:grpSpPr bwMode="auto">
          <a:xfrm>
            <a:off x="8155639" y="3327812"/>
            <a:ext cx="3751410" cy="3022208"/>
            <a:chOff x="746125" y="1321685"/>
            <a:chExt cx="3751410" cy="3021715"/>
          </a:xfrm>
        </p:grpSpPr>
        <p:sp>
          <p:nvSpPr>
            <p:cNvPr id="31" name="Rectangle 120"/>
            <p:cNvSpPr>
              <a:spLocks noChangeArrowheads="1"/>
            </p:cNvSpPr>
            <p:nvPr/>
          </p:nvSpPr>
          <p:spPr bwMode="auto">
            <a:xfrm>
              <a:off x="1844675" y="1569557"/>
              <a:ext cx="1447800" cy="10971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" name="Line 132"/>
            <p:cNvSpPr>
              <a:spLocks noChangeShapeType="1"/>
            </p:cNvSpPr>
            <p:nvPr/>
          </p:nvSpPr>
          <p:spPr bwMode="auto">
            <a:xfrm>
              <a:off x="1066800" y="1710164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33"/>
            <p:cNvSpPr>
              <a:spLocks noChangeShapeType="1"/>
            </p:cNvSpPr>
            <p:nvPr/>
          </p:nvSpPr>
          <p:spPr bwMode="auto">
            <a:xfrm>
              <a:off x="1066800" y="2167363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Box 134"/>
            <p:cNvSpPr txBox="1">
              <a:spLocks noChangeArrowheads="1"/>
            </p:cNvSpPr>
            <p:nvPr/>
          </p:nvSpPr>
          <p:spPr bwMode="auto">
            <a:xfrm>
              <a:off x="746125" y="1519659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39" name="Text Box 135"/>
            <p:cNvSpPr txBox="1">
              <a:spLocks noChangeArrowheads="1"/>
            </p:cNvSpPr>
            <p:nvPr/>
          </p:nvSpPr>
          <p:spPr bwMode="auto">
            <a:xfrm>
              <a:off x="762000" y="1953052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0" name="Line 136"/>
            <p:cNvSpPr>
              <a:spLocks noChangeShapeType="1"/>
            </p:cNvSpPr>
            <p:nvPr/>
          </p:nvSpPr>
          <p:spPr bwMode="auto">
            <a:xfrm>
              <a:off x="1295400" y="1618974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Line 137"/>
            <p:cNvSpPr>
              <a:spLocks noChangeShapeType="1"/>
            </p:cNvSpPr>
            <p:nvPr/>
          </p:nvSpPr>
          <p:spPr bwMode="auto">
            <a:xfrm>
              <a:off x="1295400" y="2106149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4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47481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W</a:t>
              </a:r>
              <a:endParaRPr lang="en-US" altLang="en-US" sz="2400" dirty="0"/>
            </a:p>
          </p:txBody>
        </p:sp>
        <p:sp>
          <p:nvSpPr>
            <p:cNvPr id="4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49" name="Text Box 152"/>
            <p:cNvSpPr txBox="1">
              <a:spLocks noChangeArrowheads="1"/>
            </p:cNvSpPr>
            <p:nvPr/>
          </p:nvSpPr>
          <p:spPr bwMode="auto">
            <a:xfrm>
              <a:off x="1256797" y="1321685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/>
                <a:t>8</a:t>
              </a:r>
              <a:endParaRPr lang="en-US" altLang="en-US" sz="2400" dirty="0"/>
            </a:p>
          </p:txBody>
        </p:sp>
        <p:sp>
          <p:nvSpPr>
            <p:cNvPr id="50" name="Text Box 153"/>
            <p:cNvSpPr txBox="1">
              <a:spLocks noChangeArrowheads="1"/>
            </p:cNvSpPr>
            <p:nvPr/>
          </p:nvSpPr>
          <p:spPr bwMode="auto">
            <a:xfrm>
              <a:off x="1272672" y="1769180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  <p:sp>
          <p:nvSpPr>
            <p:cNvPr id="51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</p:grpSp>
      <p:pic>
        <p:nvPicPr>
          <p:cNvPr id="53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1396464" y="2801968"/>
            <a:ext cx="5852160" cy="4043225"/>
          </a:xfrm>
          <a:prstGeom prst="rect">
            <a:avLst/>
          </a:prstGeom>
        </p:spPr>
      </p:pic>
      <p:sp>
        <p:nvSpPr>
          <p:cNvPr id="55" name="Line 133"/>
          <p:cNvSpPr>
            <a:spLocks noChangeShapeType="1"/>
          </p:cNvSpPr>
          <p:nvPr/>
        </p:nvSpPr>
        <p:spPr bwMode="auto">
          <a:xfrm>
            <a:off x="8463824" y="4550878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" name="Text Box 135"/>
          <p:cNvSpPr txBox="1">
            <a:spLocks noChangeArrowheads="1"/>
          </p:cNvSpPr>
          <p:nvPr/>
        </p:nvSpPr>
        <p:spPr bwMode="auto">
          <a:xfrm>
            <a:off x="8159024" y="4336532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Z</a:t>
            </a:r>
            <a:endParaRPr lang="en-US" altLang="en-US" sz="2400" dirty="0"/>
          </a:p>
        </p:txBody>
      </p:sp>
      <p:sp>
        <p:nvSpPr>
          <p:cNvPr id="57" name="Line 137"/>
          <p:cNvSpPr>
            <a:spLocks noChangeShapeType="1"/>
          </p:cNvSpPr>
          <p:nvPr/>
        </p:nvSpPr>
        <p:spPr bwMode="auto">
          <a:xfrm>
            <a:off x="8692424" y="4489654"/>
            <a:ext cx="76200" cy="1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8" name="Text Box 153"/>
          <p:cNvSpPr txBox="1">
            <a:spLocks noChangeArrowheads="1"/>
          </p:cNvSpPr>
          <p:nvPr/>
        </p:nvSpPr>
        <p:spPr bwMode="auto">
          <a:xfrm>
            <a:off x="8669696" y="4152630"/>
            <a:ext cx="338554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/>
              <a:t>8</a:t>
            </a:r>
            <a:endParaRPr lang="en-US" altLang="en-US" sz="2400" dirty="0"/>
          </a:p>
        </p:txBody>
      </p:sp>
      <p:sp>
        <p:nvSpPr>
          <p:cNvPr id="59" name="Rectangle 58"/>
          <p:cNvSpPr/>
          <p:nvPr/>
        </p:nvSpPr>
        <p:spPr>
          <a:xfrm>
            <a:off x="1933731" y="4452920"/>
            <a:ext cx="2834640" cy="312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3908630" y="4819503"/>
            <a:ext cx="118872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933731" y="5105191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88087" y="5388069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933731" y="5728809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933731" y="6108022"/>
            <a:ext cx="9144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Box 131"/>
          <p:cNvSpPr txBox="1">
            <a:spLocks noChangeArrowheads="1"/>
          </p:cNvSpPr>
          <p:nvPr/>
        </p:nvSpPr>
        <p:spPr bwMode="auto">
          <a:xfrm>
            <a:off x="8704914" y="4876834"/>
            <a:ext cx="12384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smtClean="0"/>
              <a:t>A[7]</a:t>
            </a:r>
            <a:r>
              <a:rPr lang="en-US" altLang="en-US" sz="2000" smtClean="0"/>
              <a:t>,</a:t>
            </a:r>
            <a:r>
              <a:rPr lang="en-US" altLang="zh-CN" sz="2000" smtClean="0"/>
              <a:t>C[7]</a:t>
            </a:r>
            <a:endParaRPr lang="en-US" alt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103030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750" y="-23984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Before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implementing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and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subsystems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9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8360" y="80314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given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description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system</a:t>
            </a:r>
            <a:endParaRPr lang="en-US" altLang="en-US" sz="2400" dirty="0" smtClean="0"/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Input and Output of data and control </a:t>
            </a:r>
            <a:r>
              <a:rPr lang="en-US" altLang="en-US" sz="2400" dirty="0" smtClean="0">
                <a:solidFill>
                  <a:schemeClr val="accent3"/>
                </a:solidFill>
              </a:rPr>
              <a:t>subsystems</a:t>
            </a:r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Condition Bits to Control </a:t>
            </a:r>
            <a:r>
              <a:rPr lang="en-US" altLang="en-US" sz="2400" dirty="0" smtClean="0">
                <a:solidFill>
                  <a:schemeClr val="accent3"/>
                </a:solidFill>
              </a:rPr>
              <a:t>Subsystem</a:t>
            </a:r>
          </a:p>
          <a:p>
            <a:r>
              <a:rPr lang="en-US" altLang="en-US" sz="2400" dirty="0">
                <a:solidFill>
                  <a:schemeClr val="accent3"/>
                </a:solidFill>
              </a:rPr>
              <a:t>Identify Data Subsystem </a:t>
            </a:r>
            <a:r>
              <a:rPr lang="en-US" altLang="en-US" sz="2400" dirty="0" smtClean="0">
                <a:solidFill>
                  <a:schemeClr val="accent3"/>
                </a:solidFill>
              </a:rPr>
              <a:t>Operations</a:t>
            </a:r>
          </a:p>
          <a:p>
            <a:r>
              <a:rPr lang="en-US" altLang="en-US" sz="2400" b="1" dirty="0"/>
              <a:t>Map Data Operations to Implementable functions</a:t>
            </a:r>
          </a:p>
          <a:p>
            <a:endParaRPr lang="en-US" altLang="en-US" sz="2400" b="1" dirty="0" smtClean="0"/>
          </a:p>
          <a:p>
            <a:endParaRPr lang="en-US" altLang="en-US" sz="2400" b="1" dirty="0"/>
          </a:p>
        </p:txBody>
      </p:sp>
      <p:pic>
        <p:nvPicPr>
          <p:cNvPr id="53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1051691" y="2960871"/>
            <a:ext cx="5852160" cy="4043225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1588960" y="4602820"/>
            <a:ext cx="2834640" cy="3126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3563859" y="4969403"/>
            <a:ext cx="118872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588960" y="5255091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443316" y="5537969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588960" y="5878709"/>
            <a:ext cx="128016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1588960" y="6257922"/>
            <a:ext cx="9144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800" y="3124341"/>
            <a:ext cx="3931920" cy="2395186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10" y="5537969"/>
            <a:ext cx="3474720" cy="12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6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10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en-US" dirty="0" smtClean="0"/>
              <a:t>List </a:t>
            </a:r>
            <a:r>
              <a:rPr lang="en-US" altLang="en-US" dirty="0"/>
              <a:t>data operations</a:t>
            </a:r>
          </a:p>
          <a:p>
            <a:pPr marL="0" lvl="1"/>
            <a:r>
              <a:rPr lang="en-US" altLang="en-US" dirty="0"/>
              <a:t>Map operations to functional blocks</a:t>
            </a:r>
          </a:p>
          <a:p>
            <a:pPr marL="0" lvl="1"/>
            <a:r>
              <a:rPr lang="en-US" altLang="en-US" dirty="0"/>
              <a:t>Add interconnect for data </a:t>
            </a:r>
            <a:r>
              <a:rPr lang="en-US" altLang="en-US" dirty="0" smtClean="0"/>
              <a:t>transport</a:t>
            </a:r>
          </a:p>
          <a:p>
            <a:pPr marL="0" lvl="1"/>
            <a:r>
              <a:rPr lang="en-US" altLang="en-US" dirty="0"/>
              <a:t>Input control signals and output conditions</a:t>
            </a:r>
          </a:p>
        </p:txBody>
      </p:sp>
    </p:spTree>
    <p:extLst>
      <p:ext uri="{BB962C8B-B14F-4D97-AF65-F5344CB8AC3E}">
        <p14:creationId xmlns:p14="http://schemas.microsoft.com/office/powerpoint/2010/main" val="15644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11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en-US" dirty="0" smtClean="0">
                <a:solidFill>
                  <a:schemeClr val="accent3"/>
                </a:solidFill>
              </a:rPr>
              <a:t>List </a:t>
            </a:r>
            <a:r>
              <a:rPr lang="en-US" altLang="en-US" dirty="0">
                <a:solidFill>
                  <a:schemeClr val="accent3"/>
                </a:solidFill>
              </a:rPr>
              <a:t>data operations</a:t>
            </a:r>
          </a:p>
          <a:p>
            <a:pPr marL="0" lvl="1"/>
            <a:r>
              <a:rPr lang="en-US" altLang="en-US" b="1" dirty="0"/>
              <a:t>Map operations to functional </a:t>
            </a:r>
            <a:r>
              <a:rPr lang="en-US" altLang="en-US" b="1" dirty="0" smtClean="0"/>
              <a:t>blocks</a:t>
            </a:r>
            <a:r>
              <a:rPr lang="en-US" altLang="zh-CN" b="1" dirty="0" smtClean="0"/>
              <a:t>: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registers</a:t>
            </a: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2"/>
          <a:stretch/>
        </p:blipFill>
        <p:spPr>
          <a:xfrm>
            <a:off x="944380" y="2878217"/>
            <a:ext cx="2131102" cy="2840802"/>
          </a:xfrm>
          <a:prstGeom prst="rect">
            <a:avLst/>
          </a:prstGeom>
        </p:spPr>
      </p:pic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7817054" y="2008251"/>
            <a:ext cx="2246312" cy="1602820"/>
            <a:chOff x="5450505" y="609600"/>
            <a:chExt cx="2245695" cy="1602820"/>
          </a:xfrm>
        </p:grpSpPr>
        <p:sp>
          <p:nvSpPr>
            <p:cNvPr id="7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9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1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" name="Text Box 122"/>
            <p:cNvSpPr txBox="1">
              <a:spLocks noChangeArrowheads="1"/>
            </p:cNvSpPr>
            <p:nvPr/>
          </p:nvSpPr>
          <p:spPr bwMode="auto">
            <a:xfrm>
              <a:off x="6781800" y="609600"/>
              <a:ext cx="3512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5" name="Text Box 114"/>
          <p:cNvSpPr txBox="1">
            <a:spLocks noChangeArrowheads="1"/>
          </p:cNvSpPr>
          <p:nvPr/>
        </p:nvSpPr>
        <p:spPr bwMode="auto">
          <a:xfrm>
            <a:off x="6757630" y="1473497"/>
            <a:ext cx="41104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</a:t>
            </a:r>
            <a:r>
              <a:rPr lang="en-US" altLang="en-US" sz="2400" dirty="0" smtClean="0"/>
              <a:t>     </a:t>
            </a:r>
            <a:r>
              <a:rPr lang="en-US" altLang="en-US" sz="2400" dirty="0"/>
              <a:t>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0" t="8025" r="61064" b="70968"/>
          <a:stretch/>
        </p:blipFill>
        <p:spPr>
          <a:xfrm>
            <a:off x="4100293" y="2643185"/>
            <a:ext cx="1554480" cy="183074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t="30047" r="56285" b="50856"/>
          <a:stretch/>
        </p:blipFill>
        <p:spPr>
          <a:xfrm>
            <a:off x="3865262" y="4658002"/>
            <a:ext cx="1737360" cy="16655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6" t="55261" r="58611" b="26643"/>
          <a:stretch/>
        </p:blipFill>
        <p:spPr>
          <a:xfrm>
            <a:off x="6955340" y="4983289"/>
            <a:ext cx="1463040" cy="1667219"/>
          </a:xfrm>
          <a:prstGeom prst="rect">
            <a:avLst/>
          </a:prstGeom>
        </p:spPr>
      </p:pic>
      <p:sp>
        <p:nvSpPr>
          <p:cNvPr id="60" name="Text Box 134"/>
          <p:cNvSpPr txBox="1">
            <a:spLocks noChangeArrowheads="1"/>
          </p:cNvSpPr>
          <p:nvPr/>
        </p:nvSpPr>
        <p:spPr bwMode="auto">
          <a:xfrm>
            <a:off x="3570431" y="3091833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X</a:t>
            </a:r>
          </a:p>
        </p:txBody>
      </p:sp>
      <p:sp>
        <p:nvSpPr>
          <p:cNvPr id="61" name="Text Box 134"/>
          <p:cNvSpPr txBox="1">
            <a:spLocks noChangeArrowheads="1"/>
          </p:cNvSpPr>
          <p:nvPr/>
        </p:nvSpPr>
        <p:spPr bwMode="auto">
          <a:xfrm>
            <a:off x="3525123" y="5122462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/>
              <a:t>Y</a:t>
            </a:r>
            <a:endParaRPr lang="en-US" altLang="en-US" sz="1600" dirty="0"/>
          </a:p>
        </p:txBody>
      </p:sp>
      <p:sp>
        <p:nvSpPr>
          <p:cNvPr id="62" name="Text Box 134"/>
          <p:cNvSpPr txBox="1">
            <a:spLocks noChangeArrowheads="1"/>
          </p:cNvSpPr>
          <p:nvPr/>
        </p:nvSpPr>
        <p:spPr bwMode="auto">
          <a:xfrm>
            <a:off x="5687561" y="3145378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/>
              <a:t>A</a:t>
            </a:r>
            <a:endParaRPr lang="en-US" altLang="en-US" sz="1600" dirty="0"/>
          </a:p>
        </p:txBody>
      </p:sp>
      <p:sp>
        <p:nvSpPr>
          <p:cNvPr id="63" name="Text Box 134"/>
          <p:cNvSpPr txBox="1">
            <a:spLocks noChangeArrowheads="1"/>
          </p:cNvSpPr>
          <p:nvPr/>
        </p:nvSpPr>
        <p:spPr bwMode="auto">
          <a:xfrm>
            <a:off x="5642253" y="5114223"/>
            <a:ext cx="3209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/>
              <a:t>B</a:t>
            </a:r>
            <a:endParaRPr lang="en-US" altLang="en-US" sz="1600" dirty="0"/>
          </a:p>
        </p:txBody>
      </p:sp>
      <p:sp>
        <p:nvSpPr>
          <p:cNvPr id="64" name="Text Box 134"/>
          <p:cNvSpPr txBox="1">
            <a:spLocks noChangeArrowheads="1"/>
          </p:cNvSpPr>
          <p:nvPr/>
        </p:nvSpPr>
        <p:spPr bwMode="auto">
          <a:xfrm>
            <a:off x="6466039" y="5221320"/>
            <a:ext cx="3097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/>
              <a:t>Z</a:t>
            </a:r>
            <a:endParaRPr lang="en-US" altLang="en-US" sz="1600" dirty="0"/>
          </a:p>
        </p:txBody>
      </p:sp>
      <p:sp>
        <p:nvSpPr>
          <p:cNvPr id="65" name="Text Box 134"/>
          <p:cNvSpPr txBox="1">
            <a:spLocks noChangeArrowheads="1"/>
          </p:cNvSpPr>
          <p:nvPr/>
        </p:nvSpPr>
        <p:spPr bwMode="auto">
          <a:xfrm>
            <a:off x="8484311" y="5262507"/>
            <a:ext cx="377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/>
              <a:t>C</a:t>
            </a:r>
            <a:endParaRPr lang="en-US" altLang="en-US" sz="1600" dirty="0"/>
          </a:p>
        </p:txBody>
      </p:sp>
      <p:sp>
        <p:nvSpPr>
          <p:cNvPr id="66" name="Text Box 134"/>
          <p:cNvSpPr txBox="1">
            <a:spLocks noChangeArrowheads="1"/>
          </p:cNvSpPr>
          <p:nvPr/>
        </p:nvSpPr>
        <p:spPr bwMode="auto">
          <a:xfrm>
            <a:off x="4241236" y="2572709"/>
            <a:ext cx="1058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/>
              <a:t>Register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A</a:t>
            </a:r>
            <a:endParaRPr lang="en-US" altLang="en-US" sz="1600" dirty="0"/>
          </a:p>
        </p:txBody>
      </p:sp>
      <p:sp>
        <p:nvSpPr>
          <p:cNvPr id="68" name="Text Box 134"/>
          <p:cNvSpPr txBox="1">
            <a:spLocks noChangeArrowheads="1"/>
          </p:cNvSpPr>
          <p:nvPr/>
        </p:nvSpPr>
        <p:spPr bwMode="auto">
          <a:xfrm>
            <a:off x="4227305" y="4480354"/>
            <a:ext cx="10583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/>
              <a:t>Register</a:t>
            </a:r>
            <a:r>
              <a:rPr lang="zh-CN" altLang="en-US" sz="1600" dirty="0" smtClean="0"/>
              <a:t> </a:t>
            </a:r>
            <a:r>
              <a:rPr lang="en-US" altLang="zh-CN" sz="1600" dirty="0"/>
              <a:t>B</a:t>
            </a:r>
            <a:endParaRPr lang="en-US" altLang="en-US" sz="1600" dirty="0"/>
          </a:p>
        </p:txBody>
      </p:sp>
      <p:sp>
        <p:nvSpPr>
          <p:cNvPr id="69" name="Text Box 134"/>
          <p:cNvSpPr txBox="1">
            <a:spLocks noChangeArrowheads="1"/>
          </p:cNvSpPr>
          <p:nvPr/>
        </p:nvSpPr>
        <p:spPr bwMode="auto">
          <a:xfrm>
            <a:off x="7157708" y="4585262"/>
            <a:ext cx="10583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/>
              <a:t>Register</a:t>
            </a:r>
            <a:r>
              <a:rPr lang="zh-CN" altLang="en-US" sz="1600" dirty="0" smtClean="0"/>
              <a:t> </a:t>
            </a:r>
            <a:r>
              <a:rPr lang="en-US" altLang="zh-CN" sz="1600" dirty="0"/>
              <a:t>C</a:t>
            </a:r>
            <a:endParaRPr lang="en-US" altLang="en-US" sz="1600" dirty="0"/>
          </a:p>
        </p:txBody>
      </p:sp>
      <p:sp>
        <p:nvSpPr>
          <p:cNvPr id="70" name="Rectangle 69"/>
          <p:cNvSpPr/>
          <p:nvPr/>
        </p:nvSpPr>
        <p:spPr>
          <a:xfrm>
            <a:off x="1062681" y="3366880"/>
            <a:ext cx="1647573" cy="8908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1080647" y="4926015"/>
            <a:ext cx="1647573" cy="640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1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12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en-US" dirty="0" smtClean="0">
                <a:solidFill>
                  <a:schemeClr val="accent3"/>
                </a:solidFill>
              </a:rPr>
              <a:t>List </a:t>
            </a:r>
            <a:r>
              <a:rPr lang="en-US" altLang="en-US" dirty="0">
                <a:solidFill>
                  <a:schemeClr val="accent3"/>
                </a:solidFill>
              </a:rPr>
              <a:t>data operations</a:t>
            </a:r>
          </a:p>
          <a:p>
            <a:pPr marL="0" lvl="1"/>
            <a:r>
              <a:rPr lang="en-US" altLang="en-US" b="1" dirty="0"/>
              <a:t>Map operations to functional </a:t>
            </a:r>
            <a:r>
              <a:rPr lang="en-US" altLang="en-US" b="1" dirty="0" smtClean="0"/>
              <a:t>blocks</a:t>
            </a:r>
            <a:r>
              <a:rPr lang="en-US" altLang="zh-CN" b="1" dirty="0" smtClean="0"/>
              <a:t>: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adders</a:t>
            </a:r>
          </a:p>
          <a:p>
            <a:pPr marL="0" lvl="1"/>
            <a:r>
              <a:rPr lang="en-US" altLang="en-US" dirty="0"/>
              <a:t>Add interconnect for data </a:t>
            </a:r>
            <a:r>
              <a:rPr lang="en-US" altLang="en-US" dirty="0" smtClean="0"/>
              <a:t>transport</a:t>
            </a:r>
            <a:endParaRPr lang="en-US" alt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2"/>
          <a:stretch/>
        </p:blipFill>
        <p:spPr>
          <a:xfrm>
            <a:off x="944380" y="2878217"/>
            <a:ext cx="2131102" cy="2840802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1075737" y="4299439"/>
            <a:ext cx="1647573" cy="640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49" b="26643"/>
          <a:stretch/>
        </p:blipFill>
        <p:spPr>
          <a:xfrm>
            <a:off x="5746304" y="1980275"/>
            <a:ext cx="4572000" cy="4877725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8709454" y="2017793"/>
            <a:ext cx="1285103" cy="1179512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793891" y="3888556"/>
            <a:ext cx="1285103" cy="1179512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5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13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199" y="1042988"/>
            <a:ext cx="8750643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en-US" dirty="0" smtClean="0">
                <a:solidFill>
                  <a:schemeClr val="accent3"/>
                </a:solidFill>
              </a:rPr>
              <a:t>List </a:t>
            </a:r>
            <a:r>
              <a:rPr lang="en-US" altLang="en-US" dirty="0">
                <a:solidFill>
                  <a:schemeClr val="accent3"/>
                </a:solidFill>
              </a:rPr>
              <a:t>data operations</a:t>
            </a:r>
          </a:p>
          <a:p>
            <a:pPr marL="0" lvl="1"/>
            <a:r>
              <a:rPr lang="en-US" altLang="en-US" b="1" dirty="0"/>
              <a:t>Map operations to functional </a:t>
            </a:r>
            <a:r>
              <a:rPr lang="en-US" altLang="en-US" b="1" dirty="0" smtClean="0"/>
              <a:t>blocks</a:t>
            </a:r>
            <a:r>
              <a:rPr lang="en-US" altLang="zh-CN" b="1" dirty="0" smtClean="0"/>
              <a:t>: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mux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for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multiple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sources</a:t>
            </a:r>
          </a:p>
          <a:p>
            <a:pPr marL="0" lvl="1"/>
            <a:r>
              <a:rPr lang="en-US" altLang="en-US" dirty="0"/>
              <a:t>Add interconnect for data </a:t>
            </a:r>
            <a:r>
              <a:rPr lang="en-US" altLang="en-US" dirty="0" smtClean="0"/>
              <a:t>transport</a:t>
            </a:r>
            <a:endParaRPr lang="en-US" altLang="en-US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2"/>
          <a:stretch/>
        </p:blipFill>
        <p:spPr>
          <a:xfrm>
            <a:off x="944380" y="2878217"/>
            <a:ext cx="2131102" cy="2840802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1075737" y="4299439"/>
            <a:ext cx="1647573" cy="266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49" b="26643"/>
          <a:stretch/>
        </p:blipFill>
        <p:spPr>
          <a:xfrm>
            <a:off x="5713202" y="1785166"/>
            <a:ext cx="4754880" cy="5072834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268844" y="2141796"/>
            <a:ext cx="1073859" cy="1558208"/>
          </a:xfrm>
          <a:prstGeom prst="ellipse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241772" y="3853903"/>
            <a:ext cx="1100931" cy="1430856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75736" y="3700003"/>
            <a:ext cx="1647573" cy="266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5736" y="4634224"/>
            <a:ext cx="1647573" cy="266238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85207" y="3386475"/>
            <a:ext cx="1647573" cy="266238"/>
          </a:xfrm>
          <a:prstGeom prst="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6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49" b="26643"/>
          <a:stretch/>
        </p:blipFill>
        <p:spPr>
          <a:xfrm>
            <a:off x="6822281" y="1785166"/>
            <a:ext cx="4754880" cy="5072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data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199" y="1042988"/>
            <a:ext cx="8750643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en-US" dirty="0" smtClean="0">
                <a:solidFill>
                  <a:schemeClr val="accent3"/>
                </a:solidFill>
              </a:rPr>
              <a:t>List </a:t>
            </a:r>
            <a:r>
              <a:rPr lang="en-US" altLang="en-US" dirty="0">
                <a:solidFill>
                  <a:schemeClr val="accent3"/>
                </a:solidFill>
              </a:rPr>
              <a:t>data operations</a:t>
            </a:r>
          </a:p>
          <a:p>
            <a:pPr marL="0" lvl="1"/>
            <a:r>
              <a:rPr lang="en-US" altLang="en-US" dirty="0">
                <a:solidFill>
                  <a:schemeClr val="accent3"/>
                </a:solidFill>
              </a:rPr>
              <a:t>Map operations to functional </a:t>
            </a:r>
            <a:r>
              <a:rPr lang="en-US" altLang="en-US" dirty="0" smtClean="0">
                <a:solidFill>
                  <a:schemeClr val="accent3"/>
                </a:solidFill>
              </a:rPr>
              <a:t>blocks</a:t>
            </a:r>
          </a:p>
          <a:p>
            <a:pPr marL="0" lvl="1"/>
            <a:r>
              <a:rPr lang="en-US" altLang="en-US" dirty="0" smtClean="0">
                <a:solidFill>
                  <a:schemeClr val="accent3"/>
                </a:solidFill>
              </a:rPr>
              <a:t>Add </a:t>
            </a:r>
            <a:r>
              <a:rPr lang="en-US" altLang="en-US" dirty="0">
                <a:solidFill>
                  <a:schemeClr val="accent3"/>
                </a:solidFill>
              </a:rPr>
              <a:t>interconnect for data </a:t>
            </a:r>
            <a:r>
              <a:rPr lang="en-US" altLang="en-US" dirty="0" smtClean="0">
                <a:solidFill>
                  <a:schemeClr val="accent3"/>
                </a:solidFill>
              </a:rPr>
              <a:t>transport</a:t>
            </a:r>
          </a:p>
          <a:p>
            <a:pPr marL="0" lvl="1"/>
            <a:r>
              <a:rPr lang="en-US" altLang="en-US" b="1" dirty="0"/>
              <a:t>Input control signals and output conditions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9" t="68649" r="5118"/>
          <a:stretch/>
        </p:blipFill>
        <p:spPr>
          <a:xfrm>
            <a:off x="2452462" y="3522689"/>
            <a:ext cx="2755556" cy="215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6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5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/>
              <a:t>Map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control</a:t>
            </a:r>
            <a:r>
              <a:rPr lang="zh-CN" altLang="en-US" dirty="0" smtClean="0"/>
              <a:t> </a:t>
            </a:r>
            <a:r>
              <a:rPr lang="en-US" altLang="zh-CN" dirty="0" smtClean="0"/>
              <a:t>signals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operations</a:t>
            </a:r>
          </a:p>
          <a:p>
            <a:pPr marL="0" lvl="1"/>
            <a:r>
              <a:rPr lang="en-US" altLang="zh-CN" dirty="0" smtClean="0"/>
              <a:t>Identify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control</a:t>
            </a:r>
            <a:r>
              <a:rPr lang="zh-CN" altLang="en-US" dirty="0" smtClean="0"/>
              <a:t> </a:t>
            </a:r>
            <a:r>
              <a:rPr lang="en-US" altLang="zh-CN" dirty="0" smtClean="0"/>
              <a:t>path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components</a:t>
            </a:r>
            <a:endParaRPr lang="en-US" altLang="en-US" dirty="0"/>
          </a:p>
          <a:p>
            <a:pPr marL="0" lvl="1"/>
            <a:r>
              <a:rPr lang="en-US" altLang="zh-CN" dirty="0" smtClean="0"/>
              <a:t>Express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control</a:t>
            </a:r>
            <a:r>
              <a:rPr lang="zh-CN" altLang="en-US" dirty="0" smtClean="0"/>
              <a:t> </a:t>
            </a:r>
            <a:r>
              <a:rPr lang="en-US" altLang="zh-CN" dirty="0" smtClean="0"/>
              <a:t>subsystem</a:t>
            </a:r>
            <a:r>
              <a:rPr lang="zh-CN" altLang="en-US" dirty="0" smtClean="0"/>
              <a:t> </a:t>
            </a:r>
            <a:r>
              <a:rPr lang="en-US" altLang="zh-CN" dirty="0" smtClean="0"/>
              <a:t>with</a:t>
            </a:r>
            <a:r>
              <a:rPr lang="zh-CN" altLang="en-US" dirty="0" smtClean="0"/>
              <a:t> </a:t>
            </a:r>
            <a:r>
              <a:rPr lang="en-US" altLang="zh-CN" dirty="0" smtClean="0"/>
              <a:t>FSM</a:t>
            </a:r>
            <a:endParaRPr lang="en-US" altLang="en-US" dirty="0"/>
          </a:p>
          <a:p>
            <a:pPr marL="0" lvl="1"/>
            <a:r>
              <a:rPr lang="en-US" altLang="zh-CN" dirty="0" smtClean="0"/>
              <a:t>Implement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control</a:t>
            </a:r>
            <a:r>
              <a:rPr lang="zh-CN" altLang="en-US" dirty="0" smtClean="0"/>
              <a:t> </a:t>
            </a:r>
            <a:r>
              <a:rPr lang="en-US" altLang="zh-CN" dirty="0" smtClean="0"/>
              <a:t>subsystem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5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16</a:t>
            </a:fld>
            <a:endParaRPr lang="en-US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2"/>
          <a:stretch/>
        </p:blipFill>
        <p:spPr>
          <a:xfrm>
            <a:off x="944380" y="2878217"/>
            <a:ext cx="2131102" cy="284080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49" b="26643"/>
          <a:stretch/>
        </p:blipFill>
        <p:spPr>
          <a:xfrm>
            <a:off x="6598920" y="1648641"/>
            <a:ext cx="4754880" cy="5072834"/>
          </a:xfrm>
          <a:prstGeom prst="rect">
            <a:avLst/>
          </a:prstGeom>
        </p:spPr>
      </p:pic>
      <p:sp>
        <p:nvSpPr>
          <p:cNvPr id="13" name="Text Box 1157"/>
          <p:cNvSpPr txBox="1">
            <a:spLocks noChangeArrowheads="1"/>
          </p:cNvSpPr>
          <p:nvPr/>
        </p:nvSpPr>
        <p:spPr bwMode="auto">
          <a:xfrm>
            <a:off x="2978173" y="3001397"/>
            <a:ext cx="269357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2000" dirty="0" smtClean="0">
                <a:solidFill>
                  <a:srgbClr val="0070C0"/>
                </a:solidFill>
              </a:rPr>
              <a:t>=</a:t>
            </a:r>
            <a:r>
              <a:rPr lang="en-US" altLang="zh-CN" sz="2000" dirty="0" smtClean="0">
                <a:solidFill>
                  <a:srgbClr val="0070C0"/>
                </a:solidFill>
              </a:rPr>
              <a:t>0,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L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0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=1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and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L</a:t>
            </a:r>
            <a:r>
              <a:rPr lang="en-US" altLang="zh-CN" sz="2000" baseline="-16000" dirty="0" smtClean="0">
                <a:solidFill>
                  <a:srgbClr val="0070C0"/>
                </a:solidFill>
              </a:rPr>
              <a:t>1</a:t>
            </a:r>
            <a:r>
              <a:rPr lang="en-US" altLang="zh-CN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=0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endParaRPr lang="en-US" altLang="en-US" sz="2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chemeClr val="accent5"/>
                </a:solidFill>
              </a:rPr>
              <a:t>C</a:t>
            </a:r>
            <a:r>
              <a:rPr lang="en-US" altLang="zh-CN" sz="2000" baseline="-16000" dirty="0">
                <a:solidFill>
                  <a:schemeClr val="accent5"/>
                </a:solidFill>
              </a:rPr>
              <a:t>1</a:t>
            </a:r>
            <a:r>
              <a:rPr lang="en-US" altLang="en-US" sz="2000" dirty="0" smtClean="0">
                <a:solidFill>
                  <a:schemeClr val="accent5"/>
                </a:solidFill>
              </a:rPr>
              <a:t>=0 </a:t>
            </a:r>
            <a:r>
              <a:rPr lang="en-US" altLang="en-US" sz="2000" dirty="0">
                <a:solidFill>
                  <a:schemeClr val="accent5"/>
                </a:solidFill>
              </a:rPr>
              <a:t>and </a:t>
            </a:r>
            <a:r>
              <a:rPr lang="en-US" altLang="zh-CN" sz="2000" dirty="0" smtClean="0">
                <a:solidFill>
                  <a:schemeClr val="accent5"/>
                </a:solidFill>
              </a:rPr>
              <a:t>L</a:t>
            </a:r>
            <a:r>
              <a:rPr lang="en-US" altLang="zh-CN" sz="2000" baseline="-16000" dirty="0">
                <a:solidFill>
                  <a:schemeClr val="accent5"/>
                </a:solidFill>
              </a:rPr>
              <a:t>2</a:t>
            </a:r>
            <a:r>
              <a:rPr lang="en-US" altLang="en-US" sz="2000" dirty="0" smtClean="0">
                <a:solidFill>
                  <a:schemeClr val="accent5"/>
                </a:solidFill>
              </a:rPr>
              <a:t> </a:t>
            </a:r>
            <a:r>
              <a:rPr lang="en-US" altLang="en-US" sz="2000" dirty="0">
                <a:solidFill>
                  <a:schemeClr val="accent5"/>
                </a:solidFill>
              </a:rPr>
              <a:t>=1 </a:t>
            </a:r>
            <a:endParaRPr lang="en-US" altLang="en-US" sz="2000" baseline="-160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accent5"/>
                </a:solidFill>
              </a:rPr>
              <a:t>L</a:t>
            </a:r>
            <a:r>
              <a:rPr lang="en-US" altLang="en-US" sz="2000" baseline="-16000" dirty="0" smtClean="0">
                <a:solidFill>
                  <a:schemeClr val="accent5"/>
                </a:solidFill>
              </a:rPr>
              <a:t>3 </a:t>
            </a:r>
            <a:r>
              <a:rPr lang="en-US" altLang="en-US" sz="2000" dirty="0">
                <a:solidFill>
                  <a:schemeClr val="accent5"/>
                </a:solidFill>
              </a:rPr>
              <a:t>=</a:t>
            </a:r>
            <a:r>
              <a:rPr lang="en-US" altLang="en-US" sz="2000" dirty="0" smtClean="0">
                <a:solidFill>
                  <a:schemeClr val="accent5"/>
                </a:solidFill>
              </a:rPr>
              <a:t>1</a:t>
            </a:r>
            <a:r>
              <a:rPr lang="zh-CN" altLang="en-US" sz="2000" dirty="0" smtClean="0">
                <a:solidFill>
                  <a:schemeClr val="accent5"/>
                </a:solidFill>
              </a:rPr>
              <a:t> </a:t>
            </a:r>
            <a:r>
              <a:rPr lang="en-US" altLang="zh-CN" sz="2000" dirty="0" smtClean="0">
                <a:solidFill>
                  <a:schemeClr val="accent5"/>
                </a:solidFill>
              </a:rPr>
              <a:t>and</a:t>
            </a:r>
            <a:r>
              <a:rPr lang="zh-CN" altLang="en-US" sz="2000" dirty="0" smtClean="0">
                <a:solidFill>
                  <a:schemeClr val="accent5"/>
                </a:solidFill>
              </a:rPr>
              <a:t> </a:t>
            </a:r>
            <a:r>
              <a:rPr lang="en-US" altLang="zh-CN" sz="2000" dirty="0" smtClean="0">
                <a:solidFill>
                  <a:schemeClr val="accent5"/>
                </a:solidFill>
              </a:rPr>
              <a:t>L</a:t>
            </a:r>
            <a:r>
              <a:rPr lang="en-US" altLang="zh-CN" sz="2000" baseline="-16000" dirty="0" smtClean="0">
                <a:solidFill>
                  <a:schemeClr val="accent5"/>
                </a:solidFill>
              </a:rPr>
              <a:t>4</a:t>
            </a:r>
            <a:r>
              <a:rPr lang="en-US" altLang="en-US" sz="2000" baseline="-16000" dirty="0" smtClean="0">
                <a:solidFill>
                  <a:schemeClr val="accent5"/>
                </a:solidFill>
              </a:rPr>
              <a:t> </a:t>
            </a:r>
            <a:r>
              <a:rPr lang="en-US" altLang="zh-CN" sz="2000" dirty="0" smtClean="0">
                <a:solidFill>
                  <a:schemeClr val="accent5"/>
                </a:solidFill>
              </a:rPr>
              <a:t>=0</a:t>
            </a:r>
            <a:r>
              <a:rPr lang="zh-CN" altLang="en-US" sz="2000" dirty="0" smtClean="0">
                <a:solidFill>
                  <a:schemeClr val="accent5"/>
                </a:solidFill>
              </a:rPr>
              <a:t> </a:t>
            </a:r>
            <a:endParaRPr lang="en-US" altLang="en-US" sz="20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chemeClr val="accent5"/>
                </a:solidFill>
              </a:rPr>
              <a:t>C</a:t>
            </a:r>
            <a:r>
              <a:rPr lang="en-US" altLang="zh-CN" sz="2000" baseline="-16000" dirty="0" smtClean="0">
                <a:solidFill>
                  <a:schemeClr val="accent5"/>
                </a:solidFill>
              </a:rPr>
              <a:t>1</a:t>
            </a:r>
            <a:r>
              <a:rPr lang="en-US" altLang="en-US" sz="2000" dirty="0" smtClean="0">
                <a:solidFill>
                  <a:schemeClr val="accent5"/>
                </a:solidFill>
              </a:rPr>
              <a:t>=</a:t>
            </a:r>
            <a:r>
              <a:rPr lang="en-US" altLang="zh-CN" sz="2000" dirty="0" smtClean="0">
                <a:solidFill>
                  <a:schemeClr val="accent5"/>
                </a:solidFill>
              </a:rPr>
              <a:t>1</a:t>
            </a:r>
            <a:r>
              <a:rPr lang="en-US" altLang="en-US" sz="2000" dirty="0" smtClean="0">
                <a:solidFill>
                  <a:schemeClr val="accent5"/>
                </a:solidFill>
              </a:rPr>
              <a:t> </a:t>
            </a:r>
            <a:r>
              <a:rPr lang="en-US" altLang="en-US" sz="2000" dirty="0">
                <a:solidFill>
                  <a:schemeClr val="accent5"/>
                </a:solidFill>
              </a:rPr>
              <a:t>and </a:t>
            </a:r>
            <a:r>
              <a:rPr lang="en-US" altLang="zh-CN" sz="2000" dirty="0">
                <a:solidFill>
                  <a:schemeClr val="accent5"/>
                </a:solidFill>
              </a:rPr>
              <a:t>L</a:t>
            </a:r>
            <a:r>
              <a:rPr lang="en-US" altLang="zh-CN" sz="2000" baseline="-16000" dirty="0">
                <a:solidFill>
                  <a:schemeClr val="accent5"/>
                </a:solidFill>
              </a:rPr>
              <a:t>2</a:t>
            </a:r>
            <a:r>
              <a:rPr lang="en-US" altLang="en-US" sz="2000" dirty="0">
                <a:solidFill>
                  <a:schemeClr val="accent5"/>
                </a:solidFill>
              </a:rPr>
              <a:t> =1 </a:t>
            </a:r>
            <a:endParaRPr lang="en-US" altLang="en-US" sz="2000" baseline="-160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2000" dirty="0" smtClean="0">
                <a:solidFill>
                  <a:srgbClr val="0070C0"/>
                </a:solidFill>
              </a:rPr>
              <a:t>=</a:t>
            </a:r>
            <a:r>
              <a:rPr lang="en-US" altLang="zh-CN" sz="2000" dirty="0" smtClean="0">
                <a:solidFill>
                  <a:srgbClr val="0070C0"/>
                </a:solidFill>
              </a:rPr>
              <a:t>1,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chemeClr val="accent5"/>
                </a:solidFill>
              </a:rPr>
              <a:t>L</a:t>
            </a:r>
            <a:r>
              <a:rPr lang="en-US" altLang="en-US" sz="2000" baseline="-16000" dirty="0">
                <a:solidFill>
                  <a:schemeClr val="accent5"/>
                </a:solidFill>
              </a:rPr>
              <a:t>0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=1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and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L</a:t>
            </a:r>
            <a:r>
              <a:rPr lang="en-US" altLang="zh-CN" sz="2000" baseline="-16000" dirty="0">
                <a:solidFill>
                  <a:srgbClr val="0070C0"/>
                </a:solidFill>
              </a:rPr>
              <a:t>1</a:t>
            </a:r>
            <a:r>
              <a:rPr lang="en-US" altLang="zh-CN" sz="2000" dirty="0">
                <a:solidFill>
                  <a:srgbClr val="0070C0"/>
                </a:solidFill>
              </a:rPr>
              <a:t> =0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endParaRPr lang="en-US" altLang="en-US" sz="2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rgbClr val="0070C0"/>
                </a:solidFill>
              </a:rPr>
              <a:t>L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3 </a:t>
            </a:r>
            <a:r>
              <a:rPr lang="en-US" altLang="en-US" sz="2000" dirty="0" smtClean="0">
                <a:solidFill>
                  <a:srgbClr val="0070C0"/>
                </a:solidFill>
              </a:rPr>
              <a:t>=</a:t>
            </a:r>
            <a:r>
              <a:rPr lang="en-US" altLang="zh-CN" sz="2000" dirty="0" smtClean="0">
                <a:solidFill>
                  <a:srgbClr val="0070C0"/>
                </a:solidFill>
              </a:rPr>
              <a:t>0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and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L</a:t>
            </a:r>
            <a:r>
              <a:rPr lang="en-US" altLang="zh-CN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=1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>
                <a:solidFill>
                  <a:srgbClr val="0070C0"/>
                </a:solidFill>
              </a:rPr>
              <a:t>L</a:t>
            </a:r>
            <a:r>
              <a:rPr lang="en-US" altLang="zh-CN" sz="20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 </a:t>
            </a:r>
            <a:r>
              <a:rPr lang="en-US" altLang="en-US" sz="2000" dirty="0" smtClean="0">
                <a:solidFill>
                  <a:srgbClr val="0070C0"/>
                </a:solidFill>
              </a:rPr>
              <a:t>=</a:t>
            </a:r>
            <a:r>
              <a:rPr lang="en-US" altLang="zh-CN" sz="2000" dirty="0" smtClean="0">
                <a:solidFill>
                  <a:srgbClr val="0070C0"/>
                </a:solidFill>
              </a:rPr>
              <a:t>0</a:t>
            </a:r>
            <a:r>
              <a:rPr lang="zh-CN" altLang="en-US" sz="2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and</a:t>
            </a:r>
            <a:r>
              <a:rPr lang="zh-CN" altLang="en-US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 smtClean="0">
                <a:solidFill>
                  <a:srgbClr val="0070C0"/>
                </a:solidFill>
              </a:rPr>
              <a:t>L</a:t>
            </a:r>
            <a:r>
              <a:rPr lang="en-US" altLang="zh-CN" sz="2000" baseline="-16000" dirty="0" smtClean="0">
                <a:solidFill>
                  <a:srgbClr val="0070C0"/>
                </a:solidFill>
              </a:rPr>
              <a:t>1</a:t>
            </a:r>
            <a:r>
              <a:rPr lang="en-US" altLang="en-US" sz="2000" baseline="-16000" dirty="0" smtClean="0">
                <a:solidFill>
                  <a:srgbClr val="0070C0"/>
                </a:solidFill>
              </a:rPr>
              <a:t> </a:t>
            </a:r>
            <a:r>
              <a:rPr lang="en-US" altLang="zh-CN" sz="2000" dirty="0">
                <a:solidFill>
                  <a:srgbClr val="0070C0"/>
                </a:solidFill>
              </a:rPr>
              <a:t>=</a:t>
            </a:r>
            <a:r>
              <a:rPr lang="en-US" altLang="zh-CN" sz="2000" dirty="0" smtClean="0">
                <a:solidFill>
                  <a:srgbClr val="0070C0"/>
                </a:solidFill>
              </a:rPr>
              <a:t>1</a:t>
            </a:r>
            <a:endParaRPr lang="en-US" altLang="en-US" sz="2000" baseline="-16000" dirty="0">
              <a:solidFill>
                <a:srgbClr val="FF0000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smtClean="0"/>
              <a:t>Implement</a:t>
            </a:r>
            <a:r>
              <a:rPr lang="zh-CN" altLang="en-US" sz="3600" smtClean="0"/>
              <a:t> </a:t>
            </a:r>
            <a:r>
              <a:rPr lang="en-US" altLang="zh-CN" sz="3600" smtClean="0"/>
              <a:t>the</a:t>
            </a:r>
            <a:r>
              <a:rPr lang="zh-CN" altLang="en-US" sz="3600" smtClean="0"/>
              <a:t> </a:t>
            </a:r>
            <a:r>
              <a:rPr lang="en-US" altLang="zh-CN" sz="3600" smtClean="0"/>
              <a:t>control</a:t>
            </a:r>
            <a:r>
              <a:rPr lang="zh-CN" altLang="en-US" sz="3600" smtClean="0"/>
              <a:t> </a:t>
            </a:r>
            <a:r>
              <a:rPr lang="en-US" altLang="zh-CN" sz="3600" smtClean="0"/>
              <a:t>subsystem</a:t>
            </a:r>
            <a:r>
              <a:rPr lang="zh-CN" altLang="en-US" sz="360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b="1" dirty="0" smtClean="0"/>
              <a:t>Map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control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signals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to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val="15995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17</a:t>
            </a:fld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>
                <a:solidFill>
                  <a:schemeClr val="accent3"/>
                </a:solidFill>
              </a:rPr>
              <a:t>Map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control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signals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to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operations</a:t>
            </a:r>
          </a:p>
          <a:p>
            <a:pPr marL="0" lvl="1"/>
            <a:r>
              <a:rPr lang="en-US" altLang="zh-CN" b="1" dirty="0"/>
              <a:t>Identify</a:t>
            </a:r>
            <a:r>
              <a:rPr lang="zh-CN" altLang="en-US" b="1" dirty="0"/>
              <a:t> </a:t>
            </a:r>
            <a:r>
              <a:rPr lang="en-US" altLang="zh-CN" b="1" dirty="0"/>
              <a:t>control</a:t>
            </a:r>
            <a:r>
              <a:rPr lang="zh-CN" altLang="en-US" b="1" dirty="0"/>
              <a:t> </a:t>
            </a:r>
            <a:r>
              <a:rPr lang="en-US" altLang="zh-CN" b="1" dirty="0"/>
              <a:t>path</a:t>
            </a:r>
            <a:r>
              <a:rPr lang="zh-CN" altLang="en-US" b="1" dirty="0"/>
              <a:t> </a:t>
            </a:r>
            <a:r>
              <a:rPr lang="en-US" altLang="zh-CN" b="1" dirty="0" smtClean="0"/>
              <a:t>components</a:t>
            </a:r>
            <a:endParaRPr lang="en-US" altLang="en-US" b="1" dirty="0"/>
          </a:p>
        </p:txBody>
      </p:sp>
      <p:grpSp>
        <p:nvGrpSpPr>
          <p:cNvPr id="8" name="Group 109"/>
          <p:cNvGrpSpPr>
            <a:grpSpLocks/>
          </p:cNvGrpSpPr>
          <p:nvPr/>
        </p:nvGrpSpPr>
        <p:grpSpPr bwMode="auto">
          <a:xfrm>
            <a:off x="7357962" y="4786312"/>
            <a:ext cx="3838064" cy="1752600"/>
            <a:chOff x="4640984" y="4419600"/>
            <a:chExt cx="3839261" cy="1752600"/>
          </a:xfrm>
        </p:grpSpPr>
        <p:sp>
          <p:nvSpPr>
            <p:cNvPr id="9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1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6545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 smtClean="0"/>
                <a:t>C</a:t>
              </a:r>
              <a:r>
                <a:rPr lang="en-US" altLang="en-US" sz="2000" dirty="0" smtClean="0"/>
                <a:t>[</a:t>
              </a:r>
              <a:r>
                <a:rPr lang="en-US" altLang="zh-CN" sz="2000" dirty="0" smtClean="0"/>
                <a:t>7</a:t>
              </a:r>
              <a:r>
                <a:rPr lang="en-US" altLang="en-US" sz="2000" dirty="0" smtClean="0"/>
                <a:t>]</a:t>
              </a:r>
              <a:endParaRPr lang="en-US" altLang="en-US" sz="2000" dirty="0"/>
            </a:p>
          </p:txBody>
        </p:sp>
        <p:sp>
          <p:nvSpPr>
            <p:cNvPr id="14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743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0</a:t>
              </a:r>
              <a:r>
                <a:rPr lang="en-US" altLang="zh-CN" sz="2000" baseline="-16000" dirty="0" smtClean="0"/>
                <a:t>:1</a:t>
              </a:r>
              <a:endParaRPr lang="en-US" altLang="en-US" sz="2000" baseline="-16000" dirty="0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21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22" name="TextBox 87"/>
            <p:cNvSpPr txBox="1">
              <a:spLocks noChangeArrowheads="1"/>
            </p:cNvSpPr>
            <p:nvPr/>
          </p:nvSpPr>
          <p:spPr bwMode="auto">
            <a:xfrm>
              <a:off x="4640984" y="4726207"/>
              <a:ext cx="6689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 smtClean="0"/>
                <a:t>A</a:t>
              </a:r>
              <a:r>
                <a:rPr lang="en-US" altLang="en-US" sz="2000" dirty="0" smtClean="0"/>
                <a:t>[</a:t>
              </a:r>
              <a:r>
                <a:rPr lang="en-US" altLang="zh-CN" sz="2000" dirty="0" smtClean="0"/>
                <a:t>7</a:t>
              </a:r>
              <a:r>
                <a:rPr lang="en-US" altLang="en-US" sz="2000" dirty="0" smtClean="0"/>
                <a:t>]</a:t>
              </a:r>
              <a:endParaRPr lang="en-US" altLang="en-US" sz="2000" dirty="0"/>
            </a:p>
          </p:txBody>
        </p:sp>
      </p:grpSp>
      <p:pic>
        <p:nvPicPr>
          <p:cNvPr id="4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951785" y="2521032"/>
            <a:ext cx="5852160" cy="4043225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1043224" y="3856318"/>
            <a:ext cx="3580345" cy="25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031541" y="4490107"/>
            <a:ext cx="2218285" cy="296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043224" y="5138262"/>
            <a:ext cx="2095392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64684" y="5490212"/>
            <a:ext cx="1675877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507484" y="5842162"/>
            <a:ext cx="9144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30"/>
          <p:cNvGrpSpPr>
            <a:grpSpLocks/>
          </p:cNvGrpSpPr>
          <p:nvPr/>
        </p:nvGrpSpPr>
        <p:grpSpPr bwMode="auto">
          <a:xfrm>
            <a:off x="7735509" y="1380920"/>
            <a:ext cx="3751410" cy="3022208"/>
            <a:chOff x="746125" y="1321685"/>
            <a:chExt cx="3751410" cy="3021715"/>
          </a:xfrm>
        </p:grpSpPr>
        <p:sp>
          <p:nvSpPr>
            <p:cNvPr id="80" name="Rectangle 120"/>
            <p:cNvSpPr>
              <a:spLocks noChangeArrowheads="1"/>
            </p:cNvSpPr>
            <p:nvPr/>
          </p:nvSpPr>
          <p:spPr bwMode="auto">
            <a:xfrm>
              <a:off x="1844675" y="1569557"/>
              <a:ext cx="1447800" cy="10971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Line 132"/>
            <p:cNvSpPr>
              <a:spLocks noChangeShapeType="1"/>
            </p:cNvSpPr>
            <p:nvPr/>
          </p:nvSpPr>
          <p:spPr bwMode="auto">
            <a:xfrm>
              <a:off x="1066800" y="1710164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Line 133"/>
            <p:cNvSpPr>
              <a:spLocks noChangeShapeType="1"/>
            </p:cNvSpPr>
            <p:nvPr/>
          </p:nvSpPr>
          <p:spPr bwMode="auto">
            <a:xfrm>
              <a:off x="1066800" y="2167363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Text Box 134"/>
            <p:cNvSpPr txBox="1">
              <a:spLocks noChangeArrowheads="1"/>
            </p:cNvSpPr>
            <p:nvPr/>
          </p:nvSpPr>
          <p:spPr bwMode="auto">
            <a:xfrm>
              <a:off x="746125" y="1519659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88" name="Text Box 135"/>
            <p:cNvSpPr txBox="1">
              <a:spLocks noChangeArrowheads="1"/>
            </p:cNvSpPr>
            <p:nvPr/>
          </p:nvSpPr>
          <p:spPr bwMode="auto">
            <a:xfrm>
              <a:off x="762000" y="1953052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89" name="Line 136"/>
            <p:cNvSpPr>
              <a:spLocks noChangeShapeType="1"/>
            </p:cNvSpPr>
            <p:nvPr/>
          </p:nvSpPr>
          <p:spPr bwMode="auto">
            <a:xfrm>
              <a:off x="1295400" y="1618974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Line 137"/>
            <p:cNvSpPr>
              <a:spLocks noChangeShapeType="1"/>
            </p:cNvSpPr>
            <p:nvPr/>
          </p:nvSpPr>
          <p:spPr bwMode="auto">
            <a:xfrm>
              <a:off x="1295400" y="2106149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93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47481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W</a:t>
              </a:r>
              <a:endParaRPr lang="en-US" altLang="en-US" sz="2400" dirty="0"/>
            </a:p>
          </p:txBody>
        </p:sp>
        <p:sp>
          <p:nvSpPr>
            <p:cNvPr id="96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98" name="Text Box 152"/>
            <p:cNvSpPr txBox="1">
              <a:spLocks noChangeArrowheads="1"/>
            </p:cNvSpPr>
            <p:nvPr/>
          </p:nvSpPr>
          <p:spPr bwMode="auto">
            <a:xfrm>
              <a:off x="1256797" y="1321685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/>
                <a:t>8</a:t>
              </a:r>
              <a:endParaRPr lang="en-US" altLang="en-US" sz="2400" dirty="0"/>
            </a:p>
          </p:txBody>
        </p:sp>
        <p:sp>
          <p:nvSpPr>
            <p:cNvPr id="99" name="Text Box 153"/>
            <p:cNvSpPr txBox="1">
              <a:spLocks noChangeArrowheads="1"/>
            </p:cNvSpPr>
            <p:nvPr/>
          </p:nvSpPr>
          <p:spPr bwMode="auto">
            <a:xfrm>
              <a:off x="1272672" y="1769180"/>
              <a:ext cx="33855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  <p:sp>
          <p:nvSpPr>
            <p:cNvPr id="100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 smtClean="0"/>
                <a:t>8</a:t>
              </a:r>
              <a:endParaRPr lang="en-US" altLang="en-US" sz="2400" dirty="0"/>
            </a:p>
          </p:txBody>
        </p:sp>
      </p:grpSp>
      <p:sp>
        <p:nvSpPr>
          <p:cNvPr id="101" name="Text Box 131"/>
          <p:cNvSpPr txBox="1">
            <a:spLocks noChangeArrowheads="1"/>
          </p:cNvSpPr>
          <p:nvPr/>
        </p:nvSpPr>
        <p:spPr bwMode="auto">
          <a:xfrm>
            <a:off x="8492160" y="2924546"/>
            <a:ext cx="12384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smtClean="0"/>
              <a:t>A[7]</a:t>
            </a:r>
            <a:r>
              <a:rPr lang="en-US" altLang="en-US" sz="2000" smtClean="0"/>
              <a:t>,</a:t>
            </a:r>
            <a:r>
              <a:rPr lang="en-US" altLang="zh-CN" sz="2000" smtClean="0"/>
              <a:t>C[7]</a:t>
            </a:r>
            <a:endParaRPr lang="en-US" altLang="en-US" sz="2000" baseline="-25000" dirty="0"/>
          </a:p>
        </p:txBody>
      </p:sp>
      <p:sp>
        <p:nvSpPr>
          <p:cNvPr id="102" name="Line 133"/>
          <p:cNvSpPr>
            <a:spLocks noChangeShapeType="1"/>
          </p:cNvSpPr>
          <p:nvPr/>
        </p:nvSpPr>
        <p:spPr bwMode="auto">
          <a:xfrm>
            <a:off x="8043694" y="2603986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" name="Text Box 135"/>
          <p:cNvSpPr txBox="1">
            <a:spLocks noChangeArrowheads="1"/>
          </p:cNvSpPr>
          <p:nvPr/>
        </p:nvSpPr>
        <p:spPr bwMode="auto">
          <a:xfrm>
            <a:off x="7738894" y="238964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/>
              <a:t>Z</a:t>
            </a:r>
            <a:endParaRPr lang="en-US" altLang="en-US" sz="2400" dirty="0"/>
          </a:p>
        </p:txBody>
      </p:sp>
      <p:sp>
        <p:nvSpPr>
          <p:cNvPr id="104" name="Line 137"/>
          <p:cNvSpPr>
            <a:spLocks noChangeShapeType="1"/>
          </p:cNvSpPr>
          <p:nvPr/>
        </p:nvSpPr>
        <p:spPr bwMode="auto">
          <a:xfrm>
            <a:off x="8272294" y="2542762"/>
            <a:ext cx="76200" cy="1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5" name="Text Box 153"/>
          <p:cNvSpPr txBox="1">
            <a:spLocks noChangeArrowheads="1"/>
          </p:cNvSpPr>
          <p:nvPr/>
        </p:nvSpPr>
        <p:spPr bwMode="auto">
          <a:xfrm>
            <a:off x="8249566" y="2205738"/>
            <a:ext cx="338554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 smtClean="0"/>
              <a:t>8</a:t>
            </a:r>
            <a:endParaRPr lang="en-US" altLang="en-US" sz="2400" dirty="0"/>
          </a:p>
        </p:txBody>
      </p:sp>
      <p:sp>
        <p:nvSpPr>
          <p:cNvPr id="106" name="Rectangle 211"/>
          <p:cNvSpPr>
            <a:spLocks noChangeArrowheads="1"/>
          </p:cNvSpPr>
          <p:nvPr/>
        </p:nvSpPr>
        <p:spPr bwMode="auto">
          <a:xfrm>
            <a:off x="10486158" y="5540180"/>
            <a:ext cx="5597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/>
              <a:t>L</a:t>
            </a:r>
            <a:r>
              <a:rPr lang="en-US" altLang="en-US" sz="2000" baseline="-16000" dirty="0" smtClean="0"/>
              <a:t>0</a:t>
            </a:r>
            <a:r>
              <a:rPr lang="en-US" altLang="zh-CN" sz="2000" baseline="-16000" dirty="0" smtClean="0"/>
              <a:t>:4</a:t>
            </a:r>
            <a:endParaRPr lang="en-US" altLang="en-US" sz="2000" baseline="-16000" dirty="0"/>
          </a:p>
        </p:txBody>
      </p:sp>
      <p:sp>
        <p:nvSpPr>
          <p:cNvPr id="107" name="Line 215"/>
          <p:cNvSpPr>
            <a:spLocks noChangeShapeType="1"/>
          </p:cNvSpPr>
          <p:nvPr/>
        </p:nvSpPr>
        <p:spPr bwMode="auto">
          <a:xfrm>
            <a:off x="10115351" y="5744339"/>
            <a:ext cx="380881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" name="Rectangle 211"/>
          <p:cNvSpPr>
            <a:spLocks noChangeArrowheads="1"/>
          </p:cNvSpPr>
          <p:nvPr/>
        </p:nvSpPr>
        <p:spPr bwMode="auto">
          <a:xfrm>
            <a:off x="10072788" y="2924158"/>
            <a:ext cx="10791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C</a:t>
            </a:r>
            <a:r>
              <a:rPr lang="en-US" altLang="en-US" sz="2000" baseline="-16000" dirty="0" smtClean="0"/>
              <a:t>0</a:t>
            </a:r>
            <a:r>
              <a:rPr lang="en-US" altLang="zh-CN" sz="2000" baseline="-16000" dirty="0" smtClean="0"/>
              <a:t>:1</a:t>
            </a:r>
            <a:r>
              <a:rPr lang="zh-CN" altLang="en-US" sz="2000" baseline="-16000" dirty="0" smtClean="0"/>
              <a:t> </a:t>
            </a:r>
            <a:r>
              <a:rPr lang="en-US" altLang="zh-CN" sz="2000" baseline="-16000" dirty="0" smtClean="0"/>
              <a:t>,</a:t>
            </a:r>
            <a:r>
              <a:rPr lang="zh-CN" altLang="en-US" sz="2000" baseline="-16000" dirty="0" smtClean="0"/>
              <a:t> </a:t>
            </a:r>
            <a:r>
              <a:rPr lang="en-US" altLang="zh-CN" sz="2000" dirty="0" smtClean="0"/>
              <a:t>L</a:t>
            </a:r>
            <a:r>
              <a:rPr lang="en-US" altLang="en-US" sz="2000" baseline="-16000" dirty="0" smtClean="0"/>
              <a:t>0</a:t>
            </a:r>
            <a:r>
              <a:rPr lang="en-US" altLang="zh-CN" sz="2000" baseline="-16000" dirty="0" smtClean="0"/>
              <a:t>:4</a:t>
            </a:r>
            <a:endParaRPr lang="en-US" altLang="en-US" sz="2000" baseline="-16000" dirty="0"/>
          </a:p>
        </p:txBody>
      </p:sp>
      <p:sp>
        <p:nvSpPr>
          <p:cNvPr id="110" name="Rectangle 109"/>
          <p:cNvSpPr/>
          <p:nvPr/>
        </p:nvSpPr>
        <p:spPr>
          <a:xfrm>
            <a:off x="4470417" y="4217673"/>
            <a:ext cx="1139551" cy="22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18</a:t>
            </a:fld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>
                <a:solidFill>
                  <a:schemeClr val="accent3"/>
                </a:solidFill>
              </a:rPr>
              <a:t>Map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control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signals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to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operations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Identify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path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components</a:t>
            </a:r>
            <a:endParaRPr lang="en-US" altLang="en-US" dirty="0">
              <a:solidFill>
                <a:schemeClr val="accent3"/>
              </a:solidFill>
            </a:endParaRPr>
          </a:p>
        </p:txBody>
      </p:sp>
      <p:pic>
        <p:nvPicPr>
          <p:cNvPr id="4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7074195" y="180619"/>
            <a:ext cx="5486400" cy="379052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89" y="4283075"/>
            <a:ext cx="6845300" cy="2438400"/>
          </a:xfrm>
          <a:prstGeom prst="rect">
            <a:avLst/>
          </a:prstGeom>
        </p:spPr>
      </p:pic>
      <p:pic>
        <p:nvPicPr>
          <p:cNvPr id="54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" r="-1"/>
          <a:stretch/>
        </p:blipFill>
        <p:spPr>
          <a:xfrm>
            <a:off x="316071" y="1039733"/>
            <a:ext cx="4297680" cy="2668527"/>
          </a:xfrm>
          <a:prstGeom prst="rect">
            <a:avLst/>
          </a:prstGeom>
        </p:spPr>
      </p:pic>
      <p:sp>
        <p:nvSpPr>
          <p:cNvPr id="55" name="Text Box 1157"/>
          <p:cNvSpPr txBox="1">
            <a:spLocks noChangeArrowheads="1"/>
          </p:cNvSpPr>
          <p:nvPr/>
        </p:nvSpPr>
        <p:spPr bwMode="auto">
          <a:xfrm>
            <a:off x="4492319" y="1158278"/>
            <a:ext cx="2693577" cy="243143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 smtClean="0">
                <a:solidFill>
                  <a:srgbClr val="0070C0"/>
                </a:solidFill>
              </a:rPr>
              <a:t>C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1900" dirty="0" smtClean="0">
                <a:solidFill>
                  <a:srgbClr val="0070C0"/>
                </a:solidFill>
              </a:rPr>
              <a:t>=</a:t>
            </a:r>
            <a:r>
              <a:rPr lang="en-US" altLang="zh-CN" sz="1900" dirty="0" smtClean="0">
                <a:solidFill>
                  <a:srgbClr val="0070C0"/>
                </a:solidFill>
              </a:rPr>
              <a:t>0,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L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0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=1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and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L</a:t>
            </a:r>
            <a:r>
              <a:rPr lang="en-US" altLang="zh-CN" sz="1900" baseline="-16000" dirty="0" smtClean="0">
                <a:solidFill>
                  <a:srgbClr val="0070C0"/>
                </a:solidFill>
              </a:rPr>
              <a:t>1</a:t>
            </a:r>
            <a:r>
              <a:rPr lang="en-US" altLang="zh-CN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=0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endParaRPr lang="en-US" altLang="en-US" sz="19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 smtClean="0">
                <a:solidFill>
                  <a:schemeClr val="accent5"/>
                </a:solidFill>
              </a:rPr>
              <a:t>C</a:t>
            </a:r>
            <a:r>
              <a:rPr lang="en-US" altLang="zh-CN" sz="1900" baseline="-16000" dirty="0">
                <a:solidFill>
                  <a:schemeClr val="accent5"/>
                </a:solidFill>
              </a:rPr>
              <a:t>1</a:t>
            </a:r>
            <a:r>
              <a:rPr lang="en-US" altLang="en-US" sz="1900" dirty="0" smtClean="0">
                <a:solidFill>
                  <a:schemeClr val="accent5"/>
                </a:solidFill>
              </a:rPr>
              <a:t>=0 </a:t>
            </a:r>
            <a:r>
              <a:rPr lang="en-US" altLang="en-US" sz="1900" dirty="0">
                <a:solidFill>
                  <a:schemeClr val="accent5"/>
                </a:solidFill>
              </a:rPr>
              <a:t>and </a:t>
            </a:r>
            <a:r>
              <a:rPr lang="en-US" altLang="zh-CN" sz="1900" dirty="0" smtClean="0">
                <a:solidFill>
                  <a:schemeClr val="accent5"/>
                </a:solidFill>
              </a:rPr>
              <a:t>L</a:t>
            </a:r>
            <a:r>
              <a:rPr lang="en-US" altLang="zh-CN" sz="1900" baseline="-16000" dirty="0">
                <a:solidFill>
                  <a:schemeClr val="accent5"/>
                </a:solidFill>
              </a:rPr>
              <a:t>2</a:t>
            </a:r>
            <a:r>
              <a:rPr lang="en-US" altLang="en-US" sz="1900" dirty="0" smtClean="0">
                <a:solidFill>
                  <a:schemeClr val="accent5"/>
                </a:solidFill>
              </a:rPr>
              <a:t> </a:t>
            </a:r>
            <a:r>
              <a:rPr lang="en-US" altLang="en-US" sz="1900" dirty="0">
                <a:solidFill>
                  <a:schemeClr val="accent5"/>
                </a:solidFill>
              </a:rPr>
              <a:t>=1 </a:t>
            </a:r>
            <a:endParaRPr lang="en-US" altLang="en-US" sz="1900" baseline="-160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900" dirty="0">
                <a:solidFill>
                  <a:schemeClr val="accent5"/>
                </a:solidFill>
              </a:rPr>
              <a:t>L</a:t>
            </a:r>
            <a:r>
              <a:rPr lang="en-US" altLang="en-US" sz="1900" baseline="-16000" dirty="0" smtClean="0">
                <a:solidFill>
                  <a:schemeClr val="accent5"/>
                </a:solidFill>
              </a:rPr>
              <a:t>3 </a:t>
            </a:r>
            <a:r>
              <a:rPr lang="en-US" altLang="en-US" sz="1900" dirty="0">
                <a:solidFill>
                  <a:schemeClr val="accent5"/>
                </a:solidFill>
              </a:rPr>
              <a:t>=</a:t>
            </a:r>
            <a:r>
              <a:rPr lang="en-US" altLang="en-US" sz="1900" dirty="0" smtClean="0">
                <a:solidFill>
                  <a:schemeClr val="accent5"/>
                </a:solidFill>
              </a:rPr>
              <a:t>1</a:t>
            </a:r>
            <a:r>
              <a:rPr lang="zh-CN" altLang="en-US" sz="1900" dirty="0" smtClean="0">
                <a:solidFill>
                  <a:schemeClr val="accent5"/>
                </a:solidFill>
              </a:rPr>
              <a:t> </a:t>
            </a:r>
            <a:r>
              <a:rPr lang="en-US" altLang="zh-CN" sz="1900" dirty="0" smtClean="0">
                <a:solidFill>
                  <a:schemeClr val="accent5"/>
                </a:solidFill>
              </a:rPr>
              <a:t>and</a:t>
            </a:r>
            <a:r>
              <a:rPr lang="zh-CN" altLang="en-US" sz="1900" dirty="0" smtClean="0">
                <a:solidFill>
                  <a:schemeClr val="accent5"/>
                </a:solidFill>
              </a:rPr>
              <a:t> </a:t>
            </a:r>
            <a:r>
              <a:rPr lang="en-US" altLang="zh-CN" sz="1900" dirty="0" smtClean="0">
                <a:solidFill>
                  <a:schemeClr val="accent5"/>
                </a:solidFill>
              </a:rPr>
              <a:t>L</a:t>
            </a:r>
            <a:r>
              <a:rPr lang="en-US" altLang="zh-CN" sz="1900" baseline="-16000" dirty="0" smtClean="0">
                <a:solidFill>
                  <a:schemeClr val="accent5"/>
                </a:solidFill>
              </a:rPr>
              <a:t>4</a:t>
            </a:r>
            <a:r>
              <a:rPr lang="en-US" altLang="en-US" sz="1900" baseline="-16000" dirty="0" smtClean="0">
                <a:solidFill>
                  <a:schemeClr val="accent5"/>
                </a:solidFill>
              </a:rPr>
              <a:t> </a:t>
            </a:r>
            <a:r>
              <a:rPr lang="en-US" altLang="zh-CN" sz="1900" dirty="0" smtClean="0">
                <a:solidFill>
                  <a:schemeClr val="accent5"/>
                </a:solidFill>
              </a:rPr>
              <a:t>=0</a:t>
            </a:r>
            <a:r>
              <a:rPr lang="zh-CN" altLang="en-US" sz="1900" dirty="0" smtClean="0">
                <a:solidFill>
                  <a:schemeClr val="accent5"/>
                </a:solidFill>
              </a:rPr>
              <a:t> </a:t>
            </a:r>
            <a:endParaRPr lang="en-US" altLang="en-US" sz="19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 smtClean="0">
                <a:solidFill>
                  <a:schemeClr val="accent5"/>
                </a:solidFill>
              </a:rPr>
              <a:t>C</a:t>
            </a:r>
            <a:r>
              <a:rPr lang="en-US" altLang="zh-CN" sz="1900" baseline="-16000" dirty="0" smtClean="0">
                <a:solidFill>
                  <a:schemeClr val="accent5"/>
                </a:solidFill>
              </a:rPr>
              <a:t>1</a:t>
            </a:r>
            <a:r>
              <a:rPr lang="en-US" altLang="en-US" sz="1900" dirty="0" smtClean="0">
                <a:solidFill>
                  <a:schemeClr val="accent5"/>
                </a:solidFill>
              </a:rPr>
              <a:t>=</a:t>
            </a:r>
            <a:r>
              <a:rPr lang="en-US" altLang="zh-CN" sz="1900" dirty="0" smtClean="0">
                <a:solidFill>
                  <a:schemeClr val="accent5"/>
                </a:solidFill>
              </a:rPr>
              <a:t>1</a:t>
            </a:r>
            <a:r>
              <a:rPr lang="en-US" altLang="en-US" sz="1900" dirty="0" smtClean="0">
                <a:solidFill>
                  <a:schemeClr val="accent5"/>
                </a:solidFill>
              </a:rPr>
              <a:t> </a:t>
            </a:r>
            <a:r>
              <a:rPr lang="en-US" altLang="en-US" sz="1900" dirty="0">
                <a:solidFill>
                  <a:schemeClr val="accent5"/>
                </a:solidFill>
              </a:rPr>
              <a:t>and </a:t>
            </a:r>
            <a:r>
              <a:rPr lang="en-US" altLang="zh-CN" sz="1900" dirty="0">
                <a:solidFill>
                  <a:schemeClr val="accent5"/>
                </a:solidFill>
              </a:rPr>
              <a:t>L</a:t>
            </a:r>
            <a:r>
              <a:rPr lang="en-US" altLang="zh-CN" sz="1900" baseline="-16000" dirty="0">
                <a:solidFill>
                  <a:schemeClr val="accent5"/>
                </a:solidFill>
              </a:rPr>
              <a:t>2</a:t>
            </a:r>
            <a:r>
              <a:rPr lang="en-US" altLang="en-US" sz="1900" dirty="0">
                <a:solidFill>
                  <a:schemeClr val="accent5"/>
                </a:solidFill>
              </a:rPr>
              <a:t> =1 </a:t>
            </a:r>
            <a:endParaRPr lang="en-US" altLang="en-US" sz="1900" baseline="-16000" dirty="0">
              <a:solidFill>
                <a:schemeClr val="accent5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 smtClean="0">
                <a:solidFill>
                  <a:srgbClr val="0070C0"/>
                </a:solidFill>
              </a:rPr>
              <a:t>C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1900" dirty="0" smtClean="0">
                <a:solidFill>
                  <a:srgbClr val="0070C0"/>
                </a:solidFill>
              </a:rPr>
              <a:t>=</a:t>
            </a:r>
            <a:r>
              <a:rPr lang="en-US" altLang="zh-CN" sz="1900" dirty="0" smtClean="0">
                <a:solidFill>
                  <a:srgbClr val="0070C0"/>
                </a:solidFill>
              </a:rPr>
              <a:t>1,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chemeClr val="accent5"/>
                </a:solidFill>
              </a:rPr>
              <a:t>L</a:t>
            </a:r>
            <a:r>
              <a:rPr lang="en-US" altLang="en-US" sz="1900" baseline="-16000" dirty="0">
                <a:solidFill>
                  <a:schemeClr val="accent5"/>
                </a:solidFill>
              </a:rPr>
              <a:t>0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=1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and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L</a:t>
            </a:r>
            <a:r>
              <a:rPr lang="en-US" altLang="zh-CN" sz="1900" baseline="-16000" dirty="0">
                <a:solidFill>
                  <a:srgbClr val="0070C0"/>
                </a:solidFill>
              </a:rPr>
              <a:t>1</a:t>
            </a:r>
            <a:r>
              <a:rPr lang="en-US" altLang="zh-CN" sz="1900" dirty="0">
                <a:solidFill>
                  <a:srgbClr val="0070C0"/>
                </a:solidFill>
              </a:rPr>
              <a:t> =0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endParaRPr lang="en-US" altLang="en-US" sz="19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900" dirty="0" smtClean="0">
                <a:solidFill>
                  <a:srgbClr val="0070C0"/>
                </a:solidFill>
              </a:rPr>
              <a:t>L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3 </a:t>
            </a:r>
            <a:r>
              <a:rPr lang="en-US" altLang="en-US" sz="1900" dirty="0" smtClean="0">
                <a:solidFill>
                  <a:srgbClr val="0070C0"/>
                </a:solidFill>
              </a:rPr>
              <a:t>=</a:t>
            </a:r>
            <a:r>
              <a:rPr lang="en-US" altLang="zh-CN" sz="1900" dirty="0" smtClean="0">
                <a:solidFill>
                  <a:srgbClr val="0070C0"/>
                </a:solidFill>
              </a:rPr>
              <a:t>0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and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L</a:t>
            </a:r>
            <a:r>
              <a:rPr lang="en-US" altLang="zh-CN" sz="1900" baseline="-16000" dirty="0">
                <a:solidFill>
                  <a:srgbClr val="0070C0"/>
                </a:solidFill>
              </a:rPr>
              <a:t>4</a:t>
            </a:r>
            <a:r>
              <a:rPr lang="en-US" altLang="en-US" sz="1900" baseline="-16000" dirty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=1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900" dirty="0" smtClean="0">
                <a:solidFill>
                  <a:srgbClr val="0070C0"/>
                </a:solidFill>
              </a:rPr>
              <a:t>L</a:t>
            </a:r>
            <a:r>
              <a:rPr lang="en-US" altLang="zh-CN" sz="1900" baseline="-16000" dirty="0" smtClean="0">
                <a:solidFill>
                  <a:srgbClr val="0070C0"/>
                </a:solidFill>
              </a:rPr>
              <a:t>0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 </a:t>
            </a:r>
            <a:r>
              <a:rPr lang="en-US" altLang="en-US" sz="1900" dirty="0" smtClean="0">
                <a:solidFill>
                  <a:srgbClr val="0070C0"/>
                </a:solidFill>
              </a:rPr>
              <a:t>=</a:t>
            </a:r>
            <a:r>
              <a:rPr lang="en-US" altLang="zh-CN" sz="1900" dirty="0" smtClean="0">
                <a:solidFill>
                  <a:srgbClr val="0070C0"/>
                </a:solidFill>
              </a:rPr>
              <a:t>0</a:t>
            </a:r>
            <a:r>
              <a:rPr lang="zh-CN" altLang="en-US" sz="19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and</a:t>
            </a:r>
            <a:r>
              <a:rPr lang="zh-CN" altLang="en-US" sz="1900" dirty="0">
                <a:solidFill>
                  <a:srgbClr val="0070C0"/>
                </a:solidFill>
              </a:rPr>
              <a:t> </a:t>
            </a:r>
            <a:r>
              <a:rPr lang="en-US" altLang="zh-CN" sz="1900" dirty="0" smtClean="0">
                <a:solidFill>
                  <a:srgbClr val="0070C0"/>
                </a:solidFill>
              </a:rPr>
              <a:t>L</a:t>
            </a:r>
            <a:r>
              <a:rPr lang="en-US" altLang="zh-CN" sz="1900" baseline="-16000" dirty="0" smtClean="0">
                <a:solidFill>
                  <a:srgbClr val="0070C0"/>
                </a:solidFill>
              </a:rPr>
              <a:t>1</a:t>
            </a:r>
            <a:r>
              <a:rPr lang="en-US" altLang="en-US" sz="1900" baseline="-16000" dirty="0" smtClean="0">
                <a:solidFill>
                  <a:srgbClr val="0070C0"/>
                </a:solidFill>
              </a:rPr>
              <a:t> </a:t>
            </a:r>
            <a:r>
              <a:rPr lang="en-US" altLang="zh-CN" sz="1900" dirty="0">
                <a:solidFill>
                  <a:srgbClr val="0070C0"/>
                </a:solidFill>
              </a:rPr>
              <a:t>=</a:t>
            </a:r>
            <a:r>
              <a:rPr lang="en-US" altLang="zh-CN" sz="1900" dirty="0" smtClean="0">
                <a:solidFill>
                  <a:srgbClr val="0070C0"/>
                </a:solidFill>
              </a:rPr>
              <a:t>1</a:t>
            </a:r>
            <a:endParaRPr lang="en-US" altLang="en-US" sz="1900" baseline="-16000" dirty="0">
              <a:solidFill>
                <a:srgbClr val="FF0000"/>
              </a:solidFill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3" y="3589713"/>
            <a:ext cx="3474720" cy="12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19</a:t>
            </a:fld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>
                <a:solidFill>
                  <a:schemeClr val="accent3"/>
                </a:solidFill>
              </a:rPr>
              <a:t>Map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control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signals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to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operations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Identify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path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components</a:t>
            </a:r>
          </a:p>
          <a:p>
            <a:pPr marL="0" lvl="1"/>
            <a:r>
              <a:rPr lang="en-US" altLang="zh-CN" b="1" dirty="0"/>
              <a:t>Express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control</a:t>
            </a:r>
            <a:r>
              <a:rPr lang="zh-CN" altLang="en-US" b="1" dirty="0"/>
              <a:t> </a:t>
            </a:r>
            <a:r>
              <a:rPr lang="en-US" altLang="zh-CN" b="1" dirty="0"/>
              <a:t>subsystem</a:t>
            </a:r>
            <a:r>
              <a:rPr lang="zh-CN" altLang="en-US" b="1" dirty="0"/>
              <a:t> </a:t>
            </a:r>
            <a:r>
              <a:rPr lang="en-US" altLang="zh-CN" b="1" dirty="0"/>
              <a:t>with</a:t>
            </a:r>
            <a:r>
              <a:rPr lang="zh-CN" altLang="en-US" b="1" dirty="0"/>
              <a:t> </a:t>
            </a:r>
            <a:r>
              <a:rPr lang="en-US" altLang="zh-CN" b="1" dirty="0" smtClean="0"/>
              <a:t>FSM</a:t>
            </a:r>
            <a:endParaRPr lang="en-US" altLang="en-US" b="1" dirty="0"/>
          </a:p>
        </p:txBody>
      </p:sp>
      <p:grpSp>
        <p:nvGrpSpPr>
          <p:cNvPr id="8" name="Group 109"/>
          <p:cNvGrpSpPr>
            <a:grpSpLocks/>
          </p:cNvGrpSpPr>
          <p:nvPr/>
        </p:nvGrpSpPr>
        <p:grpSpPr bwMode="auto">
          <a:xfrm>
            <a:off x="7186126" y="1212056"/>
            <a:ext cx="3838064" cy="1752600"/>
            <a:chOff x="4640984" y="4419600"/>
            <a:chExt cx="3839261" cy="1752600"/>
          </a:xfrm>
        </p:grpSpPr>
        <p:sp>
          <p:nvSpPr>
            <p:cNvPr id="9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1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6545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 smtClean="0"/>
                <a:t>C</a:t>
              </a:r>
              <a:r>
                <a:rPr lang="en-US" altLang="en-US" sz="2000" dirty="0" smtClean="0"/>
                <a:t>[</a:t>
              </a:r>
              <a:r>
                <a:rPr lang="en-US" altLang="zh-CN" sz="2000" dirty="0" smtClean="0"/>
                <a:t>7</a:t>
              </a:r>
              <a:r>
                <a:rPr lang="en-US" altLang="en-US" sz="2000" dirty="0" smtClean="0"/>
                <a:t>]</a:t>
              </a:r>
              <a:endParaRPr lang="en-US" altLang="en-US" sz="2000" dirty="0"/>
            </a:p>
          </p:txBody>
        </p:sp>
        <p:sp>
          <p:nvSpPr>
            <p:cNvPr id="14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743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 smtClean="0"/>
                <a:t>C</a:t>
              </a:r>
              <a:r>
                <a:rPr lang="en-US" altLang="en-US" sz="2000" baseline="-16000" dirty="0" smtClean="0"/>
                <a:t>0</a:t>
              </a:r>
              <a:r>
                <a:rPr lang="en-US" altLang="zh-CN" sz="2000" baseline="-16000" dirty="0" smtClean="0"/>
                <a:t>:1</a:t>
              </a:r>
              <a:endParaRPr lang="en-US" altLang="en-US" sz="2000" baseline="-16000" dirty="0"/>
            </a:p>
          </p:txBody>
        </p:sp>
        <p:sp>
          <p:nvSpPr>
            <p:cNvPr id="17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21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22" name="TextBox 87"/>
            <p:cNvSpPr txBox="1">
              <a:spLocks noChangeArrowheads="1"/>
            </p:cNvSpPr>
            <p:nvPr/>
          </p:nvSpPr>
          <p:spPr bwMode="auto">
            <a:xfrm>
              <a:off x="4640984" y="4726207"/>
              <a:ext cx="6689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 smtClean="0"/>
                <a:t>A</a:t>
              </a:r>
              <a:r>
                <a:rPr lang="en-US" altLang="en-US" sz="2000" dirty="0" smtClean="0"/>
                <a:t>[</a:t>
              </a:r>
              <a:r>
                <a:rPr lang="en-US" altLang="zh-CN" sz="2000" dirty="0" smtClean="0"/>
                <a:t>7</a:t>
              </a:r>
              <a:r>
                <a:rPr lang="en-US" altLang="en-US" sz="2000" dirty="0" smtClean="0"/>
                <a:t>]</a:t>
              </a:r>
              <a:endParaRPr lang="en-US" altLang="en-US" sz="2000" dirty="0"/>
            </a:p>
          </p:txBody>
        </p:sp>
      </p:grpSp>
      <p:pic>
        <p:nvPicPr>
          <p:cNvPr id="4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"/>
          <a:stretch/>
        </p:blipFill>
        <p:spPr>
          <a:xfrm>
            <a:off x="951785" y="2521032"/>
            <a:ext cx="5852160" cy="4043225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1043224" y="3856318"/>
            <a:ext cx="3580345" cy="2549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1031541" y="4490107"/>
            <a:ext cx="2218285" cy="296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043224" y="5138262"/>
            <a:ext cx="2095392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64684" y="5490212"/>
            <a:ext cx="1675877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507484" y="5842162"/>
            <a:ext cx="914400" cy="327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211"/>
          <p:cNvSpPr>
            <a:spLocks noChangeArrowheads="1"/>
          </p:cNvSpPr>
          <p:nvPr/>
        </p:nvSpPr>
        <p:spPr bwMode="auto">
          <a:xfrm>
            <a:off x="10314322" y="1965924"/>
            <a:ext cx="5597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000" dirty="0" smtClean="0"/>
              <a:t>L</a:t>
            </a:r>
            <a:r>
              <a:rPr lang="en-US" altLang="en-US" sz="2000" baseline="-16000" dirty="0" smtClean="0"/>
              <a:t>0</a:t>
            </a:r>
            <a:r>
              <a:rPr lang="en-US" altLang="zh-CN" sz="2000" baseline="-16000" dirty="0" smtClean="0"/>
              <a:t>:4</a:t>
            </a:r>
            <a:endParaRPr lang="en-US" altLang="en-US" sz="2000" baseline="-16000" dirty="0"/>
          </a:p>
        </p:txBody>
      </p:sp>
      <p:sp>
        <p:nvSpPr>
          <p:cNvPr id="107" name="Line 215"/>
          <p:cNvSpPr>
            <a:spLocks noChangeShapeType="1"/>
          </p:cNvSpPr>
          <p:nvPr/>
        </p:nvSpPr>
        <p:spPr bwMode="auto">
          <a:xfrm>
            <a:off x="9943515" y="2170083"/>
            <a:ext cx="380881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0" name="Rectangle 109"/>
          <p:cNvSpPr/>
          <p:nvPr/>
        </p:nvSpPr>
        <p:spPr>
          <a:xfrm>
            <a:off x="4470417" y="4217673"/>
            <a:ext cx="1139551" cy="22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906" y="3256883"/>
            <a:ext cx="52451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8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20</a:t>
            </a:fld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>
                <a:solidFill>
                  <a:schemeClr val="accent3"/>
                </a:solidFill>
              </a:rPr>
              <a:t>Map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control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signals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to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operations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Identify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path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components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Express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the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subsystem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with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FSM</a:t>
            </a:r>
          </a:p>
          <a:p>
            <a:pPr marL="0" lvl="1"/>
            <a:r>
              <a:rPr lang="en-US" altLang="zh-CN" b="1" dirty="0"/>
              <a:t>Implement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control</a:t>
            </a:r>
            <a:r>
              <a:rPr lang="zh-CN" altLang="en-US" b="1" dirty="0"/>
              <a:t> </a:t>
            </a:r>
            <a:r>
              <a:rPr lang="en-US" altLang="zh-CN" b="1" dirty="0"/>
              <a:t>subsystem</a:t>
            </a:r>
            <a:endParaRPr lang="en-US" altLang="en-US" b="1" dirty="0"/>
          </a:p>
          <a:p>
            <a:pPr marL="0" lvl="1"/>
            <a:endParaRPr lang="en-US" altLang="en-US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36" y="2959127"/>
            <a:ext cx="5245100" cy="3213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85336" y="3897614"/>
            <a:ext cx="6190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How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to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implement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the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state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assignment?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5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89243" y="285023"/>
            <a:ext cx="3763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j-lt"/>
              </a:rPr>
              <a:t>State Assignment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53495" y="1313873"/>
          <a:ext cx="200891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4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4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4333837" y="1300019"/>
          <a:ext cx="2022764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13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689099" y="1291506"/>
          <a:ext cx="334159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02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One 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0 0 0 0 0 0 0 1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0 0 0 0 0 0 1 0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0 0 0 0 0 1 0 0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0 0 0 0 1 0 0 0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0 0 0 1 0 0 0 0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0 0 1 0 0 0 0 0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0 1 0 0 0 0 0 0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1 0 0 0 0 0 0 0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30583" y="5749637"/>
            <a:ext cx="708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Hot Encoding: n bits for n states. Bit i=1 for state i.</a:t>
            </a:r>
          </a:p>
        </p:txBody>
      </p:sp>
    </p:spTree>
    <p:extLst>
      <p:ext uri="{BB962C8B-B14F-4D97-AF65-F5344CB8AC3E}">
        <p14:creationId xmlns:p14="http://schemas.microsoft.com/office/powerpoint/2010/main" val="143094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790681" y="607421"/>
            <a:ext cx="97496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1791730" y="1524001"/>
            <a:ext cx="819047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580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945" y="912589"/>
            <a:ext cx="6035040" cy="594541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23</a:t>
            </a:fld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0859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 smtClean="0"/>
              <a:t>Implement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the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control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subsystem</a:t>
            </a:r>
            <a:r>
              <a:rPr lang="zh-CN" altLang="en-US" sz="3600" dirty="0" smtClean="0"/>
              <a:t> </a:t>
            </a:r>
            <a:endParaRPr lang="en-US" sz="36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38200" y="1042988"/>
            <a:ext cx="7772400" cy="24797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en-US" altLang="zh-CN" dirty="0" smtClean="0">
                <a:solidFill>
                  <a:schemeClr val="accent3"/>
                </a:solidFill>
              </a:rPr>
              <a:t>Map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control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signals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to</a:t>
            </a:r>
            <a:r>
              <a:rPr lang="zh-CN" altLang="en-US" dirty="0" smtClean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operations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Identify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path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components</a:t>
            </a:r>
          </a:p>
          <a:p>
            <a:pPr marL="0" lvl="1"/>
            <a:r>
              <a:rPr lang="en-US" altLang="zh-CN" dirty="0">
                <a:solidFill>
                  <a:schemeClr val="accent3"/>
                </a:solidFill>
              </a:rPr>
              <a:t>Express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the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control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subsystem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>
                <a:solidFill>
                  <a:schemeClr val="accent3"/>
                </a:solidFill>
              </a:rPr>
              <a:t>with</a:t>
            </a:r>
            <a:r>
              <a:rPr lang="zh-CN" altLang="en-US" dirty="0">
                <a:solidFill>
                  <a:schemeClr val="accent3"/>
                </a:solidFill>
              </a:rPr>
              <a:t> </a:t>
            </a:r>
            <a:r>
              <a:rPr lang="en-US" altLang="zh-CN" dirty="0" smtClean="0">
                <a:solidFill>
                  <a:schemeClr val="accent3"/>
                </a:solidFill>
              </a:rPr>
              <a:t>FSM</a:t>
            </a:r>
          </a:p>
          <a:p>
            <a:pPr marL="0" lvl="1"/>
            <a:r>
              <a:rPr lang="en-US" altLang="zh-CN" b="1" dirty="0"/>
              <a:t>Implement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control</a:t>
            </a:r>
            <a:r>
              <a:rPr lang="zh-CN" altLang="en-US" b="1" dirty="0"/>
              <a:t> </a:t>
            </a:r>
            <a:r>
              <a:rPr lang="en-US" altLang="zh-CN" b="1" dirty="0"/>
              <a:t>subsystem</a:t>
            </a:r>
            <a:endParaRPr lang="en-US" altLang="en-US" b="1" dirty="0"/>
          </a:p>
          <a:p>
            <a:pPr marL="0" lvl="1"/>
            <a:endParaRPr lang="en-US" altLang="en-US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0" y="2959127"/>
            <a:ext cx="5245100" cy="32131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0460442" y="1804242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999099" y="3194239"/>
            <a:ext cx="91440" cy="914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3803</TotalTime>
  <Words>908</Words>
  <Application>Microsoft Macintosh PowerPoint</Application>
  <PresentationFormat>Widescreen</PresentationFormat>
  <Paragraphs>345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</vt:lpstr>
      <vt:lpstr>Calibri Light</vt:lpstr>
      <vt:lpstr>DengXian</vt:lpstr>
      <vt:lpstr>DengXian Light</vt:lpstr>
      <vt:lpstr>MS PGothic</vt:lpstr>
      <vt:lpstr>Times New Roman</vt:lpstr>
      <vt:lpstr>Wingdings</vt:lpstr>
      <vt:lpstr>Arial</vt:lpstr>
      <vt:lpstr>Office Theme</vt:lpstr>
      <vt:lpstr>CSE140: System Design</vt:lpstr>
      <vt:lpstr>Example: SP18 Final </vt:lpstr>
      <vt:lpstr>PowerPoint Presentation</vt:lpstr>
      <vt:lpstr>Handshaking</vt:lpstr>
      <vt:lpstr>Before implementing the data and control subsystems </vt:lpstr>
      <vt:lpstr>Before implementing the data and control subsystems </vt:lpstr>
      <vt:lpstr>Before implementing the data and control subsystems </vt:lpstr>
      <vt:lpstr>Before implementing the data and control subsystems </vt:lpstr>
      <vt:lpstr>Before implementing the data and control subsystems </vt:lpstr>
      <vt:lpstr>Implement the data subsystem </vt:lpstr>
      <vt:lpstr>Implement the data subsystem </vt:lpstr>
      <vt:lpstr>Implement the data subsystem </vt:lpstr>
      <vt:lpstr>Implement the data subsystem </vt:lpstr>
      <vt:lpstr>Implement the data subsystem </vt:lpstr>
      <vt:lpstr>Implement the control subsystem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CSE140 HW2 Preparation</dc:title>
  <dc:creator>Microsoft Office User</dc:creator>
  <cp:lastModifiedBy>Microsoft Office User</cp:lastModifiedBy>
  <cp:revision>323</cp:revision>
  <cp:lastPrinted>2018-04-20T18:21:03Z</cp:lastPrinted>
  <dcterms:created xsi:type="dcterms:W3CDTF">2018-04-19T18:32:00Z</dcterms:created>
  <dcterms:modified xsi:type="dcterms:W3CDTF">2019-05-31T16:27:16Z</dcterms:modified>
</cp:coreProperties>
</file>