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81" r:id="rId3"/>
    <p:sldId id="284" r:id="rId4"/>
    <p:sldId id="285" r:id="rId5"/>
    <p:sldId id="276" r:id="rId6"/>
    <p:sldId id="277" r:id="rId7"/>
    <p:sldId id="278" r:id="rId8"/>
    <p:sldId id="279" r:id="rId9"/>
    <p:sldId id="280" r:id="rId10"/>
    <p:sldId id="286" r:id="rId11"/>
    <p:sldId id="292" r:id="rId12"/>
    <p:sldId id="260" r:id="rId13"/>
    <p:sldId id="293" r:id="rId14"/>
    <p:sldId id="271" r:id="rId15"/>
    <p:sldId id="291" r:id="rId16"/>
    <p:sldId id="272" r:id="rId17"/>
    <p:sldId id="305" r:id="rId18"/>
    <p:sldId id="273" r:id="rId19"/>
    <p:sldId id="294" r:id="rId20"/>
    <p:sldId id="295" r:id="rId21"/>
    <p:sldId id="296" r:id="rId22"/>
    <p:sldId id="297" r:id="rId23"/>
    <p:sldId id="298" r:id="rId24"/>
    <p:sldId id="299" r:id="rId25"/>
    <p:sldId id="302" r:id="rId26"/>
    <p:sldId id="303" r:id="rId27"/>
    <p:sldId id="304" r:id="rId28"/>
    <p:sldId id="301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C00000"/>
    <a:srgbClr val="FFC000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6"/>
    <p:restoredTop sz="94712"/>
  </p:normalViewPr>
  <p:slideViewPr>
    <p:cSldViewPr snapToGrid="0" snapToObjects="1">
      <p:cViewPr>
        <p:scale>
          <a:sx n="110" d="100"/>
          <a:sy n="110" d="100"/>
        </p:scale>
        <p:origin x="176" y="-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FFC0D-1C66-184B-B6AA-664224191455}" type="datetimeFigureOut">
              <a:rPr lang="en-US" smtClean="0"/>
              <a:t>6/6/19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258DD-EF35-B041-A3C1-A4213FA1A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78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0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E00A889-4B65-4E1D-817F-B72549585DA4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7588" cy="3430588"/>
          </a:xfrm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183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8DD895A-23C9-4079-A585-2538512DF2C4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7588" cy="3430588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286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553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455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755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9732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93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defRPr/>
            </a:pPr>
            <a:endParaRPr lang="en-US" altLang="en-US"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7458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652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6EEB4-A4D3-5248-BD3D-8ECCFC71FC86}" type="datetime1">
              <a:rPr lang="en-US" smtClean="0"/>
              <a:t>6/6/19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8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CC5B5-EDE2-4D4C-8B34-DEF9D66DA24C}" type="datetime1">
              <a:rPr lang="en-US" smtClean="0"/>
              <a:t>6/6/19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5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CC2881-C781-644B-9AA9-260752284AF1}" type="datetime1">
              <a:rPr lang="en-US" smtClean="0"/>
              <a:t>6/6/19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74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78D0-0BEC-4A48-AC87-8694848AFBE7}" type="datetime1">
              <a:rPr lang="en-US" smtClean="0"/>
              <a:t>6/6/19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173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0D68F-3D76-D74B-A8C1-1490E6D67B94}" type="datetime1">
              <a:rPr lang="en-US" smtClean="0"/>
              <a:t>6/6/19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41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2310F-9A3B-9D49-80FA-A50F3AECB96A}" type="datetime1">
              <a:rPr lang="en-US" smtClean="0"/>
              <a:t>6/6/19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7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479AA-F8D7-C64B-8143-DBD4B5CF9F3D}" type="datetime1">
              <a:rPr lang="en-US" smtClean="0"/>
              <a:t>6/6/19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4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DBF17-C394-1641-8551-90B3B9F2DB6F}" type="datetime1">
              <a:rPr lang="en-US" smtClean="0"/>
              <a:t>6/6/19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97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4F6D61-0058-264D-B6A1-543CF9C5B445}" type="datetime1">
              <a:rPr lang="en-US" smtClean="0"/>
              <a:t>6/6/19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5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968C2-05D2-9D4C-8D33-BA1CC7EB2FF4}" type="datetime1">
              <a:rPr lang="en-US" smtClean="0"/>
              <a:t>6/6/19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EE1BA-15EA-8245-972E-1EEF87446E9A}" type="datetime1">
              <a:rPr lang="en-US" smtClean="0"/>
              <a:t>6/6/19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210901-2699-5249-90E8-80A6C8333252}" type="datetime1">
              <a:rPr lang="en-US" smtClean="0"/>
              <a:t>6/6/19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4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wmf"/><Relationship Id="rId20" Type="http://schemas.openxmlformats.org/officeDocument/2006/relationships/image" Target="../media/image11.png"/><Relationship Id="rId21" Type="http://schemas.openxmlformats.org/officeDocument/2006/relationships/image" Target="../media/image12.png"/><Relationship Id="rId22" Type="http://schemas.openxmlformats.org/officeDocument/2006/relationships/image" Target="../media/image13.png"/><Relationship Id="rId23" Type="http://schemas.openxmlformats.org/officeDocument/2006/relationships/image" Target="../media/image14.png"/><Relationship Id="rId24" Type="http://schemas.openxmlformats.org/officeDocument/2006/relationships/image" Target="../media/image15.png"/><Relationship Id="rId25" Type="http://schemas.openxmlformats.org/officeDocument/2006/relationships/image" Target="../media/image16.png"/><Relationship Id="rId26" Type="http://schemas.openxmlformats.org/officeDocument/2006/relationships/image" Target="../media/image17.png"/><Relationship Id="rId10" Type="http://schemas.openxmlformats.org/officeDocument/2006/relationships/oleObject" Target="../embeddings/oleObject2.bin"/><Relationship Id="rId11" Type="http://schemas.openxmlformats.org/officeDocument/2006/relationships/image" Target="../media/image2.png"/><Relationship Id="rId12" Type="http://schemas.openxmlformats.org/officeDocument/2006/relationships/image" Target="../media/image3.png"/><Relationship Id="rId13" Type="http://schemas.openxmlformats.org/officeDocument/2006/relationships/image" Target="../media/image4.png"/><Relationship Id="rId14" Type="http://schemas.openxmlformats.org/officeDocument/2006/relationships/image" Target="../media/image5.png"/><Relationship Id="rId15" Type="http://schemas.openxmlformats.org/officeDocument/2006/relationships/image" Target="../media/image6.png"/><Relationship Id="rId16" Type="http://schemas.openxmlformats.org/officeDocument/2006/relationships/image" Target="../media/image7.png"/><Relationship Id="rId17" Type="http://schemas.openxmlformats.org/officeDocument/2006/relationships/image" Target="../media/image8.png"/><Relationship Id="rId18" Type="http://schemas.openxmlformats.org/officeDocument/2006/relationships/image" Target="../media/image9.png"/><Relationship Id="rId19" Type="http://schemas.openxmlformats.org/officeDocument/2006/relationships/image" Target="../media/image10.png"/><Relationship Id="rId1" Type="http://schemas.openxmlformats.org/officeDocument/2006/relationships/vmlDrawing" Target="../drawings/vmlDrawing1.vml"/><Relationship Id="rId2" Type="http://schemas.openxmlformats.org/officeDocument/2006/relationships/tags" Target="../tags/tag1.xml"/><Relationship Id="rId3" Type="http://schemas.openxmlformats.org/officeDocument/2006/relationships/tags" Target="../tags/tag2.xml"/><Relationship Id="rId4" Type="http://schemas.openxmlformats.org/officeDocument/2006/relationships/tags" Target="../tags/tag3.xml"/><Relationship Id="rId5" Type="http://schemas.openxmlformats.org/officeDocument/2006/relationships/tags" Target="../tags/tag4.xml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Relationship Id="rId8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4" Type="http://schemas.openxmlformats.org/officeDocument/2006/relationships/tags" Target="../tags/tag7.xml"/><Relationship Id="rId5" Type="http://schemas.openxmlformats.org/officeDocument/2006/relationships/tags" Target="../tags/tag8.xml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3.xml"/><Relationship Id="rId8" Type="http://schemas.openxmlformats.org/officeDocument/2006/relationships/oleObject" Target="../embeddings/oleObject3.bin"/><Relationship Id="rId9" Type="http://schemas.openxmlformats.org/officeDocument/2006/relationships/image" Target="../media/image2.wmf"/><Relationship Id="rId1" Type="http://schemas.openxmlformats.org/officeDocument/2006/relationships/vmlDrawing" Target="../drawings/vmlDrawing2.vml"/><Relationship Id="rId2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CSE140 </a:t>
            </a:r>
            <a:r>
              <a:rPr lang="en-US" altLang="zh-CN" dirty="0" smtClean="0"/>
              <a:t>Final</a:t>
            </a:r>
            <a:r>
              <a:rPr lang="zh-CN" altLang="en-US" dirty="0" smtClean="0"/>
              <a:t> </a:t>
            </a:r>
            <a:r>
              <a:rPr lang="en-US" altLang="zh-CN" dirty="0" smtClean="0"/>
              <a:t>Review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Xinyuan Wang</a:t>
            </a:r>
          </a:p>
          <a:p>
            <a:r>
              <a:rPr lang="en-US" dirty="0" smtClean="0"/>
              <a:t>0</a:t>
            </a:r>
            <a:r>
              <a:rPr lang="en-US" altLang="zh-CN" dirty="0" smtClean="0"/>
              <a:t>6</a:t>
            </a:r>
            <a:r>
              <a:rPr lang="en-US" dirty="0" smtClean="0"/>
              <a:t>/</a:t>
            </a:r>
            <a:r>
              <a:rPr lang="en-US" altLang="zh-CN" dirty="0" smtClean="0"/>
              <a:t>06</a:t>
            </a:r>
            <a:r>
              <a:rPr lang="en-US" dirty="0" smtClean="0"/>
              <a:t>/201</a:t>
            </a:r>
            <a:r>
              <a:rPr lang="en-US" altLang="zh-CN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19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Serial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Adder/</a:t>
            </a:r>
            <a:r>
              <a:rPr lang="en-US" altLang="zh-CN" dirty="0" err="1" smtClean="0"/>
              <a:t>Subtractor</a:t>
            </a:r>
            <a:endParaRPr lang="en-US" altLang="zh-CN" dirty="0" smtClean="0"/>
          </a:p>
          <a:p>
            <a:r>
              <a:rPr lang="en-US" altLang="zh-CN" dirty="0" smtClean="0"/>
              <a:t>Counter</a:t>
            </a:r>
          </a:p>
          <a:p>
            <a:r>
              <a:rPr lang="en-US" altLang="zh-CN" dirty="0" smtClean="0"/>
              <a:t>Cascade</a:t>
            </a:r>
            <a:r>
              <a:rPr lang="zh-CN" altLang="en-US" dirty="0" smtClean="0"/>
              <a:t> </a:t>
            </a:r>
            <a:r>
              <a:rPr lang="en-US" altLang="zh-CN" dirty="0" smtClean="0"/>
              <a:t>counter</a:t>
            </a:r>
          </a:p>
          <a:p>
            <a:r>
              <a:rPr lang="en-US" altLang="zh-CN" dirty="0" smtClean="0"/>
              <a:t>Floating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number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94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72DBC52-2C5B-4C54-9433-7790DC01FA8E}" type="slidenum">
              <a:rPr lang="en-US" altLang="en-US"/>
              <a:pPr eaLnBrk="1" hangingPunct="1"/>
              <a:t>3</a:t>
            </a:fld>
            <a:endParaRPr lang="en-US" altLang="en-US"/>
          </a:p>
        </p:txBody>
      </p:sp>
      <p:sp>
        <p:nvSpPr>
          <p:cNvPr id="102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057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1105382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1-Bit </a:t>
            </a:r>
            <a:r>
              <a:rPr lang="en-US" altLang="en-US" dirty="0" smtClean="0"/>
              <a:t>Adders</a:t>
            </a:r>
            <a:r>
              <a:rPr lang="en-US" altLang="zh-CN" dirty="0" smtClean="0"/>
              <a:t>/</a:t>
            </a:r>
            <a:r>
              <a:rPr lang="en-US" altLang="zh-CN" dirty="0" err="1" smtClean="0"/>
              <a:t>Subtractors</a:t>
            </a:r>
            <a:endParaRPr lang="en-US" altLang="en-US" dirty="0"/>
          </a:p>
        </p:txBody>
      </p:sp>
      <p:graphicFrame>
        <p:nvGraphicFramePr>
          <p:cNvPr id="1026" name="Object 4"/>
          <p:cNvGraphicFramePr>
            <a:graphicFrameLocks noGrp="1" noChangeAspect="1"/>
          </p:cNvGraphicFramePr>
          <p:nvPr>
            <p:ph sz="half" idx="2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57345954"/>
              </p:ext>
            </p:extLst>
          </p:nvPr>
        </p:nvGraphicFramePr>
        <p:xfrm>
          <a:off x="849775" y="990600"/>
          <a:ext cx="4960938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4" name="VISIO" r:id="rId8" imgW="2510280" imgH="2660400" progId="Visio.Drawing.6">
                  <p:embed/>
                </p:oleObj>
              </mc:Choice>
              <mc:Fallback>
                <p:oleObj name="VISIO" r:id="rId8" imgW="2510280" imgH="266040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775" y="990600"/>
                        <a:ext cx="4960938" cy="525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Grp="1" noChangeAspect="1"/>
          </p:cNvGraphicFramePr>
          <p:nvPr>
            <p:ph sz="half" idx="2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770051881"/>
              </p:ext>
            </p:extLst>
          </p:nvPr>
        </p:nvGraphicFramePr>
        <p:xfrm>
          <a:off x="6233932" y="990600"/>
          <a:ext cx="4960938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85" name="VISIO" r:id="rId10" imgW="2510280" imgH="2660400" progId="Visio.Drawing.6">
                  <p:embed/>
                </p:oleObj>
              </mc:Choice>
              <mc:Fallback>
                <p:oleObj name="VISIO" r:id="rId10" imgW="2510280" imgH="266040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33932" y="990600"/>
                        <a:ext cx="4960938" cy="5257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658559" y="1423686"/>
            <a:ext cx="130471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000" b="1" smtClean="0">
                <a:solidFill>
                  <a:srgbClr val="0432FF"/>
                </a:solidFill>
              </a:rPr>
              <a:t>Subtractor</a:t>
            </a:r>
            <a:endParaRPr lang="en-US" sz="2000" b="1" dirty="0">
              <a:solidFill>
                <a:srgbClr val="0432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60619" y="1423686"/>
            <a:ext cx="1304716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zh-CN" sz="2000" b="1" smtClean="0">
                <a:solidFill>
                  <a:srgbClr val="0432FF"/>
                </a:solidFill>
              </a:rPr>
              <a:t>Subtractor</a:t>
            </a:r>
            <a:endParaRPr lang="en-US" sz="2000" b="1" dirty="0">
              <a:solidFill>
                <a:srgbClr val="0432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211027" y="2511704"/>
                <a:ext cx="150682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200" b="1" i="1" smtClean="0">
                          <a:latin typeface="Cambria Math" charset="0"/>
                        </a:rPr>
                        <m:t>−</m:t>
                      </m:r>
                    </m:oMath>
                  </m:oMathPara>
                </a14:m>
                <a:endParaRPr lang="en-US" sz="12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1027" y="2511704"/>
                <a:ext cx="150682" cy="184666"/>
              </a:xfrm>
              <a:prstGeom prst="rect">
                <a:avLst/>
              </a:prstGeom>
              <a:blipFill rotWithShape="0">
                <a:blip r:embed="rId11"/>
                <a:stretch>
                  <a:fillRect l="-8000" r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9724662" y="2513632"/>
                <a:ext cx="150682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200" b="1" i="1" smtClean="0">
                          <a:latin typeface="Cambria Math" charset="0"/>
                        </a:rPr>
                        <m:t>−</m:t>
                      </m:r>
                    </m:oMath>
                  </m:oMathPara>
                </a14:m>
                <a:endParaRPr lang="en-US" sz="1200" b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4662" y="2513632"/>
                <a:ext cx="150682" cy="184666"/>
              </a:xfrm>
              <a:prstGeom prst="rect">
                <a:avLst/>
              </a:prstGeom>
              <a:blipFill rotWithShape="0">
                <a:blip r:embed="rId12"/>
                <a:stretch>
                  <a:fillRect l="-4000" r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412375" y="2395957"/>
                <a:ext cx="368114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1400" b="0" i="0" smtClean="0">
                              <a:latin typeface="Cambria Math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400" b="0" i="0" smtClean="0">
                              <a:latin typeface="Cambria Math" charset="0"/>
                            </a:rPr>
                            <m:t>out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2375" y="2395957"/>
                <a:ext cx="368114" cy="215444"/>
              </a:xfrm>
              <a:prstGeom prst="rect">
                <a:avLst/>
              </a:prstGeom>
              <a:blipFill rotWithShape="0">
                <a:blip r:embed="rId13"/>
                <a:stretch>
                  <a:fillRect l="-11667" r="-3333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821838" y="2397886"/>
                <a:ext cx="368114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1400" b="0" i="0" smtClean="0">
                              <a:latin typeface="Cambria Math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400" b="0" i="0" smtClean="0">
                              <a:latin typeface="Cambria Math" charset="0"/>
                            </a:rPr>
                            <m:t>out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1838" y="2397886"/>
                <a:ext cx="368114" cy="215444"/>
              </a:xfrm>
              <a:prstGeom prst="rect">
                <a:avLst/>
              </a:prstGeom>
              <a:blipFill rotWithShape="0">
                <a:blip r:embed="rId14"/>
                <a:stretch>
                  <a:fillRect l="-11475" r="-3279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409498" y="2399813"/>
                <a:ext cx="281552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1400" b="0" i="0" smtClean="0">
                              <a:latin typeface="Cambria Math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400" b="0" i="0" smtClean="0">
                              <a:latin typeface="Cambria Math" charset="0"/>
                            </a:rPr>
                            <m:t>in</m:t>
                          </m:r>
                        </m:sub>
                      </m:sSub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09498" y="2399813"/>
                <a:ext cx="281552" cy="215444"/>
              </a:xfrm>
              <a:prstGeom prst="rect">
                <a:avLst/>
              </a:prstGeom>
              <a:blipFill rotWithShape="0">
                <a:blip r:embed="rId15"/>
                <a:stretch>
                  <a:fillRect l="-15217" r="-4348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9703444" y="2862804"/>
                <a:ext cx="158698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400" b="0" i="0" smtClean="0">
                          <a:latin typeface="Cambria Math" charset="0"/>
                        </a:rPr>
                        <m:t>D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3444" y="2862804"/>
                <a:ext cx="158698" cy="215444"/>
              </a:xfrm>
              <a:prstGeom prst="rect">
                <a:avLst/>
              </a:prstGeom>
              <a:blipFill rotWithShape="0">
                <a:blip r:embed="rId16"/>
                <a:stretch>
                  <a:fillRect l="-26923" r="-23077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216813" y="2853155"/>
                <a:ext cx="158698" cy="21544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400" b="0" i="0" smtClean="0">
                          <a:latin typeface="Cambria Math" charset="0"/>
                        </a:rPr>
                        <m:t>D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6813" y="2853155"/>
                <a:ext cx="158698" cy="215444"/>
              </a:xfrm>
              <a:prstGeom prst="rect">
                <a:avLst/>
              </a:prstGeom>
              <a:blipFill rotWithShape="0">
                <a:blip r:embed="rId17"/>
                <a:stretch>
                  <a:fillRect l="-26923" r="-23077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0619775" y="3316148"/>
                <a:ext cx="20518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b="0" i="0" smtClean="0">
                          <a:latin typeface="Cambria Math" charset="0"/>
                        </a:rPr>
                        <m:t>D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9775" y="3316148"/>
                <a:ext cx="205184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26471" r="-2352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853422" y="3316146"/>
                <a:ext cx="20518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b="0" i="0" smtClean="0">
                          <a:latin typeface="Cambria Math" charset="0"/>
                        </a:rPr>
                        <m:t>D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3422" y="3316146"/>
                <a:ext cx="205184" cy="276999"/>
              </a:xfrm>
              <a:prstGeom prst="rect">
                <a:avLst/>
              </a:prstGeom>
              <a:blipFill rotWithShape="0">
                <a:blip r:embed="rId18"/>
                <a:stretch>
                  <a:fillRect l="-26471" r="-23529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0015958" y="3325791"/>
                <a:ext cx="474425" cy="29260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charset="0"/>
                            </a:rPr>
                            <m:t>out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5958" y="3325791"/>
                <a:ext cx="474425" cy="292608"/>
              </a:xfrm>
              <a:prstGeom prst="rect">
                <a:avLst/>
              </a:prstGeom>
              <a:blipFill rotWithShape="0">
                <a:blip r:embed="rId19"/>
                <a:stretch>
                  <a:fillRect l="-10256" r="-3846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675226" y="3339294"/>
                <a:ext cx="363818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charset="0"/>
                            </a:rPr>
                            <m:t>in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5226" y="3339294"/>
                <a:ext cx="363818" cy="276999"/>
              </a:xfrm>
              <a:prstGeom prst="rect">
                <a:avLst/>
              </a:prstGeom>
              <a:blipFill rotWithShape="0">
                <a:blip r:embed="rId20"/>
                <a:stretch>
                  <a:fillRect l="-13333" r="-8333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249605" y="3325792"/>
                <a:ext cx="4744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charset="0"/>
                            </a:rPr>
                            <m:t>out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9605" y="3325792"/>
                <a:ext cx="474425" cy="276999"/>
              </a:xfrm>
              <a:prstGeom prst="rect">
                <a:avLst/>
              </a:prstGeom>
              <a:blipFill rotWithShape="0">
                <a:blip r:embed="rId21"/>
                <a:stretch>
                  <a:fillRect l="-10256" r="-3846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10206097" y="3625941"/>
            <a:ext cx="97784" cy="184665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500" b="0" dirty="0" smtClean="0">
                <a:latin typeface="+mj-lt"/>
              </a:rPr>
              <a:t>0</a:t>
            </a:r>
          </a:p>
          <a:p>
            <a:r>
              <a:rPr lang="en-US" altLang="zh-CN" sz="1500" b="0" dirty="0" smtClean="0">
                <a:latin typeface="+mj-lt"/>
              </a:rPr>
              <a:t>1</a:t>
            </a:r>
          </a:p>
          <a:p>
            <a:r>
              <a:rPr lang="en-US" altLang="zh-CN" sz="1500" dirty="0">
                <a:latin typeface="+mj-lt"/>
              </a:rPr>
              <a:t>0</a:t>
            </a:r>
            <a:endParaRPr lang="en-US" altLang="zh-CN" sz="1500" b="0" dirty="0" smtClean="0">
              <a:latin typeface="+mj-lt"/>
            </a:endParaRPr>
          </a:p>
          <a:p>
            <a:r>
              <a:rPr lang="en-US" altLang="zh-CN" sz="1500" dirty="0">
                <a:latin typeface="+mj-lt"/>
              </a:rPr>
              <a:t>0</a:t>
            </a:r>
            <a:endParaRPr lang="en-US" altLang="zh-CN" sz="1500" b="0" dirty="0" smtClean="0">
              <a:latin typeface="+mj-lt"/>
            </a:endParaRPr>
          </a:p>
          <a:p>
            <a:r>
              <a:rPr lang="en-US" altLang="zh-CN" sz="1500" dirty="0">
                <a:latin typeface="+mj-lt"/>
              </a:rPr>
              <a:t>1</a:t>
            </a:r>
            <a:endParaRPr lang="en-US" altLang="zh-CN" sz="1500" b="0" dirty="0" smtClean="0">
              <a:latin typeface="+mj-lt"/>
            </a:endParaRPr>
          </a:p>
          <a:p>
            <a:r>
              <a:rPr lang="en-US" altLang="zh-CN" sz="1500" dirty="0">
                <a:latin typeface="+mj-lt"/>
              </a:rPr>
              <a:t>1</a:t>
            </a:r>
            <a:endParaRPr lang="en-US" altLang="zh-CN" sz="1500" b="0" dirty="0" smtClean="0">
              <a:latin typeface="+mj-lt"/>
            </a:endParaRPr>
          </a:p>
          <a:p>
            <a:r>
              <a:rPr lang="en-US" altLang="zh-CN" sz="1500" b="0" dirty="0" smtClean="0">
                <a:latin typeface="+mj-lt"/>
              </a:rPr>
              <a:t>0</a:t>
            </a:r>
          </a:p>
          <a:p>
            <a:r>
              <a:rPr lang="en-US" altLang="zh-CN" sz="1500" b="0" dirty="0" smtClean="0">
                <a:latin typeface="+mj-lt"/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10015958" y="3325792"/>
                <a:ext cx="474425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charset="0"/>
                            </a:rPr>
                            <m:t>out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15958" y="3325792"/>
                <a:ext cx="474425" cy="276999"/>
              </a:xfrm>
              <a:prstGeom prst="rect">
                <a:avLst/>
              </a:prstGeom>
              <a:blipFill rotWithShape="0">
                <a:blip r:embed="rId21"/>
                <a:stretch>
                  <a:fillRect l="-10256" r="-3846" b="-1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7430100" y="3651016"/>
            <a:ext cx="97784" cy="92333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1500" b="0" dirty="0" smtClean="0">
                <a:latin typeface="+mj-lt"/>
              </a:rPr>
              <a:t>0</a:t>
            </a:r>
          </a:p>
          <a:p>
            <a:r>
              <a:rPr lang="en-US" altLang="zh-CN" sz="1500" b="0" dirty="0" smtClean="0">
                <a:latin typeface="+mj-lt"/>
              </a:rPr>
              <a:t>1</a:t>
            </a:r>
          </a:p>
          <a:p>
            <a:r>
              <a:rPr lang="en-US" altLang="zh-CN" sz="1500" dirty="0">
                <a:latin typeface="+mj-lt"/>
              </a:rPr>
              <a:t>0</a:t>
            </a:r>
            <a:endParaRPr lang="en-US" altLang="zh-CN" sz="1500" b="0" dirty="0" smtClean="0">
              <a:latin typeface="+mj-lt"/>
            </a:endParaRPr>
          </a:p>
          <a:p>
            <a:r>
              <a:rPr lang="en-US" altLang="zh-CN" sz="1500" dirty="0" smtClean="0">
                <a:latin typeface="+mj-lt"/>
              </a:rPr>
              <a:t>0</a:t>
            </a:r>
            <a:endParaRPr lang="en-US" altLang="zh-CN" sz="1500" b="0" dirty="0" smtClean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674731" y="4776482"/>
                <a:ext cx="19396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700" b="0" i="0" smtClean="0">
                          <a:latin typeface="Cambria Math" charset="0"/>
                        </a:rPr>
                        <m:t>D</m:t>
                      </m:r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4731" y="4776482"/>
                <a:ext cx="193963" cy="261610"/>
              </a:xfrm>
              <a:prstGeom prst="rect">
                <a:avLst/>
              </a:prstGeom>
              <a:blipFill rotWithShape="0">
                <a:blip r:embed="rId22"/>
                <a:stretch>
                  <a:fillRect l="-25000" r="-21875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651324" y="5053481"/>
                <a:ext cx="1059264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7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1700" b="0" i="0" smtClean="0">
                              <a:latin typeface="Cambria Math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700" b="0" i="0" smtClean="0">
                              <a:latin typeface="Cambria Math" charset="0"/>
                            </a:rPr>
                            <m:t>out</m:t>
                          </m:r>
                        </m:sub>
                      </m:sSub>
                      <m:r>
                        <a:rPr lang="en-US" altLang="zh-CN" sz="1700" b="0" i="0" smtClean="0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17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sz="1700" b="0" i="0" smtClean="0">
                              <a:latin typeface="Cambria Math" charset="0"/>
                            </a:rPr>
                            <m:t>A</m:t>
                          </m:r>
                        </m:e>
                        <m:sup>
                          <m:r>
                            <a:rPr lang="en-US" altLang="zh-CN" sz="1700" b="0" i="0" smtClean="0">
                              <a:latin typeface="Cambria Math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altLang="zh-CN" sz="1700" b="0" i="0" smtClean="0">
                          <a:latin typeface="Cambria Math" charset="0"/>
                        </a:rPr>
                        <m:t>B</m:t>
                      </m:r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1324" y="5053481"/>
                <a:ext cx="1059264" cy="261610"/>
              </a:xfrm>
              <a:prstGeom prst="rect">
                <a:avLst/>
              </a:prstGeom>
              <a:blipFill rotWithShape="0">
                <a:blip r:embed="rId23"/>
                <a:stretch>
                  <a:fillRect l="-4023" r="-3448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8779253" y="5969176"/>
                <a:ext cx="2492156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7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1700" b="0" i="0" smtClean="0">
                              <a:latin typeface="Cambria Math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700" b="0" i="0" smtClean="0">
                              <a:latin typeface="Cambria Math" charset="0"/>
                            </a:rPr>
                            <m:t>out</m:t>
                          </m:r>
                        </m:sub>
                      </m:sSub>
                      <m:r>
                        <a:rPr lang="en-US" altLang="zh-CN" sz="1700" b="0" i="0" smtClean="0">
                          <a:latin typeface="Cambria Math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17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sz="1700" b="0" i="0" smtClean="0">
                              <a:latin typeface="Cambria Math" charset="0"/>
                            </a:rPr>
                            <m:t>A</m:t>
                          </m:r>
                        </m:e>
                        <m:sup>
                          <m:r>
                            <a:rPr lang="en-US" altLang="zh-CN" sz="1700" b="0" i="0" smtClean="0">
                              <a:latin typeface="Cambria Math" charset="0"/>
                            </a:rPr>
                            <m:t>′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altLang="zh-CN" sz="1700" b="0" i="0" smtClean="0">
                          <a:latin typeface="Cambria Math" charset="0"/>
                        </a:rPr>
                        <m:t>B</m:t>
                      </m:r>
                      <m:r>
                        <a:rPr lang="en-US" altLang="zh-CN" sz="1700" b="0" i="0" smtClean="0">
                          <a:latin typeface="Cambria Math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17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altLang="zh-CN" sz="1700" b="0" i="0" smtClean="0">
                              <a:latin typeface="Cambria Math" charset="0"/>
                            </a:rPr>
                            <m:t>A</m:t>
                          </m:r>
                        </m:e>
                        <m:sup>
                          <m:r>
                            <a:rPr lang="en-US" altLang="zh-CN" sz="1700" b="0" i="0" smtClean="0">
                              <a:latin typeface="Cambria Math" charset="0"/>
                            </a:rPr>
                            <m:t>′</m:t>
                          </m:r>
                        </m:sup>
                      </m:sSup>
                      <m:sSub>
                        <m:sSubPr>
                          <m:ctrlPr>
                            <a:rPr lang="en-US" altLang="zh-CN" sz="17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1700" b="0" i="0" smtClean="0">
                              <a:latin typeface="Cambria Math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700" b="0" i="0" smtClean="0">
                              <a:latin typeface="Cambria Math" charset="0"/>
                            </a:rPr>
                            <m:t>in</m:t>
                          </m:r>
                        </m:sub>
                      </m:sSub>
                      <m:r>
                        <a:rPr lang="en-US" altLang="zh-CN" sz="1700" b="0" i="0" smtClean="0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sz="17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1700" b="0" i="0" smtClean="0">
                              <a:latin typeface="Cambria Math" charset="0"/>
                            </a:rPr>
                            <m:t>BB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700" b="0" i="0" smtClean="0">
                              <a:latin typeface="Cambria Math" charset="0"/>
                            </a:rPr>
                            <m:t>in</m:t>
                          </m:r>
                        </m:sub>
                      </m:sSub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9253" y="5969176"/>
                <a:ext cx="2492156" cy="261610"/>
              </a:xfrm>
              <a:prstGeom prst="rect">
                <a:avLst/>
              </a:prstGeom>
              <a:blipFill rotWithShape="0">
                <a:blip r:embed="rId24"/>
                <a:stretch>
                  <a:fillRect l="-1467" r="-244" b="-162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852702" y="5669661"/>
                <a:ext cx="193963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1700" b="0" i="0" smtClean="0">
                          <a:latin typeface="Cambria Math" charset="0"/>
                        </a:rPr>
                        <m:t>D</m:t>
                      </m:r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2702" y="5669661"/>
                <a:ext cx="193963" cy="261610"/>
              </a:xfrm>
              <a:prstGeom prst="rect">
                <a:avLst/>
              </a:prstGeom>
              <a:blipFill rotWithShape="0">
                <a:blip r:embed="rId25"/>
                <a:stretch>
                  <a:fillRect l="-25000" r="-21875" b="-4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0239164" y="5691034"/>
                <a:ext cx="342465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700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 sz="1700" b="0" i="0" smtClean="0">
                              <a:latin typeface="Cambria Math" charset="0"/>
                            </a:rPr>
                            <m:t>B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1700" b="0" i="0" smtClean="0">
                              <a:latin typeface="Cambria Math" charset="0"/>
                            </a:rPr>
                            <m:t>in</m:t>
                          </m:r>
                        </m:sub>
                      </m:sSub>
                    </m:oMath>
                  </m:oMathPara>
                </a14:m>
                <a:endParaRPr lang="en-US" sz="17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39164" y="5691034"/>
                <a:ext cx="342465" cy="261610"/>
              </a:xfrm>
              <a:prstGeom prst="rect">
                <a:avLst/>
              </a:prstGeom>
              <a:blipFill rotWithShape="0">
                <a:blip r:embed="rId26"/>
                <a:stretch>
                  <a:fillRect l="-14286" r="-357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44612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DC41414-51BC-4910-AA20-7B5CD9DA33FF}" type="slidenum">
              <a:rPr lang="en-US" altLang="en-US"/>
              <a:pPr eaLnBrk="1" hangingPunct="1"/>
              <a:t>4</a:t>
            </a:fld>
            <a:endParaRPr lang="en-US" altLang="en-US"/>
          </a:p>
        </p:txBody>
      </p:sp>
      <p:sp>
        <p:nvSpPr>
          <p:cNvPr id="2052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057400" y="10668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  <a:p>
            <a:pPr eaLnBrk="1" hangingPunct="1">
              <a:spcBef>
                <a:spcPct val="20000"/>
              </a:spcBef>
            </a:pPr>
            <a:endParaRPr lang="en-US" altLang="en-US" sz="3600"/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22098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Adder</a:t>
            </a:r>
          </a:p>
        </p:txBody>
      </p:sp>
      <p:graphicFrame>
        <p:nvGraphicFramePr>
          <p:cNvPr id="2050" name="Object 4"/>
          <p:cNvGraphicFramePr>
            <a:graphicFrameLocks noGrp="1" noChangeAspect="1"/>
          </p:cNvGraphicFramePr>
          <p:nvPr>
            <p:ph sz="half" idx="1"/>
            <p:custDataLst>
              <p:tags r:id="rId4"/>
            </p:custDataLst>
          </p:nvPr>
        </p:nvGraphicFramePr>
        <p:xfrm>
          <a:off x="4495800" y="4303714"/>
          <a:ext cx="2743200" cy="166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4" name="VISIO" r:id="rId8" imgW="1050120" imgH="802080" progId="Visio.Drawing.6">
                  <p:embed/>
                </p:oleObj>
              </mc:Choice>
              <mc:Fallback>
                <p:oleObj name="VISIO" r:id="rId8" imgW="1050120" imgH="80208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95800" y="4303714"/>
                        <a:ext cx="2743200" cy="1665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ctangle 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057400" y="1143000"/>
            <a:ext cx="8077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dirty="0"/>
              <a:t>Several types of carry propagate adders (CPAs) are: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 dirty="0"/>
              <a:t>Ripple-carry adders 	(slow)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 dirty="0"/>
              <a:t>Carry-</a:t>
            </a:r>
            <a:r>
              <a:rPr lang="en-US" altLang="en-US" sz="2400" dirty="0" err="1"/>
              <a:t>lookahead</a:t>
            </a:r>
            <a:r>
              <a:rPr lang="en-US" altLang="en-US" sz="2400" dirty="0"/>
              <a:t> adders 	(fast)</a:t>
            </a:r>
          </a:p>
          <a:p>
            <a:pPr lvl="1" eaLnBrk="1" hangingPunct="1">
              <a:spcBef>
                <a:spcPct val="20000"/>
              </a:spcBef>
              <a:buFontTx/>
              <a:buChar char="–"/>
            </a:pPr>
            <a:r>
              <a:rPr lang="en-US" altLang="en-US" sz="2400" dirty="0"/>
              <a:t>Prefix adders 		(faster)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800" dirty="0"/>
              <a:t>Carry-</a:t>
            </a:r>
            <a:r>
              <a:rPr lang="en-US" altLang="en-US" sz="2800" dirty="0" err="1"/>
              <a:t>lookahead</a:t>
            </a:r>
            <a:r>
              <a:rPr lang="en-US" altLang="en-US" sz="2800" dirty="0"/>
              <a:t> and prefix adders are faster for large adders but require more hardware.</a:t>
            </a:r>
          </a:p>
          <a:p>
            <a:pPr lvl="1" eaLnBrk="1" hangingPunct="1">
              <a:spcBef>
                <a:spcPct val="20000"/>
              </a:spcBef>
            </a:pPr>
            <a:r>
              <a:rPr lang="en-US" altLang="en-US" sz="2400" dirty="0"/>
              <a:t> 				       </a:t>
            </a:r>
            <a:r>
              <a:rPr lang="en-US" altLang="en-US" sz="3200" dirty="0">
                <a:solidFill>
                  <a:schemeClr val="accent2"/>
                </a:solidFill>
              </a:rPr>
              <a:t>Symbol</a:t>
            </a:r>
          </a:p>
        </p:txBody>
      </p:sp>
    </p:spTree>
    <p:extLst>
      <p:ext uri="{BB962C8B-B14F-4D97-AF65-F5344CB8AC3E}">
        <p14:creationId xmlns:p14="http://schemas.microsoft.com/office/powerpoint/2010/main" val="12445137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518571B-2B6F-4E9E-89FA-E562642E4C8C}" type="slidenum">
              <a:rPr lang="en-US" altLang="en-US"/>
              <a:pPr eaLnBrk="1" hangingPunct="1"/>
              <a:t>5</a:t>
            </a:fld>
            <a:endParaRPr lang="en-US" altLang="en-US" dirty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20546" y="174625"/>
            <a:ext cx="9603129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4000" dirty="0"/>
              <a:t>Motivation for Serial Adders and Multipliers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1721" y="1052512"/>
            <a:ext cx="10602410" cy="5486400"/>
          </a:xfrm>
        </p:spPr>
        <p:txBody>
          <a:bodyPr/>
          <a:lstStyle/>
          <a:p>
            <a:pPr eaLnBrk="1" hangingPunct="1"/>
            <a:r>
              <a:rPr lang="en-US" altLang="en-US" dirty="0"/>
              <a:t>Tradeoff of silicon area and system </a:t>
            </a:r>
            <a:r>
              <a:rPr lang="en-US" altLang="en-US" dirty="0" smtClean="0"/>
              <a:t>performance</a:t>
            </a:r>
          </a:p>
          <a:p>
            <a:pPr lvl="1" eaLnBrk="1" hangingPunct="1"/>
            <a:r>
              <a:rPr lang="en-US" altLang="en-US" dirty="0" smtClean="0"/>
              <a:t>Perform </a:t>
            </a:r>
            <a:r>
              <a:rPr lang="en-US" altLang="en-US" dirty="0"/>
              <a:t>process in a series of </a:t>
            </a:r>
            <a:r>
              <a:rPr lang="en-US" altLang="en-US" dirty="0" smtClean="0"/>
              <a:t>time</a:t>
            </a:r>
            <a:endParaRPr lang="en-US" altLang="en-US" dirty="0"/>
          </a:p>
          <a:p>
            <a:pPr eaLnBrk="1" hangingPunct="1"/>
            <a:r>
              <a:rPr lang="en-US" altLang="en-US" dirty="0"/>
              <a:t>Utilization of FPGA </a:t>
            </a:r>
            <a:r>
              <a:rPr lang="en-US" altLang="en-US" dirty="0" smtClean="0"/>
              <a:t>architecture</a:t>
            </a:r>
          </a:p>
          <a:p>
            <a:pPr lvl="1" eaLnBrk="1" hangingPunct="1"/>
            <a:r>
              <a:rPr lang="en-US" altLang="en-US" dirty="0" smtClean="0"/>
              <a:t>Slice </a:t>
            </a:r>
            <a:r>
              <a:rPr lang="en-US" altLang="en-US" dirty="0"/>
              <a:t>operation bitwise </a:t>
            </a:r>
          </a:p>
          <a:p>
            <a:pPr eaLnBrk="1" hangingPunct="1"/>
            <a:r>
              <a:rPr lang="en-US" altLang="en-US" dirty="0"/>
              <a:t>Metrics of Cost, Speed, and Power</a:t>
            </a:r>
          </a:p>
          <a:p>
            <a:pPr eaLnBrk="1" hangingPunct="1"/>
            <a:r>
              <a:rPr lang="en-US" altLang="en-US" dirty="0" smtClean="0">
                <a:solidFill>
                  <a:schemeClr val="accent2"/>
                </a:solidFill>
              </a:rPr>
              <a:t>Ad: Cheaper hardware, Fit for FPGA architecture, Pipelining for excellent throughput</a:t>
            </a:r>
          </a:p>
          <a:p>
            <a:pPr eaLnBrk="1" hangingPunct="1"/>
            <a:r>
              <a:rPr lang="en-US" altLang="en-US" dirty="0" smtClean="0">
                <a:solidFill>
                  <a:schemeClr val="accent2"/>
                </a:solidFill>
              </a:rPr>
              <a:t>Dis: Longer latency</a:t>
            </a:r>
          </a:p>
        </p:txBody>
      </p:sp>
    </p:spTree>
    <p:extLst>
      <p:ext uri="{BB962C8B-B14F-4D97-AF65-F5344CB8AC3E}">
        <p14:creationId xmlns:p14="http://schemas.microsoft.com/office/powerpoint/2010/main" val="116429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601EE60-19E9-4AE5-A923-D53B9BCF3F87}" type="slidenum">
              <a:rPr lang="en-US" altLang="en-US"/>
              <a:pPr eaLnBrk="1" hangingPunct="1"/>
              <a:t>6</a:t>
            </a:fld>
            <a:endParaRPr lang="en-US" altLang="en-US" dirty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15888"/>
            <a:ext cx="7620000" cy="9906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Serial Adder: Perform serial bit-addition</a:t>
            </a:r>
          </a:p>
        </p:txBody>
      </p:sp>
      <p:sp>
        <p:nvSpPr>
          <p:cNvPr id="5124" name="Rectangle 30"/>
          <p:cNvSpPr>
            <a:spLocks noChangeArrowheads="1"/>
          </p:cNvSpPr>
          <p:nvPr/>
        </p:nvSpPr>
        <p:spPr bwMode="auto">
          <a:xfrm>
            <a:off x="2286000" y="2971800"/>
            <a:ext cx="3810000" cy="1295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5125" name="Line 31"/>
          <p:cNvSpPr>
            <a:spLocks noChangeShapeType="1"/>
          </p:cNvSpPr>
          <p:nvPr/>
        </p:nvSpPr>
        <p:spPr bwMode="auto">
          <a:xfrm>
            <a:off x="57150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26" name="Rectangle 34"/>
          <p:cNvSpPr>
            <a:spLocks noChangeArrowheads="1"/>
          </p:cNvSpPr>
          <p:nvPr/>
        </p:nvSpPr>
        <p:spPr bwMode="auto">
          <a:xfrm>
            <a:off x="5334000" y="2060575"/>
            <a:ext cx="725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</a:t>
            </a:r>
            <a:r>
              <a:rPr lang="en-US" altLang="en-US" sz="2400" baseline="-12000" dirty="0"/>
              <a:t>0 </a:t>
            </a:r>
            <a:r>
              <a:rPr lang="en-US" altLang="en-US" sz="2400" dirty="0"/>
              <a:t>b</a:t>
            </a:r>
            <a:r>
              <a:rPr lang="en-US" altLang="en-US" sz="2400" baseline="-12000" dirty="0"/>
              <a:t>0</a:t>
            </a:r>
          </a:p>
        </p:txBody>
      </p:sp>
      <p:sp>
        <p:nvSpPr>
          <p:cNvPr id="5127" name="Line 35"/>
          <p:cNvSpPr>
            <a:spLocks noChangeShapeType="1"/>
          </p:cNvSpPr>
          <p:nvPr/>
        </p:nvSpPr>
        <p:spPr bwMode="auto">
          <a:xfrm>
            <a:off x="55626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28" name="Line 36"/>
          <p:cNvSpPr>
            <a:spLocks noChangeShapeType="1"/>
          </p:cNvSpPr>
          <p:nvPr/>
        </p:nvSpPr>
        <p:spPr bwMode="auto">
          <a:xfrm>
            <a:off x="321945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29" name="Rectangle 37"/>
          <p:cNvSpPr>
            <a:spLocks noChangeArrowheads="1"/>
          </p:cNvSpPr>
          <p:nvPr/>
        </p:nvSpPr>
        <p:spPr bwMode="auto">
          <a:xfrm>
            <a:off x="2838450" y="2060575"/>
            <a:ext cx="725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</a:t>
            </a:r>
            <a:r>
              <a:rPr lang="en-US" altLang="en-US" sz="2400" baseline="-12000" dirty="0"/>
              <a:t>3 </a:t>
            </a:r>
            <a:r>
              <a:rPr lang="en-US" altLang="en-US" sz="2400" dirty="0"/>
              <a:t>b</a:t>
            </a:r>
            <a:r>
              <a:rPr lang="en-US" altLang="en-US" sz="2400" baseline="-12000" dirty="0"/>
              <a:t>3</a:t>
            </a:r>
          </a:p>
        </p:txBody>
      </p:sp>
      <p:sp>
        <p:nvSpPr>
          <p:cNvPr id="5130" name="Line 38"/>
          <p:cNvSpPr>
            <a:spLocks noChangeShapeType="1"/>
          </p:cNvSpPr>
          <p:nvPr/>
        </p:nvSpPr>
        <p:spPr bwMode="auto">
          <a:xfrm>
            <a:off x="306705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1" name="Line 39"/>
          <p:cNvSpPr>
            <a:spLocks noChangeShapeType="1"/>
          </p:cNvSpPr>
          <p:nvPr/>
        </p:nvSpPr>
        <p:spPr bwMode="auto">
          <a:xfrm>
            <a:off x="40386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2" name="Line 40"/>
          <p:cNvSpPr>
            <a:spLocks noChangeShapeType="1"/>
          </p:cNvSpPr>
          <p:nvPr/>
        </p:nvSpPr>
        <p:spPr bwMode="auto">
          <a:xfrm>
            <a:off x="38862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3" name="Line 41"/>
          <p:cNvSpPr>
            <a:spLocks noChangeShapeType="1"/>
          </p:cNvSpPr>
          <p:nvPr/>
        </p:nvSpPr>
        <p:spPr bwMode="auto">
          <a:xfrm>
            <a:off x="48006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4" name="Line 42"/>
          <p:cNvSpPr>
            <a:spLocks noChangeShapeType="1"/>
          </p:cNvSpPr>
          <p:nvPr/>
        </p:nvSpPr>
        <p:spPr bwMode="auto">
          <a:xfrm>
            <a:off x="4648200" y="2514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5" name="Line 43"/>
          <p:cNvSpPr>
            <a:spLocks noChangeShapeType="1"/>
          </p:cNvSpPr>
          <p:nvPr/>
        </p:nvSpPr>
        <p:spPr bwMode="auto">
          <a:xfrm>
            <a:off x="6477000" y="25146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6" name="Line 44"/>
          <p:cNvSpPr>
            <a:spLocks noChangeShapeType="1"/>
          </p:cNvSpPr>
          <p:nvPr/>
        </p:nvSpPr>
        <p:spPr bwMode="auto">
          <a:xfrm flipH="1">
            <a:off x="6096000" y="3657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7" name="Text Box 45"/>
          <p:cNvSpPr txBox="1">
            <a:spLocks noChangeArrowheads="1"/>
          </p:cNvSpPr>
          <p:nvPr/>
        </p:nvSpPr>
        <p:spPr bwMode="auto">
          <a:xfrm>
            <a:off x="6248400" y="2060575"/>
            <a:ext cx="4778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</a:t>
            </a:r>
            <a:r>
              <a:rPr lang="en-US" altLang="en-US" sz="2400" baseline="-12000" dirty="0"/>
              <a:t>in</a:t>
            </a:r>
          </a:p>
        </p:txBody>
      </p:sp>
      <p:sp>
        <p:nvSpPr>
          <p:cNvPr id="5138" name="Line 46"/>
          <p:cNvSpPr>
            <a:spLocks noChangeShapeType="1"/>
          </p:cNvSpPr>
          <p:nvPr/>
        </p:nvSpPr>
        <p:spPr bwMode="auto">
          <a:xfrm flipH="1">
            <a:off x="2057400" y="3657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39" name="Line 47"/>
          <p:cNvSpPr>
            <a:spLocks noChangeShapeType="1"/>
          </p:cNvSpPr>
          <p:nvPr/>
        </p:nvSpPr>
        <p:spPr bwMode="auto">
          <a:xfrm>
            <a:off x="2057400" y="36576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0" name="Text Box 48"/>
          <p:cNvSpPr txBox="1">
            <a:spLocks noChangeArrowheads="1"/>
          </p:cNvSpPr>
          <p:nvPr/>
        </p:nvSpPr>
        <p:spPr bwMode="auto">
          <a:xfrm>
            <a:off x="1828800" y="4575175"/>
            <a:ext cx="579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</a:t>
            </a:r>
            <a:r>
              <a:rPr lang="en-US" altLang="en-US" sz="2400" baseline="-12000" dirty="0"/>
              <a:t>out</a:t>
            </a:r>
          </a:p>
        </p:txBody>
      </p:sp>
      <p:sp>
        <p:nvSpPr>
          <p:cNvPr id="5141" name="Line 49"/>
          <p:cNvSpPr>
            <a:spLocks noChangeShapeType="1"/>
          </p:cNvSpPr>
          <p:nvPr/>
        </p:nvSpPr>
        <p:spPr bwMode="auto">
          <a:xfrm>
            <a:off x="3124200" y="4267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2" name="Line 50"/>
          <p:cNvSpPr>
            <a:spLocks noChangeShapeType="1"/>
          </p:cNvSpPr>
          <p:nvPr/>
        </p:nvSpPr>
        <p:spPr bwMode="auto">
          <a:xfrm>
            <a:off x="3962400" y="4267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3" name="Line 51"/>
          <p:cNvSpPr>
            <a:spLocks noChangeShapeType="1"/>
          </p:cNvSpPr>
          <p:nvPr/>
        </p:nvSpPr>
        <p:spPr bwMode="auto">
          <a:xfrm>
            <a:off x="4724400" y="4267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4" name="Line 52"/>
          <p:cNvSpPr>
            <a:spLocks noChangeShapeType="1"/>
          </p:cNvSpPr>
          <p:nvPr/>
        </p:nvSpPr>
        <p:spPr bwMode="auto">
          <a:xfrm>
            <a:off x="5638800" y="42672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45" name="Text Box 53"/>
          <p:cNvSpPr txBox="1">
            <a:spLocks noChangeArrowheads="1"/>
          </p:cNvSpPr>
          <p:nvPr/>
        </p:nvSpPr>
        <p:spPr bwMode="auto">
          <a:xfrm>
            <a:off x="5486401" y="48037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</a:t>
            </a:r>
            <a:r>
              <a:rPr lang="en-US" altLang="en-US" sz="2400" baseline="-12000" dirty="0"/>
              <a:t>0</a:t>
            </a:r>
          </a:p>
        </p:txBody>
      </p:sp>
      <p:sp>
        <p:nvSpPr>
          <p:cNvPr id="5146" name="Text Box 56"/>
          <p:cNvSpPr txBox="1">
            <a:spLocks noChangeArrowheads="1"/>
          </p:cNvSpPr>
          <p:nvPr/>
        </p:nvSpPr>
        <p:spPr bwMode="auto">
          <a:xfrm>
            <a:off x="2971801" y="48037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</a:t>
            </a:r>
            <a:r>
              <a:rPr lang="en-US" altLang="en-US" sz="2400" baseline="-12000" dirty="0"/>
              <a:t>3</a:t>
            </a:r>
          </a:p>
        </p:txBody>
      </p:sp>
      <p:sp>
        <p:nvSpPr>
          <p:cNvPr id="5147" name="Rectangle 4"/>
          <p:cNvSpPr>
            <a:spLocks noChangeArrowheads="1"/>
          </p:cNvSpPr>
          <p:nvPr/>
        </p:nvSpPr>
        <p:spPr bwMode="auto">
          <a:xfrm>
            <a:off x="7977188" y="2743200"/>
            <a:ext cx="1600200" cy="1676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en-US" sz="2400" dirty="0"/>
              <a:t>Serial</a:t>
            </a:r>
          </a:p>
          <a:p>
            <a:pPr algn="ctr" eaLnBrk="1" hangingPunct="1"/>
            <a:r>
              <a:rPr lang="en-US" altLang="en-US" sz="2400" dirty="0"/>
              <a:t>Adder</a:t>
            </a:r>
          </a:p>
        </p:txBody>
      </p:sp>
      <p:sp>
        <p:nvSpPr>
          <p:cNvPr id="5148" name="Text Box 5"/>
          <p:cNvSpPr txBox="1">
            <a:spLocks noChangeArrowheads="1"/>
          </p:cNvSpPr>
          <p:nvPr/>
        </p:nvSpPr>
        <p:spPr bwMode="auto">
          <a:xfrm>
            <a:off x="8001000" y="2971801"/>
            <a:ext cx="33855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sz="2400" dirty="0"/>
              <a:t>b</a:t>
            </a:r>
          </a:p>
        </p:txBody>
      </p:sp>
      <p:sp>
        <p:nvSpPr>
          <p:cNvPr id="5149" name="Text Box 6"/>
          <p:cNvSpPr txBox="1">
            <a:spLocks noChangeArrowheads="1"/>
          </p:cNvSpPr>
          <p:nvPr/>
        </p:nvSpPr>
        <p:spPr bwMode="auto">
          <a:xfrm>
            <a:off x="9036051" y="3109913"/>
            <a:ext cx="56938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sz="2400" dirty="0"/>
          </a:p>
          <a:p>
            <a:pPr eaLnBrk="1" hangingPunct="1"/>
            <a:r>
              <a:rPr lang="en-US" altLang="en-US" dirty="0"/>
              <a:t>sum</a:t>
            </a:r>
          </a:p>
          <a:p>
            <a:pPr eaLnBrk="1" hangingPunct="1"/>
            <a:endParaRPr lang="en-US" altLang="en-US" sz="2400" dirty="0"/>
          </a:p>
          <a:p>
            <a:pPr eaLnBrk="1" hangingPunct="1"/>
            <a:endParaRPr lang="en-US" altLang="en-US" sz="2400" dirty="0"/>
          </a:p>
        </p:txBody>
      </p:sp>
      <p:sp>
        <p:nvSpPr>
          <p:cNvPr id="5150" name="Line 7"/>
          <p:cNvSpPr>
            <a:spLocks noChangeShapeType="1"/>
          </p:cNvSpPr>
          <p:nvPr/>
        </p:nvSpPr>
        <p:spPr bwMode="auto">
          <a:xfrm flipH="1">
            <a:off x="7543800" y="3276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51" name="Line 15"/>
          <p:cNvSpPr>
            <a:spLocks noChangeShapeType="1"/>
          </p:cNvSpPr>
          <p:nvPr/>
        </p:nvSpPr>
        <p:spPr bwMode="auto">
          <a:xfrm>
            <a:off x="9561514" y="3657600"/>
            <a:ext cx="4206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52" name="Text Box 21"/>
          <p:cNvSpPr txBox="1">
            <a:spLocks noChangeArrowheads="1"/>
          </p:cNvSpPr>
          <p:nvPr/>
        </p:nvSpPr>
        <p:spPr bwMode="auto">
          <a:xfrm>
            <a:off x="10058401" y="3429000"/>
            <a:ext cx="360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s</a:t>
            </a:r>
            <a:r>
              <a:rPr lang="en-US" altLang="en-US" sz="2400" baseline="-12000" dirty="0"/>
              <a:t>i</a:t>
            </a:r>
          </a:p>
        </p:txBody>
      </p:sp>
      <p:sp>
        <p:nvSpPr>
          <p:cNvPr id="5153" name="Line 27"/>
          <p:cNvSpPr>
            <a:spLocks noChangeShapeType="1"/>
          </p:cNvSpPr>
          <p:nvPr/>
        </p:nvSpPr>
        <p:spPr bwMode="auto">
          <a:xfrm flipH="1">
            <a:off x="7543800" y="39624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54" name="Text Box 59"/>
          <p:cNvSpPr txBox="1">
            <a:spLocks noChangeArrowheads="1"/>
          </p:cNvSpPr>
          <p:nvPr/>
        </p:nvSpPr>
        <p:spPr bwMode="auto">
          <a:xfrm>
            <a:off x="7162800" y="2971800"/>
            <a:ext cx="376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</a:t>
            </a:r>
            <a:r>
              <a:rPr lang="en-US" altLang="en-US" sz="2400" baseline="-25000" dirty="0"/>
              <a:t>i</a:t>
            </a:r>
          </a:p>
        </p:txBody>
      </p:sp>
      <p:sp>
        <p:nvSpPr>
          <p:cNvPr id="5155" name="Text Box 60"/>
          <p:cNvSpPr txBox="1">
            <a:spLocks noChangeArrowheads="1"/>
          </p:cNvSpPr>
          <p:nvPr/>
        </p:nvSpPr>
        <p:spPr bwMode="auto">
          <a:xfrm>
            <a:off x="7162800" y="3657600"/>
            <a:ext cx="39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b</a:t>
            </a:r>
            <a:r>
              <a:rPr lang="en-US" altLang="en-US" sz="2400" baseline="-25000" dirty="0"/>
              <a:t>i</a:t>
            </a:r>
          </a:p>
        </p:txBody>
      </p:sp>
      <p:sp>
        <p:nvSpPr>
          <p:cNvPr id="5156" name="Text Box 62"/>
          <p:cNvSpPr txBox="1">
            <a:spLocks noChangeArrowheads="1"/>
          </p:cNvSpPr>
          <p:nvPr/>
        </p:nvSpPr>
        <p:spPr bwMode="auto">
          <a:xfrm>
            <a:off x="2438401" y="1066801"/>
            <a:ext cx="64166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At time i, read a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b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. Produce s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c</a:t>
            </a:r>
            <a:r>
              <a:rPr lang="en-US" altLang="en-US" sz="2400" baseline="-25000" dirty="0"/>
              <a:t>i+1</a:t>
            </a:r>
          </a:p>
          <a:p>
            <a:pPr eaLnBrk="1" hangingPunct="1"/>
            <a:r>
              <a:rPr lang="en-US" altLang="en-US" sz="2400" dirty="0"/>
              <a:t>Internal state stores c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. Carry bit c</a:t>
            </a:r>
            <a:r>
              <a:rPr lang="en-US" altLang="en-US" sz="2400" baseline="-25000" dirty="0"/>
              <a:t>0</a:t>
            </a:r>
            <a:r>
              <a:rPr lang="en-US" altLang="en-US" sz="2400" dirty="0"/>
              <a:t> is set as c</a:t>
            </a:r>
            <a:r>
              <a:rPr lang="en-US" altLang="en-US" sz="2400" baseline="-25000" dirty="0"/>
              <a:t>in</a:t>
            </a:r>
          </a:p>
        </p:txBody>
      </p:sp>
    </p:spTree>
    <p:extLst>
      <p:ext uri="{BB962C8B-B14F-4D97-AF65-F5344CB8AC3E}">
        <p14:creationId xmlns:p14="http://schemas.microsoft.com/office/powerpoint/2010/main" val="39008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9A581D4-CD36-42F1-80DF-E0D9BAE1B4C3}" type="slidenum">
              <a:rPr lang="en-US" altLang="en-US"/>
              <a:pPr eaLnBrk="1" hangingPunct="1"/>
              <a:t>7</a:t>
            </a:fld>
            <a:endParaRPr lang="en-US" altLang="en-US" dirty="0"/>
          </a:p>
        </p:txBody>
      </p:sp>
      <p:sp>
        <p:nvSpPr>
          <p:cNvPr id="6147" name="Text Box 30"/>
          <p:cNvSpPr txBox="1">
            <a:spLocks noChangeArrowheads="1"/>
          </p:cNvSpPr>
          <p:nvPr/>
        </p:nvSpPr>
        <p:spPr bwMode="auto">
          <a:xfrm>
            <a:off x="2286000" y="152400"/>
            <a:ext cx="4832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Serial Adder using D F-F</a:t>
            </a:r>
          </a:p>
        </p:txBody>
      </p:sp>
      <p:grpSp>
        <p:nvGrpSpPr>
          <p:cNvPr id="6148" name="Group 53"/>
          <p:cNvGrpSpPr>
            <a:grpSpLocks/>
          </p:cNvGrpSpPr>
          <p:nvPr/>
        </p:nvGrpSpPr>
        <p:grpSpPr bwMode="auto">
          <a:xfrm>
            <a:off x="2438401" y="1143000"/>
            <a:ext cx="7612063" cy="2971800"/>
            <a:chOff x="384" y="1152"/>
            <a:chExt cx="4795" cy="1872"/>
          </a:xfrm>
        </p:grpSpPr>
        <p:sp>
          <p:nvSpPr>
            <p:cNvPr id="6150" name="Text Box 6"/>
            <p:cNvSpPr txBox="1">
              <a:spLocks noChangeArrowheads="1"/>
            </p:cNvSpPr>
            <p:nvPr/>
          </p:nvSpPr>
          <p:spPr bwMode="auto">
            <a:xfrm>
              <a:off x="2544" y="1905"/>
              <a:ext cx="240" cy="25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D</a:t>
              </a:r>
            </a:p>
          </p:txBody>
        </p:sp>
        <p:sp>
          <p:nvSpPr>
            <p:cNvPr id="6151" name="Rectangle 5"/>
            <p:cNvSpPr>
              <a:spLocks noChangeArrowheads="1"/>
            </p:cNvSpPr>
            <p:nvPr/>
          </p:nvSpPr>
          <p:spPr bwMode="auto">
            <a:xfrm>
              <a:off x="2544" y="1824"/>
              <a:ext cx="384" cy="432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000" dirty="0"/>
            </a:p>
          </p:txBody>
        </p:sp>
        <p:sp>
          <p:nvSpPr>
            <p:cNvPr id="6152" name="Line 9"/>
            <p:cNvSpPr>
              <a:spLocks noChangeShapeType="1"/>
            </p:cNvSpPr>
            <p:nvPr/>
          </p:nvSpPr>
          <p:spPr bwMode="auto">
            <a:xfrm flipV="1">
              <a:off x="2640" y="2160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3" name="Line 10"/>
            <p:cNvSpPr>
              <a:spLocks noChangeShapeType="1"/>
            </p:cNvSpPr>
            <p:nvPr/>
          </p:nvSpPr>
          <p:spPr bwMode="auto">
            <a:xfrm>
              <a:off x="2688" y="2160"/>
              <a:ext cx="48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4" name="Line 11"/>
            <p:cNvSpPr>
              <a:spLocks noChangeShapeType="1"/>
            </p:cNvSpPr>
            <p:nvPr/>
          </p:nvSpPr>
          <p:spPr bwMode="auto">
            <a:xfrm>
              <a:off x="2688" y="2256"/>
              <a:ext cx="0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6" name="Text Box 12"/>
            <p:cNvSpPr txBox="1">
              <a:spLocks noChangeArrowheads="1"/>
            </p:cNvSpPr>
            <p:nvPr/>
          </p:nvSpPr>
          <p:spPr bwMode="auto">
            <a:xfrm>
              <a:off x="2544" y="2400"/>
              <a:ext cx="401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6157" name="Line 13"/>
            <p:cNvSpPr>
              <a:spLocks noChangeShapeType="1"/>
            </p:cNvSpPr>
            <p:nvPr/>
          </p:nvSpPr>
          <p:spPr bwMode="auto">
            <a:xfrm>
              <a:off x="2160" y="2016"/>
              <a:ext cx="3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8" name="Line 14"/>
            <p:cNvSpPr>
              <a:spLocks noChangeShapeType="1"/>
            </p:cNvSpPr>
            <p:nvPr/>
          </p:nvSpPr>
          <p:spPr bwMode="auto">
            <a:xfrm>
              <a:off x="2928" y="1968"/>
              <a:ext cx="5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59" name="Line 15"/>
            <p:cNvSpPr>
              <a:spLocks noChangeShapeType="1"/>
            </p:cNvSpPr>
            <p:nvPr/>
          </p:nvSpPr>
          <p:spPr bwMode="auto">
            <a:xfrm>
              <a:off x="3216" y="1968"/>
              <a:ext cx="0" cy="10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0" name="Line 16"/>
            <p:cNvSpPr>
              <a:spLocks noChangeShapeType="1"/>
            </p:cNvSpPr>
            <p:nvPr/>
          </p:nvSpPr>
          <p:spPr bwMode="auto">
            <a:xfrm flipH="1">
              <a:off x="1392" y="3024"/>
              <a:ext cx="18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1" name="Line 17"/>
            <p:cNvSpPr>
              <a:spLocks noChangeShapeType="1"/>
            </p:cNvSpPr>
            <p:nvPr/>
          </p:nvSpPr>
          <p:spPr bwMode="auto">
            <a:xfrm flipV="1">
              <a:off x="1392" y="2640"/>
              <a:ext cx="0" cy="38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2" name="Line 20"/>
            <p:cNvSpPr>
              <a:spLocks noChangeShapeType="1"/>
            </p:cNvSpPr>
            <p:nvPr/>
          </p:nvSpPr>
          <p:spPr bwMode="auto">
            <a:xfrm>
              <a:off x="4464" y="1776"/>
              <a:ext cx="4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63" name="Text Box 21"/>
            <p:cNvSpPr txBox="1">
              <a:spLocks noChangeArrowheads="1"/>
            </p:cNvSpPr>
            <p:nvPr/>
          </p:nvSpPr>
          <p:spPr bwMode="auto">
            <a:xfrm>
              <a:off x="4944" y="1632"/>
              <a:ext cx="235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s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6164" name="Rectangle 25"/>
            <p:cNvSpPr>
              <a:spLocks noChangeArrowheads="1"/>
            </p:cNvSpPr>
            <p:nvPr/>
          </p:nvSpPr>
          <p:spPr bwMode="auto">
            <a:xfrm>
              <a:off x="384" y="1152"/>
              <a:ext cx="245" cy="29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6165" name="Rectangle 27"/>
            <p:cNvSpPr>
              <a:spLocks noChangeArrowheads="1"/>
            </p:cNvSpPr>
            <p:nvPr/>
          </p:nvSpPr>
          <p:spPr bwMode="auto">
            <a:xfrm>
              <a:off x="384" y="1632"/>
              <a:ext cx="256" cy="296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b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6166" name="Rectangle 31"/>
            <p:cNvSpPr>
              <a:spLocks noChangeArrowheads="1"/>
            </p:cNvSpPr>
            <p:nvPr/>
          </p:nvSpPr>
          <p:spPr bwMode="auto">
            <a:xfrm>
              <a:off x="3504" y="1248"/>
              <a:ext cx="960" cy="86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2400" dirty="0"/>
                <a:t>C2</a:t>
              </a:r>
            </a:p>
          </p:txBody>
        </p:sp>
        <p:sp>
          <p:nvSpPr>
            <p:cNvPr id="6167" name="Rectangle 33"/>
            <p:cNvSpPr>
              <a:spLocks noChangeArrowheads="1"/>
            </p:cNvSpPr>
            <p:nvPr/>
          </p:nvSpPr>
          <p:spPr bwMode="auto">
            <a:xfrm>
              <a:off x="1200" y="1776"/>
              <a:ext cx="960" cy="864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2400" dirty="0"/>
                <a:t>C1</a:t>
              </a:r>
            </a:p>
          </p:txBody>
        </p:sp>
        <p:sp>
          <p:nvSpPr>
            <p:cNvPr id="6168" name="Line 38"/>
            <p:cNvSpPr>
              <a:spLocks noChangeShapeType="1"/>
            </p:cNvSpPr>
            <p:nvPr/>
          </p:nvSpPr>
          <p:spPr bwMode="auto">
            <a:xfrm>
              <a:off x="3216" y="1440"/>
              <a:ext cx="28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cxnSp>
          <p:nvCxnSpPr>
            <p:cNvPr id="6169" name="AutoShape 45"/>
            <p:cNvCxnSpPr>
              <a:cxnSpLocks noChangeShapeType="1"/>
              <a:stCxn id="6164" idx="3"/>
              <a:endCxn id="6168" idx="0"/>
            </p:cNvCxnSpPr>
            <p:nvPr/>
          </p:nvCxnSpPr>
          <p:spPr bwMode="auto">
            <a:xfrm>
              <a:off x="629" y="1300"/>
              <a:ext cx="2587" cy="140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0" name="AutoShape 46"/>
            <p:cNvCxnSpPr>
              <a:cxnSpLocks noChangeShapeType="1"/>
            </p:cNvCxnSpPr>
            <p:nvPr/>
          </p:nvCxnSpPr>
          <p:spPr bwMode="auto">
            <a:xfrm>
              <a:off x="1872" y="1536"/>
              <a:ext cx="1632" cy="144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1" name="AutoShape 47"/>
            <p:cNvCxnSpPr>
              <a:cxnSpLocks noChangeShapeType="1"/>
            </p:cNvCxnSpPr>
            <p:nvPr/>
          </p:nvCxnSpPr>
          <p:spPr bwMode="auto">
            <a:xfrm flipV="1">
              <a:off x="633" y="1533"/>
              <a:ext cx="1240" cy="240"/>
            </a:xfrm>
            <a:prstGeom prst="bentConnector3">
              <a:avLst>
                <a:gd name="adj1" fmla="val 2669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2" name="AutoShape 48"/>
            <p:cNvCxnSpPr>
              <a:cxnSpLocks noChangeShapeType="1"/>
            </p:cNvCxnSpPr>
            <p:nvPr/>
          </p:nvCxnSpPr>
          <p:spPr bwMode="auto">
            <a:xfrm rot="16200000" flipH="1">
              <a:off x="768" y="1968"/>
              <a:ext cx="624" cy="240"/>
            </a:xfrm>
            <a:prstGeom prst="bentConnector3">
              <a:avLst>
                <a:gd name="adj1" fmla="val 100319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173" name="AutoShape 50"/>
            <p:cNvCxnSpPr>
              <a:cxnSpLocks noChangeShapeType="1"/>
              <a:endCxn id="6167" idx="1"/>
            </p:cNvCxnSpPr>
            <p:nvPr/>
          </p:nvCxnSpPr>
          <p:spPr bwMode="auto">
            <a:xfrm rot="16200000" flipH="1">
              <a:off x="528" y="1536"/>
              <a:ext cx="912" cy="432"/>
            </a:xfrm>
            <a:prstGeom prst="bentConnector2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6174" name="Text Box 51"/>
            <p:cNvSpPr txBox="1">
              <a:spLocks noChangeArrowheads="1"/>
            </p:cNvSpPr>
            <p:nvPr/>
          </p:nvSpPr>
          <p:spPr bwMode="auto">
            <a:xfrm>
              <a:off x="2534" y="1850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</a:p>
          </p:txBody>
        </p:sp>
        <p:sp>
          <p:nvSpPr>
            <p:cNvPr id="6155" name="Text Box 7"/>
            <p:cNvSpPr txBox="1">
              <a:spLocks noChangeArrowheads="1"/>
            </p:cNvSpPr>
            <p:nvPr/>
          </p:nvSpPr>
          <p:spPr bwMode="auto">
            <a:xfrm>
              <a:off x="2736" y="1837"/>
              <a:ext cx="293" cy="4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</a:p>
            <a:p>
              <a:pPr eaLnBrk="1" hangingPunct="1"/>
              <a:r>
                <a:rPr lang="en-US" altLang="en-US" sz="2000" dirty="0"/>
                <a:t>Q’</a:t>
              </a:r>
            </a:p>
          </p:txBody>
        </p:sp>
      </p:grpSp>
      <p:sp>
        <p:nvSpPr>
          <p:cNvPr id="6149" name="Text Box 54"/>
          <p:cNvSpPr txBox="1">
            <a:spLocks noChangeArrowheads="1"/>
          </p:cNvSpPr>
          <p:nvPr/>
        </p:nvSpPr>
        <p:spPr bwMode="auto">
          <a:xfrm>
            <a:off x="2590801" y="4587876"/>
            <a:ext cx="504507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Feed a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b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generate s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at time i.</a:t>
            </a:r>
          </a:p>
          <a:p>
            <a:pPr eaLnBrk="1" hangingPunct="1"/>
            <a:r>
              <a:rPr lang="en-US" altLang="en-US" sz="2400" dirty="0"/>
              <a:t>Where is c</a:t>
            </a:r>
            <a:r>
              <a:rPr lang="en-US" altLang="en-US" sz="2400" baseline="-25000" dirty="0"/>
              <a:t>i</a:t>
            </a:r>
            <a:r>
              <a:rPr lang="en-US" altLang="en-US" sz="2400" dirty="0"/>
              <a:t> and c</a:t>
            </a:r>
            <a:r>
              <a:rPr lang="en-US" altLang="en-US" sz="2400" baseline="-25000" dirty="0"/>
              <a:t>i+1</a:t>
            </a:r>
            <a:r>
              <a:rPr lang="en-US" alt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97458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694CB91-A4A3-465C-9D1A-45CFA35D3C80}" type="slidenum">
              <a:rPr lang="en-US" altLang="en-US"/>
              <a:pPr eaLnBrk="1" hangingPunct="1"/>
              <a:t>8</a:t>
            </a:fld>
            <a:endParaRPr lang="en-US" altLang="en-US" dirty="0"/>
          </a:p>
        </p:txBody>
      </p:sp>
      <p:sp>
        <p:nvSpPr>
          <p:cNvPr id="7171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2209800" y="228600"/>
            <a:ext cx="7315200" cy="6096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Serial Adder using a D Flip-Flop</a:t>
            </a:r>
          </a:p>
        </p:txBody>
      </p:sp>
      <p:graphicFrame>
        <p:nvGraphicFramePr>
          <p:cNvPr id="62545" name="Group 81"/>
          <p:cNvGraphicFramePr>
            <a:graphicFrameLocks noGrp="1"/>
          </p:cNvGraphicFramePr>
          <p:nvPr/>
        </p:nvGraphicFramePr>
        <p:xfrm>
          <a:off x="2743200" y="1143000"/>
          <a:ext cx="4191000" cy="4733928"/>
        </p:xfrm>
        <a:graphic>
          <a:graphicData uri="http://schemas.openxmlformats.org/drawingml/2006/table">
            <a:tbl>
              <a:tblPr/>
              <a:tblGrid>
                <a:gridCol w="698500"/>
                <a:gridCol w="698500"/>
                <a:gridCol w="698500"/>
                <a:gridCol w="698500"/>
                <a:gridCol w="698500"/>
                <a:gridCol w="698500"/>
              </a:tblGrid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i+1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70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546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244" name="Text Box 82"/>
          <p:cNvSpPr txBox="1">
            <a:spLocks noChangeArrowheads="1"/>
          </p:cNvSpPr>
          <p:nvPr/>
        </p:nvSpPr>
        <p:spPr bwMode="auto">
          <a:xfrm>
            <a:off x="7756526" y="2098676"/>
            <a:ext cx="99257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D=c</a:t>
            </a:r>
            <a:r>
              <a:rPr lang="en-US" altLang="en-US" sz="2400" baseline="-25000" dirty="0"/>
              <a:t>i+1</a:t>
            </a:r>
          </a:p>
          <a:p>
            <a:pPr eaLnBrk="1" hangingPunct="1"/>
            <a:r>
              <a:rPr lang="en-US" altLang="en-US" sz="2400" dirty="0"/>
              <a:t>Q=c</a:t>
            </a:r>
            <a:r>
              <a:rPr lang="en-US" altLang="en-US" sz="2400" baseline="-25000" dirty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82454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5FB2B54-81C1-4712-84ED-9E42C32DA96E}" type="slidenum">
              <a:rPr lang="en-US" altLang="en-US"/>
              <a:pPr eaLnBrk="1" hangingPunct="1"/>
              <a:t>9</a:t>
            </a:fld>
            <a:endParaRPr lang="en-US" altLang="en-US" dirty="0"/>
          </a:p>
        </p:txBody>
      </p:sp>
      <p:grpSp>
        <p:nvGrpSpPr>
          <p:cNvPr id="8195" name="Group 47"/>
          <p:cNvGrpSpPr>
            <a:grpSpLocks/>
          </p:cNvGrpSpPr>
          <p:nvPr/>
        </p:nvGrpSpPr>
        <p:grpSpPr bwMode="auto">
          <a:xfrm>
            <a:off x="2895600" y="1828800"/>
            <a:ext cx="6319838" cy="4191000"/>
            <a:chOff x="960" y="384"/>
            <a:chExt cx="3981" cy="2640"/>
          </a:xfrm>
        </p:grpSpPr>
        <p:sp>
          <p:nvSpPr>
            <p:cNvPr id="8197" name="Rectangle 2"/>
            <p:cNvSpPr>
              <a:spLocks noChangeArrowheads="1"/>
            </p:cNvSpPr>
            <p:nvPr/>
          </p:nvSpPr>
          <p:spPr bwMode="auto">
            <a:xfrm>
              <a:off x="3496" y="1584"/>
              <a:ext cx="384" cy="43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8198" name="Text Box 3"/>
            <p:cNvSpPr txBox="1">
              <a:spLocks noChangeArrowheads="1"/>
            </p:cNvSpPr>
            <p:nvPr/>
          </p:nvSpPr>
          <p:spPr bwMode="auto">
            <a:xfrm>
              <a:off x="3496" y="1634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</a:p>
          </p:txBody>
        </p:sp>
        <p:sp>
          <p:nvSpPr>
            <p:cNvPr id="8199" name="Text Box 4"/>
            <p:cNvSpPr txBox="1">
              <a:spLocks noChangeArrowheads="1"/>
            </p:cNvSpPr>
            <p:nvPr/>
          </p:nvSpPr>
          <p:spPr bwMode="auto">
            <a:xfrm>
              <a:off x="3668" y="1566"/>
              <a:ext cx="321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</a:p>
            <a:p>
              <a:pPr eaLnBrk="1" hangingPunct="1"/>
              <a:r>
                <a:rPr lang="en-US" altLang="en-US" sz="2400" dirty="0"/>
                <a:t>Q’</a:t>
              </a:r>
            </a:p>
          </p:txBody>
        </p:sp>
        <p:sp>
          <p:nvSpPr>
            <p:cNvPr id="8200" name="Line 5"/>
            <p:cNvSpPr>
              <a:spLocks noChangeShapeType="1"/>
            </p:cNvSpPr>
            <p:nvPr/>
          </p:nvSpPr>
          <p:spPr bwMode="auto">
            <a:xfrm flipV="1">
              <a:off x="3592" y="1920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1" name="Line 6"/>
            <p:cNvSpPr>
              <a:spLocks noChangeShapeType="1"/>
            </p:cNvSpPr>
            <p:nvPr/>
          </p:nvSpPr>
          <p:spPr bwMode="auto">
            <a:xfrm>
              <a:off x="3640" y="1920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2" name="Line 7"/>
            <p:cNvSpPr>
              <a:spLocks noChangeShapeType="1"/>
            </p:cNvSpPr>
            <p:nvPr/>
          </p:nvSpPr>
          <p:spPr bwMode="auto">
            <a:xfrm>
              <a:off x="3640" y="201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3" name="Text Box 8"/>
            <p:cNvSpPr txBox="1">
              <a:spLocks noChangeArrowheads="1"/>
            </p:cNvSpPr>
            <p:nvPr/>
          </p:nvSpPr>
          <p:spPr bwMode="auto">
            <a:xfrm>
              <a:off x="3456" y="2160"/>
              <a:ext cx="3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8204" name="Text Box 9"/>
            <p:cNvSpPr txBox="1">
              <a:spLocks noChangeArrowheads="1"/>
            </p:cNvSpPr>
            <p:nvPr/>
          </p:nvSpPr>
          <p:spPr bwMode="auto">
            <a:xfrm>
              <a:off x="4704" y="528"/>
              <a:ext cx="22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s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8205" name="Line 10"/>
            <p:cNvSpPr>
              <a:spLocks noChangeShapeType="1"/>
            </p:cNvSpPr>
            <p:nvPr/>
          </p:nvSpPr>
          <p:spPr bwMode="auto">
            <a:xfrm>
              <a:off x="1296" y="576"/>
              <a:ext cx="25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6" name="Text Box 11"/>
            <p:cNvSpPr txBox="1">
              <a:spLocks noChangeArrowheads="1"/>
            </p:cNvSpPr>
            <p:nvPr/>
          </p:nvSpPr>
          <p:spPr bwMode="auto">
            <a:xfrm>
              <a:off x="960" y="384"/>
              <a:ext cx="25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8207" name="Rectangle 12"/>
            <p:cNvSpPr>
              <a:spLocks noChangeArrowheads="1"/>
            </p:cNvSpPr>
            <p:nvPr/>
          </p:nvSpPr>
          <p:spPr bwMode="auto">
            <a:xfrm>
              <a:off x="960" y="67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b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8208" name="Line 13"/>
            <p:cNvSpPr>
              <a:spLocks noChangeShapeType="1"/>
            </p:cNvSpPr>
            <p:nvPr/>
          </p:nvSpPr>
          <p:spPr bwMode="auto">
            <a:xfrm>
              <a:off x="1296" y="768"/>
              <a:ext cx="26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9" name="Line 14"/>
            <p:cNvSpPr>
              <a:spLocks noChangeShapeType="1"/>
            </p:cNvSpPr>
            <p:nvPr/>
          </p:nvSpPr>
          <p:spPr bwMode="auto">
            <a:xfrm>
              <a:off x="1536" y="960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0" name="AutoShape 15"/>
            <p:cNvSpPr>
              <a:spLocks noChangeArrowheads="1"/>
            </p:cNvSpPr>
            <p:nvPr/>
          </p:nvSpPr>
          <p:spPr bwMode="auto">
            <a:xfrm flipH="1">
              <a:off x="3888" y="480"/>
              <a:ext cx="336" cy="528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1" name="Freeform 16"/>
            <p:cNvSpPr>
              <a:spLocks/>
            </p:cNvSpPr>
            <p:nvPr/>
          </p:nvSpPr>
          <p:spPr bwMode="auto">
            <a:xfrm>
              <a:off x="3744" y="480"/>
              <a:ext cx="192" cy="528"/>
            </a:xfrm>
            <a:custGeom>
              <a:avLst/>
              <a:gdLst>
                <a:gd name="T0" fmla="*/ 0 w 192"/>
                <a:gd name="T1" fmla="*/ 0 h 432"/>
                <a:gd name="T2" fmla="*/ 144 w 192"/>
                <a:gd name="T3" fmla="*/ 96 h 432"/>
                <a:gd name="T4" fmla="*/ 192 w 192"/>
                <a:gd name="T5" fmla="*/ 192 h 432"/>
                <a:gd name="T6" fmla="*/ 144 w 192"/>
                <a:gd name="T7" fmla="*/ 336 h 432"/>
                <a:gd name="T8" fmla="*/ 48 w 192"/>
                <a:gd name="T9" fmla="*/ 432 h 4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32"/>
                <a:gd name="T17" fmla="*/ 192 w 192"/>
                <a:gd name="T18" fmla="*/ 432 h 4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32">
                  <a:moveTo>
                    <a:pt x="0" y="0"/>
                  </a:moveTo>
                  <a:cubicBezTo>
                    <a:pt x="56" y="32"/>
                    <a:pt x="112" y="64"/>
                    <a:pt x="144" y="96"/>
                  </a:cubicBezTo>
                  <a:cubicBezTo>
                    <a:pt x="176" y="128"/>
                    <a:pt x="192" y="152"/>
                    <a:pt x="192" y="192"/>
                  </a:cubicBezTo>
                  <a:cubicBezTo>
                    <a:pt x="192" y="232"/>
                    <a:pt x="168" y="296"/>
                    <a:pt x="144" y="336"/>
                  </a:cubicBezTo>
                  <a:cubicBezTo>
                    <a:pt x="120" y="376"/>
                    <a:pt x="64" y="416"/>
                    <a:pt x="48" y="4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2" name="Line 17"/>
            <p:cNvSpPr>
              <a:spLocks noChangeShapeType="1"/>
            </p:cNvSpPr>
            <p:nvPr/>
          </p:nvSpPr>
          <p:spPr bwMode="auto">
            <a:xfrm>
              <a:off x="4224" y="76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3" name="AutoShape 18"/>
            <p:cNvSpPr>
              <a:spLocks noChangeArrowheads="1"/>
            </p:cNvSpPr>
            <p:nvPr/>
          </p:nvSpPr>
          <p:spPr bwMode="auto">
            <a:xfrm>
              <a:off x="2112" y="1392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4" name="AutoShape 19"/>
            <p:cNvSpPr>
              <a:spLocks noChangeArrowheads="1"/>
            </p:cNvSpPr>
            <p:nvPr/>
          </p:nvSpPr>
          <p:spPr bwMode="auto">
            <a:xfrm>
              <a:off x="2112" y="1920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5" name="AutoShape 20"/>
            <p:cNvSpPr>
              <a:spLocks noChangeArrowheads="1"/>
            </p:cNvSpPr>
            <p:nvPr/>
          </p:nvSpPr>
          <p:spPr bwMode="auto">
            <a:xfrm>
              <a:off x="2112" y="2496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6" name="AutoShape 21"/>
            <p:cNvSpPr>
              <a:spLocks noChangeArrowheads="1"/>
            </p:cNvSpPr>
            <p:nvPr/>
          </p:nvSpPr>
          <p:spPr bwMode="auto">
            <a:xfrm flipH="1">
              <a:off x="2688" y="1536"/>
              <a:ext cx="336" cy="528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7" name="Line 22"/>
            <p:cNvSpPr>
              <a:spLocks noChangeShapeType="1"/>
            </p:cNvSpPr>
            <p:nvPr/>
          </p:nvSpPr>
          <p:spPr bwMode="auto">
            <a:xfrm>
              <a:off x="3024" y="182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8" name="Line 24"/>
            <p:cNvSpPr>
              <a:spLocks noChangeShapeType="1"/>
            </p:cNvSpPr>
            <p:nvPr/>
          </p:nvSpPr>
          <p:spPr bwMode="auto">
            <a:xfrm>
              <a:off x="2304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9" name="Line 25"/>
            <p:cNvSpPr>
              <a:spLocks noChangeShapeType="1"/>
            </p:cNvSpPr>
            <p:nvPr/>
          </p:nvSpPr>
          <p:spPr bwMode="auto">
            <a:xfrm flipV="1">
              <a:off x="2592" y="1968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0" name="Line 26"/>
            <p:cNvSpPr>
              <a:spLocks noChangeShapeType="1"/>
            </p:cNvSpPr>
            <p:nvPr/>
          </p:nvSpPr>
          <p:spPr bwMode="auto">
            <a:xfrm>
              <a:off x="2592" y="196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1" name="Line 27"/>
            <p:cNvSpPr>
              <a:spLocks noChangeShapeType="1"/>
            </p:cNvSpPr>
            <p:nvPr/>
          </p:nvSpPr>
          <p:spPr bwMode="auto">
            <a:xfrm>
              <a:off x="2304" y="201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2" name="Line 28"/>
            <p:cNvSpPr>
              <a:spLocks noChangeShapeType="1"/>
            </p:cNvSpPr>
            <p:nvPr/>
          </p:nvSpPr>
          <p:spPr bwMode="auto">
            <a:xfrm flipV="1">
              <a:off x="2496" y="182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3" name="Line 29"/>
            <p:cNvSpPr>
              <a:spLocks noChangeShapeType="1"/>
            </p:cNvSpPr>
            <p:nvPr/>
          </p:nvSpPr>
          <p:spPr bwMode="auto">
            <a:xfrm>
              <a:off x="2496" y="182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4" name="Line 30"/>
            <p:cNvSpPr>
              <a:spLocks noChangeShapeType="1"/>
            </p:cNvSpPr>
            <p:nvPr/>
          </p:nvSpPr>
          <p:spPr bwMode="auto">
            <a:xfrm>
              <a:off x="2304" y="14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5" name="Line 31"/>
            <p:cNvSpPr>
              <a:spLocks noChangeShapeType="1"/>
            </p:cNvSpPr>
            <p:nvPr/>
          </p:nvSpPr>
          <p:spPr bwMode="auto">
            <a:xfrm>
              <a:off x="2496" y="148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6" name="Line 32"/>
            <p:cNvSpPr>
              <a:spLocks noChangeShapeType="1"/>
            </p:cNvSpPr>
            <p:nvPr/>
          </p:nvSpPr>
          <p:spPr bwMode="auto">
            <a:xfrm>
              <a:off x="2496" y="172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7" name="Line 34"/>
            <p:cNvSpPr>
              <a:spLocks noChangeShapeType="1"/>
            </p:cNvSpPr>
            <p:nvPr/>
          </p:nvSpPr>
          <p:spPr bwMode="auto">
            <a:xfrm>
              <a:off x="3888" y="1728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8" name="Line 35"/>
            <p:cNvSpPr>
              <a:spLocks noChangeShapeType="1"/>
            </p:cNvSpPr>
            <p:nvPr/>
          </p:nvSpPr>
          <p:spPr bwMode="auto">
            <a:xfrm>
              <a:off x="4320" y="1728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9" name="Line 36"/>
            <p:cNvSpPr>
              <a:spLocks noChangeShapeType="1"/>
            </p:cNvSpPr>
            <p:nvPr/>
          </p:nvSpPr>
          <p:spPr bwMode="auto">
            <a:xfrm flipH="1">
              <a:off x="1536" y="3024"/>
              <a:ext cx="27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0" name="Line 37"/>
            <p:cNvSpPr>
              <a:spLocks noChangeShapeType="1"/>
            </p:cNvSpPr>
            <p:nvPr/>
          </p:nvSpPr>
          <p:spPr bwMode="auto">
            <a:xfrm flipV="1">
              <a:off x="1536" y="960"/>
              <a:ext cx="0" cy="20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1" name="Line 38"/>
            <p:cNvSpPr>
              <a:spLocks noChangeShapeType="1"/>
            </p:cNvSpPr>
            <p:nvPr/>
          </p:nvSpPr>
          <p:spPr bwMode="auto">
            <a:xfrm>
              <a:off x="1632" y="576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2" name="Line 39"/>
            <p:cNvSpPr>
              <a:spLocks noChangeShapeType="1"/>
            </p:cNvSpPr>
            <p:nvPr/>
          </p:nvSpPr>
          <p:spPr bwMode="auto">
            <a:xfrm>
              <a:off x="1632" y="20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3" name="Line 40"/>
            <p:cNvSpPr>
              <a:spLocks noChangeShapeType="1"/>
            </p:cNvSpPr>
            <p:nvPr/>
          </p:nvSpPr>
          <p:spPr bwMode="auto">
            <a:xfrm>
              <a:off x="1632" y="144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4" name="Line 41"/>
            <p:cNvSpPr>
              <a:spLocks noChangeShapeType="1"/>
            </p:cNvSpPr>
            <p:nvPr/>
          </p:nvSpPr>
          <p:spPr bwMode="auto">
            <a:xfrm>
              <a:off x="1824" y="768"/>
              <a:ext cx="0" cy="17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5" name="Line 42"/>
            <p:cNvSpPr>
              <a:spLocks noChangeShapeType="1"/>
            </p:cNvSpPr>
            <p:nvPr/>
          </p:nvSpPr>
          <p:spPr bwMode="auto">
            <a:xfrm>
              <a:off x="1824" y="254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6" name="Line 43"/>
            <p:cNvSpPr>
              <a:spLocks noChangeShapeType="1"/>
            </p:cNvSpPr>
            <p:nvPr/>
          </p:nvSpPr>
          <p:spPr bwMode="auto">
            <a:xfrm>
              <a:off x="1824" y="153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7" name="Line 44"/>
            <p:cNvSpPr>
              <a:spLocks noChangeShapeType="1"/>
            </p:cNvSpPr>
            <p:nvPr/>
          </p:nvSpPr>
          <p:spPr bwMode="auto">
            <a:xfrm>
              <a:off x="1536" y="2640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8" name="Line 45"/>
            <p:cNvSpPr>
              <a:spLocks noChangeShapeType="1"/>
            </p:cNvSpPr>
            <p:nvPr/>
          </p:nvSpPr>
          <p:spPr bwMode="auto">
            <a:xfrm>
              <a:off x="1536" y="2112"/>
              <a:ext cx="576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9" name="Text Box 46"/>
            <p:cNvSpPr txBox="1">
              <a:spLocks noChangeArrowheads="1"/>
            </p:cNvSpPr>
            <p:nvPr/>
          </p:nvSpPr>
          <p:spPr bwMode="auto">
            <a:xfrm>
              <a:off x="4704" y="1586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</a:t>
              </a:r>
              <a:r>
                <a:rPr lang="en-US" altLang="en-US" sz="2400" baseline="-12000" dirty="0"/>
                <a:t>i</a:t>
              </a:r>
            </a:p>
          </p:txBody>
        </p:sp>
      </p:grpSp>
      <p:sp>
        <p:nvSpPr>
          <p:cNvPr id="8196" name="Text Box 48"/>
          <p:cNvSpPr txBox="1">
            <a:spLocks noChangeArrowheads="1"/>
          </p:cNvSpPr>
          <p:nvPr/>
        </p:nvSpPr>
        <p:spPr bwMode="auto">
          <a:xfrm>
            <a:off x="3032125" y="196851"/>
            <a:ext cx="6216650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Serial Adder using a D Flip-Flop</a:t>
            </a:r>
          </a:p>
          <a:p>
            <a:pPr eaLnBrk="1" hangingPunct="1"/>
            <a:r>
              <a:rPr lang="en-US" altLang="en-US" sz="3200" dirty="0"/>
              <a:t>Logic Diagram</a:t>
            </a:r>
          </a:p>
        </p:txBody>
      </p:sp>
    </p:spTree>
    <p:extLst>
      <p:ext uri="{BB962C8B-B14F-4D97-AF65-F5344CB8AC3E}">
        <p14:creationId xmlns:p14="http://schemas.microsoft.com/office/powerpoint/2010/main" val="116266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5FB2B54-81C1-4712-84ED-9E42C32DA96E}" type="slidenum">
              <a:rPr lang="en-US" altLang="en-US"/>
              <a:pPr eaLnBrk="1" hangingPunct="1"/>
              <a:t>10</a:t>
            </a:fld>
            <a:endParaRPr lang="en-US" altLang="en-US" dirty="0"/>
          </a:p>
        </p:txBody>
      </p:sp>
      <p:grpSp>
        <p:nvGrpSpPr>
          <p:cNvPr id="8195" name="Group 47"/>
          <p:cNvGrpSpPr>
            <a:grpSpLocks/>
          </p:cNvGrpSpPr>
          <p:nvPr/>
        </p:nvGrpSpPr>
        <p:grpSpPr bwMode="auto">
          <a:xfrm>
            <a:off x="5450651" y="1750487"/>
            <a:ext cx="6362700" cy="4191000"/>
            <a:chOff x="960" y="384"/>
            <a:chExt cx="4008" cy="2640"/>
          </a:xfrm>
        </p:grpSpPr>
        <p:sp>
          <p:nvSpPr>
            <p:cNvPr id="8197" name="Rectangle 2"/>
            <p:cNvSpPr>
              <a:spLocks noChangeArrowheads="1"/>
            </p:cNvSpPr>
            <p:nvPr/>
          </p:nvSpPr>
          <p:spPr bwMode="auto">
            <a:xfrm>
              <a:off x="3496" y="1584"/>
              <a:ext cx="384" cy="432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8198" name="Text Box 3"/>
            <p:cNvSpPr txBox="1">
              <a:spLocks noChangeArrowheads="1"/>
            </p:cNvSpPr>
            <p:nvPr/>
          </p:nvSpPr>
          <p:spPr bwMode="auto">
            <a:xfrm>
              <a:off x="3496" y="1634"/>
              <a:ext cx="233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D</a:t>
              </a:r>
            </a:p>
          </p:txBody>
        </p:sp>
        <p:sp>
          <p:nvSpPr>
            <p:cNvPr id="8199" name="Text Box 4"/>
            <p:cNvSpPr txBox="1">
              <a:spLocks noChangeArrowheads="1"/>
            </p:cNvSpPr>
            <p:nvPr/>
          </p:nvSpPr>
          <p:spPr bwMode="auto">
            <a:xfrm>
              <a:off x="3668" y="1566"/>
              <a:ext cx="287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</a:p>
            <a:p>
              <a:pPr eaLnBrk="1" hangingPunct="1"/>
              <a:r>
                <a:rPr lang="en-US" altLang="en-US" sz="2000" dirty="0"/>
                <a:t>Q’</a:t>
              </a:r>
            </a:p>
          </p:txBody>
        </p:sp>
        <p:sp>
          <p:nvSpPr>
            <p:cNvPr id="8200" name="Line 5"/>
            <p:cNvSpPr>
              <a:spLocks noChangeShapeType="1"/>
            </p:cNvSpPr>
            <p:nvPr/>
          </p:nvSpPr>
          <p:spPr bwMode="auto">
            <a:xfrm flipV="1">
              <a:off x="3592" y="1920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1" name="Line 6"/>
            <p:cNvSpPr>
              <a:spLocks noChangeShapeType="1"/>
            </p:cNvSpPr>
            <p:nvPr/>
          </p:nvSpPr>
          <p:spPr bwMode="auto">
            <a:xfrm>
              <a:off x="3640" y="1920"/>
              <a:ext cx="48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2" name="Line 7"/>
            <p:cNvSpPr>
              <a:spLocks noChangeShapeType="1"/>
            </p:cNvSpPr>
            <p:nvPr/>
          </p:nvSpPr>
          <p:spPr bwMode="auto">
            <a:xfrm>
              <a:off x="3640" y="2016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3" name="Text Box 8"/>
            <p:cNvSpPr txBox="1">
              <a:spLocks noChangeArrowheads="1"/>
            </p:cNvSpPr>
            <p:nvPr/>
          </p:nvSpPr>
          <p:spPr bwMode="auto">
            <a:xfrm>
              <a:off x="3456" y="2160"/>
              <a:ext cx="3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8204" name="Text Box 9"/>
            <p:cNvSpPr txBox="1">
              <a:spLocks noChangeArrowheads="1"/>
            </p:cNvSpPr>
            <p:nvPr/>
          </p:nvSpPr>
          <p:spPr bwMode="auto">
            <a:xfrm>
              <a:off x="4704" y="528"/>
              <a:ext cx="264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zh-CN" sz="2000" smtClean="0"/>
                <a:t>D</a:t>
              </a:r>
              <a:r>
                <a:rPr lang="en-US" altLang="en-US" sz="2000" baseline="-12000" smtClean="0"/>
                <a:t>i</a:t>
              </a:r>
              <a:endParaRPr lang="en-US" altLang="en-US" sz="2000" baseline="-12000" dirty="0"/>
            </a:p>
          </p:txBody>
        </p:sp>
        <p:sp>
          <p:nvSpPr>
            <p:cNvPr id="8205" name="Line 10"/>
            <p:cNvSpPr>
              <a:spLocks noChangeShapeType="1"/>
            </p:cNvSpPr>
            <p:nvPr/>
          </p:nvSpPr>
          <p:spPr bwMode="auto">
            <a:xfrm>
              <a:off x="1296" y="576"/>
              <a:ext cx="25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6" name="Text Box 11"/>
            <p:cNvSpPr txBox="1">
              <a:spLocks noChangeArrowheads="1"/>
            </p:cNvSpPr>
            <p:nvPr/>
          </p:nvSpPr>
          <p:spPr bwMode="auto">
            <a:xfrm>
              <a:off x="960" y="384"/>
              <a:ext cx="25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a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8207" name="Rectangle 12"/>
            <p:cNvSpPr>
              <a:spLocks noChangeArrowheads="1"/>
            </p:cNvSpPr>
            <p:nvPr/>
          </p:nvSpPr>
          <p:spPr bwMode="auto">
            <a:xfrm>
              <a:off x="960" y="67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b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8208" name="Line 13"/>
            <p:cNvSpPr>
              <a:spLocks noChangeShapeType="1"/>
            </p:cNvSpPr>
            <p:nvPr/>
          </p:nvSpPr>
          <p:spPr bwMode="auto">
            <a:xfrm>
              <a:off x="1296" y="768"/>
              <a:ext cx="26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9" name="Line 14"/>
            <p:cNvSpPr>
              <a:spLocks noChangeShapeType="1"/>
            </p:cNvSpPr>
            <p:nvPr/>
          </p:nvSpPr>
          <p:spPr bwMode="auto">
            <a:xfrm>
              <a:off x="1536" y="960"/>
              <a:ext cx="23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0" name="AutoShape 15"/>
            <p:cNvSpPr>
              <a:spLocks noChangeArrowheads="1"/>
            </p:cNvSpPr>
            <p:nvPr/>
          </p:nvSpPr>
          <p:spPr bwMode="auto">
            <a:xfrm flipH="1">
              <a:off x="3888" y="480"/>
              <a:ext cx="336" cy="528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1" name="Freeform 16"/>
            <p:cNvSpPr>
              <a:spLocks/>
            </p:cNvSpPr>
            <p:nvPr/>
          </p:nvSpPr>
          <p:spPr bwMode="auto">
            <a:xfrm>
              <a:off x="3744" y="480"/>
              <a:ext cx="192" cy="528"/>
            </a:xfrm>
            <a:custGeom>
              <a:avLst/>
              <a:gdLst>
                <a:gd name="T0" fmla="*/ 0 w 192"/>
                <a:gd name="T1" fmla="*/ 0 h 432"/>
                <a:gd name="T2" fmla="*/ 144 w 192"/>
                <a:gd name="T3" fmla="*/ 96 h 432"/>
                <a:gd name="T4" fmla="*/ 192 w 192"/>
                <a:gd name="T5" fmla="*/ 192 h 432"/>
                <a:gd name="T6" fmla="*/ 144 w 192"/>
                <a:gd name="T7" fmla="*/ 336 h 432"/>
                <a:gd name="T8" fmla="*/ 48 w 192"/>
                <a:gd name="T9" fmla="*/ 432 h 4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432"/>
                <a:gd name="T17" fmla="*/ 192 w 192"/>
                <a:gd name="T18" fmla="*/ 432 h 43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432">
                  <a:moveTo>
                    <a:pt x="0" y="0"/>
                  </a:moveTo>
                  <a:cubicBezTo>
                    <a:pt x="56" y="32"/>
                    <a:pt x="112" y="64"/>
                    <a:pt x="144" y="96"/>
                  </a:cubicBezTo>
                  <a:cubicBezTo>
                    <a:pt x="176" y="128"/>
                    <a:pt x="192" y="152"/>
                    <a:pt x="192" y="192"/>
                  </a:cubicBezTo>
                  <a:cubicBezTo>
                    <a:pt x="192" y="232"/>
                    <a:pt x="168" y="296"/>
                    <a:pt x="144" y="336"/>
                  </a:cubicBezTo>
                  <a:cubicBezTo>
                    <a:pt x="120" y="376"/>
                    <a:pt x="64" y="416"/>
                    <a:pt x="48" y="4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2" name="Line 17"/>
            <p:cNvSpPr>
              <a:spLocks noChangeShapeType="1"/>
            </p:cNvSpPr>
            <p:nvPr/>
          </p:nvSpPr>
          <p:spPr bwMode="auto">
            <a:xfrm>
              <a:off x="4224" y="768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3" name="AutoShape 18"/>
            <p:cNvSpPr>
              <a:spLocks noChangeArrowheads="1"/>
            </p:cNvSpPr>
            <p:nvPr/>
          </p:nvSpPr>
          <p:spPr bwMode="auto">
            <a:xfrm>
              <a:off x="2112" y="1392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4" name="AutoShape 19"/>
            <p:cNvSpPr>
              <a:spLocks noChangeArrowheads="1"/>
            </p:cNvSpPr>
            <p:nvPr/>
          </p:nvSpPr>
          <p:spPr bwMode="auto">
            <a:xfrm>
              <a:off x="2112" y="1920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5" name="AutoShape 20"/>
            <p:cNvSpPr>
              <a:spLocks noChangeArrowheads="1"/>
            </p:cNvSpPr>
            <p:nvPr/>
          </p:nvSpPr>
          <p:spPr bwMode="auto">
            <a:xfrm>
              <a:off x="2112" y="2496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6" name="AutoShape 21"/>
            <p:cNvSpPr>
              <a:spLocks noChangeArrowheads="1"/>
            </p:cNvSpPr>
            <p:nvPr/>
          </p:nvSpPr>
          <p:spPr bwMode="auto">
            <a:xfrm flipH="1">
              <a:off x="2688" y="1536"/>
              <a:ext cx="336" cy="528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8217" name="Line 22"/>
            <p:cNvSpPr>
              <a:spLocks noChangeShapeType="1"/>
            </p:cNvSpPr>
            <p:nvPr/>
          </p:nvSpPr>
          <p:spPr bwMode="auto">
            <a:xfrm>
              <a:off x="3024" y="1824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8" name="Line 24"/>
            <p:cNvSpPr>
              <a:spLocks noChangeShapeType="1"/>
            </p:cNvSpPr>
            <p:nvPr/>
          </p:nvSpPr>
          <p:spPr bwMode="auto">
            <a:xfrm>
              <a:off x="2304" y="2640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9" name="Line 25"/>
            <p:cNvSpPr>
              <a:spLocks noChangeShapeType="1"/>
            </p:cNvSpPr>
            <p:nvPr/>
          </p:nvSpPr>
          <p:spPr bwMode="auto">
            <a:xfrm flipV="1">
              <a:off x="2592" y="1968"/>
              <a:ext cx="0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0" name="Line 26"/>
            <p:cNvSpPr>
              <a:spLocks noChangeShapeType="1"/>
            </p:cNvSpPr>
            <p:nvPr/>
          </p:nvSpPr>
          <p:spPr bwMode="auto">
            <a:xfrm>
              <a:off x="2592" y="196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1" name="Line 27"/>
            <p:cNvSpPr>
              <a:spLocks noChangeShapeType="1"/>
            </p:cNvSpPr>
            <p:nvPr/>
          </p:nvSpPr>
          <p:spPr bwMode="auto">
            <a:xfrm>
              <a:off x="2304" y="201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2" name="Line 28"/>
            <p:cNvSpPr>
              <a:spLocks noChangeShapeType="1"/>
            </p:cNvSpPr>
            <p:nvPr/>
          </p:nvSpPr>
          <p:spPr bwMode="auto">
            <a:xfrm flipV="1">
              <a:off x="2496" y="182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3" name="Line 29"/>
            <p:cNvSpPr>
              <a:spLocks noChangeShapeType="1"/>
            </p:cNvSpPr>
            <p:nvPr/>
          </p:nvSpPr>
          <p:spPr bwMode="auto">
            <a:xfrm>
              <a:off x="2496" y="182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4" name="Line 30"/>
            <p:cNvSpPr>
              <a:spLocks noChangeShapeType="1"/>
            </p:cNvSpPr>
            <p:nvPr/>
          </p:nvSpPr>
          <p:spPr bwMode="auto">
            <a:xfrm>
              <a:off x="2304" y="14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5" name="Line 31"/>
            <p:cNvSpPr>
              <a:spLocks noChangeShapeType="1"/>
            </p:cNvSpPr>
            <p:nvPr/>
          </p:nvSpPr>
          <p:spPr bwMode="auto">
            <a:xfrm>
              <a:off x="2496" y="148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6" name="Line 32"/>
            <p:cNvSpPr>
              <a:spLocks noChangeShapeType="1"/>
            </p:cNvSpPr>
            <p:nvPr/>
          </p:nvSpPr>
          <p:spPr bwMode="auto">
            <a:xfrm>
              <a:off x="2496" y="172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7" name="Line 34"/>
            <p:cNvSpPr>
              <a:spLocks noChangeShapeType="1"/>
            </p:cNvSpPr>
            <p:nvPr/>
          </p:nvSpPr>
          <p:spPr bwMode="auto">
            <a:xfrm>
              <a:off x="3888" y="1728"/>
              <a:ext cx="7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8" name="Line 35"/>
            <p:cNvSpPr>
              <a:spLocks noChangeShapeType="1"/>
            </p:cNvSpPr>
            <p:nvPr/>
          </p:nvSpPr>
          <p:spPr bwMode="auto">
            <a:xfrm>
              <a:off x="4320" y="1728"/>
              <a:ext cx="0" cy="1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29" name="Line 36"/>
            <p:cNvSpPr>
              <a:spLocks noChangeShapeType="1"/>
            </p:cNvSpPr>
            <p:nvPr/>
          </p:nvSpPr>
          <p:spPr bwMode="auto">
            <a:xfrm flipH="1">
              <a:off x="1536" y="3024"/>
              <a:ext cx="27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0" name="Line 37"/>
            <p:cNvSpPr>
              <a:spLocks noChangeShapeType="1"/>
            </p:cNvSpPr>
            <p:nvPr/>
          </p:nvSpPr>
          <p:spPr bwMode="auto">
            <a:xfrm flipV="1">
              <a:off x="1536" y="960"/>
              <a:ext cx="0" cy="20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1" name="Line 38"/>
            <p:cNvSpPr>
              <a:spLocks noChangeShapeType="1"/>
            </p:cNvSpPr>
            <p:nvPr/>
          </p:nvSpPr>
          <p:spPr bwMode="auto">
            <a:xfrm>
              <a:off x="1632" y="576"/>
              <a:ext cx="0" cy="14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2" name="Line 39"/>
            <p:cNvSpPr>
              <a:spLocks noChangeShapeType="1"/>
            </p:cNvSpPr>
            <p:nvPr/>
          </p:nvSpPr>
          <p:spPr bwMode="auto">
            <a:xfrm>
              <a:off x="1632" y="201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3" name="Line 40"/>
            <p:cNvSpPr>
              <a:spLocks noChangeShapeType="1"/>
            </p:cNvSpPr>
            <p:nvPr/>
          </p:nvSpPr>
          <p:spPr bwMode="auto">
            <a:xfrm>
              <a:off x="1632" y="1440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4" name="Line 41"/>
            <p:cNvSpPr>
              <a:spLocks noChangeShapeType="1"/>
            </p:cNvSpPr>
            <p:nvPr/>
          </p:nvSpPr>
          <p:spPr bwMode="auto">
            <a:xfrm>
              <a:off x="1824" y="768"/>
              <a:ext cx="0" cy="17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5" name="Line 42"/>
            <p:cNvSpPr>
              <a:spLocks noChangeShapeType="1"/>
            </p:cNvSpPr>
            <p:nvPr/>
          </p:nvSpPr>
          <p:spPr bwMode="auto">
            <a:xfrm>
              <a:off x="1824" y="254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6" name="Line 43"/>
            <p:cNvSpPr>
              <a:spLocks noChangeShapeType="1"/>
            </p:cNvSpPr>
            <p:nvPr/>
          </p:nvSpPr>
          <p:spPr bwMode="auto">
            <a:xfrm>
              <a:off x="1824" y="153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7" name="Line 44"/>
            <p:cNvSpPr>
              <a:spLocks noChangeShapeType="1"/>
            </p:cNvSpPr>
            <p:nvPr/>
          </p:nvSpPr>
          <p:spPr bwMode="auto">
            <a:xfrm>
              <a:off x="1536" y="2640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8" name="Line 45"/>
            <p:cNvSpPr>
              <a:spLocks noChangeShapeType="1"/>
            </p:cNvSpPr>
            <p:nvPr/>
          </p:nvSpPr>
          <p:spPr bwMode="auto">
            <a:xfrm>
              <a:off x="1536" y="2112"/>
              <a:ext cx="576" cy="0"/>
            </a:xfrm>
            <a:prstGeom prst="line">
              <a:avLst/>
            </a:prstGeom>
            <a:noFill/>
            <a:ln w="9525">
              <a:solidFill>
                <a:schemeClr val="fol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39" name="Text Box 46"/>
            <p:cNvSpPr txBox="1">
              <a:spLocks noChangeArrowheads="1"/>
            </p:cNvSpPr>
            <p:nvPr/>
          </p:nvSpPr>
          <p:spPr bwMode="auto">
            <a:xfrm>
              <a:off x="4704" y="1586"/>
              <a:ext cx="255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zh-CN" sz="2000" dirty="0"/>
                <a:t>B</a:t>
              </a:r>
              <a:r>
                <a:rPr lang="en-US" altLang="en-US" sz="2000" baseline="-12000" smtClean="0"/>
                <a:t>i</a:t>
              </a:r>
              <a:endParaRPr lang="en-US" altLang="en-US" sz="2000" baseline="-12000" dirty="0"/>
            </a:p>
          </p:txBody>
        </p:sp>
      </p:grpSp>
      <p:sp>
        <p:nvSpPr>
          <p:cNvPr id="8196" name="Text Box 48"/>
          <p:cNvSpPr txBox="1">
            <a:spLocks noChangeArrowheads="1"/>
          </p:cNvSpPr>
          <p:nvPr/>
        </p:nvSpPr>
        <p:spPr bwMode="auto">
          <a:xfrm>
            <a:off x="3032125" y="196851"/>
            <a:ext cx="7045518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Serial </a:t>
            </a:r>
            <a:r>
              <a:rPr lang="en-US" altLang="zh-CN" sz="3600" dirty="0" err="1" smtClean="0"/>
              <a:t>Subtractor</a:t>
            </a:r>
            <a:r>
              <a:rPr lang="en-US" altLang="en-US" sz="3600" dirty="0" smtClean="0"/>
              <a:t> </a:t>
            </a:r>
            <a:r>
              <a:rPr lang="en-US" altLang="en-US" sz="3600" dirty="0"/>
              <a:t>using a D Flip-Flop</a:t>
            </a:r>
          </a:p>
          <a:p>
            <a:pPr eaLnBrk="1" hangingPunct="1"/>
            <a:r>
              <a:rPr lang="en-US" altLang="en-US" sz="3200" dirty="0"/>
              <a:t>Logic Diagram</a:t>
            </a:r>
          </a:p>
        </p:txBody>
      </p:sp>
      <p:graphicFrame>
        <p:nvGraphicFramePr>
          <p:cNvPr id="48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042737"/>
              </p:ext>
            </p:extLst>
          </p:nvPr>
        </p:nvGraphicFramePr>
        <p:xfrm>
          <a:off x="660930" y="1480611"/>
          <a:ext cx="3840480" cy="4114800"/>
        </p:xfrm>
        <a:graphic>
          <a:graphicData uri="http://schemas.openxmlformats.org/drawingml/2006/table">
            <a:tbl>
              <a:tblPr/>
              <a:tblGrid>
                <a:gridCol w="640080"/>
                <a:gridCol w="640080"/>
                <a:gridCol w="640080"/>
                <a:gridCol w="640080"/>
                <a:gridCol w="640080"/>
                <a:gridCol w="640080"/>
              </a:tblGrid>
              <a:tr h="3657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r>
                        <a:rPr kumimoji="0" lang="en-US" alt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altLang="en-US" sz="24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alt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r>
                        <a:rPr kumimoji="0" lang="en-US" alt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i+1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</a:t>
                      </a:r>
                      <a:r>
                        <a:rPr kumimoji="0" lang="en-US" alt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" name="Text Box 82"/>
          <p:cNvSpPr txBox="1">
            <a:spLocks noChangeArrowheads="1"/>
          </p:cNvSpPr>
          <p:nvPr/>
        </p:nvSpPr>
        <p:spPr bwMode="auto">
          <a:xfrm>
            <a:off x="4758246" y="2969686"/>
            <a:ext cx="91563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 smtClean="0"/>
              <a:t>D=</a:t>
            </a:r>
            <a:r>
              <a:rPr lang="en-US" altLang="zh-CN" sz="2000" dirty="0" smtClean="0"/>
              <a:t>B</a:t>
            </a:r>
            <a:r>
              <a:rPr lang="en-US" altLang="en-US" sz="2000" baseline="-25000" dirty="0" smtClean="0"/>
              <a:t>i+1</a:t>
            </a:r>
            <a:endParaRPr lang="en-US" altLang="en-US" sz="2000" baseline="-25000" dirty="0"/>
          </a:p>
          <a:p>
            <a:pPr eaLnBrk="1" hangingPunct="1"/>
            <a:r>
              <a:rPr lang="en-US" altLang="en-US" sz="2000" dirty="0" smtClean="0"/>
              <a:t>Q=</a:t>
            </a:r>
            <a:r>
              <a:rPr lang="en-US" altLang="zh-CN" sz="2000" dirty="0" smtClean="0"/>
              <a:t>B</a:t>
            </a:r>
            <a:r>
              <a:rPr lang="en-US" altLang="en-US" sz="2000" baseline="-25000" dirty="0" smtClean="0"/>
              <a:t>i</a:t>
            </a:r>
            <a:endParaRPr lang="en-US" altLang="en-US" sz="2000" baseline="-25000" dirty="0"/>
          </a:p>
        </p:txBody>
      </p:sp>
      <p:sp>
        <p:nvSpPr>
          <p:cNvPr id="2" name="Triangle 1"/>
          <p:cNvSpPr/>
          <p:nvPr/>
        </p:nvSpPr>
        <p:spPr>
          <a:xfrm rot="10800000">
            <a:off x="6392776" y="2890103"/>
            <a:ext cx="274320" cy="274320"/>
          </a:xfrm>
          <a:prstGeom prst="triangl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6481822" y="3151988"/>
            <a:ext cx="91440" cy="91440"/>
          </a:xfrm>
          <a:prstGeom prst="ellipse">
            <a:avLst/>
          </a:pr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1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A6DD0CD-CE45-4469-B990-C0BC9EA88B2C}" type="slidenum">
              <a:rPr lang="en-US" altLang="en-US"/>
              <a:pPr eaLnBrk="1" hangingPunct="1"/>
              <a:t>11</a:t>
            </a:fld>
            <a:endParaRPr lang="en-US" altLang="en-US" dirty="0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647218" y="140825"/>
            <a:ext cx="7772400" cy="16002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Counter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Modulo-n Counter</a:t>
            </a:r>
          </a:p>
          <a:p>
            <a:pPr eaLnBrk="1" hangingPunct="1"/>
            <a:r>
              <a:rPr lang="en-US" altLang="en-US" dirty="0" smtClean="0"/>
              <a:t>Modulo Counter (m&lt;n)</a:t>
            </a:r>
          </a:p>
          <a:p>
            <a:pPr eaLnBrk="1" hangingPunct="1"/>
            <a:r>
              <a:rPr lang="en-US" altLang="en-US" dirty="0" smtClean="0"/>
              <a:t>Counter (a-to-b)</a:t>
            </a:r>
          </a:p>
          <a:p>
            <a:pPr eaLnBrk="1" hangingPunct="1"/>
            <a:r>
              <a:rPr lang="en-US" altLang="en-US" dirty="0" smtClean="0"/>
              <a:t>Counter of an Arbitrary Sequence</a:t>
            </a:r>
          </a:p>
          <a:p>
            <a:pPr eaLnBrk="1" hangingPunct="1"/>
            <a:r>
              <a:rPr lang="en-US" altLang="en-US" dirty="0" smtClean="0"/>
              <a:t>Cascade Counter</a:t>
            </a:r>
          </a:p>
        </p:txBody>
      </p:sp>
    </p:spTree>
    <p:extLst>
      <p:ext uri="{BB962C8B-B14F-4D97-AF65-F5344CB8AC3E}">
        <p14:creationId xmlns:p14="http://schemas.microsoft.com/office/powerpoint/2010/main" val="4489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Counter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3660"/>
            <a:ext cx="10515600" cy="4351338"/>
          </a:xfrm>
        </p:spPr>
        <p:txBody>
          <a:bodyPr/>
          <a:lstStyle/>
          <a:p>
            <a:r>
              <a:rPr lang="en-US" altLang="zh-CN" b="1" dirty="0" smtClean="0"/>
              <a:t>A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modulo-n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counter</a:t>
            </a:r>
            <a:r>
              <a:rPr lang="zh-CN" altLang="en-US" b="1" dirty="0" smtClean="0"/>
              <a:t> </a:t>
            </a:r>
            <a:endParaRPr lang="en-US" altLang="zh-CN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12</a:t>
            </a:fld>
            <a:endParaRPr lang="en-US"/>
          </a:p>
        </p:txBody>
      </p:sp>
      <p:sp>
        <p:nvSpPr>
          <p:cNvPr id="5" name="Rectangle 139"/>
          <p:cNvSpPr>
            <a:spLocks noChangeArrowheads="1"/>
          </p:cNvSpPr>
          <p:nvPr/>
        </p:nvSpPr>
        <p:spPr bwMode="auto">
          <a:xfrm>
            <a:off x="6858993" y="1589710"/>
            <a:ext cx="1676400" cy="11795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6" name="Text Box 142"/>
          <p:cNvSpPr txBox="1">
            <a:spLocks noChangeArrowheads="1"/>
          </p:cNvSpPr>
          <p:nvPr/>
        </p:nvSpPr>
        <p:spPr bwMode="auto">
          <a:xfrm>
            <a:off x="5715993" y="1818309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7" name="Line 145"/>
          <p:cNvSpPr>
            <a:spLocks noChangeShapeType="1"/>
          </p:cNvSpPr>
          <p:nvPr/>
        </p:nvSpPr>
        <p:spPr bwMode="auto">
          <a:xfrm flipH="1">
            <a:off x="7544793" y="1284909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Line 146"/>
          <p:cNvSpPr>
            <a:spLocks noChangeShapeType="1"/>
          </p:cNvSpPr>
          <p:nvPr/>
        </p:nvSpPr>
        <p:spPr bwMode="auto">
          <a:xfrm flipH="1">
            <a:off x="7620993" y="2961309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Text Box 147"/>
          <p:cNvSpPr txBox="1">
            <a:spLocks noChangeArrowheads="1"/>
          </p:cNvSpPr>
          <p:nvPr/>
        </p:nvSpPr>
        <p:spPr bwMode="auto">
          <a:xfrm>
            <a:off x="7528919" y="754684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</a:p>
        </p:txBody>
      </p:sp>
      <p:sp>
        <p:nvSpPr>
          <p:cNvPr id="10" name="Text Box 148"/>
          <p:cNvSpPr txBox="1">
            <a:spLocks noChangeArrowheads="1"/>
          </p:cNvSpPr>
          <p:nvPr/>
        </p:nvSpPr>
        <p:spPr bwMode="auto">
          <a:xfrm>
            <a:off x="7528919" y="3191497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</a:p>
        </p:txBody>
      </p:sp>
      <p:sp>
        <p:nvSpPr>
          <p:cNvPr id="11" name="Text Box 152"/>
          <p:cNvSpPr txBox="1">
            <a:spLocks noChangeArrowheads="1"/>
          </p:cNvSpPr>
          <p:nvPr/>
        </p:nvSpPr>
        <p:spPr bwMode="auto">
          <a:xfrm>
            <a:off x="9181507" y="1665909"/>
            <a:ext cx="573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TC</a:t>
            </a:r>
          </a:p>
        </p:txBody>
      </p:sp>
      <p:sp>
        <p:nvSpPr>
          <p:cNvPr id="12" name="Line 154"/>
          <p:cNvSpPr>
            <a:spLocks noChangeShapeType="1"/>
          </p:cNvSpPr>
          <p:nvPr/>
        </p:nvSpPr>
        <p:spPr bwMode="auto">
          <a:xfrm>
            <a:off x="8535393" y="1970709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" name="Line 155"/>
          <p:cNvSpPr>
            <a:spLocks noChangeShapeType="1"/>
          </p:cNvSpPr>
          <p:nvPr/>
        </p:nvSpPr>
        <p:spPr bwMode="auto">
          <a:xfrm>
            <a:off x="7697193" y="113250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" name="Line 156"/>
          <p:cNvSpPr>
            <a:spLocks noChangeShapeType="1"/>
          </p:cNvSpPr>
          <p:nvPr/>
        </p:nvSpPr>
        <p:spPr bwMode="auto">
          <a:xfrm>
            <a:off x="7697193" y="273270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" name="Text Box 160"/>
          <p:cNvSpPr txBox="1">
            <a:spLocks noChangeArrowheads="1"/>
          </p:cNvSpPr>
          <p:nvPr/>
        </p:nvSpPr>
        <p:spPr bwMode="auto">
          <a:xfrm>
            <a:off x="5639793" y="1437309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CNT</a:t>
            </a:r>
          </a:p>
        </p:txBody>
      </p:sp>
      <p:sp>
        <p:nvSpPr>
          <p:cNvPr id="16" name="Text Box 161"/>
          <p:cNvSpPr txBox="1">
            <a:spLocks noChangeArrowheads="1"/>
          </p:cNvSpPr>
          <p:nvPr/>
        </p:nvSpPr>
        <p:spPr bwMode="auto">
          <a:xfrm>
            <a:off x="5639793" y="2199309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17" name="Text Box 165"/>
          <p:cNvSpPr txBox="1">
            <a:spLocks noChangeArrowheads="1"/>
          </p:cNvSpPr>
          <p:nvPr/>
        </p:nvSpPr>
        <p:spPr bwMode="auto">
          <a:xfrm>
            <a:off x="9144993" y="2123109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18" name="Line 168"/>
          <p:cNvSpPr>
            <a:spLocks noChangeShapeType="1"/>
          </p:cNvSpPr>
          <p:nvPr/>
        </p:nvSpPr>
        <p:spPr bwMode="auto">
          <a:xfrm flipH="1">
            <a:off x="8535393" y="2351709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" name="Line 169"/>
          <p:cNvSpPr>
            <a:spLocks noChangeShapeType="1"/>
          </p:cNvSpPr>
          <p:nvPr/>
        </p:nvSpPr>
        <p:spPr bwMode="auto">
          <a:xfrm>
            <a:off x="6401793" y="174210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" name="Line 170"/>
          <p:cNvSpPr>
            <a:spLocks noChangeShapeType="1"/>
          </p:cNvSpPr>
          <p:nvPr/>
        </p:nvSpPr>
        <p:spPr bwMode="auto">
          <a:xfrm>
            <a:off x="6401793" y="204690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" name="Line 171"/>
          <p:cNvSpPr>
            <a:spLocks noChangeShapeType="1"/>
          </p:cNvSpPr>
          <p:nvPr/>
        </p:nvSpPr>
        <p:spPr bwMode="auto">
          <a:xfrm>
            <a:off x="6401793" y="2351709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" name="Line 172"/>
          <p:cNvSpPr>
            <a:spLocks noChangeShapeType="1"/>
          </p:cNvSpPr>
          <p:nvPr/>
        </p:nvSpPr>
        <p:spPr bwMode="auto">
          <a:xfrm flipH="1">
            <a:off x="8306793" y="2199309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" name="Line 173"/>
          <p:cNvSpPr>
            <a:spLocks noChangeShapeType="1"/>
          </p:cNvSpPr>
          <p:nvPr/>
        </p:nvSpPr>
        <p:spPr bwMode="auto">
          <a:xfrm>
            <a:off x="8306793" y="2351709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4" name="Text Box 153"/>
          <p:cNvSpPr txBox="1">
            <a:spLocks noChangeArrowheads="1"/>
          </p:cNvSpPr>
          <p:nvPr/>
        </p:nvSpPr>
        <p:spPr bwMode="auto">
          <a:xfrm>
            <a:off x="2455883" y="3932746"/>
            <a:ext cx="795531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 (t+1) = (0, 0, .. , 0)	            if CLR = 1	     </a:t>
            </a:r>
          </a:p>
          <a:p>
            <a:pPr eaLnBrk="1" hangingPunct="1"/>
            <a:r>
              <a:rPr lang="en-US" altLang="en-US" sz="2400" dirty="0"/>
              <a:t>             = D		            if LD = 1 and CLR = 0</a:t>
            </a:r>
          </a:p>
          <a:p>
            <a:pPr eaLnBrk="1" hangingPunct="1"/>
            <a:r>
              <a:rPr lang="en-US" altLang="en-US" sz="2400" dirty="0"/>
              <a:t>             = (Q(t)+1)mod n	if LD = 0, CNT = 1 and CLR = 0</a:t>
            </a:r>
          </a:p>
          <a:p>
            <a:pPr eaLnBrk="1" hangingPunct="1"/>
            <a:r>
              <a:rPr lang="en-US" altLang="en-US" sz="2400" dirty="0"/>
              <a:t>             = Q (t) 		if LD = 0, CNT = 0 and CLR = 0</a:t>
            </a:r>
          </a:p>
        </p:txBody>
      </p:sp>
      <p:sp>
        <p:nvSpPr>
          <p:cNvPr id="25" name="Text Box 167"/>
          <p:cNvSpPr txBox="1">
            <a:spLocks noChangeArrowheads="1"/>
          </p:cNvSpPr>
          <p:nvPr/>
        </p:nvSpPr>
        <p:spPr bwMode="auto">
          <a:xfrm>
            <a:off x="2455883" y="5396422"/>
            <a:ext cx="62352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        = 1 		if Q (t) = n-1 and CNT = 1</a:t>
            </a:r>
          </a:p>
          <a:p>
            <a:pPr eaLnBrk="1" hangingPunct="1"/>
            <a:r>
              <a:rPr lang="en-US" altLang="en-US" sz="2400" dirty="0"/>
              <a:t>             = 0		otherwise </a:t>
            </a:r>
          </a:p>
        </p:txBody>
      </p:sp>
    </p:spTree>
    <p:extLst>
      <p:ext uri="{BB962C8B-B14F-4D97-AF65-F5344CB8AC3E}">
        <p14:creationId xmlns:p14="http://schemas.microsoft.com/office/powerpoint/2010/main" val="140122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Counter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3660"/>
            <a:ext cx="10515600" cy="4351338"/>
          </a:xfrm>
        </p:spPr>
        <p:txBody>
          <a:bodyPr/>
          <a:lstStyle/>
          <a:p>
            <a:r>
              <a:rPr lang="en-US" altLang="zh-CN" b="1" dirty="0" smtClean="0"/>
              <a:t>A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modulo-m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counter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(m&lt;n)</a:t>
            </a:r>
          </a:p>
          <a:p>
            <a:pPr lvl="1">
              <a:buFont typeface="Wingdings" charset="2"/>
              <a:buChar char="ü"/>
            </a:pPr>
            <a:r>
              <a:rPr lang="zh-CN" altLang="en-US" dirty="0" smtClean="0"/>
              <a:t> </a:t>
            </a:r>
            <a:r>
              <a:rPr lang="en-US" altLang="en-US" dirty="0" smtClean="0"/>
              <a:t>Given </a:t>
            </a:r>
            <a:r>
              <a:rPr lang="en-US" altLang="en-US" dirty="0"/>
              <a:t>a mod 16 </a:t>
            </a:r>
            <a:r>
              <a:rPr lang="en-US" altLang="en-US" dirty="0" smtClean="0"/>
              <a:t>counter</a:t>
            </a:r>
          </a:p>
          <a:p>
            <a:pPr lvl="1">
              <a:buFont typeface="Wingdings" charset="2"/>
              <a:buChar char="ü"/>
            </a:pPr>
            <a:r>
              <a:rPr lang="en-US" altLang="en-US" dirty="0" smtClean="0"/>
              <a:t> </a:t>
            </a:r>
            <a:r>
              <a:rPr lang="en-US" altLang="zh-CN" dirty="0" smtClean="0"/>
              <a:t>C</a:t>
            </a:r>
            <a:r>
              <a:rPr lang="en-US" altLang="en-US" dirty="0" smtClean="0"/>
              <a:t>onstruct a </a:t>
            </a:r>
            <a:r>
              <a:rPr lang="en-US" altLang="en-US" dirty="0"/>
              <a:t>mod-m counter (</a:t>
            </a:r>
            <a:r>
              <a:rPr lang="en-US" altLang="en-US" dirty="0">
                <a:solidFill>
                  <a:srgbClr val="990033"/>
                </a:solidFill>
              </a:rPr>
              <a:t>0 &lt;  m  &lt;  16</a:t>
            </a:r>
            <a:r>
              <a:rPr lang="en-US" altLang="en-US" dirty="0"/>
              <a:t>) with AND, OR, NOT gates </a:t>
            </a: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13</a:t>
            </a:fld>
            <a:endParaRPr lang="en-US"/>
          </a:p>
        </p:txBody>
      </p:sp>
      <p:grpSp>
        <p:nvGrpSpPr>
          <p:cNvPr id="26" name="Group 46"/>
          <p:cNvGrpSpPr>
            <a:grpSpLocks noChangeAspect="1"/>
          </p:cNvGrpSpPr>
          <p:nvPr/>
        </p:nvGrpSpPr>
        <p:grpSpPr bwMode="auto">
          <a:xfrm>
            <a:off x="7839772" y="3038942"/>
            <a:ext cx="3474720" cy="3380885"/>
            <a:chOff x="1172" y="770"/>
            <a:chExt cx="2506" cy="2450"/>
          </a:xfrm>
        </p:grpSpPr>
        <p:sp>
          <p:nvSpPr>
            <p:cNvPr id="27" name="Rectangle 7"/>
            <p:cNvSpPr>
              <a:spLocks noChangeArrowheads="1"/>
            </p:cNvSpPr>
            <p:nvPr/>
          </p:nvSpPr>
          <p:spPr bwMode="auto">
            <a:xfrm>
              <a:off x="1968" y="1344"/>
              <a:ext cx="1680" cy="129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28" name="Text Box 11"/>
            <p:cNvSpPr txBox="1">
              <a:spLocks noChangeArrowheads="1"/>
            </p:cNvSpPr>
            <p:nvPr/>
          </p:nvSpPr>
          <p:spPr bwMode="auto">
            <a:xfrm>
              <a:off x="2468" y="770"/>
              <a:ext cx="12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8000" dirty="0"/>
                <a:t>3   </a:t>
              </a:r>
              <a:r>
                <a:rPr lang="en-US" altLang="en-US" sz="2000" dirty="0"/>
                <a:t>Q</a:t>
              </a:r>
              <a:r>
                <a:rPr lang="en-US" altLang="en-US" sz="2000" baseline="-8000" dirty="0"/>
                <a:t>2   </a:t>
              </a:r>
              <a:r>
                <a:rPr lang="en-US" altLang="en-US" sz="2000" dirty="0"/>
                <a:t>Q</a:t>
              </a:r>
              <a:r>
                <a:rPr lang="en-US" altLang="en-US" sz="2000" baseline="-8000" dirty="0"/>
                <a:t>1   </a:t>
              </a:r>
              <a:r>
                <a:rPr lang="en-US" altLang="en-US" sz="2000" dirty="0"/>
                <a:t>Q</a:t>
              </a:r>
              <a:r>
                <a:rPr lang="en-US" altLang="en-US" sz="2000" baseline="-8000" dirty="0"/>
                <a:t>0</a:t>
              </a:r>
            </a:p>
          </p:txBody>
        </p:sp>
        <p:sp>
          <p:nvSpPr>
            <p:cNvPr id="29" name="Text Box 12"/>
            <p:cNvSpPr txBox="1">
              <a:spLocks noChangeArrowheads="1"/>
            </p:cNvSpPr>
            <p:nvPr/>
          </p:nvSpPr>
          <p:spPr bwMode="auto">
            <a:xfrm>
              <a:off x="2496" y="1298"/>
              <a:ext cx="10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3    2    1    0</a:t>
              </a:r>
            </a:p>
          </p:txBody>
        </p:sp>
        <p:sp>
          <p:nvSpPr>
            <p:cNvPr id="30" name="Line 13"/>
            <p:cNvSpPr>
              <a:spLocks noChangeShapeType="1"/>
            </p:cNvSpPr>
            <p:nvPr/>
          </p:nvSpPr>
          <p:spPr bwMode="auto">
            <a:xfrm>
              <a:off x="2592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Line 14"/>
            <p:cNvSpPr>
              <a:spLocks noChangeShapeType="1"/>
            </p:cNvSpPr>
            <p:nvPr/>
          </p:nvSpPr>
          <p:spPr bwMode="auto">
            <a:xfrm>
              <a:off x="2880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15"/>
            <p:cNvSpPr>
              <a:spLocks noChangeShapeType="1"/>
            </p:cNvSpPr>
            <p:nvPr/>
          </p:nvSpPr>
          <p:spPr bwMode="auto">
            <a:xfrm>
              <a:off x="3168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Line 16"/>
            <p:cNvSpPr>
              <a:spLocks noChangeShapeType="1"/>
            </p:cNvSpPr>
            <p:nvPr/>
          </p:nvSpPr>
          <p:spPr bwMode="auto">
            <a:xfrm>
              <a:off x="3456" y="1056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Text Box 17"/>
            <p:cNvSpPr txBox="1">
              <a:spLocks noChangeArrowheads="1"/>
            </p:cNvSpPr>
            <p:nvPr/>
          </p:nvSpPr>
          <p:spPr bwMode="auto">
            <a:xfrm>
              <a:off x="1372" y="1643"/>
              <a:ext cx="504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CLK</a:t>
              </a:r>
            </a:p>
          </p:txBody>
        </p:sp>
        <p:sp>
          <p:nvSpPr>
            <p:cNvPr id="35" name="Line 18"/>
            <p:cNvSpPr>
              <a:spLocks noChangeShapeType="1"/>
            </p:cNvSpPr>
            <p:nvPr/>
          </p:nvSpPr>
          <p:spPr bwMode="auto">
            <a:xfrm>
              <a:off x="1968" y="172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Line 19"/>
            <p:cNvSpPr>
              <a:spLocks noChangeShapeType="1"/>
            </p:cNvSpPr>
            <p:nvPr/>
          </p:nvSpPr>
          <p:spPr bwMode="auto">
            <a:xfrm flipH="1">
              <a:off x="1968" y="1824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" name="Line 20"/>
            <p:cNvSpPr>
              <a:spLocks noChangeShapeType="1"/>
            </p:cNvSpPr>
            <p:nvPr/>
          </p:nvSpPr>
          <p:spPr bwMode="auto">
            <a:xfrm flipH="1">
              <a:off x="1776" y="182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" name="Text Box 21"/>
            <p:cNvSpPr txBox="1">
              <a:spLocks noChangeArrowheads="1"/>
            </p:cNvSpPr>
            <p:nvPr/>
          </p:nvSpPr>
          <p:spPr bwMode="auto">
            <a:xfrm>
              <a:off x="1382" y="1418"/>
              <a:ext cx="494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CLR</a:t>
              </a:r>
            </a:p>
          </p:txBody>
        </p:sp>
        <p:sp>
          <p:nvSpPr>
            <p:cNvPr id="39" name="Line 22"/>
            <p:cNvSpPr>
              <a:spLocks noChangeShapeType="1"/>
            </p:cNvSpPr>
            <p:nvPr/>
          </p:nvSpPr>
          <p:spPr bwMode="auto">
            <a:xfrm flipH="1">
              <a:off x="1776" y="158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" name="Text Box 23"/>
            <p:cNvSpPr txBox="1">
              <a:spLocks noChangeArrowheads="1"/>
            </p:cNvSpPr>
            <p:nvPr/>
          </p:nvSpPr>
          <p:spPr bwMode="auto">
            <a:xfrm>
              <a:off x="1968" y="2018"/>
              <a:ext cx="504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CNT</a:t>
              </a:r>
            </a:p>
          </p:txBody>
        </p:sp>
        <p:sp>
          <p:nvSpPr>
            <p:cNvPr id="41" name="Text Box 24"/>
            <p:cNvSpPr txBox="1">
              <a:spLocks noChangeArrowheads="1"/>
            </p:cNvSpPr>
            <p:nvPr/>
          </p:nvSpPr>
          <p:spPr bwMode="auto">
            <a:xfrm>
              <a:off x="2468" y="2315"/>
              <a:ext cx="121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D</a:t>
              </a:r>
              <a:r>
                <a:rPr lang="en-US" altLang="en-US" sz="2000" baseline="-8000" dirty="0"/>
                <a:t>3   </a:t>
              </a:r>
              <a:r>
                <a:rPr lang="en-US" altLang="en-US" sz="2000" dirty="0"/>
                <a:t>D</a:t>
              </a:r>
              <a:r>
                <a:rPr lang="en-US" altLang="en-US" sz="2000" baseline="-8000" dirty="0"/>
                <a:t>2   </a:t>
              </a:r>
              <a:r>
                <a:rPr lang="en-US" altLang="en-US" sz="2000" dirty="0"/>
                <a:t>D</a:t>
              </a:r>
              <a:r>
                <a:rPr lang="en-US" altLang="en-US" sz="2000" baseline="-8000" dirty="0"/>
                <a:t>1   </a:t>
              </a:r>
              <a:r>
                <a:rPr lang="en-US" altLang="en-US" sz="2000" dirty="0"/>
                <a:t>D</a:t>
              </a:r>
              <a:r>
                <a:rPr lang="en-US" altLang="en-US" sz="2000" baseline="-8000" dirty="0"/>
                <a:t>0</a:t>
              </a:r>
            </a:p>
          </p:txBody>
        </p:sp>
        <p:sp>
          <p:nvSpPr>
            <p:cNvPr id="42" name="Line 25"/>
            <p:cNvSpPr>
              <a:spLocks noChangeShapeType="1"/>
            </p:cNvSpPr>
            <p:nvPr/>
          </p:nvSpPr>
          <p:spPr bwMode="auto">
            <a:xfrm>
              <a:off x="2640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" name="Line 26"/>
            <p:cNvSpPr>
              <a:spLocks noChangeShapeType="1"/>
            </p:cNvSpPr>
            <p:nvPr/>
          </p:nvSpPr>
          <p:spPr bwMode="auto">
            <a:xfrm>
              <a:off x="2928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" name="Line 27"/>
            <p:cNvSpPr>
              <a:spLocks noChangeShapeType="1"/>
            </p:cNvSpPr>
            <p:nvPr/>
          </p:nvSpPr>
          <p:spPr bwMode="auto">
            <a:xfrm>
              <a:off x="3216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" name="Line 28"/>
            <p:cNvSpPr>
              <a:spLocks noChangeShapeType="1"/>
            </p:cNvSpPr>
            <p:nvPr/>
          </p:nvSpPr>
          <p:spPr bwMode="auto">
            <a:xfrm>
              <a:off x="3504" y="264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" name="Text Box 29"/>
            <p:cNvSpPr txBox="1">
              <a:spLocks noChangeArrowheads="1"/>
            </p:cNvSpPr>
            <p:nvPr/>
          </p:nvSpPr>
          <p:spPr bwMode="auto">
            <a:xfrm>
              <a:off x="2524" y="2928"/>
              <a:ext cx="108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0    0    0    0</a:t>
              </a:r>
            </a:p>
          </p:txBody>
        </p:sp>
        <p:sp>
          <p:nvSpPr>
            <p:cNvPr id="47" name="Text Box 30"/>
            <p:cNvSpPr txBox="1">
              <a:spLocks noChangeArrowheads="1"/>
            </p:cNvSpPr>
            <p:nvPr/>
          </p:nvSpPr>
          <p:spPr bwMode="auto">
            <a:xfrm>
              <a:off x="2016" y="2354"/>
              <a:ext cx="381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LD</a:t>
              </a:r>
            </a:p>
          </p:txBody>
        </p:sp>
        <p:sp>
          <p:nvSpPr>
            <p:cNvPr id="48" name="Line 31"/>
            <p:cNvSpPr>
              <a:spLocks noChangeShapeType="1"/>
            </p:cNvSpPr>
            <p:nvPr/>
          </p:nvSpPr>
          <p:spPr bwMode="auto">
            <a:xfrm flipH="1">
              <a:off x="1392" y="220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9" name="Line 32"/>
            <p:cNvSpPr>
              <a:spLocks noChangeShapeType="1"/>
            </p:cNvSpPr>
            <p:nvPr/>
          </p:nvSpPr>
          <p:spPr bwMode="auto">
            <a:xfrm>
              <a:off x="1536" y="2208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0" name="AutoShape 33"/>
            <p:cNvSpPr>
              <a:spLocks noChangeArrowheads="1"/>
            </p:cNvSpPr>
            <p:nvPr/>
          </p:nvSpPr>
          <p:spPr bwMode="auto">
            <a:xfrm>
              <a:off x="1680" y="2736"/>
              <a:ext cx="288" cy="432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51" name="Line 34"/>
            <p:cNvSpPr>
              <a:spLocks noChangeShapeType="1"/>
            </p:cNvSpPr>
            <p:nvPr/>
          </p:nvSpPr>
          <p:spPr bwMode="auto">
            <a:xfrm>
              <a:off x="2160" y="2640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2" name="Line 35"/>
            <p:cNvSpPr>
              <a:spLocks noChangeShapeType="1"/>
            </p:cNvSpPr>
            <p:nvPr/>
          </p:nvSpPr>
          <p:spPr bwMode="auto">
            <a:xfrm flipH="1">
              <a:off x="1968" y="297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3" name="Line 36"/>
            <p:cNvSpPr>
              <a:spLocks noChangeShapeType="1"/>
            </p:cNvSpPr>
            <p:nvPr/>
          </p:nvSpPr>
          <p:spPr bwMode="auto">
            <a:xfrm>
              <a:off x="1536" y="278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Rectangle 38"/>
            <p:cNvSpPr>
              <a:spLocks noChangeArrowheads="1"/>
            </p:cNvSpPr>
            <p:nvPr/>
          </p:nvSpPr>
          <p:spPr bwMode="auto">
            <a:xfrm>
              <a:off x="1220" y="2747"/>
              <a:ext cx="329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8000" dirty="0"/>
                <a:t>2</a:t>
              </a:r>
            </a:p>
          </p:txBody>
        </p:sp>
        <p:sp>
          <p:nvSpPr>
            <p:cNvPr id="55" name="Line 39"/>
            <p:cNvSpPr>
              <a:spLocks noChangeShapeType="1"/>
            </p:cNvSpPr>
            <p:nvPr/>
          </p:nvSpPr>
          <p:spPr bwMode="auto">
            <a:xfrm flipH="1">
              <a:off x="1488" y="292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Rectangle 41"/>
            <p:cNvSpPr>
              <a:spLocks noChangeArrowheads="1"/>
            </p:cNvSpPr>
            <p:nvPr/>
          </p:nvSpPr>
          <p:spPr bwMode="auto">
            <a:xfrm>
              <a:off x="1220" y="2930"/>
              <a:ext cx="329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Q</a:t>
              </a:r>
              <a:r>
                <a:rPr lang="en-US" altLang="en-US" sz="2000" baseline="-8000" dirty="0"/>
                <a:t>0</a:t>
              </a:r>
            </a:p>
          </p:txBody>
        </p:sp>
        <p:sp>
          <p:nvSpPr>
            <p:cNvPr id="57" name="Line 42"/>
            <p:cNvSpPr>
              <a:spLocks noChangeShapeType="1"/>
            </p:cNvSpPr>
            <p:nvPr/>
          </p:nvSpPr>
          <p:spPr bwMode="auto">
            <a:xfrm>
              <a:off x="1488" y="30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Text Box 43"/>
            <p:cNvSpPr txBox="1">
              <a:spLocks noChangeArrowheads="1"/>
            </p:cNvSpPr>
            <p:nvPr/>
          </p:nvSpPr>
          <p:spPr bwMode="auto">
            <a:xfrm>
              <a:off x="1172" y="2075"/>
              <a:ext cx="267" cy="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X</a:t>
              </a: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1295923" y="2846447"/>
            <a:ext cx="12269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C00000"/>
                </a:solidFill>
              </a:rPr>
              <a:t>m=6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281979" y="3340590"/>
            <a:ext cx="542479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/>
              <a:t>if LD = 0, </a:t>
            </a:r>
            <a:r>
              <a:rPr lang="en-US" altLang="zh-CN" sz="2400" dirty="0" smtClean="0"/>
              <a:t>X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= 1 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Q(t+1)=(Q(t)+1)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mod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m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zh-CN" sz="2400" dirty="0"/>
              <a:t>w</a:t>
            </a:r>
            <a:r>
              <a:rPr lang="en-US" altLang="zh-CN" sz="2400" dirty="0" smtClean="0"/>
              <a:t>hen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Q(t)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&lt;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m,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works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as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the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modulo-n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counter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altLang="zh-CN" sz="2400" dirty="0"/>
              <a:t>w</a:t>
            </a:r>
            <a:r>
              <a:rPr lang="en-US" altLang="zh-CN" sz="2400" dirty="0" smtClean="0"/>
              <a:t>hen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Q(t)=m-1,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Q(t+1)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needs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to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be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reset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to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0 </a:t>
            </a:r>
            <a:endParaRPr lang="en-US" sz="2400" dirty="0"/>
          </a:p>
        </p:txBody>
      </p:sp>
      <p:sp>
        <p:nvSpPr>
          <p:cNvPr id="61" name="Rectangle 60"/>
          <p:cNvSpPr/>
          <p:nvPr/>
        </p:nvSpPr>
        <p:spPr>
          <a:xfrm>
            <a:off x="1872883" y="5588830"/>
            <a:ext cx="4750083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/>
            </a:solidFill>
          </a:ln>
        </p:spPr>
        <p:txBody>
          <a:bodyPr wrap="none">
            <a:spAutoFit/>
          </a:bodyPr>
          <a:lstStyle/>
          <a:p>
            <a:r>
              <a:rPr lang="en-US" altLang="en-US" sz="2400" dirty="0"/>
              <a:t>Set LD = 1 when  X = 1 and </a:t>
            </a:r>
            <a:r>
              <a:rPr lang="en-US" altLang="zh-CN" sz="2400" dirty="0" smtClean="0"/>
              <a:t>Q(t)=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m-1</a:t>
            </a:r>
          </a:p>
          <a:p>
            <a:r>
              <a:rPr lang="zh-CN" altLang="en-US" sz="2400" dirty="0" smtClean="0"/>
              <a:t>                    </a:t>
            </a:r>
            <a:r>
              <a:rPr lang="en-US" altLang="zh-CN" sz="2400" dirty="0" smtClean="0"/>
              <a:t>Q(t+1)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=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D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=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0</a:t>
            </a:r>
            <a:endParaRPr lang="en-US" sz="2400" dirty="0"/>
          </a:p>
        </p:txBody>
      </p:sp>
      <p:sp>
        <p:nvSpPr>
          <p:cNvPr id="62" name="Down Arrow 61"/>
          <p:cNvSpPr/>
          <p:nvPr/>
        </p:nvSpPr>
        <p:spPr>
          <a:xfrm>
            <a:off x="3301313" y="5150411"/>
            <a:ext cx="344711" cy="5211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1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Counter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9046" y="1407318"/>
                <a:ext cx="11572954" cy="4351338"/>
              </a:xfrm>
            </p:spPr>
            <p:txBody>
              <a:bodyPr/>
              <a:lstStyle/>
              <a:p>
                <a:r>
                  <a:rPr lang="en-US" altLang="zh-CN" b="1" dirty="0" smtClean="0"/>
                  <a:t>Design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a-to-b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counter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with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modulo-16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counter</a:t>
                </a:r>
                <a:r>
                  <a:rPr lang="zh-CN" altLang="en-US" b="1" dirty="0" smtClean="0"/>
                  <a:t> </a:t>
                </a:r>
                <a:endParaRPr lang="en-US" altLang="zh-CN" b="1" dirty="0" smtClean="0"/>
              </a:p>
              <a:p>
                <a:pPr lvl="1"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Count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from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to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b</a:t>
                </a:r>
                <a:r>
                  <a:rPr lang="zh-CN" altLang="en-US" dirty="0" smtClean="0"/>
                  <a:t> 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charset="0"/>
                      </a:rPr>
                      <m:t>(</m:t>
                    </m:r>
                    <m:r>
                      <a:rPr lang="en-US" altLang="zh-CN" b="0" i="1" smtClean="0">
                        <a:latin typeface="Cambria Math" charset="0"/>
                      </a:rPr>
                      <m:t>0&lt;</m:t>
                    </m:r>
                    <m:r>
                      <a:rPr lang="en-US" altLang="zh-CN" b="0" i="1" smtClean="0">
                        <a:latin typeface="Cambria Math" charset="0"/>
                      </a:rPr>
                      <m:t>𝑎</m:t>
                    </m:r>
                    <m:r>
                      <a:rPr lang="en-US" altLang="zh-CN" b="0" i="1" smtClean="0">
                        <a:latin typeface="Cambria Math" charset="0"/>
                      </a:rPr>
                      <m:t>&lt;</m:t>
                    </m:r>
                    <m:r>
                      <a:rPr lang="en-US" altLang="zh-CN" b="0" i="1" smtClean="0">
                        <a:latin typeface="Cambria Math" charset="0"/>
                      </a:rPr>
                      <m:t>𝑏</m:t>
                    </m:r>
                    <m:r>
                      <a:rPr lang="en-US" altLang="zh-CN" b="0" i="1" smtClean="0">
                        <a:latin typeface="Cambria Math" charset="0"/>
                      </a:rPr>
                      <m:t>&lt;15)</m:t>
                    </m:r>
                  </m:oMath>
                </a14:m>
                <a:r>
                  <a:rPr lang="en-US" altLang="zh-CN" dirty="0" smtClean="0"/>
                  <a:t>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5-to-11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counter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from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slide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14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Lecture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15</a:t>
                </a:r>
                <a:endParaRPr lang="en-US" dirty="0" smtClean="0"/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Set</a:t>
                </a:r>
                <a:r>
                  <a:rPr lang="zh-CN" altLang="en-US" dirty="0" smtClean="0"/>
                  <a:t> </a:t>
                </a:r>
                <a:r>
                  <a:rPr lang="en-US" altLang="en-US" dirty="0" smtClean="0"/>
                  <a:t>(</a:t>
                </a:r>
                <a:r>
                  <a:rPr lang="en-US" altLang="zh-CN" dirty="0" smtClean="0"/>
                  <a:t>D</a:t>
                </a:r>
                <a:r>
                  <a:rPr lang="en-US" altLang="en-US" baseline="-8000" dirty="0" smtClean="0"/>
                  <a:t>3</a:t>
                </a:r>
                <a:r>
                  <a:rPr lang="en-US" altLang="zh-CN" dirty="0" smtClean="0"/>
                  <a:t>D</a:t>
                </a:r>
                <a:r>
                  <a:rPr lang="en-US" altLang="en-US" baseline="-8000" dirty="0" smtClean="0"/>
                  <a:t>2</a:t>
                </a:r>
                <a:r>
                  <a:rPr lang="en-US" altLang="zh-CN" dirty="0" smtClean="0"/>
                  <a:t>D</a:t>
                </a:r>
                <a:r>
                  <a:rPr lang="en-US" altLang="en-US" baseline="-8000" dirty="0" smtClean="0"/>
                  <a:t>1</a:t>
                </a:r>
                <a:r>
                  <a:rPr lang="en-US" altLang="zh-CN" dirty="0"/>
                  <a:t>D</a:t>
                </a:r>
                <a:r>
                  <a:rPr lang="en-US" altLang="en-US" baseline="-8000" dirty="0" smtClean="0"/>
                  <a:t>0</a:t>
                </a:r>
                <a:r>
                  <a:rPr lang="en-US" altLang="en-US" dirty="0"/>
                  <a:t>) = </a:t>
                </a:r>
                <a:r>
                  <a:rPr lang="en-US" altLang="zh-CN" dirty="0" smtClean="0"/>
                  <a:t>a</a:t>
                </a:r>
                <a:r>
                  <a:rPr lang="en-US" altLang="en-US" dirty="0" smtClean="0"/>
                  <a:t> </a:t>
                </a:r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:r>
                  <a:rPr lang="en-US" altLang="zh-CN" dirty="0"/>
                  <a:t>CNT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=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:r>
                  <a:rPr lang="en-US" altLang="en-US" dirty="0"/>
                  <a:t>(Q</a:t>
                </a:r>
                <a:r>
                  <a:rPr lang="en-US" altLang="en-US" baseline="-8000" dirty="0"/>
                  <a:t>3</a:t>
                </a:r>
                <a:r>
                  <a:rPr lang="en-US" altLang="en-US" dirty="0"/>
                  <a:t>Q</a:t>
                </a:r>
                <a:r>
                  <a:rPr lang="en-US" altLang="en-US" baseline="-8000" dirty="0"/>
                  <a:t>2</a:t>
                </a:r>
                <a:r>
                  <a:rPr lang="en-US" altLang="en-US" dirty="0"/>
                  <a:t>Q</a:t>
                </a:r>
                <a:r>
                  <a:rPr lang="en-US" altLang="en-US" baseline="-8000" dirty="0"/>
                  <a:t>1</a:t>
                </a:r>
                <a:r>
                  <a:rPr lang="en-US" altLang="en-US" dirty="0"/>
                  <a:t>Q</a:t>
                </a:r>
                <a:r>
                  <a:rPr lang="en-US" altLang="en-US" baseline="-8000" dirty="0"/>
                  <a:t>0</a:t>
                </a:r>
                <a:r>
                  <a:rPr lang="en-US" altLang="en-US" dirty="0"/>
                  <a:t>) = b</a:t>
                </a:r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set</a:t>
                </a:r>
                <a:r>
                  <a:rPr lang="zh-CN" altLang="en-US" dirty="0"/>
                  <a:t> </a:t>
                </a:r>
                <a:r>
                  <a:rPr lang="en-US" altLang="zh-CN" b="1" dirty="0"/>
                  <a:t>LD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=</a:t>
                </a:r>
                <a:r>
                  <a:rPr lang="zh-CN" altLang="en-US" b="1" dirty="0"/>
                  <a:t> </a:t>
                </a:r>
                <a:r>
                  <a:rPr lang="en-US" altLang="zh-CN" b="1" dirty="0" smtClean="0"/>
                  <a:t>1</a:t>
                </a:r>
                <a:r>
                  <a:rPr lang="zh-CN" altLang="en-US" b="1" dirty="0" smtClean="0"/>
                  <a:t> </a:t>
                </a:r>
                <a:r>
                  <a:rPr lang="en-US" altLang="zh-CN" dirty="0" smtClean="0"/>
                  <a:t>then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𝐷</m:t>
                    </m:r>
                    <m:r>
                      <a:rPr lang="is-I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𝑄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𝑡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+1)</m:t>
                    </m:r>
                  </m:oMath>
                </a14:m>
                <a:endParaRPr lang="en-US" altLang="zh-CN" b="1" dirty="0"/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Comb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logic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for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only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takes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1s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/>
                  <a:t>	</a:t>
                </a:r>
                <a:r>
                  <a:rPr lang="en-US" altLang="en-US" dirty="0"/>
                  <a:t> (</a:t>
                </a:r>
                <a:r>
                  <a:rPr lang="en-US" altLang="en-US" dirty="0">
                    <a:solidFill>
                      <a:srgbClr val="C00000"/>
                    </a:solidFill>
                  </a:rPr>
                  <a:t>Q</a:t>
                </a:r>
                <a:r>
                  <a:rPr lang="en-US" altLang="en-US" baseline="-8000" dirty="0">
                    <a:solidFill>
                      <a:srgbClr val="C00000"/>
                    </a:solidFill>
                  </a:rPr>
                  <a:t>3</a:t>
                </a:r>
                <a:r>
                  <a:rPr lang="en-US" altLang="en-US" dirty="0"/>
                  <a:t>Q</a:t>
                </a:r>
                <a:r>
                  <a:rPr lang="en-US" altLang="en-US" baseline="-8000" dirty="0"/>
                  <a:t>2</a:t>
                </a:r>
                <a:r>
                  <a:rPr lang="en-US" altLang="en-US" dirty="0">
                    <a:solidFill>
                      <a:srgbClr val="C00000"/>
                    </a:solidFill>
                  </a:rPr>
                  <a:t>Q</a:t>
                </a:r>
                <a:r>
                  <a:rPr lang="en-US" altLang="en-US" baseline="-8000" dirty="0">
                    <a:solidFill>
                      <a:srgbClr val="C00000"/>
                    </a:solidFill>
                  </a:rPr>
                  <a:t>1</a:t>
                </a:r>
                <a:r>
                  <a:rPr lang="en-US" altLang="en-US" dirty="0">
                    <a:solidFill>
                      <a:srgbClr val="C00000"/>
                    </a:solidFill>
                  </a:rPr>
                  <a:t>Q</a:t>
                </a:r>
                <a:r>
                  <a:rPr lang="en-US" altLang="en-US" baseline="-8000" dirty="0">
                    <a:solidFill>
                      <a:srgbClr val="C00000"/>
                    </a:solidFill>
                  </a:rPr>
                  <a:t>0</a:t>
                </a:r>
                <a:r>
                  <a:rPr lang="en-US" altLang="en-US" dirty="0"/>
                  <a:t>) = </a:t>
                </a:r>
                <a:r>
                  <a:rPr lang="en-US" altLang="zh-CN" dirty="0" smtClean="0"/>
                  <a:t>1011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9046" y="1407318"/>
                <a:ext cx="11572954" cy="4351338"/>
              </a:xfrm>
              <a:blipFill rotWithShape="0">
                <a:blip r:embed="rId2"/>
                <a:stretch>
                  <a:fillRect l="-948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14</a:t>
            </a:fld>
            <a:endParaRPr lang="en-US"/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8865244" y="3792537"/>
            <a:ext cx="2667000" cy="2057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6274444" y="3335337"/>
            <a:ext cx="2511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 5-to-11 Counter </a:t>
            </a:r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9658994" y="3719512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>
            <a:off x="9855844" y="33353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10313044" y="33353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10770244" y="33353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>
            <a:off x="11227444" y="33353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7919094" y="4267200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34" name="Line 15"/>
          <p:cNvSpPr>
            <a:spLocks noChangeShapeType="1"/>
          </p:cNvSpPr>
          <p:nvPr/>
        </p:nvSpPr>
        <p:spPr bwMode="auto">
          <a:xfrm>
            <a:off x="8865244" y="4402137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 flipH="1">
            <a:off x="8865244" y="4554537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" name="Line 17"/>
          <p:cNvSpPr>
            <a:spLocks noChangeShapeType="1"/>
          </p:cNvSpPr>
          <p:nvPr/>
        </p:nvSpPr>
        <p:spPr bwMode="auto">
          <a:xfrm flipH="1">
            <a:off x="8560444" y="455453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auto">
          <a:xfrm>
            <a:off x="7934969" y="3910012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38" name="Line 19"/>
          <p:cNvSpPr>
            <a:spLocks noChangeShapeType="1"/>
          </p:cNvSpPr>
          <p:nvPr/>
        </p:nvSpPr>
        <p:spPr bwMode="auto">
          <a:xfrm flipH="1">
            <a:off x="8560444" y="417353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" name="Text Box 20"/>
          <p:cNvSpPr txBox="1">
            <a:spLocks noChangeArrowheads="1"/>
          </p:cNvSpPr>
          <p:nvPr/>
        </p:nvSpPr>
        <p:spPr bwMode="auto">
          <a:xfrm>
            <a:off x="8865244" y="4862512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</p:txBody>
      </p:sp>
      <p:sp>
        <p:nvSpPr>
          <p:cNvPr id="40" name="Text Box 21"/>
          <p:cNvSpPr txBox="1">
            <a:spLocks noChangeArrowheads="1"/>
          </p:cNvSpPr>
          <p:nvPr/>
        </p:nvSpPr>
        <p:spPr bwMode="auto">
          <a:xfrm>
            <a:off x="9658994" y="5334000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41" name="Line 22"/>
          <p:cNvSpPr>
            <a:spLocks noChangeShapeType="1"/>
          </p:cNvSpPr>
          <p:nvPr/>
        </p:nvSpPr>
        <p:spPr bwMode="auto">
          <a:xfrm>
            <a:off x="9855844" y="58499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" name="Line 23"/>
          <p:cNvSpPr>
            <a:spLocks noChangeShapeType="1"/>
          </p:cNvSpPr>
          <p:nvPr/>
        </p:nvSpPr>
        <p:spPr bwMode="auto">
          <a:xfrm>
            <a:off x="10389244" y="58499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" name="Line 24"/>
          <p:cNvSpPr>
            <a:spLocks noChangeShapeType="1"/>
          </p:cNvSpPr>
          <p:nvPr/>
        </p:nvSpPr>
        <p:spPr bwMode="auto">
          <a:xfrm>
            <a:off x="10846444" y="58499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>
            <a:off x="11303644" y="58499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5" name="Text Box 26"/>
          <p:cNvSpPr txBox="1">
            <a:spLocks noChangeArrowheads="1"/>
          </p:cNvSpPr>
          <p:nvPr/>
        </p:nvSpPr>
        <p:spPr bwMode="auto">
          <a:xfrm>
            <a:off x="9671694" y="6230937"/>
            <a:ext cx="201369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0     1    0    1 </a:t>
            </a:r>
            <a:r>
              <a:rPr lang="en-US" altLang="zh-CN" sz="2400" dirty="0" smtClean="0">
                <a:solidFill>
                  <a:srgbClr val="990033"/>
                </a:solidFill>
              </a:rPr>
              <a:t>a</a:t>
            </a:r>
            <a:endParaRPr lang="en-US" altLang="en-US" sz="2400" dirty="0">
              <a:solidFill>
                <a:srgbClr val="990033"/>
              </a:solidFill>
            </a:endParaRPr>
          </a:p>
        </p:txBody>
      </p:sp>
      <p:sp>
        <p:nvSpPr>
          <p:cNvPr id="46" name="Text Box 27"/>
          <p:cNvSpPr txBox="1">
            <a:spLocks noChangeArrowheads="1"/>
          </p:cNvSpPr>
          <p:nvPr/>
        </p:nvSpPr>
        <p:spPr bwMode="auto">
          <a:xfrm>
            <a:off x="8941444" y="5395912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47" name="Line 28"/>
          <p:cNvSpPr>
            <a:spLocks noChangeShapeType="1"/>
          </p:cNvSpPr>
          <p:nvPr/>
        </p:nvSpPr>
        <p:spPr bwMode="auto">
          <a:xfrm flipH="1">
            <a:off x="7950844" y="516413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8" name="Line 29"/>
          <p:cNvSpPr>
            <a:spLocks noChangeShapeType="1"/>
          </p:cNvSpPr>
          <p:nvPr/>
        </p:nvSpPr>
        <p:spPr bwMode="auto">
          <a:xfrm>
            <a:off x="8179444" y="5164137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9" name="AutoShape 30"/>
          <p:cNvSpPr>
            <a:spLocks noChangeArrowheads="1"/>
          </p:cNvSpPr>
          <p:nvPr/>
        </p:nvSpPr>
        <p:spPr bwMode="auto">
          <a:xfrm>
            <a:off x="8408044" y="6002337"/>
            <a:ext cx="457200" cy="6858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50" name="Line 31"/>
          <p:cNvSpPr>
            <a:spLocks noChangeShapeType="1"/>
          </p:cNvSpPr>
          <p:nvPr/>
        </p:nvSpPr>
        <p:spPr bwMode="auto">
          <a:xfrm>
            <a:off x="9170044" y="584993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" name="Line 32"/>
          <p:cNvSpPr>
            <a:spLocks noChangeShapeType="1"/>
          </p:cNvSpPr>
          <p:nvPr/>
        </p:nvSpPr>
        <p:spPr bwMode="auto">
          <a:xfrm flipH="1">
            <a:off x="8865244" y="638333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2" name="Line 33"/>
          <p:cNvSpPr>
            <a:spLocks noChangeShapeType="1"/>
          </p:cNvSpPr>
          <p:nvPr/>
        </p:nvSpPr>
        <p:spPr bwMode="auto">
          <a:xfrm>
            <a:off x="8179444" y="6078537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3" name="Rectangle 34"/>
          <p:cNvSpPr>
            <a:spLocks noChangeArrowheads="1"/>
          </p:cNvSpPr>
          <p:nvPr/>
        </p:nvSpPr>
        <p:spPr bwMode="auto">
          <a:xfrm>
            <a:off x="7677794" y="5929312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</a:t>
            </a:r>
          </a:p>
        </p:txBody>
      </p:sp>
      <p:sp>
        <p:nvSpPr>
          <p:cNvPr id="54" name="Line 35"/>
          <p:cNvSpPr>
            <a:spLocks noChangeShapeType="1"/>
          </p:cNvSpPr>
          <p:nvPr/>
        </p:nvSpPr>
        <p:spPr bwMode="auto">
          <a:xfrm flipH="1">
            <a:off x="8103244" y="623093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" name="Rectangle 36"/>
          <p:cNvSpPr>
            <a:spLocks noChangeArrowheads="1"/>
          </p:cNvSpPr>
          <p:nvPr/>
        </p:nvSpPr>
        <p:spPr bwMode="auto">
          <a:xfrm>
            <a:off x="7677794" y="6400800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56" name="Line 37"/>
          <p:cNvSpPr>
            <a:spLocks noChangeShapeType="1"/>
          </p:cNvSpPr>
          <p:nvPr/>
        </p:nvSpPr>
        <p:spPr bwMode="auto">
          <a:xfrm>
            <a:off x="8103244" y="661193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7" name="Text Box 38"/>
          <p:cNvSpPr txBox="1">
            <a:spLocks noChangeArrowheads="1"/>
          </p:cNvSpPr>
          <p:nvPr/>
        </p:nvSpPr>
        <p:spPr bwMode="auto">
          <a:xfrm>
            <a:off x="7601594" y="49530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X</a:t>
            </a:r>
          </a:p>
        </p:txBody>
      </p:sp>
      <p:sp>
        <p:nvSpPr>
          <p:cNvPr id="58" name="Rectangle 42"/>
          <p:cNvSpPr>
            <a:spLocks noChangeArrowheads="1"/>
          </p:cNvSpPr>
          <p:nvPr/>
        </p:nvSpPr>
        <p:spPr bwMode="auto">
          <a:xfrm>
            <a:off x="7673032" y="6154737"/>
            <a:ext cx="506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</a:p>
        </p:txBody>
      </p:sp>
      <p:sp>
        <p:nvSpPr>
          <p:cNvPr id="59" name="Line 43"/>
          <p:cNvSpPr>
            <a:spLocks noChangeShapeType="1"/>
          </p:cNvSpPr>
          <p:nvPr/>
        </p:nvSpPr>
        <p:spPr bwMode="auto">
          <a:xfrm flipH="1">
            <a:off x="8103244" y="645953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" name="Text Box 45"/>
          <p:cNvSpPr txBox="1">
            <a:spLocks noChangeArrowheads="1"/>
          </p:cNvSpPr>
          <p:nvPr/>
        </p:nvSpPr>
        <p:spPr bwMode="auto">
          <a:xfrm>
            <a:off x="7188844" y="6154737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2400" dirty="0" smtClean="0">
                <a:solidFill>
                  <a:srgbClr val="990033"/>
                </a:solidFill>
              </a:rPr>
              <a:t>b</a:t>
            </a:r>
            <a:endParaRPr lang="en-US" altLang="en-US" sz="2400" dirty="0">
              <a:solidFill>
                <a:srgbClr val="990033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489511" y="4510441"/>
            <a:ext cx="5350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dirty="0"/>
              <a:t>(Q</a:t>
            </a:r>
            <a:r>
              <a:rPr lang="en-US" altLang="en-US" sz="2400" baseline="-8000" dirty="0"/>
              <a:t>3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  <a:r>
              <a:rPr lang="en-US" altLang="en-US" sz="2400" dirty="0"/>
              <a:t>) </a:t>
            </a:r>
            <a:r>
              <a:rPr lang="en-US" altLang="zh-CN" sz="2400" dirty="0" smtClean="0"/>
              <a:t>=</a:t>
            </a:r>
            <a:r>
              <a:rPr lang="zh-CN" altLang="en-US" sz="2400" dirty="0" smtClean="0"/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1111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cannot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be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reached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in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this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5-to-11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counter</a:t>
            </a:r>
            <a:r>
              <a:rPr lang="en-US" altLang="zh-CN" sz="2400" b="1" dirty="0">
                <a:solidFill>
                  <a:srgbClr val="C00000"/>
                </a:solidFill>
              </a:rPr>
              <a:t>!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BB0E754-731F-4875-85D4-1502296EBC73}" type="slidenum">
              <a:rPr lang="en-US" altLang="en-US"/>
              <a:pPr eaLnBrk="1" hangingPunct="1"/>
              <a:t>15</a:t>
            </a:fld>
            <a:endParaRPr lang="en-US" altLang="en-US" dirty="0"/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2209800" y="990601"/>
            <a:ext cx="48212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Given a mod 8 counter, construct </a:t>
            </a:r>
          </a:p>
          <a:p>
            <a:pPr eaLnBrk="1" hangingPunct="1"/>
            <a:r>
              <a:rPr lang="en-US" altLang="en-US" sz="2400" dirty="0"/>
              <a:t>a counter with sequence 0 1 5 6 2 3 7</a:t>
            </a:r>
            <a:r>
              <a:rPr lang="en-US" altLang="en-US" dirty="0"/>
              <a:t> </a:t>
            </a:r>
          </a:p>
        </p:txBody>
      </p:sp>
      <p:grpSp>
        <p:nvGrpSpPr>
          <p:cNvPr id="10244" name="Group 54"/>
          <p:cNvGrpSpPr>
            <a:grpSpLocks/>
          </p:cNvGrpSpPr>
          <p:nvPr/>
        </p:nvGrpSpPr>
        <p:grpSpPr bwMode="auto">
          <a:xfrm>
            <a:off x="4056064" y="2438401"/>
            <a:ext cx="5468937" cy="4003675"/>
            <a:chOff x="768" y="720"/>
            <a:chExt cx="3445" cy="2522"/>
          </a:xfrm>
        </p:grpSpPr>
        <p:sp>
          <p:nvSpPr>
            <p:cNvPr id="10247" name="Rectangle 5"/>
            <p:cNvSpPr>
              <a:spLocks noChangeArrowheads="1"/>
            </p:cNvSpPr>
            <p:nvPr/>
          </p:nvSpPr>
          <p:spPr bwMode="auto">
            <a:xfrm>
              <a:off x="2448" y="1008"/>
              <a:ext cx="1680" cy="1296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400" dirty="0"/>
            </a:p>
          </p:txBody>
        </p:sp>
        <p:sp>
          <p:nvSpPr>
            <p:cNvPr id="10248" name="Text Box 7"/>
            <p:cNvSpPr txBox="1">
              <a:spLocks noChangeArrowheads="1"/>
            </p:cNvSpPr>
            <p:nvPr/>
          </p:nvSpPr>
          <p:spPr bwMode="auto">
            <a:xfrm>
              <a:off x="1238" y="2954"/>
              <a:ext cx="1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sz="2400" dirty="0"/>
            </a:p>
          </p:txBody>
        </p:sp>
        <p:sp>
          <p:nvSpPr>
            <p:cNvPr id="10249" name="Text Box 8"/>
            <p:cNvSpPr txBox="1">
              <a:spLocks noChangeArrowheads="1"/>
            </p:cNvSpPr>
            <p:nvPr/>
          </p:nvSpPr>
          <p:spPr bwMode="auto">
            <a:xfrm>
              <a:off x="3168" y="962"/>
              <a:ext cx="9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10250" name="Line 10"/>
            <p:cNvSpPr>
              <a:spLocks noChangeShapeType="1"/>
            </p:cNvSpPr>
            <p:nvPr/>
          </p:nvSpPr>
          <p:spPr bwMode="auto">
            <a:xfrm>
              <a:off x="3312" y="7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1" name="Line 11"/>
            <p:cNvSpPr>
              <a:spLocks noChangeShapeType="1"/>
            </p:cNvSpPr>
            <p:nvPr/>
          </p:nvSpPr>
          <p:spPr bwMode="auto">
            <a:xfrm>
              <a:off x="3600" y="7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2" name="Line 12"/>
            <p:cNvSpPr>
              <a:spLocks noChangeShapeType="1"/>
            </p:cNvSpPr>
            <p:nvPr/>
          </p:nvSpPr>
          <p:spPr bwMode="auto">
            <a:xfrm>
              <a:off x="3888" y="7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3" name="Text Box 13"/>
            <p:cNvSpPr txBox="1">
              <a:spLocks noChangeArrowheads="1"/>
            </p:cNvSpPr>
            <p:nvPr/>
          </p:nvSpPr>
          <p:spPr bwMode="auto">
            <a:xfrm>
              <a:off x="1852" y="1307"/>
              <a:ext cx="3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10254" name="Line 14"/>
            <p:cNvSpPr>
              <a:spLocks noChangeShapeType="1"/>
            </p:cNvSpPr>
            <p:nvPr/>
          </p:nvSpPr>
          <p:spPr bwMode="auto">
            <a:xfrm>
              <a:off x="2448" y="1392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5" name="Line 15"/>
            <p:cNvSpPr>
              <a:spLocks noChangeShapeType="1"/>
            </p:cNvSpPr>
            <p:nvPr/>
          </p:nvSpPr>
          <p:spPr bwMode="auto">
            <a:xfrm flipH="1">
              <a:off x="2448" y="1488"/>
              <a:ext cx="96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6" name="Line 16"/>
            <p:cNvSpPr>
              <a:spLocks noChangeShapeType="1"/>
            </p:cNvSpPr>
            <p:nvPr/>
          </p:nvSpPr>
          <p:spPr bwMode="auto">
            <a:xfrm flipH="1">
              <a:off x="2256" y="14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7" name="Text Box 17"/>
            <p:cNvSpPr txBox="1">
              <a:spLocks noChangeArrowheads="1"/>
            </p:cNvSpPr>
            <p:nvPr/>
          </p:nvSpPr>
          <p:spPr bwMode="auto">
            <a:xfrm>
              <a:off x="1862" y="1082"/>
              <a:ext cx="4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CLR</a:t>
              </a:r>
            </a:p>
          </p:txBody>
        </p:sp>
        <p:sp>
          <p:nvSpPr>
            <p:cNvPr id="10258" name="Line 18"/>
            <p:cNvSpPr>
              <a:spLocks noChangeShapeType="1"/>
            </p:cNvSpPr>
            <p:nvPr/>
          </p:nvSpPr>
          <p:spPr bwMode="auto">
            <a:xfrm flipH="1">
              <a:off x="2256" y="124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59" name="Text Box 19"/>
            <p:cNvSpPr txBox="1">
              <a:spLocks noChangeArrowheads="1"/>
            </p:cNvSpPr>
            <p:nvPr/>
          </p:nvSpPr>
          <p:spPr bwMode="auto">
            <a:xfrm>
              <a:off x="2448" y="1682"/>
              <a:ext cx="50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CNT</a:t>
              </a:r>
            </a:p>
          </p:txBody>
        </p:sp>
        <p:sp>
          <p:nvSpPr>
            <p:cNvPr id="10260" name="Text Box 20"/>
            <p:cNvSpPr txBox="1">
              <a:spLocks noChangeArrowheads="1"/>
            </p:cNvSpPr>
            <p:nvPr/>
          </p:nvSpPr>
          <p:spPr bwMode="auto">
            <a:xfrm>
              <a:off x="3168" y="1979"/>
              <a:ext cx="104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  <a:r>
                <a:rPr lang="en-US" altLang="en-US" sz="2400" baseline="-8000" dirty="0"/>
                <a:t>2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D</a:t>
              </a:r>
              <a:r>
                <a:rPr lang="en-US" altLang="en-US" sz="2400" baseline="-8000" dirty="0"/>
                <a:t>0    </a:t>
              </a:r>
            </a:p>
          </p:txBody>
        </p:sp>
        <p:sp>
          <p:nvSpPr>
            <p:cNvPr id="10261" name="Line 22"/>
            <p:cNvSpPr>
              <a:spLocks noChangeShapeType="1"/>
            </p:cNvSpPr>
            <p:nvPr/>
          </p:nvSpPr>
          <p:spPr bwMode="auto">
            <a:xfrm>
              <a:off x="3312" y="23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2" name="Line 23"/>
            <p:cNvSpPr>
              <a:spLocks noChangeShapeType="1"/>
            </p:cNvSpPr>
            <p:nvPr/>
          </p:nvSpPr>
          <p:spPr bwMode="auto">
            <a:xfrm>
              <a:off x="3600" y="23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3" name="Line 24"/>
            <p:cNvSpPr>
              <a:spLocks noChangeShapeType="1"/>
            </p:cNvSpPr>
            <p:nvPr/>
          </p:nvSpPr>
          <p:spPr bwMode="auto">
            <a:xfrm>
              <a:off x="3888" y="2304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4" name="Text Box 26"/>
            <p:cNvSpPr txBox="1">
              <a:spLocks noChangeArrowheads="1"/>
            </p:cNvSpPr>
            <p:nvPr/>
          </p:nvSpPr>
          <p:spPr bwMode="auto">
            <a:xfrm>
              <a:off x="2496" y="2018"/>
              <a:ext cx="37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LD</a:t>
              </a:r>
            </a:p>
          </p:txBody>
        </p:sp>
        <p:sp>
          <p:nvSpPr>
            <p:cNvPr id="10265" name="Line 27"/>
            <p:cNvSpPr>
              <a:spLocks noChangeShapeType="1"/>
            </p:cNvSpPr>
            <p:nvPr/>
          </p:nvSpPr>
          <p:spPr bwMode="auto">
            <a:xfrm flipH="1">
              <a:off x="1872" y="1872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6" name="Line 28"/>
            <p:cNvSpPr>
              <a:spLocks noChangeShapeType="1"/>
            </p:cNvSpPr>
            <p:nvPr/>
          </p:nvSpPr>
          <p:spPr bwMode="auto">
            <a:xfrm>
              <a:off x="2016" y="1872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7" name="AutoShape 29"/>
            <p:cNvSpPr>
              <a:spLocks noChangeArrowheads="1"/>
            </p:cNvSpPr>
            <p:nvPr/>
          </p:nvSpPr>
          <p:spPr bwMode="auto">
            <a:xfrm>
              <a:off x="2160" y="2400"/>
              <a:ext cx="288" cy="432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68" name="Line 30"/>
            <p:cNvSpPr>
              <a:spLocks noChangeShapeType="1"/>
            </p:cNvSpPr>
            <p:nvPr/>
          </p:nvSpPr>
          <p:spPr bwMode="auto">
            <a:xfrm>
              <a:off x="2640" y="230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69" name="Line 31"/>
            <p:cNvSpPr>
              <a:spLocks noChangeShapeType="1"/>
            </p:cNvSpPr>
            <p:nvPr/>
          </p:nvSpPr>
          <p:spPr bwMode="auto">
            <a:xfrm flipH="1">
              <a:off x="2448" y="264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0" name="Line 32"/>
            <p:cNvSpPr>
              <a:spLocks noChangeShapeType="1"/>
            </p:cNvSpPr>
            <p:nvPr/>
          </p:nvSpPr>
          <p:spPr bwMode="auto">
            <a:xfrm>
              <a:off x="2016" y="2448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1" name="Rectangle 33"/>
            <p:cNvSpPr>
              <a:spLocks noChangeArrowheads="1"/>
            </p:cNvSpPr>
            <p:nvPr/>
          </p:nvSpPr>
          <p:spPr bwMode="auto">
            <a:xfrm>
              <a:off x="768" y="2306"/>
              <a:ext cx="3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</a:t>
              </a:r>
              <a:r>
                <a:rPr lang="en-US" altLang="en-US" sz="2400" dirty="0"/>
                <a:t>’</a:t>
              </a:r>
            </a:p>
          </p:txBody>
        </p:sp>
        <p:sp>
          <p:nvSpPr>
            <p:cNvPr id="10272" name="Rectangle 35"/>
            <p:cNvSpPr>
              <a:spLocks noChangeArrowheads="1"/>
            </p:cNvSpPr>
            <p:nvPr/>
          </p:nvSpPr>
          <p:spPr bwMode="auto">
            <a:xfrm>
              <a:off x="768" y="2448"/>
              <a:ext cx="3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10273" name="Line 36"/>
            <p:cNvSpPr>
              <a:spLocks noChangeShapeType="1"/>
            </p:cNvSpPr>
            <p:nvPr/>
          </p:nvSpPr>
          <p:spPr bwMode="auto">
            <a:xfrm>
              <a:off x="1920" y="2736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74" name="Text Box 37"/>
            <p:cNvSpPr txBox="1">
              <a:spLocks noChangeArrowheads="1"/>
            </p:cNvSpPr>
            <p:nvPr/>
          </p:nvSpPr>
          <p:spPr bwMode="auto">
            <a:xfrm>
              <a:off x="1652" y="1739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</a:p>
          </p:txBody>
        </p:sp>
        <p:sp>
          <p:nvSpPr>
            <p:cNvPr id="10275" name="Rectangle 40"/>
            <p:cNvSpPr>
              <a:spLocks noChangeArrowheads="1"/>
            </p:cNvSpPr>
            <p:nvPr/>
          </p:nvSpPr>
          <p:spPr bwMode="auto">
            <a:xfrm>
              <a:off x="768" y="2594"/>
              <a:ext cx="31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2</a:t>
              </a:r>
            </a:p>
          </p:txBody>
        </p:sp>
        <p:sp>
          <p:nvSpPr>
            <p:cNvPr id="10276" name="Text Box 42"/>
            <p:cNvSpPr txBox="1">
              <a:spLocks noChangeArrowheads="1"/>
            </p:cNvSpPr>
            <p:nvPr/>
          </p:nvSpPr>
          <p:spPr bwMode="auto">
            <a:xfrm>
              <a:off x="3168" y="2544"/>
              <a:ext cx="9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1   </a:t>
              </a:r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</a:p>
          </p:txBody>
        </p:sp>
        <p:sp>
          <p:nvSpPr>
            <p:cNvPr id="10277" name="AutoShape 43"/>
            <p:cNvSpPr>
              <a:spLocks noChangeArrowheads="1"/>
            </p:cNvSpPr>
            <p:nvPr/>
          </p:nvSpPr>
          <p:spPr bwMode="auto">
            <a:xfrm flipH="1">
              <a:off x="1632" y="2544"/>
              <a:ext cx="336" cy="384"/>
            </a:xfrm>
            <a:prstGeom prst="moon">
              <a:avLst>
                <a:gd name="adj" fmla="val 50000"/>
              </a:avLst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78" name="AutoShape 44"/>
            <p:cNvSpPr>
              <a:spLocks noChangeArrowheads="1"/>
            </p:cNvSpPr>
            <p:nvPr/>
          </p:nvSpPr>
          <p:spPr bwMode="auto">
            <a:xfrm>
              <a:off x="1296" y="2448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79" name="Line 45"/>
            <p:cNvSpPr>
              <a:spLocks noChangeShapeType="1"/>
            </p:cNvSpPr>
            <p:nvPr/>
          </p:nvSpPr>
          <p:spPr bwMode="auto">
            <a:xfrm>
              <a:off x="1056" y="254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0" name="Line 46"/>
            <p:cNvSpPr>
              <a:spLocks noChangeShapeType="1"/>
            </p:cNvSpPr>
            <p:nvPr/>
          </p:nvSpPr>
          <p:spPr bwMode="auto">
            <a:xfrm>
              <a:off x="1056" y="264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1" name="Line 47"/>
            <p:cNvSpPr>
              <a:spLocks noChangeShapeType="1"/>
            </p:cNvSpPr>
            <p:nvPr/>
          </p:nvSpPr>
          <p:spPr bwMode="auto">
            <a:xfrm flipH="1">
              <a:off x="1488" y="264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2" name="Line 48"/>
            <p:cNvSpPr>
              <a:spLocks noChangeShapeType="1"/>
            </p:cNvSpPr>
            <p:nvPr/>
          </p:nvSpPr>
          <p:spPr bwMode="auto">
            <a:xfrm flipH="1">
              <a:off x="1488" y="2832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3" name="AutoShape 49"/>
            <p:cNvSpPr>
              <a:spLocks noChangeArrowheads="1"/>
            </p:cNvSpPr>
            <p:nvPr/>
          </p:nvSpPr>
          <p:spPr bwMode="auto">
            <a:xfrm>
              <a:off x="1296" y="2736"/>
              <a:ext cx="192" cy="24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284" name="Rectangle 50"/>
            <p:cNvSpPr>
              <a:spLocks noChangeArrowheads="1"/>
            </p:cNvSpPr>
            <p:nvPr/>
          </p:nvSpPr>
          <p:spPr bwMode="auto">
            <a:xfrm>
              <a:off x="768" y="2738"/>
              <a:ext cx="38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Q</a:t>
              </a:r>
              <a:r>
                <a:rPr lang="en-US" altLang="en-US" sz="2400" baseline="-8000" dirty="0"/>
                <a:t>0</a:t>
              </a:r>
              <a:r>
                <a:rPr lang="en-US" altLang="en-US" sz="2400" dirty="0"/>
                <a:t>’</a:t>
              </a:r>
            </a:p>
          </p:txBody>
        </p:sp>
        <p:sp>
          <p:nvSpPr>
            <p:cNvPr id="10285" name="Line 51"/>
            <p:cNvSpPr>
              <a:spLocks noChangeShapeType="1"/>
            </p:cNvSpPr>
            <p:nvPr/>
          </p:nvSpPr>
          <p:spPr bwMode="auto">
            <a:xfrm flipH="1">
              <a:off x="1056" y="2784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86" name="Line 52"/>
            <p:cNvSpPr>
              <a:spLocks noChangeShapeType="1"/>
            </p:cNvSpPr>
            <p:nvPr/>
          </p:nvSpPr>
          <p:spPr bwMode="auto">
            <a:xfrm flipH="1">
              <a:off x="1056" y="2880"/>
              <a:ext cx="24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0245" name="Text Box 53"/>
          <p:cNvSpPr txBox="1">
            <a:spLocks noChangeArrowheads="1"/>
          </p:cNvSpPr>
          <p:nvPr/>
        </p:nvSpPr>
        <p:spPr bwMode="auto">
          <a:xfrm>
            <a:off x="2209801" y="1981201"/>
            <a:ext cx="316304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When Q = 1, load D = 5</a:t>
            </a:r>
          </a:p>
          <a:p>
            <a:pPr eaLnBrk="1" hangingPunct="1"/>
            <a:r>
              <a:rPr lang="en-US" altLang="en-US" sz="2400" dirty="0"/>
              <a:t>When Q = 6, load D = 2</a:t>
            </a:r>
          </a:p>
          <a:p>
            <a:pPr eaLnBrk="1" hangingPunct="1"/>
            <a:r>
              <a:rPr lang="en-US" altLang="en-US" sz="2400" dirty="0"/>
              <a:t>When Q = 3, load D = 7</a:t>
            </a:r>
          </a:p>
        </p:txBody>
      </p:sp>
      <p:sp>
        <p:nvSpPr>
          <p:cNvPr id="10246" name="Text Box 55"/>
          <p:cNvSpPr txBox="1">
            <a:spLocks noChangeArrowheads="1"/>
          </p:cNvSpPr>
          <p:nvPr/>
        </p:nvSpPr>
        <p:spPr bwMode="auto">
          <a:xfrm>
            <a:off x="2209800" y="152400"/>
            <a:ext cx="63817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Counter of an Arbitrary Sequence</a:t>
            </a:r>
          </a:p>
        </p:txBody>
      </p:sp>
    </p:spTree>
    <p:extLst>
      <p:ext uri="{BB962C8B-B14F-4D97-AF65-F5344CB8AC3E}">
        <p14:creationId xmlns:p14="http://schemas.microsoft.com/office/powerpoint/2010/main" val="71501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Counter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9046" y="1407318"/>
                <a:ext cx="11572954" cy="4351338"/>
              </a:xfrm>
            </p:spPr>
            <p:txBody>
              <a:bodyPr/>
              <a:lstStyle/>
              <a:p>
                <a:r>
                  <a:rPr lang="en-US" altLang="zh-CN" b="1" dirty="0" smtClean="0"/>
                  <a:t>Design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counter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of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an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arbitrary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sequence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with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/>
                  <a:t>a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modulo-16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counter</a:t>
                </a:r>
                <a:r>
                  <a:rPr lang="zh-CN" altLang="en-US" b="1" dirty="0" smtClean="0"/>
                  <a:t> </a:t>
                </a:r>
                <a:endParaRPr lang="en-US" altLang="zh-CN" b="1" dirty="0" smtClean="0"/>
              </a:p>
              <a:p>
                <a:pPr lvl="1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arbitrary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sequence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(2,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3,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5,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6,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7,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10,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11,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15,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1)</a:t>
                </a:r>
                <a:endParaRPr lang="en-US" altLang="zh-CN" dirty="0"/>
              </a:p>
              <a:p>
                <a:pPr lvl="2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𝑄</m:t>
                    </m:r>
                    <m:r>
                      <a:rPr lang="en-US" altLang="zh-CN" b="0" i="1" smtClean="0">
                        <a:latin typeface="Cambria Math" charset="0"/>
                      </a:rPr>
                      <m:t>=3</m:t>
                    </m:r>
                  </m:oMath>
                </a14:m>
                <a:r>
                  <a:rPr lang="en-US" altLang="zh-CN" dirty="0" smtClean="0"/>
                  <a:t>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load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𝐷</m:t>
                    </m:r>
                    <m:r>
                      <a:rPr lang="en-US" altLang="zh-CN" b="0" i="1" smtClean="0">
                        <a:latin typeface="Cambria Math" charset="0"/>
                      </a:rPr>
                      <m:t>=5</m:t>
                    </m:r>
                  </m:oMath>
                </a14:m>
                <a:endParaRPr lang="en-US" altLang="zh-CN" b="0" dirty="0" smtClean="0"/>
              </a:p>
              <a:p>
                <a:pPr lvl="2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𝑄</m:t>
                    </m:r>
                    <m:r>
                      <a:rPr lang="en-US" altLang="zh-CN" i="1">
                        <a:latin typeface="Cambria Math" charset="0"/>
                      </a:rPr>
                      <m:t>=7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load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𝐷</m:t>
                    </m:r>
                    <m:r>
                      <a:rPr lang="en-US" altLang="zh-CN" i="1">
                        <a:latin typeface="Cambria Math" charset="0"/>
                      </a:rPr>
                      <m:t>=10</m:t>
                    </m:r>
                  </m:oMath>
                </a14:m>
                <a:endParaRPr lang="en-US" altLang="zh-CN" dirty="0" smtClean="0"/>
              </a:p>
              <a:p>
                <a:pPr lvl="2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𝑄</m:t>
                    </m:r>
                    <m:r>
                      <a:rPr lang="en-US" altLang="zh-CN" i="1">
                        <a:latin typeface="Cambria Math" charset="0"/>
                      </a:rPr>
                      <m:t>=11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load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𝐷</m:t>
                    </m:r>
                    <m:r>
                      <a:rPr lang="en-US" altLang="zh-CN" i="1">
                        <a:latin typeface="Cambria Math" charset="0"/>
                      </a:rPr>
                      <m:t>=15</m:t>
                    </m:r>
                  </m:oMath>
                </a14:m>
                <a:endParaRPr lang="en-US" dirty="0" smtClean="0"/>
              </a:p>
              <a:p>
                <a:pPr lvl="2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en-US" altLang="zh-CN" dirty="0"/>
                  <a:t>when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𝑄</m:t>
                    </m:r>
                    <m:r>
                      <a:rPr lang="en-US" altLang="zh-CN" i="1">
                        <a:latin typeface="Cambria Math" charset="0"/>
                      </a:rPr>
                      <m:t>=15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load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𝐷</m:t>
                    </m:r>
                    <m:r>
                      <a:rPr lang="en-US" altLang="zh-CN" i="1">
                        <a:latin typeface="Cambria Math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9046" y="1407318"/>
                <a:ext cx="11572954" cy="4351338"/>
              </a:xfrm>
              <a:blipFill rotWithShape="0">
                <a:blip r:embed="rId2"/>
                <a:stretch>
                  <a:fillRect l="-948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16</a:t>
            </a:fld>
            <a:endParaRPr lang="en-US" dirty="0"/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7939269" y="3179079"/>
            <a:ext cx="2667000" cy="2057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8733019" y="3106054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>
            <a:off x="8929869" y="27218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9387069" y="27218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9844269" y="27218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>
            <a:off x="10301469" y="27218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6993119" y="3653742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34" name="Line 15"/>
          <p:cNvSpPr>
            <a:spLocks noChangeShapeType="1"/>
          </p:cNvSpPr>
          <p:nvPr/>
        </p:nvSpPr>
        <p:spPr bwMode="auto">
          <a:xfrm>
            <a:off x="7939269" y="3788679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 flipH="1">
            <a:off x="7939269" y="3941079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" name="Line 17"/>
          <p:cNvSpPr>
            <a:spLocks noChangeShapeType="1"/>
          </p:cNvSpPr>
          <p:nvPr/>
        </p:nvSpPr>
        <p:spPr bwMode="auto">
          <a:xfrm flipH="1">
            <a:off x="7634469" y="394107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auto">
          <a:xfrm>
            <a:off x="7008994" y="3296554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38" name="Line 19"/>
          <p:cNvSpPr>
            <a:spLocks noChangeShapeType="1"/>
          </p:cNvSpPr>
          <p:nvPr/>
        </p:nvSpPr>
        <p:spPr bwMode="auto">
          <a:xfrm flipH="1">
            <a:off x="7634469" y="356007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" name="Text Box 20"/>
          <p:cNvSpPr txBox="1">
            <a:spLocks noChangeArrowheads="1"/>
          </p:cNvSpPr>
          <p:nvPr/>
        </p:nvSpPr>
        <p:spPr bwMode="auto">
          <a:xfrm>
            <a:off x="7939269" y="4249054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</p:txBody>
      </p:sp>
      <p:sp>
        <p:nvSpPr>
          <p:cNvPr id="40" name="Text Box 21"/>
          <p:cNvSpPr txBox="1">
            <a:spLocks noChangeArrowheads="1"/>
          </p:cNvSpPr>
          <p:nvPr/>
        </p:nvSpPr>
        <p:spPr bwMode="auto">
          <a:xfrm>
            <a:off x="8733019" y="4720542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41" name="Line 22"/>
          <p:cNvSpPr>
            <a:spLocks noChangeShapeType="1"/>
          </p:cNvSpPr>
          <p:nvPr/>
        </p:nvSpPr>
        <p:spPr bwMode="auto">
          <a:xfrm>
            <a:off x="8929869" y="52364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" name="Line 23"/>
          <p:cNvSpPr>
            <a:spLocks noChangeShapeType="1"/>
          </p:cNvSpPr>
          <p:nvPr/>
        </p:nvSpPr>
        <p:spPr bwMode="auto">
          <a:xfrm>
            <a:off x="9463269" y="52364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" name="Line 24"/>
          <p:cNvSpPr>
            <a:spLocks noChangeShapeType="1"/>
          </p:cNvSpPr>
          <p:nvPr/>
        </p:nvSpPr>
        <p:spPr bwMode="auto">
          <a:xfrm>
            <a:off x="9920469" y="52364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>
            <a:off x="10377669" y="52364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" name="Text Box 27"/>
          <p:cNvSpPr txBox="1">
            <a:spLocks noChangeArrowheads="1"/>
          </p:cNvSpPr>
          <p:nvPr/>
        </p:nvSpPr>
        <p:spPr bwMode="auto">
          <a:xfrm>
            <a:off x="8015469" y="4782454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47" name="Line 28"/>
          <p:cNvSpPr>
            <a:spLocks noChangeShapeType="1"/>
          </p:cNvSpPr>
          <p:nvPr/>
        </p:nvSpPr>
        <p:spPr bwMode="auto">
          <a:xfrm flipH="1">
            <a:off x="7024869" y="4550679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0" name="Line 31"/>
          <p:cNvSpPr>
            <a:spLocks noChangeShapeType="1"/>
          </p:cNvSpPr>
          <p:nvPr/>
        </p:nvSpPr>
        <p:spPr bwMode="auto">
          <a:xfrm>
            <a:off x="8244069" y="52364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" name="Line 32"/>
          <p:cNvSpPr>
            <a:spLocks noChangeShapeType="1"/>
          </p:cNvSpPr>
          <p:nvPr/>
        </p:nvSpPr>
        <p:spPr bwMode="auto">
          <a:xfrm flipH="1">
            <a:off x="7939269" y="576987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7" name="Text Box 38"/>
          <p:cNvSpPr txBox="1">
            <a:spLocks noChangeArrowheads="1"/>
          </p:cNvSpPr>
          <p:nvPr/>
        </p:nvSpPr>
        <p:spPr bwMode="auto">
          <a:xfrm>
            <a:off x="6675619" y="4339542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X</a:t>
            </a:r>
          </a:p>
        </p:txBody>
      </p:sp>
      <p:grpSp>
        <p:nvGrpSpPr>
          <p:cNvPr id="45" name="Group 53"/>
          <p:cNvGrpSpPr>
            <a:grpSpLocks noChangeAspect="1"/>
          </p:cNvGrpSpPr>
          <p:nvPr/>
        </p:nvGrpSpPr>
        <p:grpSpPr bwMode="auto">
          <a:xfrm>
            <a:off x="1451602" y="4172686"/>
            <a:ext cx="5006678" cy="2361417"/>
            <a:chOff x="640" y="1296"/>
            <a:chExt cx="4304" cy="2030"/>
          </a:xfrm>
        </p:grpSpPr>
        <p:sp>
          <p:nvSpPr>
            <p:cNvPr id="48" name="Text Box 6"/>
            <p:cNvSpPr txBox="1">
              <a:spLocks noChangeArrowheads="1"/>
            </p:cNvSpPr>
            <p:nvPr/>
          </p:nvSpPr>
          <p:spPr bwMode="auto">
            <a:xfrm>
              <a:off x="2544" y="1905"/>
              <a:ext cx="240" cy="25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D</a:t>
              </a:r>
            </a:p>
          </p:txBody>
        </p:sp>
        <p:sp>
          <p:nvSpPr>
            <p:cNvPr id="49" name="Rectangle 5"/>
            <p:cNvSpPr>
              <a:spLocks noChangeAspect="1" noChangeArrowheads="1"/>
            </p:cNvSpPr>
            <p:nvPr/>
          </p:nvSpPr>
          <p:spPr bwMode="auto">
            <a:xfrm>
              <a:off x="2544" y="1824"/>
              <a:ext cx="978" cy="110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000" dirty="0"/>
            </a:p>
          </p:txBody>
        </p:sp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3003" y="1815"/>
              <a:ext cx="401" cy="296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Clk</a:t>
              </a:r>
            </a:p>
          </p:txBody>
        </p:sp>
        <p:sp>
          <p:nvSpPr>
            <p:cNvPr id="56" name="Line 13"/>
            <p:cNvSpPr>
              <a:spLocks noChangeShapeType="1"/>
            </p:cNvSpPr>
            <p:nvPr/>
          </p:nvSpPr>
          <p:spPr bwMode="auto">
            <a:xfrm>
              <a:off x="2019" y="2281"/>
              <a:ext cx="5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Line 14"/>
            <p:cNvSpPr>
              <a:spLocks noChangeShapeType="1"/>
            </p:cNvSpPr>
            <p:nvPr/>
          </p:nvSpPr>
          <p:spPr bwMode="auto">
            <a:xfrm>
              <a:off x="3522" y="2309"/>
              <a:ext cx="5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Line 15"/>
            <p:cNvSpPr>
              <a:spLocks noChangeShapeType="1"/>
            </p:cNvSpPr>
            <p:nvPr/>
          </p:nvSpPr>
          <p:spPr bwMode="auto">
            <a:xfrm>
              <a:off x="3810" y="2304"/>
              <a:ext cx="0" cy="10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Line 16"/>
            <p:cNvSpPr>
              <a:spLocks noChangeShapeType="1"/>
            </p:cNvSpPr>
            <p:nvPr/>
          </p:nvSpPr>
          <p:spPr bwMode="auto">
            <a:xfrm flipH="1">
              <a:off x="1392" y="3323"/>
              <a:ext cx="24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Line 17"/>
            <p:cNvSpPr>
              <a:spLocks noChangeShapeType="1"/>
            </p:cNvSpPr>
            <p:nvPr/>
          </p:nvSpPr>
          <p:spPr bwMode="auto">
            <a:xfrm flipV="1">
              <a:off x="1392" y="2459"/>
              <a:ext cx="0" cy="8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3" name="Text Box 21"/>
            <p:cNvSpPr txBox="1">
              <a:spLocks noChangeArrowheads="1"/>
            </p:cNvSpPr>
            <p:nvPr/>
          </p:nvSpPr>
          <p:spPr bwMode="auto">
            <a:xfrm flipH="1">
              <a:off x="4094" y="1632"/>
              <a:ext cx="850" cy="397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s</a:t>
              </a:r>
              <a:r>
                <a:rPr lang="en-US" altLang="en-US" sz="2400" baseline="-12000" dirty="0"/>
                <a:t>i</a:t>
              </a:r>
            </a:p>
          </p:txBody>
        </p:sp>
        <p:sp>
          <p:nvSpPr>
            <p:cNvPr id="65" name="Rectangle 27"/>
            <p:cNvSpPr>
              <a:spLocks noChangeArrowheads="1"/>
            </p:cNvSpPr>
            <p:nvPr/>
          </p:nvSpPr>
          <p:spPr bwMode="auto">
            <a:xfrm flipH="1">
              <a:off x="640" y="1296"/>
              <a:ext cx="590" cy="39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  <a:endParaRPr lang="en-US" altLang="en-US" sz="2400" baseline="-12000" dirty="0"/>
            </a:p>
          </p:txBody>
        </p:sp>
        <p:sp>
          <p:nvSpPr>
            <p:cNvPr id="67" name="Rectangle 33"/>
            <p:cNvSpPr>
              <a:spLocks noChangeArrowheads="1"/>
            </p:cNvSpPr>
            <p:nvPr/>
          </p:nvSpPr>
          <p:spPr bwMode="auto">
            <a:xfrm>
              <a:off x="1200" y="1776"/>
              <a:ext cx="819" cy="68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2400" dirty="0"/>
                <a:t>C1</a:t>
              </a:r>
            </a:p>
          </p:txBody>
        </p:sp>
        <p:cxnSp>
          <p:nvCxnSpPr>
            <p:cNvPr id="72" name="AutoShape 48"/>
            <p:cNvCxnSpPr>
              <a:cxnSpLocks noChangeShapeType="1"/>
            </p:cNvCxnSpPr>
            <p:nvPr/>
          </p:nvCxnSpPr>
          <p:spPr bwMode="auto">
            <a:xfrm rot="16200000" flipH="1">
              <a:off x="748" y="1849"/>
              <a:ext cx="624" cy="240"/>
            </a:xfrm>
            <a:prstGeom prst="bentConnector3">
              <a:avLst>
                <a:gd name="adj1" fmla="val 100319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4" name="Text Box 51"/>
            <p:cNvSpPr txBox="1">
              <a:spLocks noChangeArrowheads="1"/>
            </p:cNvSpPr>
            <p:nvPr/>
          </p:nvSpPr>
          <p:spPr bwMode="auto">
            <a:xfrm>
              <a:off x="2534" y="2140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</a:p>
          </p:txBody>
        </p:sp>
        <p:sp>
          <p:nvSpPr>
            <p:cNvPr id="75" name="Text Box 7"/>
            <p:cNvSpPr txBox="1">
              <a:spLocks noChangeArrowheads="1"/>
            </p:cNvSpPr>
            <p:nvPr/>
          </p:nvSpPr>
          <p:spPr bwMode="auto">
            <a:xfrm>
              <a:off x="3186" y="2147"/>
              <a:ext cx="319" cy="3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 smtClean="0"/>
                <a:t>Q</a:t>
              </a:r>
              <a:endParaRPr lang="en-US" altLang="en-US" sz="2000" dirty="0"/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3252485" y="5262555"/>
            <a:ext cx="173621" cy="1046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4874868" y="5287631"/>
            <a:ext cx="173621" cy="1046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412375" y="62966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11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Counter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9046" y="1407318"/>
                <a:ext cx="11572954" cy="4351338"/>
              </a:xfrm>
            </p:spPr>
            <p:txBody>
              <a:bodyPr/>
              <a:lstStyle/>
              <a:p>
                <a:r>
                  <a:rPr lang="en-US" altLang="zh-CN" b="1" dirty="0" smtClean="0"/>
                  <a:t>Design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counter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of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an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arbitrary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sequence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with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/>
                  <a:t>a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modulo-16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counter</a:t>
                </a:r>
                <a:r>
                  <a:rPr lang="zh-CN" altLang="en-US" b="1" dirty="0" smtClean="0"/>
                  <a:t> </a:t>
                </a:r>
                <a:endParaRPr lang="en-US" altLang="zh-CN" b="1" dirty="0" smtClean="0"/>
              </a:p>
              <a:p>
                <a:pPr lvl="1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arbitrary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sequence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(2,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3,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5,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6,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7,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10,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11,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15,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1)</a:t>
                </a:r>
                <a:endParaRPr lang="en-US" altLang="zh-CN" dirty="0"/>
              </a:p>
              <a:p>
                <a:pPr lvl="2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𝑄</m:t>
                    </m:r>
                    <m:r>
                      <a:rPr lang="en-US" altLang="zh-CN" b="0" i="1" smtClean="0">
                        <a:latin typeface="Cambria Math" charset="0"/>
                      </a:rPr>
                      <m:t>=3</m:t>
                    </m:r>
                  </m:oMath>
                </a14:m>
                <a:r>
                  <a:rPr lang="en-US" altLang="zh-CN" dirty="0" smtClean="0"/>
                  <a:t>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load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𝐷</m:t>
                    </m:r>
                    <m:r>
                      <a:rPr lang="en-US" altLang="zh-CN" b="0" i="1" smtClean="0">
                        <a:latin typeface="Cambria Math" charset="0"/>
                      </a:rPr>
                      <m:t>=5</m:t>
                    </m:r>
                  </m:oMath>
                </a14:m>
                <a:endParaRPr lang="en-US" altLang="zh-CN" b="0" dirty="0" smtClean="0"/>
              </a:p>
              <a:p>
                <a:pPr lvl="2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𝑄</m:t>
                    </m:r>
                    <m:r>
                      <a:rPr lang="en-US" altLang="zh-CN" i="1">
                        <a:latin typeface="Cambria Math" charset="0"/>
                      </a:rPr>
                      <m:t>=7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load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𝐷</m:t>
                    </m:r>
                    <m:r>
                      <a:rPr lang="en-US" altLang="zh-CN" i="1">
                        <a:latin typeface="Cambria Math" charset="0"/>
                      </a:rPr>
                      <m:t>=10</m:t>
                    </m:r>
                  </m:oMath>
                </a14:m>
                <a:endParaRPr lang="en-US" altLang="zh-CN" dirty="0" smtClean="0"/>
              </a:p>
              <a:p>
                <a:pPr lvl="2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𝑄</m:t>
                    </m:r>
                    <m:r>
                      <a:rPr lang="en-US" altLang="zh-CN" i="1">
                        <a:latin typeface="Cambria Math" charset="0"/>
                      </a:rPr>
                      <m:t>=11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load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𝐷</m:t>
                    </m:r>
                    <m:r>
                      <a:rPr lang="en-US" altLang="zh-CN" i="1">
                        <a:latin typeface="Cambria Math" charset="0"/>
                      </a:rPr>
                      <m:t>=15</m:t>
                    </m:r>
                  </m:oMath>
                </a14:m>
                <a:endParaRPr lang="en-US" dirty="0" smtClean="0"/>
              </a:p>
              <a:p>
                <a:pPr lvl="2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en-US" altLang="zh-CN" dirty="0"/>
                  <a:t>when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𝑄</m:t>
                    </m:r>
                    <m:r>
                      <a:rPr lang="en-US" altLang="zh-CN" i="1">
                        <a:latin typeface="Cambria Math" charset="0"/>
                      </a:rPr>
                      <m:t>=15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load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𝐷</m:t>
                    </m:r>
                    <m:r>
                      <a:rPr lang="en-US" altLang="zh-CN" i="1">
                        <a:latin typeface="Cambria Math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9046" y="1407318"/>
                <a:ext cx="11572954" cy="4351338"/>
              </a:xfrm>
              <a:blipFill rotWithShape="0">
                <a:blip r:embed="rId2"/>
                <a:stretch>
                  <a:fillRect l="-948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17</a:t>
            </a:fld>
            <a:endParaRPr lang="en-US" dirty="0"/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7939269" y="3179079"/>
            <a:ext cx="2667000" cy="2057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8733019" y="3106054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>
            <a:off x="8929869" y="27218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9387069" y="27218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9844269" y="27218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>
            <a:off x="10301469" y="27218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6993119" y="3653742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34" name="Line 15"/>
          <p:cNvSpPr>
            <a:spLocks noChangeShapeType="1"/>
          </p:cNvSpPr>
          <p:nvPr/>
        </p:nvSpPr>
        <p:spPr bwMode="auto">
          <a:xfrm>
            <a:off x="7939269" y="3788679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 flipH="1">
            <a:off x="7939269" y="3941079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" name="Line 17"/>
          <p:cNvSpPr>
            <a:spLocks noChangeShapeType="1"/>
          </p:cNvSpPr>
          <p:nvPr/>
        </p:nvSpPr>
        <p:spPr bwMode="auto">
          <a:xfrm flipH="1">
            <a:off x="7634469" y="394107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auto">
          <a:xfrm>
            <a:off x="7008994" y="3296554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38" name="Line 19"/>
          <p:cNvSpPr>
            <a:spLocks noChangeShapeType="1"/>
          </p:cNvSpPr>
          <p:nvPr/>
        </p:nvSpPr>
        <p:spPr bwMode="auto">
          <a:xfrm flipH="1">
            <a:off x="7634469" y="356007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" name="Text Box 20"/>
          <p:cNvSpPr txBox="1">
            <a:spLocks noChangeArrowheads="1"/>
          </p:cNvSpPr>
          <p:nvPr/>
        </p:nvSpPr>
        <p:spPr bwMode="auto">
          <a:xfrm>
            <a:off x="7939269" y="4249054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</p:txBody>
      </p:sp>
      <p:sp>
        <p:nvSpPr>
          <p:cNvPr id="40" name="Text Box 21"/>
          <p:cNvSpPr txBox="1">
            <a:spLocks noChangeArrowheads="1"/>
          </p:cNvSpPr>
          <p:nvPr/>
        </p:nvSpPr>
        <p:spPr bwMode="auto">
          <a:xfrm>
            <a:off x="8733019" y="4720542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41" name="Line 22"/>
          <p:cNvSpPr>
            <a:spLocks noChangeShapeType="1"/>
          </p:cNvSpPr>
          <p:nvPr/>
        </p:nvSpPr>
        <p:spPr bwMode="auto">
          <a:xfrm>
            <a:off x="8929869" y="52364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" name="Line 23"/>
          <p:cNvSpPr>
            <a:spLocks noChangeShapeType="1"/>
          </p:cNvSpPr>
          <p:nvPr/>
        </p:nvSpPr>
        <p:spPr bwMode="auto">
          <a:xfrm>
            <a:off x="9463269" y="52364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" name="Line 24"/>
          <p:cNvSpPr>
            <a:spLocks noChangeShapeType="1"/>
          </p:cNvSpPr>
          <p:nvPr/>
        </p:nvSpPr>
        <p:spPr bwMode="auto">
          <a:xfrm>
            <a:off x="9920469" y="52364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>
            <a:off x="10377669" y="52364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" name="Text Box 27"/>
          <p:cNvSpPr txBox="1">
            <a:spLocks noChangeArrowheads="1"/>
          </p:cNvSpPr>
          <p:nvPr/>
        </p:nvSpPr>
        <p:spPr bwMode="auto">
          <a:xfrm>
            <a:off x="8015469" y="4782454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47" name="Line 28"/>
          <p:cNvSpPr>
            <a:spLocks noChangeShapeType="1"/>
          </p:cNvSpPr>
          <p:nvPr/>
        </p:nvSpPr>
        <p:spPr bwMode="auto">
          <a:xfrm flipH="1">
            <a:off x="7024869" y="4550679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0" name="Line 31"/>
          <p:cNvSpPr>
            <a:spLocks noChangeShapeType="1"/>
          </p:cNvSpPr>
          <p:nvPr/>
        </p:nvSpPr>
        <p:spPr bwMode="auto">
          <a:xfrm>
            <a:off x="8244069" y="52364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" name="Line 32"/>
          <p:cNvSpPr>
            <a:spLocks noChangeShapeType="1"/>
          </p:cNvSpPr>
          <p:nvPr/>
        </p:nvSpPr>
        <p:spPr bwMode="auto">
          <a:xfrm flipH="1">
            <a:off x="7939269" y="576987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7" name="Text Box 38"/>
          <p:cNvSpPr txBox="1">
            <a:spLocks noChangeArrowheads="1"/>
          </p:cNvSpPr>
          <p:nvPr/>
        </p:nvSpPr>
        <p:spPr bwMode="auto">
          <a:xfrm>
            <a:off x="6675619" y="4339542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X</a:t>
            </a:r>
          </a:p>
        </p:txBody>
      </p:sp>
      <p:grpSp>
        <p:nvGrpSpPr>
          <p:cNvPr id="45" name="Group 53"/>
          <p:cNvGrpSpPr>
            <a:grpSpLocks noChangeAspect="1"/>
          </p:cNvGrpSpPr>
          <p:nvPr/>
        </p:nvGrpSpPr>
        <p:grpSpPr bwMode="auto">
          <a:xfrm>
            <a:off x="1451602" y="4172686"/>
            <a:ext cx="4022559" cy="2361417"/>
            <a:chOff x="640" y="1296"/>
            <a:chExt cx="3458" cy="2030"/>
          </a:xfrm>
        </p:grpSpPr>
        <p:sp>
          <p:nvSpPr>
            <p:cNvPr id="48" name="Text Box 6"/>
            <p:cNvSpPr txBox="1">
              <a:spLocks noChangeArrowheads="1"/>
            </p:cNvSpPr>
            <p:nvPr/>
          </p:nvSpPr>
          <p:spPr bwMode="auto">
            <a:xfrm>
              <a:off x="2544" y="1905"/>
              <a:ext cx="240" cy="258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/>
                <a:t>D</a:t>
              </a:r>
            </a:p>
          </p:txBody>
        </p:sp>
        <p:sp>
          <p:nvSpPr>
            <p:cNvPr id="49" name="Rectangle 5"/>
            <p:cNvSpPr>
              <a:spLocks noChangeAspect="1" noChangeArrowheads="1"/>
            </p:cNvSpPr>
            <p:nvPr/>
          </p:nvSpPr>
          <p:spPr bwMode="auto">
            <a:xfrm>
              <a:off x="2544" y="1824"/>
              <a:ext cx="978" cy="1100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endParaRPr lang="en-US" altLang="en-US" sz="2000" dirty="0"/>
            </a:p>
          </p:txBody>
        </p:sp>
        <p:sp>
          <p:nvSpPr>
            <p:cNvPr id="56" name="Line 13"/>
            <p:cNvSpPr>
              <a:spLocks noChangeShapeType="1"/>
            </p:cNvSpPr>
            <p:nvPr/>
          </p:nvSpPr>
          <p:spPr bwMode="auto">
            <a:xfrm>
              <a:off x="2019" y="2281"/>
              <a:ext cx="5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8" name="Line 14"/>
            <p:cNvSpPr>
              <a:spLocks noChangeShapeType="1"/>
            </p:cNvSpPr>
            <p:nvPr/>
          </p:nvSpPr>
          <p:spPr bwMode="auto">
            <a:xfrm>
              <a:off x="3522" y="2309"/>
              <a:ext cx="5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9" name="Line 15"/>
            <p:cNvSpPr>
              <a:spLocks noChangeShapeType="1"/>
            </p:cNvSpPr>
            <p:nvPr/>
          </p:nvSpPr>
          <p:spPr bwMode="auto">
            <a:xfrm>
              <a:off x="3810" y="2304"/>
              <a:ext cx="0" cy="10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0" name="Line 16"/>
            <p:cNvSpPr>
              <a:spLocks noChangeShapeType="1"/>
            </p:cNvSpPr>
            <p:nvPr/>
          </p:nvSpPr>
          <p:spPr bwMode="auto">
            <a:xfrm flipH="1">
              <a:off x="1392" y="3323"/>
              <a:ext cx="24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1" name="Line 17"/>
            <p:cNvSpPr>
              <a:spLocks noChangeShapeType="1"/>
            </p:cNvSpPr>
            <p:nvPr/>
          </p:nvSpPr>
          <p:spPr bwMode="auto">
            <a:xfrm flipV="1">
              <a:off x="1392" y="2459"/>
              <a:ext cx="0" cy="8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65" name="Rectangle 27"/>
            <p:cNvSpPr>
              <a:spLocks noChangeArrowheads="1"/>
            </p:cNvSpPr>
            <p:nvPr/>
          </p:nvSpPr>
          <p:spPr bwMode="auto">
            <a:xfrm flipH="1">
              <a:off x="640" y="1296"/>
              <a:ext cx="590" cy="397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X</a:t>
              </a:r>
              <a:endParaRPr lang="en-US" altLang="en-US" sz="2400" baseline="-12000" dirty="0"/>
            </a:p>
          </p:txBody>
        </p:sp>
        <p:sp>
          <p:nvSpPr>
            <p:cNvPr id="67" name="Rectangle 33"/>
            <p:cNvSpPr>
              <a:spLocks noChangeArrowheads="1"/>
            </p:cNvSpPr>
            <p:nvPr/>
          </p:nvSpPr>
          <p:spPr bwMode="auto">
            <a:xfrm>
              <a:off x="1200" y="1776"/>
              <a:ext cx="819" cy="683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2400" dirty="0"/>
                <a:t>C1</a:t>
              </a:r>
            </a:p>
          </p:txBody>
        </p:sp>
        <p:cxnSp>
          <p:nvCxnSpPr>
            <p:cNvPr id="72" name="AutoShape 48"/>
            <p:cNvCxnSpPr>
              <a:cxnSpLocks noChangeShapeType="1"/>
            </p:cNvCxnSpPr>
            <p:nvPr/>
          </p:nvCxnSpPr>
          <p:spPr bwMode="auto">
            <a:xfrm rot="16200000" flipH="1">
              <a:off x="669" y="1766"/>
              <a:ext cx="786" cy="244"/>
            </a:xfrm>
            <a:prstGeom prst="bentConnector3">
              <a:avLst>
                <a:gd name="adj1" fmla="val 100319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4" name="Text Box 51"/>
            <p:cNvSpPr txBox="1">
              <a:spLocks noChangeArrowheads="1"/>
            </p:cNvSpPr>
            <p:nvPr/>
          </p:nvSpPr>
          <p:spPr bwMode="auto">
            <a:xfrm>
              <a:off x="2534" y="2140"/>
              <a:ext cx="25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400" dirty="0"/>
                <a:t>D</a:t>
              </a:r>
            </a:p>
          </p:txBody>
        </p:sp>
        <p:sp>
          <p:nvSpPr>
            <p:cNvPr id="75" name="Text Box 7"/>
            <p:cNvSpPr txBox="1">
              <a:spLocks noChangeArrowheads="1"/>
            </p:cNvSpPr>
            <p:nvPr/>
          </p:nvSpPr>
          <p:spPr bwMode="auto">
            <a:xfrm>
              <a:off x="3186" y="2147"/>
              <a:ext cx="319" cy="34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2000" dirty="0" smtClean="0"/>
                <a:t>Q</a:t>
              </a:r>
              <a:endParaRPr lang="en-US" altLang="en-US" sz="2000" dirty="0"/>
            </a:p>
          </p:txBody>
        </p:sp>
      </p:grpSp>
      <p:cxnSp>
        <p:nvCxnSpPr>
          <p:cNvPr id="6" name="Straight Connector 5"/>
          <p:cNvCxnSpPr/>
          <p:nvPr/>
        </p:nvCxnSpPr>
        <p:spPr>
          <a:xfrm>
            <a:off x="3252485" y="5262555"/>
            <a:ext cx="173621" cy="1046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4874868" y="5287631"/>
            <a:ext cx="173621" cy="10469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 Box 14"/>
          <p:cNvSpPr txBox="1">
            <a:spLocks noChangeArrowheads="1"/>
          </p:cNvSpPr>
          <p:nvPr/>
        </p:nvSpPr>
        <p:spPr bwMode="auto">
          <a:xfrm>
            <a:off x="4283887" y="6157328"/>
            <a:ext cx="5549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Clk</a:t>
            </a:r>
          </a:p>
        </p:txBody>
      </p:sp>
      <p:sp>
        <p:nvSpPr>
          <p:cNvPr id="53" name="Text Box 18"/>
          <p:cNvSpPr txBox="1">
            <a:spLocks noChangeArrowheads="1"/>
          </p:cNvSpPr>
          <p:nvPr/>
        </p:nvSpPr>
        <p:spPr bwMode="auto">
          <a:xfrm>
            <a:off x="3571741" y="6160293"/>
            <a:ext cx="6848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CLR</a:t>
            </a:r>
          </a:p>
        </p:txBody>
      </p:sp>
      <p:sp>
        <p:nvSpPr>
          <p:cNvPr id="54" name="Text Box 20"/>
          <p:cNvSpPr txBox="1">
            <a:spLocks noChangeArrowheads="1"/>
          </p:cNvSpPr>
          <p:nvPr/>
        </p:nvSpPr>
        <p:spPr bwMode="auto">
          <a:xfrm>
            <a:off x="4116524" y="4788102"/>
            <a:ext cx="6992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CNT</a:t>
            </a:r>
          </a:p>
        </p:txBody>
      </p:sp>
      <p:sp>
        <p:nvSpPr>
          <p:cNvPr id="62" name="Text Box 27"/>
          <p:cNvSpPr txBox="1">
            <a:spLocks noChangeArrowheads="1"/>
          </p:cNvSpPr>
          <p:nvPr/>
        </p:nvSpPr>
        <p:spPr bwMode="auto">
          <a:xfrm>
            <a:off x="3654820" y="4796520"/>
            <a:ext cx="5277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LD</a:t>
            </a:r>
          </a:p>
        </p:txBody>
      </p:sp>
      <p:cxnSp>
        <p:nvCxnSpPr>
          <p:cNvPr id="7" name="Elbow Connector 6"/>
          <p:cNvCxnSpPr>
            <a:endCxn id="62" idx="0"/>
          </p:cNvCxnSpPr>
          <p:nvPr/>
        </p:nvCxnSpPr>
        <p:spPr>
          <a:xfrm flipV="1">
            <a:off x="3066943" y="4796520"/>
            <a:ext cx="851732" cy="152622"/>
          </a:xfrm>
          <a:prstGeom prst="bentConnector4">
            <a:avLst>
              <a:gd name="adj1" fmla="val 34511"/>
              <a:gd name="adj2" fmla="val 24978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>
            <a:off x="1806339" y="4477654"/>
            <a:ext cx="2671375" cy="31044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riangle 9"/>
          <p:cNvSpPr/>
          <p:nvPr/>
        </p:nvSpPr>
        <p:spPr>
          <a:xfrm>
            <a:off x="4412886" y="5887247"/>
            <a:ext cx="274320" cy="182880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Line 17"/>
          <p:cNvSpPr>
            <a:spLocks noChangeShapeType="1"/>
          </p:cNvSpPr>
          <p:nvPr/>
        </p:nvSpPr>
        <p:spPr bwMode="auto">
          <a:xfrm>
            <a:off x="3911038" y="6066473"/>
            <a:ext cx="0" cy="2353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6" name="Line 17"/>
          <p:cNvSpPr>
            <a:spLocks noChangeShapeType="1"/>
          </p:cNvSpPr>
          <p:nvPr/>
        </p:nvSpPr>
        <p:spPr bwMode="auto">
          <a:xfrm>
            <a:off x="4526427" y="6068401"/>
            <a:ext cx="0" cy="23535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15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51564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Counter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9046" y="932753"/>
                <a:ext cx="11572954" cy="5294424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b="1" dirty="0" smtClean="0"/>
                  <a:t>Design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counter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of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an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arbitrary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sequence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with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/>
                  <a:t>a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modulo-16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counter</a:t>
                </a:r>
                <a:r>
                  <a:rPr lang="zh-CN" altLang="en-US" b="1" dirty="0" smtClean="0"/>
                  <a:t> </a:t>
                </a:r>
                <a:endParaRPr lang="en-US" altLang="zh-CN" b="1" dirty="0" smtClean="0"/>
              </a:p>
              <a:p>
                <a:pPr lvl="1"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arbitrary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sequence</a:t>
                </a:r>
                <a:r>
                  <a:rPr lang="zh-CN" altLang="en-US" dirty="0" smtClean="0"/>
                  <a:t> </a:t>
                </a:r>
                <a:r>
                  <a:rPr lang="en-US" altLang="zh-CN" dirty="0"/>
                  <a:t>(2,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3,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5,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6,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7,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10,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11,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15,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1</a:t>
                </a:r>
                <a:r>
                  <a:rPr lang="en-US" altLang="zh-CN" dirty="0" smtClean="0"/>
                  <a:t>)</a:t>
                </a:r>
                <a:endParaRPr lang="en-US" dirty="0" smtClean="0"/>
              </a:p>
              <a:p>
                <a:pPr lvl="2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/>
                  <a:t>when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𝑄</m:t>
                    </m:r>
                    <m:r>
                      <a:rPr lang="en-US" altLang="zh-CN" i="1">
                        <a:latin typeface="Cambria Math" charset="0"/>
                      </a:rPr>
                      <m:t>=3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load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𝐷</m:t>
                    </m:r>
                    <m:r>
                      <a:rPr lang="en-US" altLang="zh-CN" i="1">
                        <a:latin typeface="Cambria Math" charset="0"/>
                      </a:rPr>
                      <m:t>=5</m:t>
                    </m:r>
                  </m:oMath>
                </a14:m>
                <a:endParaRPr lang="en-US" altLang="zh-CN" dirty="0"/>
              </a:p>
              <a:p>
                <a:pPr lvl="2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en-US" altLang="zh-CN" dirty="0"/>
                  <a:t>when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𝑄</m:t>
                    </m:r>
                    <m:r>
                      <a:rPr lang="en-US" altLang="zh-CN" i="1">
                        <a:latin typeface="Cambria Math" charset="0"/>
                      </a:rPr>
                      <m:t>=7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load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𝐷</m:t>
                    </m:r>
                    <m:r>
                      <a:rPr lang="en-US" altLang="zh-CN" i="1">
                        <a:latin typeface="Cambria Math" charset="0"/>
                      </a:rPr>
                      <m:t>=10</m:t>
                    </m:r>
                  </m:oMath>
                </a14:m>
                <a:endParaRPr lang="en-US" altLang="zh-CN" dirty="0"/>
              </a:p>
              <a:p>
                <a:pPr lvl="2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en-US" altLang="zh-CN" dirty="0"/>
                  <a:t>when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𝑄</m:t>
                    </m:r>
                    <m:r>
                      <a:rPr lang="en-US" altLang="zh-CN" i="1">
                        <a:latin typeface="Cambria Math" charset="0"/>
                      </a:rPr>
                      <m:t>=11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load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𝐷</m:t>
                    </m:r>
                    <m:r>
                      <a:rPr lang="en-US" altLang="zh-CN" i="1">
                        <a:latin typeface="Cambria Math" charset="0"/>
                      </a:rPr>
                      <m:t>=15</m:t>
                    </m:r>
                  </m:oMath>
                </a14:m>
                <a:endParaRPr lang="en-US" dirty="0"/>
              </a:p>
              <a:p>
                <a:pPr lvl="2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en-US" altLang="zh-CN" dirty="0"/>
                  <a:t>when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𝑄</m:t>
                    </m:r>
                    <m:r>
                      <a:rPr lang="en-US" altLang="zh-CN" i="1">
                        <a:latin typeface="Cambria Math" charset="0"/>
                      </a:rPr>
                      <m:t>=15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load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𝐷</m:t>
                    </m:r>
                    <m:r>
                      <a:rPr lang="en-US" altLang="zh-CN" i="1">
                        <a:latin typeface="Cambria Math" charset="0"/>
                      </a:rPr>
                      <m:t>=1</m:t>
                    </m:r>
                  </m:oMath>
                </a14:m>
                <a:endParaRPr lang="en-US" dirty="0"/>
              </a:p>
              <a:p>
                <a:pPr lvl="1">
                  <a:lnSpc>
                    <a:spcPct val="120000"/>
                  </a:lnSpc>
                  <a:spcBef>
                    <a:spcPts val="0"/>
                  </a:spcBef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=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for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load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new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number,</a:t>
                </a:r>
                <a:r>
                  <a:rPr lang="zh-CN" altLang="en-US" dirty="0" smtClean="0"/>
                  <a:t> </a:t>
                </a:r>
                <a:endParaRPr lang="en-US" altLang="zh-CN" dirty="0" smtClean="0"/>
              </a:p>
              <a:p>
                <a:pPr marL="457200" lvl="1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altLang="zh-CN" dirty="0"/>
                  <a:t>o</a:t>
                </a:r>
                <a:r>
                  <a:rPr lang="en-US" altLang="zh-CN" dirty="0" smtClean="0"/>
                  <a:t>therwise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=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0.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If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number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not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in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the</a:t>
                </a:r>
              </a:p>
              <a:p>
                <a:pPr marL="457200" lvl="1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altLang="zh-CN" dirty="0" smtClean="0"/>
                  <a:t>sequence,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don’t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care.</a:t>
                </a:r>
                <a:endParaRPr lang="en-US" dirty="0"/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D</a:t>
                </a:r>
                <a:r>
                  <a:rPr lang="zh-CN" altLang="en-US" dirty="0"/>
                  <a:t> </a:t>
                </a:r>
                <a:r>
                  <a:rPr lang="en-US" altLang="zh-CN" dirty="0" smtClean="0"/>
                  <a:t>=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new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number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=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1,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altLang="zh-CN" dirty="0"/>
                  <a:t>o</a:t>
                </a:r>
                <a:r>
                  <a:rPr lang="en-US" altLang="zh-CN" dirty="0" smtClean="0"/>
                  <a:t>therwise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don’t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cares.</a:t>
                </a:r>
                <a:endParaRPr lang="en-US" dirty="0" smtClean="0"/>
              </a:p>
              <a:p>
                <a:pPr marL="457200" lvl="1" indent="0">
                  <a:lnSpc>
                    <a:spcPct val="120000"/>
                  </a:lnSpc>
                  <a:spcAft>
                    <a:spcPts val="600"/>
                  </a:spcAft>
                  <a:buNone/>
                </a:pPr>
                <a:endParaRPr lang="en-US" dirty="0"/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9046" y="932753"/>
                <a:ext cx="11572954" cy="5294424"/>
              </a:xfrm>
              <a:blipFill rotWithShape="0">
                <a:blip r:embed="rId3"/>
                <a:stretch>
                  <a:fillRect l="-948" t="-18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45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468015"/>
              </p:ext>
            </p:extLst>
          </p:nvPr>
        </p:nvGraphicFramePr>
        <p:xfrm>
          <a:off x="6096000" y="1714855"/>
          <a:ext cx="5669280" cy="5097148"/>
        </p:xfrm>
        <a:graphic>
          <a:graphicData uri="http://schemas.openxmlformats.org/drawingml/2006/table">
            <a:tbl>
              <a:tblPr/>
              <a:tblGrid>
                <a:gridCol w="1258889"/>
                <a:gridCol w="1348809"/>
                <a:gridCol w="578062"/>
                <a:gridCol w="620880"/>
                <a:gridCol w="620880"/>
                <a:gridCol w="620880"/>
                <a:gridCol w="620880"/>
              </a:tblGrid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zh-CN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zh-CN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kumimoji="0" lang="en-US" altLang="en-US" sz="16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1010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1011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1111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0,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4,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8,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9,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12,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13,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is-I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…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0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51564"/>
            <a:ext cx="10515600" cy="1325563"/>
          </a:xfrm>
        </p:spPr>
        <p:txBody>
          <a:bodyPr/>
          <a:lstStyle/>
          <a:p>
            <a:r>
              <a:rPr lang="en-US" altLang="zh-CN" dirty="0" smtClean="0"/>
              <a:t>Counter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046" y="932753"/>
            <a:ext cx="11572954" cy="5294424"/>
          </a:xfrm>
        </p:spPr>
        <p:txBody>
          <a:bodyPr>
            <a:normAutofit/>
          </a:bodyPr>
          <a:lstStyle/>
          <a:p>
            <a:r>
              <a:rPr lang="en-US" altLang="zh-CN" b="1" dirty="0" smtClean="0"/>
              <a:t>Design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a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counter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of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an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arbitrary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sequence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with</a:t>
            </a:r>
            <a:r>
              <a:rPr lang="zh-CN" altLang="en-US" b="1" dirty="0" smtClean="0"/>
              <a:t> </a:t>
            </a:r>
            <a:r>
              <a:rPr lang="en-US" altLang="zh-CN" b="1" dirty="0"/>
              <a:t>a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modulo-16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counter</a:t>
            </a:r>
            <a:r>
              <a:rPr lang="zh-CN" altLang="en-US" b="1" dirty="0" smtClean="0"/>
              <a:t> </a:t>
            </a:r>
            <a:endParaRPr lang="en-US" altLang="zh-CN" b="1" dirty="0" smtClean="0"/>
          </a:p>
          <a:p>
            <a:pPr lvl="1">
              <a:buFont typeface="Wingdings" charset="2"/>
              <a:buChar char="ü"/>
            </a:pPr>
            <a:r>
              <a:rPr lang="zh-CN" altLang="en-US" dirty="0" smtClean="0"/>
              <a:t> </a:t>
            </a:r>
            <a:r>
              <a:rPr lang="en-US" altLang="zh-CN" dirty="0" smtClean="0"/>
              <a:t>an</a:t>
            </a:r>
            <a:r>
              <a:rPr lang="zh-CN" altLang="en-US" dirty="0" smtClean="0"/>
              <a:t> </a:t>
            </a:r>
            <a:r>
              <a:rPr lang="en-US" altLang="zh-CN" dirty="0" smtClean="0"/>
              <a:t>arbitrary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sequence</a:t>
            </a:r>
            <a:r>
              <a:rPr lang="zh-CN" altLang="en-US" dirty="0" smtClean="0"/>
              <a:t> </a:t>
            </a:r>
            <a:r>
              <a:rPr lang="en-US" altLang="zh-CN" dirty="0"/>
              <a:t>(2,</a:t>
            </a:r>
            <a:r>
              <a:rPr lang="zh-CN" altLang="en-US" dirty="0"/>
              <a:t> </a:t>
            </a:r>
            <a:r>
              <a:rPr lang="en-US" altLang="zh-CN" dirty="0"/>
              <a:t>3,</a:t>
            </a:r>
            <a:r>
              <a:rPr lang="zh-CN" altLang="en-US" dirty="0"/>
              <a:t> </a:t>
            </a:r>
            <a:r>
              <a:rPr lang="en-US" altLang="zh-CN" dirty="0"/>
              <a:t>5,</a:t>
            </a:r>
            <a:r>
              <a:rPr lang="zh-CN" altLang="en-US" dirty="0"/>
              <a:t> </a:t>
            </a:r>
            <a:r>
              <a:rPr lang="en-US" altLang="zh-CN" dirty="0"/>
              <a:t>6,</a:t>
            </a:r>
            <a:r>
              <a:rPr lang="zh-CN" altLang="en-US" dirty="0"/>
              <a:t> </a:t>
            </a:r>
            <a:r>
              <a:rPr lang="en-US" altLang="zh-CN" dirty="0"/>
              <a:t>7,</a:t>
            </a:r>
            <a:r>
              <a:rPr lang="zh-CN" altLang="en-US" dirty="0"/>
              <a:t> </a:t>
            </a:r>
            <a:r>
              <a:rPr lang="en-US" altLang="zh-CN" dirty="0"/>
              <a:t>10,</a:t>
            </a:r>
            <a:r>
              <a:rPr lang="zh-CN" altLang="en-US" dirty="0"/>
              <a:t> </a:t>
            </a:r>
            <a:r>
              <a:rPr lang="en-US" altLang="zh-CN" dirty="0"/>
              <a:t>11,</a:t>
            </a:r>
            <a:r>
              <a:rPr lang="zh-CN" altLang="en-US" dirty="0"/>
              <a:t> </a:t>
            </a:r>
            <a:r>
              <a:rPr lang="en-US" altLang="zh-CN" dirty="0"/>
              <a:t>15,</a:t>
            </a:r>
            <a:r>
              <a:rPr lang="zh-CN" altLang="en-US" dirty="0"/>
              <a:t> </a:t>
            </a:r>
            <a:r>
              <a:rPr lang="en-US" altLang="zh-CN" dirty="0"/>
              <a:t>1</a:t>
            </a:r>
            <a:r>
              <a:rPr lang="en-US" altLang="zh-CN" dirty="0" smtClean="0"/>
              <a:t>)</a:t>
            </a:r>
            <a:endParaRPr lang="en-US" dirty="0" smtClean="0"/>
          </a:p>
          <a:p>
            <a:pPr lvl="1">
              <a:lnSpc>
                <a:spcPct val="120000"/>
              </a:lnSpc>
              <a:spcAft>
                <a:spcPts val="600"/>
              </a:spcAft>
              <a:buFont typeface="Wingdings" charset="2"/>
              <a:buChar char="ü"/>
            </a:pPr>
            <a:r>
              <a:rPr lang="zh-CN" altLang="en-US" dirty="0" smtClean="0"/>
              <a:t> </a:t>
            </a:r>
            <a:r>
              <a:rPr lang="en-US" altLang="zh-CN" dirty="0" smtClean="0"/>
              <a:t>Use</a:t>
            </a:r>
            <a:r>
              <a:rPr lang="zh-CN" altLang="en-US" dirty="0" smtClean="0"/>
              <a:t> </a:t>
            </a:r>
            <a:r>
              <a:rPr lang="en-US" altLang="zh-CN" dirty="0" smtClean="0"/>
              <a:t>K-maps</a:t>
            </a:r>
            <a:r>
              <a:rPr lang="zh-CN" altLang="en-US" dirty="0" smtClean="0"/>
              <a:t> </a:t>
            </a:r>
            <a:r>
              <a:rPr lang="en-US" altLang="zh-CN" dirty="0" smtClean="0"/>
              <a:t>to</a:t>
            </a:r>
            <a:r>
              <a:rPr lang="zh-CN" altLang="en-US" dirty="0" smtClean="0"/>
              <a:t> </a:t>
            </a:r>
            <a:r>
              <a:rPr lang="en-US" altLang="zh-CN" dirty="0" smtClean="0"/>
              <a:t>minimize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logic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45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8468015"/>
              </p:ext>
            </p:extLst>
          </p:nvPr>
        </p:nvGraphicFramePr>
        <p:xfrm>
          <a:off x="6096000" y="1714855"/>
          <a:ext cx="5669280" cy="5097148"/>
        </p:xfrm>
        <a:graphic>
          <a:graphicData uri="http://schemas.openxmlformats.org/drawingml/2006/table">
            <a:tbl>
              <a:tblPr/>
              <a:tblGrid>
                <a:gridCol w="1258889"/>
                <a:gridCol w="1348809"/>
                <a:gridCol w="578062"/>
                <a:gridCol w="620880"/>
                <a:gridCol w="620880"/>
                <a:gridCol w="620880"/>
                <a:gridCol w="620880"/>
              </a:tblGrid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zh-CN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zh-CN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kumimoji="0" lang="en-US" altLang="en-US" sz="16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en-US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7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1010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1011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15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1111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6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lang="en-US" sz="16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0,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4,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8,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9,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12,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13,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14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0000</a:t>
                      </a:r>
                      <a:r>
                        <a:rPr kumimoji="0" lang="zh-CN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is-I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…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381583"/>
                  </p:ext>
                </p:extLst>
              </p:nvPr>
            </p:nvGraphicFramePr>
            <p:xfrm>
              <a:off x="619046" y="3055497"/>
              <a:ext cx="5142940" cy="1892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80160"/>
                    <a:gridCol w="965695"/>
                    <a:gridCol w="965695"/>
                    <a:gridCol w="965695"/>
                    <a:gridCol w="965695"/>
                  </a:tblGrid>
                  <a:tr h="37852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\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Q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 smtClean="0"/>
                            <a:t>X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3381583"/>
                  </p:ext>
                </p:extLst>
              </p:nvPr>
            </p:nvGraphicFramePr>
            <p:xfrm>
              <a:off x="619046" y="3055497"/>
              <a:ext cx="5142940" cy="1892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80160"/>
                    <a:gridCol w="965695"/>
                    <a:gridCol w="965695"/>
                    <a:gridCol w="965695"/>
                    <a:gridCol w="965695"/>
                  </a:tblGrid>
                  <a:tr h="3785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476" t="-6452" r="-303333" b="-42580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 smtClean="0"/>
                            <a:t>X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7" name="TextBox 6"/>
          <p:cNvSpPr txBox="1"/>
          <p:nvPr/>
        </p:nvSpPr>
        <p:spPr>
          <a:xfrm>
            <a:off x="2629184" y="3536070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0                    4                   12                    8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29183" y="3896398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5                   13                    9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29183" y="4256726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3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7                   15                  11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29182" y="4640320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2                     </a:t>
            </a:r>
            <a:r>
              <a:rPr lang="en-US" sz="1400" dirty="0">
                <a:solidFill>
                  <a:srgbClr val="FF0000"/>
                </a:solidFill>
              </a:rPr>
              <a:t>6</a:t>
            </a:r>
            <a:r>
              <a:rPr lang="en-US" sz="1400" dirty="0" smtClean="0">
                <a:solidFill>
                  <a:srgbClr val="FF0000"/>
                </a:solidFill>
              </a:rPr>
              <a:t>                   14                  10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37144" y="4248439"/>
            <a:ext cx="3541854" cy="316064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10352" y="2511610"/>
                <a:ext cx="17378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 smtClean="0"/>
                  <a:t>LD</a:t>
                </a:r>
                <a:r>
                  <a:rPr lang="zh-CN" altLang="en-US" sz="2400" b="1" dirty="0" smtClean="0"/>
                  <a:t> </a:t>
                </a:r>
                <a:r>
                  <a:rPr lang="en-US" altLang="zh-CN" sz="2400" b="1" dirty="0" smtClean="0"/>
                  <a:t>=</a:t>
                </a:r>
                <a:r>
                  <a:rPr lang="zh-CN" altLang="en-US" sz="2400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1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charset="0"/>
                          </a:rPr>
                          <m:t>𝑸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altLang="zh-CN" sz="2400" b="1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charset="0"/>
                          </a:rPr>
                          <m:t>𝑸</m:t>
                        </m:r>
                      </m:e>
                      <m:sub>
                        <m:r>
                          <a:rPr lang="en-US" altLang="zh-CN" sz="2400" b="1" i="1" smtClean="0">
                            <a:latin typeface="Cambria Math" charset="0"/>
                          </a:rPr>
                          <m:t>𝟎</m:t>
                        </m:r>
                      </m:sub>
                    </m:sSub>
                    <m:r>
                      <a:rPr lang="en-US" altLang="zh-CN" sz="2400" b="1" i="0" smtClean="0">
                        <a:solidFill>
                          <a:srgbClr val="FF0000"/>
                        </a:solidFill>
                        <a:latin typeface="Cambria Math" charset="0"/>
                      </a:rPr>
                      <m:t>𝐗</m:t>
                    </m:r>
                  </m:oMath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352" y="2511610"/>
                <a:ext cx="1737848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5614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9046" y="5156021"/>
                <a:ext cx="3221908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000" b="1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𝑫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𝟑</m:t>
                        </m:r>
                      </m:sub>
                    </m:sSub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𝑫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𝟏</m:t>
                        </m:r>
                      </m:sub>
                    </m:sSub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𝑸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𝟑</m:t>
                        </m:r>
                      </m:sub>
                    </m:sSub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charset="0"/>
                      </a:rPr>
                      <m:t>′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𝑸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𝟐</m:t>
                        </m:r>
                      </m:sub>
                    </m:sSub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𝑸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𝟑</m:t>
                        </m:r>
                      </m:sub>
                    </m:sSub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𝑸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𝟐</m:t>
                        </m:r>
                      </m:sub>
                    </m:sSub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charset="0"/>
                      </a:rPr>
                      <m:t>′</m:t>
                    </m:r>
                  </m:oMath>
                </a14:m>
                <a:endParaRPr lang="en-US" altLang="zh-CN" sz="2000" b="1" dirty="0" smtClean="0">
                  <a:solidFill>
                    <a:schemeClr val="tx1"/>
                  </a:solidFill>
                </a:endParaRPr>
              </a:p>
              <a:p>
                <a:r>
                  <a:rPr lang="zh-CN" altLang="en-US" sz="2000" b="1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𝑫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𝟐</m:t>
                        </m:r>
                      </m:sub>
                    </m:sSub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𝑸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𝟐</m:t>
                        </m:r>
                      </m:sub>
                    </m:sSub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charset="0"/>
                      </a:rPr>
                      <m:t>′</m:t>
                    </m:r>
                  </m:oMath>
                </a14:m>
                <a:endParaRPr lang="en-US" altLang="zh-CN" sz="2000" b="1" dirty="0">
                  <a:solidFill>
                    <a:schemeClr val="tx1"/>
                  </a:solidFill>
                </a:endParaRPr>
              </a:p>
              <a:p>
                <a:r>
                  <a:rPr lang="zh-CN" altLang="en-US" sz="2000" b="1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𝑫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𝟎</m:t>
                        </m:r>
                      </m:sub>
                    </m:sSub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𝑸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𝟑</m:t>
                        </m:r>
                      </m:sub>
                    </m:sSub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𝑸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charset="0"/>
                          </a:rPr>
                          <m:t>𝟐</m:t>
                        </m:r>
                      </m:sub>
                    </m:sSub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charset="0"/>
                      </a:rPr>
                      <m:t>′</m:t>
                    </m:r>
                  </m:oMath>
                </a14:m>
                <a:endParaRPr lang="en-US" altLang="zh-CN" sz="20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46" y="5156021"/>
                <a:ext cx="3221908" cy="1015663"/>
              </a:xfrm>
              <a:prstGeom prst="rect">
                <a:avLst/>
              </a:prstGeom>
              <a:blipFill rotWithShape="0">
                <a:blip r:embed="rId5"/>
                <a:stretch>
                  <a:fillRect b="-4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6710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D9A7097-23FC-4307-824A-83501D80D96A}" type="slidenum">
              <a:rPr lang="en-US" altLang="en-US"/>
              <a:pPr eaLnBrk="1" hangingPunct="1"/>
              <a:t>20</a:t>
            </a:fld>
            <a:endParaRPr lang="en-US" altLang="en-US" dirty="0"/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606425" y="160338"/>
            <a:ext cx="3295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Cascade Counter</a:t>
            </a:r>
          </a:p>
        </p:txBody>
      </p:sp>
      <p:sp>
        <p:nvSpPr>
          <p:cNvPr id="13316" name="Rectangle 5"/>
          <p:cNvSpPr>
            <a:spLocks noChangeArrowheads="1"/>
          </p:cNvSpPr>
          <p:nvPr/>
        </p:nvSpPr>
        <p:spPr bwMode="auto">
          <a:xfrm>
            <a:off x="2803525" y="2667000"/>
            <a:ext cx="1981200" cy="1219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4114801" y="2746376"/>
            <a:ext cx="8002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  <a:p>
            <a:pPr eaLnBrk="1" hangingPunct="1"/>
            <a:endParaRPr lang="en-US" altLang="en-US" sz="2400" dirty="0"/>
          </a:p>
          <a:p>
            <a:pPr algn="r" eaLnBrk="1" hangingPunct="1"/>
            <a:r>
              <a:rPr lang="en-US" altLang="en-US" sz="2400" dirty="0"/>
              <a:t>LD</a:t>
            </a:r>
          </a:p>
        </p:txBody>
      </p:sp>
      <p:sp>
        <p:nvSpPr>
          <p:cNvPr id="13318" name="Text Box 9"/>
          <p:cNvSpPr txBox="1">
            <a:spLocks noChangeArrowheads="1"/>
          </p:cNvSpPr>
          <p:nvPr/>
        </p:nvSpPr>
        <p:spPr bwMode="auto">
          <a:xfrm>
            <a:off x="2743200" y="2822575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</a:t>
            </a:r>
          </a:p>
        </p:txBody>
      </p:sp>
      <p:sp>
        <p:nvSpPr>
          <p:cNvPr id="13319" name="Line 10"/>
          <p:cNvSpPr>
            <a:spLocks noChangeShapeType="1"/>
          </p:cNvSpPr>
          <p:nvPr/>
        </p:nvSpPr>
        <p:spPr bwMode="auto">
          <a:xfrm>
            <a:off x="2819400" y="33528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0" name="Line 11"/>
          <p:cNvSpPr>
            <a:spLocks noChangeShapeType="1"/>
          </p:cNvSpPr>
          <p:nvPr/>
        </p:nvSpPr>
        <p:spPr bwMode="auto">
          <a:xfrm flipH="1">
            <a:off x="2819400" y="35052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1" name="Line 12"/>
          <p:cNvSpPr>
            <a:spLocks noChangeShapeType="1"/>
          </p:cNvSpPr>
          <p:nvPr/>
        </p:nvSpPr>
        <p:spPr bwMode="auto">
          <a:xfrm flipH="1">
            <a:off x="2438400" y="3048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2" name="Line 13"/>
          <p:cNvSpPr>
            <a:spLocks noChangeShapeType="1"/>
          </p:cNvSpPr>
          <p:nvPr/>
        </p:nvSpPr>
        <p:spPr bwMode="auto">
          <a:xfrm flipH="1">
            <a:off x="2514600" y="3505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3" name="Text Box 14"/>
          <p:cNvSpPr txBox="1">
            <a:spLocks noChangeArrowheads="1"/>
          </p:cNvSpPr>
          <p:nvPr/>
        </p:nvSpPr>
        <p:spPr bwMode="auto">
          <a:xfrm>
            <a:off x="1905000" y="3203575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13324" name="Line 15"/>
          <p:cNvSpPr>
            <a:spLocks noChangeShapeType="1"/>
          </p:cNvSpPr>
          <p:nvPr/>
        </p:nvSpPr>
        <p:spPr bwMode="auto">
          <a:xfrm flipH="1">
            <a:off x="3673475" y="40909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5" name="Rectangle 19"/>
          <p:cNvSpPr>
            <a:spLocks noChangeArrowheads="1"/>
          </p:cNvSpPr>
          <p:nvPr/>
        </p:nvSpPr>
        <p:spPr bwMode="auto">
          <a:xfrm>
            <a:off x="3276600" y="16795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7,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6,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5,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4</a:t>
            </a:r>
          </a:p>
        </p:txBody>
      </p:sp>
      <p:sp>
        <p:nvSpPr>
          <p:cNvPr id="13326" name="Line 20"/>
          <p:cNvSpPr>
            <a:spLocks noChangeShapeType="1"/>
          </p:cNvSpPr>
          <p:nvPr/>
        </p:nvSpPr>
        <p:spPr bwMode="auto">
          <a:xfrm flipV="1">
            <a:off x="3810000" y="3886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7" name="Line 21"/>
          <p:cNvSpPr>
            <a:spLocks noChangeShapeType="1"/>
          </p:cNvSpPr>
          <p:nvPr/>
        </p:nvSpPr>
        <p:spPr bwMode="auto">
          <a:xfrm flipH="1">
            <a:off x="3657600" y="23383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8" name="Line 22"/>
          <p:cNvSpPr>
            <a:spLocks noChangeShapeType="1"/>
          </p:cNvSpPr>
          <p:nvPr/>
        </p:nvSpPr>
        <p:spPr bwMode="auto">
          <a:xfrm flipV="1">
            <a:off x="3794125" y="2133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29" name="Rectangle 23"/>
          <p:cNvSpPr>
            <a:spLocks noChangeArrowheads="1"/>
          </p:cNvSpPr>
          <p:nvPr/>
        </p:nvSpPr>
        <p:spPr bwMode="auto">
          <a:xfrm>
            <a:off x="3276600" y="44227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7,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6,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5,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4</a:t>
            </a:r>
          </a:p>
        </p:txBody>
      </p:sp>
      <p:sp>
        <p:nvSpPr>
          <p:cNvPr id="13330" name="Rectangle 24"/>
          <p:cNvSpPr>
            <a:spLocks noChangeArrowheads="1"/>
          </p:cNvSpPr>
          <p:nvPr/>
        </p:nvSpPr>
        <p:spPr bwMode="auto">
          <a:xfrm>
            <a:off x="7010400" y="2667000"/>
            <a:ext cx="1981200" cy="1219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13331" name="Text Box 25"/>
          <p:cNvSpPr txBox="1">
            <a:spLocks noChangeArrowheads="1"/>
          </p:cNvSpPr>
          <p:nvPr/>
        </p:nvSpPr>
        <p:spPr bwMode="auto">
          <a:xfrm>
            <a:off x="8305801" y="2746376"/>
            <a:ext cx="8002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  <a:p>
            <a:pPr eaLnBrk="1" hangingPunct="1"/>
            <a:endParaRPr lang="en-US" altLang="en-US" sz="2400" dirty="0"/>
          </a:p>
          <a:p>
            <a:pPr algn="r" eaLnBrk="1" hangingPunct="1"/>
            <a:r>
              <a:rPr lang="en-US" altLang="en-US" sz="2400" dirty="0"/>
              <a:t>LD</a:t>
            </a:r>
          </a:p>
        </p:txBody>
      </p:sp>
      <p:sp>
        <p:nvSpPr>
          <p:cNvPr id="13332" name="Text Box 26"/>
          <p:cNvSpPr txBox="1">
            <a:spLocks noChangeArrowheads="1"/>
          </p:cNvSpPr>
          <p:nvPr/>
        </p:nvSpPr>
        <p:spPr bwMode="auto">
          <a:xfrm>
            <a:off x="6934200" y="2822575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</a:t>
            </a:r>
          </a:p>
        </p:txBody>
      </p:sp>
      <p:sp>
        <p:nvSpPr>
          <p:cNvPr id="13333" name="Line 27"/>
          <p:cNvSpPr>
            <a:spLocks noChangeShapeType="1"/>
          </p:cNvSpPr>
          <p:nvPr/>
        </p:nvSpPr>
        <p:spPr bwMode="auto">
          <a:xfrm>
            <a:off x="7010400" y="3352800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4" name="Line 28"/>
          <p:cNvSpPr>
            <a:spLocks noChangeShapeType="1"/>
          </p:cNvSpPr>
          <p:nvPr/>
        </p:nvSpPr>
        <p:spPr bwMode="auto">
          <a:xfrm flipH="1">
            <a:off x="7010400" y="3505200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5" name="Line 29"/>
          <p:cNvSpPr>
            <a:spLocks noChangeShapeType="1"/>
          </p:cNvSpPr>
          <p:nvPr/>
        </p:nvSpPr>
        <p:spPr bwMode="auto">
          <a:xfrm flipH="1">
            <a:off x="4800600" y="3048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6" name="Line 30"/>
          <p:cNvSpPr>
            <a:spLocks noChangeShapeType="1"/>
          </p:cNvSpPr>
          <p:nvPr/>
        </p:nvSpPr>
        <p:spPr bwMode="auto">
          <a:xfrm flipH="1">
            <a:off x="6705600" y="3505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7" name="Text Box 31"/>
          <p:cNvSpPr txBox="1">
            <a:spLocks noChangeArrowheads="1"/>
          </p:cNvSpPr>
          <p:nvPr/>
        </p:nvSpPr>
        <p:spPr bwMode="auto">
          <a:xfrm>
            <a:off x="6096000" y="3203575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13338" name="Line 32"/>
          <p:cNvSpPr>
            <a:spLocks noChangeShapeType="1"/>
          </p:cNvSpPr>
          <p:nvPr/>
        </p:nvSpPr>
        <p:spPr bwMode="auto">
          <a:xfrm flipH="1">
            <a:off x="7864475" y="40909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39" name="Rectangle 33"/>
          <p:cNvSpPr>
            <a:spLocks noChangeArrowheads="1"/>
          </p:cNvSpPr>
          <p:nvPr/>
        </p:nvSpPr>
        <p:spPr bwMode="auto">
          <a:xfrm>
            <a:off x="7467600" y="16795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3340" name="Line 34"/>
          <p:cNvSpPr>
            <a:spLocks noChangeShapeType="1"/>
          </p:cNvSpPr>
          <p:nvPr/>
        </p:nvSpPr>
        <p:spPr bwMode="auto">
          <a:xfrm flipV="1">
            <a:off x="8001000" y="3886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1" name="Line 35"/>
          <p:cNvSpPr>
            <a:spLocks noChangeShapeType="1"/>
          </p:cNvSpPr>
          <p:nvPr/>
        </p:nvSpPr>
        <p:spPr bwMode="auto">
          <a:xfrm flipH="1">
            <a:off x="7848600" y="2338388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2" name="Line 36"/>
          <p:cNvSpPr>
            <a:spLocks noChangeShapeType="1"/>
          </p:cNvSpPr>
          <p:nvPr/>
        </p:nvSpPr>
        <p:spPr bwMode="auto">
          <a:xfrm flipV="1">
            <a:off x="7985125" y="21336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3" name="Rectangle 37"/>
          <p:cNvSpPr>
            <a:spLocks noChangeArrowheads="1"/>
          </p:cNvSpPr>
          <p:nvPr/>
        </p:nvSpPr>
        <p:spPr bwMode="auto">
          <a:xfrm>
            <a:off x="7467600" y="4422775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3,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2,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1,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13344" name="Line 38"/>
          <p:cNvSpPr>
            <a:spLocks noChangeShapeType="1"/>
          </p:cNvSpPr>
          <p:nvPr/>
        </p:nvSpPr>
        <p:spPr bwMode="auto">
          <a:xfrm flipH="1">
            <a:off x="5410200" y="4267200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5" name="Line 39"/>
          <p:cNvSpPr>
            <a:spLocks noChangeShapeType="1"/>
          </p:cNvSpPr>
          <p:nvPr/>
        </p:nvSpPr>
        <p:spPr bwMode="auto">
          <a:xfrm flipV="1">
            <a:off x="5410200" y="3581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6" name="Line 40"/>
          <p:cNvSpPr>
            <a:spLocks noChangeShapeType="1"/>
          </p:cNvSpPr>
          <p:nvPr/>
        </p:nvSpPr>
        <p:spPr bwMode="auto">
          <a:xfrm flipH="1">
            <a:off x="4800600" y="3581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7" name="Line 41"/>
          <p:cNvSpPr>
            <a:spLocks noChangeShapeType="1"/>
          </p:cNvSpPr>
          <p:nvPr/>
        </p:nvSpPr>
        <p:spPr bwMode="auto">
          <a:xfrm flipV="1">
            <a:off x="9601200" y="35814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8" name="Line 42"/>
          <p:cNvSpPr>
            <a:spLocks noChangeShapeType="1"/>
          </p:cNvSpPr>
          <p:nvPr/>
        </p:nvSpPr>
        <p:spPr bwMode="auto">
          <a:xfrm flipH="1">
            <a:off x="8991600" y="3581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49" name="Text Box 43"/>
          <p:cNvSpPr txBox="1">
            <a:spLocks noChangeArrowheads="1"/>
          </p:cNvSpPr>
          <p:nvPr/>
        </p:nvSpPr>
        <p:spPr bwMode="auto">
          <a:xfrm>
            <a:off x="9378951" y="2760663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X</a:t>
            </a:r>
          </a:p>
        </p:txBody>
      </p:sp>
      <p:sp>
        <p:nvSpPr>
          <p:cNvPr id="13350" name="Line 44"/>
          <p:cNvSpPr>
            <a:spLocks noChangeShapeType="1"/>
          </p:cNvSpPr>
          <p:nvPr/>
        </p:nvSpPr>
        <p:spPr bwMode="auto">
          <a:xfrm flipH="1">
            <a:off x="8991600" y="3048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51" name="Line 45"/>
          <p:cNvSpPr>
            <a:spLocks noChangeShapeType="1"/>
          </p:cNvSpPr>
          <p:nvPr/>
        </p:nvSpPr>
        <p:spPr bwMode="auto">
          <a:xfrm>
            <a:off x="9601200" y="4267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352" name="Text Box 46"/>
          <p:cNvSpPr txBox="1">
            <a:spLocks noChangeArrowheads="1"/>
          </p:cNvSpPr>
          <p:nvPr/>
        </p:nvSpPr>
        <p:spPr bwMode="auto">
          <a:xfrm>
            <a:off x="5622925" y="2555876"/>
            <a:ext cx="611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</a:t>
            </a:r>
            <a:r>
              <a:rPr lang="en-US" altLang="en-US" sz="2400" baseline="-25000" dirty="0"/>
              <a:t>C0</a:t>
            </a:r>
          </a:p>
        </p:txBody>
      </p:sp>
      <p:sp>
        <p:nvSpPr>
          <p:cNvPr id="13353" name="Text Box 47"/>
          <p:cNvSpPr txBox="1">
            <a:spLocks noChangeArrowheads="1"/>
          </p:cNvSpPr>
          <p:nvPr/>
        </p:nvSpPr>
        <p:spPr bwMode="auto">
          <a:xfrm>
            <a:off x="899074" y="1048048"/>
            <a:ext cx="90483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 eaLnBrk="1" hangingPunct="1">
              <a:buFont typeface="Arial" charset="0"/>
              <a:buChar char="•"/>
            </a:pPr>
            <a:r>
              <a:rPr lang="en-US" altLang="en-US" sz="2400" dirty="0"/>
              <a:t>A Cascade Modulo 256 </a:t>
            </a:r>
            <a:r>
              <a:rPr lang="en-US" altLang="en-US" sz="2400" dirty="0" smtClean="0"/>
              <a:t>Counter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constructed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with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Modulo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16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counter</a:t>
            </a:r>
            <a:endParaRPr lang="en-US" altLang="en-US" sz="2400" dirty="0"/>
          </a:p>
        </p:txBody>
      </p:sp>
      <p:sp>
        <p:nvSpPr>
          <p:cNvPr id="43" name="Rectangle 37"/>
          <p:cNvSpPr>
            <a:spLocks noChangeArrowheads="1"/>
          </p:cNvSpPr>
          <p:nvPr/>
        </p:nvSpPr>
        <p:spPr bwMode="auto">
          <a:xfrm>
            <a:off x="3075104" y="348609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0</a:t>
            </a:r>
          </a:p>
        </p:txBody>
      </p:sp>
      <p:sp>
        <p:nvSpPr>
          <p:cNvPr id="44" name="Rectangle 37"/>
          <p:cNvSpPr>
            <a:spLocks noChangeArrowheads="1"/>
          </p:cNvSpPr>
          <p:nvPr/>
        </p:nvSpPr>
        <p:spPr bwMode="auto">
          <a:xfrm>
            <a:off x="7315200" y="352419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0</a:t>
            </a:r>
          </a:p>
        </p:txBody>
      </p:sp>
      <p:sp>
        <p:nvSpPr>
          <p:cNvPr id="46" name="Rectangle 33"/>
          <p:cNvSpPr>
            <a:spLocks noChangeArrowheads="1"/>
          </p:cNvSpPr>
          <p:nvPr/>
        </p:nvSpPr>
        <p:spPr bwMode="auto">
          <a:xfrm>
            <a:off x="7239000" y="259080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0</a:t>
            </a:r>
          </a:p>
        </p:txBody>
      </p:sp>
      <p:sp>
        <p:nvSpPr>
          <p:cNvPr id="47" name="Rectangle 33"/>
          <p:cNvSpPr>
            <a:spLocks noChangeArrowheads="1"/>
          </p:cNvSpPr>
          <p:nvPr/>
        </p:nvSpPr>
        <p:spPr bwMode="auto">
          <a:xfrm>
            <a:off x="3048000" y="2590800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09118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E692C60-86FD-4CF9-BFC5-BCEA525A35DE}" type="slidenum">
              <a:rPr lang="en-US" altLang="en-US"/>
              <a:pPr eaLnBrk="1" hangingPunct="1"/>
              <a:t>21</a:t>
            </a:fld>
            <a:endParaRPr lang="en-US" altLang="en-US" dirty="0"/>
          </a:p>
        </p:txBody>
      </p:sp>
      <p:sp>
        <p:nvSpPr>
          <p:cNvPr id="14339" name="Text Box 4"/>
          <p:cNvSpPr txBox="1">
            <a:spLocks noChangeArrowheads="1"/>
          </p:cNvSpPr>
          <p:nvPr/>
        </p:nvSpPr>
        <p:spPr bwMode="auto">
          <a:xfrm>
            <a:off x="700268" y="870691"/>
            <a:ext cx="79103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 eaLnBrk="1" hangingPunct="1">
              <a:buFont typeface="Arial" charset="0"/>
              <a:buChar char="•"/>
            </a:pPr>
            <a:r>
              <a:rPr lang="en-US" altLang="zh-CN" sz="2400" dirty="0" smtClean="0"/>
              <a:t>The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first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modulo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16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counter</a:t>
            </a:r>
            <a:r>
              <a:rPr lang="zh-CN" altLang="en-US" sz="2400" dirty="0" smtClean="0"/>
              <a:t> </a:t>
            </a:r>
            <a:endParaRPr lang="en-US" altLang="zh-CN" sz="2400" dirty="0" smtClean="0"/>
          </a:p>
          <a:p>
            <a:pPr marL="1085850" lvl="1" indent="-342900" eaLnBrk="1" hangingPunct="1">
              <a:buFont typeface="Wingdings" charset="2"/>
              <a:buChar char="ü"/>
            </a:pPr>
            <a:r>
              <a:rPr lang="en-US" altLang="en-US" sz="2400" dirty="0" smtClean="0"/>
              <a:t>T</a:t>
            </a:r>
            <a:r>
              <a:rPr lang="en-US" altLang="zh-CN" sz="2400" dirty="0" smtClean="0"/>
              <a:t>c0</a:t>
            </a:r>
            <a:r>
              <a:rPr lang="en-US" altLang="en-US" sz="2400" dirty="0" smtClean="0"/>
              <a:t> </a:t>
            </a:r>
            <a:r>
              <a:rPr lang="en-US" altLang="en-US" sz="2400" dirty="0"/>
              <a:t>= 1 when (Q</a:t>
            </a:r>
            <a:r>
              <a:rPr lang="en-US" altLang="en-US" sz="2400" baseline="-8000" dirty="0"/>
              <a:t>3,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 </a:t>
            </a:r>
            <a:r>
              <a:rPr lang="en-US" altLang="en-US" sz="2400" dirty="0" smtClean="0"/>
              <a:t>)=</a:t>
            </a:r>
            <a:r>
              <a:rPr lang="zh-CN" altLang="en-US" sz="2400" dirty="0" smtClean="0"/>
              <a:t> </a:t>
            </a:r>
            <a:r>
              <a:rPr lang="en-US" altLang="en-US" sz="2400" dirty="0" smtClean="0"/>
              <a:t>(</a:t>
            </a:r>
            <a:r>
              <a:rPr lang="en-US" altLang="en-US" sz="2400" dirty="0"/>
              <a:t>1,1,1,1) and X=1	</a:t>
            </a:r>
          </a:p>
        </p:txBody>
      </p:sp>
      <p:sp>
        <p:nvSpPr>
          <p:cNvPr id="14340" name="Text Box 5"/>
          <p:cNvSpPr txBox="1">
            <a:spLocks noChangeArrowheads="1"/>
          </p:cNvSpPr>
          <p:nvPr/>
        </p:nvSpPr>
        <p:spPr bwMode="auto">
          <a:xfrm>
            <a:off x="700267" y="1720349"/>
            <a:ext cx="70663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 eaLnBrk="1" hangingPunct="1">
              <a:buFont typeface="Arial" charset="0"/>
              <a:buChar char="•"/>
            </a:pPr>
            <a:r>
              <a:rPr lang="en-US" altLang="zh-CN" sz="2400" dirty="0" smtClean="0"/>
              <a:t>The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second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modulo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16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counter</a:t>
            </a:r>
          </a:p>
          <a:p>
            <a:pPr marL="1085850" lvl="1" indent="-342900" eaLnBrk="1" hangingPunct="1">
              <a:buFont typeface="Wingdings" charset="2"/>
              <a:buChar char="ü"/>
            </a:pPr>
            <a:r>
              <a:rPr lang="en-US" altLang="en-US" sz="2400" dirty="0" smtClean="0"/>
              <a:t>Q</a:t>
            </a:r>
            <a:r>
              <a:rPr lang="en-US" altLang="zh-CN" sz="2400" baseline="-8000" dirty="0" smtClean="0"/>
              <a:t>7:4</a:t>
            </a:r>
            <a:r>
              <a:rPr lang="en-US" altLang="zh-CN" sz="2400" dirty="0" smtClean="0"/>
              <a:t>(t+1)</a:t>
            </a:r>
            <a:r>
              <a:rPr lang="zh-CN" altLang="en-US" sz="2400" dirty="0" smtClean="0"/>
              <a:t> </a:t>
            </a:r>
            <a:r>
              <a:rPr lang="en-US" altLang="zh-CN" sz="2400" dirty="0" smtClean="0"/>
              <a:t>=</a:t>
            </a:r>
            <a:r>
              <a:rPr lang="zh-CN" altLang="en-US" sz="2400" dirty="0" smtClean="0"/>
              <a:t> </a:t>
            </a:r>
            <a:r>
              <a:rPr lang="en-US" altLang="en-US" sz="2400" dirty="0" smtClean="0"/>
              <a:t>Q</a:t>
            </a:r>
            <a:r>
              <a:rPr lang="en-US" altLang="zh-CN" sz="2400" baseline="-8000" dirty="0" smtClean="0"/>
              <a:t>7:4</a:t>
            </a:r>
            <a:r>
              <a:rPr lang="en-US" altLang="zh-CN" sz="2400" dirty="0" smtClean="0"/>
              <a:t>(t) </a:t>
            </a:r>
            <a:r>
              <a:rPr lang="en-US" altLang="en-US" sz="2400" dirty="0" smtClean="0"/>
              <a:t>+ </a:t>
            </a:r>
            <a:r>
              <a:rPr lang="en-US" altLang="en-US" sz="2400" dirty="0"/>
              <a:t>1 mod </a:t>
            </a:r>
            <a:r>
              <a:rPr lang="en-US" altLang="en-US" sz="2400" dirty="0" smtClean="0"/>
              <a:t>16</a:t>
            </a:r>
            <a:r>
              <a:rPr lang="zh-CN" altLang="en-US" sz="2400" dirty="0" smtClean="0"/>
              <a:t> </a:t>
            </a:r>
            <a:r>
              <a:rPr lang="en-US" altLang="en-US" sz="2400" dirty="0" smtClean="0"/>
              <a:t>when </a:t>
            </a:r>
            <a:r>
              <a:rPr lang="en-US" altLang="en-US" sz="2400" dirty="0"/>
              <a:t>T</a:t>
            </a:r>
            <a:r>
              <a:rPr lang="en-US" altLang="en-US" sz="2400" baseline="-25000" dirty="0"/>
              <a:t>C0</a:t>
            </a:r>
            <a:r>
              <a:rPr lang="en-US" altLang="en-US" sz="2400" dirty="0"/>
              <a:t> = 1</a:t>
            </a:r>
          </a:p>
        </p:txBody>
      </p:sp>
      <p:sp>
        <p:nvSpPr>
          <p:cNvPr id="14341" name="Text Box 6"/>
          <p:cNvSpPr txBox="1">
            <a:spLocks noChangeArrowheads="1"/>
          </p:cNvSpPr>
          <p:nvPr/>
        </p:nvSpPr>
        <p:spPr bwMode="auto">
          <a:xfrm>
            <a:off x="700267" y="2621936"/>
            <a:ext cx="625113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 eaLnBrk="1" hangingPunct="1">
              <a:buFont typeface="Arial" charset="0"/>
              <a:buChar char="•"/>
            </a:pPr>
            <a:r>
              <a:rPr lang="en-US" altLang="en-US" sz="2400" dirty="0"/>
              <a:t>The circuit functions as a modulo 256 counter.</a:t>
            </a:r>
          </a:p>
        </p:txBody>
      </p:sp>
      <p:sp>
        <p:nvSpPr>
          <p:cNvPr id="14342" name="Text Box 17"/>
          <p:cNvSpPr txBox="1">
            <a:spLocks noChangeArrowheads="1"/>
          </p:cNvSpPr>
          <p:nvPr/>
        </p:nvSpPr>
        <p:spPr bwMode="auto">
          <a:xfrm>
            <a:off x="561975" y="158751"/>
            <a:ext cx="3295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Cascade Counter</a:t>
            </a:r>
          </a:p>
        </p:txBody>
      </p:sp>
      <p:graphicFrame>
        <p:nvGraphicFramePr>
          <p:cNvPr id="63602" name="Group 1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127985"/>
              </p:ext>
            </p:extLst>
          </p:nvPr>
        </p:nvGraphicFramePr>
        <p:xfrm>
          <a:off x="2209801" y="3838939"/>
          <a:ext cx="7874317" cy="2260600"/>
        </p:xfrm>
        <a:graphic>
          <a:graphicData uri="http://schemas.openxmlformats.org/drawingml/2006/table">
            <a:tbl>
              <a:tblPr/>
              <a:tblGrid>
                <a:gridCol w="965200"/>
                <a:gridCol w="208280"/>
                <a:gridCol w="534987"/>
                <a:gridCol w="558800"/>
                <a:gridCol w="558800"/>
                <a:gridCol w="563563"/>
                <a:gridCol w="560387"/>
                <a:gridCol w="560388"/>
                <a:gridCol w="563562"/>
                <a:gridCol w="558800"/>
                <a:gridCol w="558800"/>
                <a:gridCol w="558800"/>
                <a:gridCol w="563563"/>
                <a:gridCol w="560387"/>
              </a:tblGrid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Time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7-4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T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51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Q</a:t>
                      </a:r>
                      <a:r>
                        <a:rPr kumimoji="0" lang="en-US" altLang="en-US" sz="2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3-0</a:t>
                      </a: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0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E692C60-86FD-4CF9-BFC5-BCEA525A35DE}" type="slidenum">
              <a:rPr lang="en-US" altLang="en-US"/>
              <a:pPr eaLnBrk="1" hangingPunct="1"/>
              <a:t>22</a:t>
            </a:fld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39" name="Text Box 4"/>
              <p:cNvSpPr txBox="1">
                <a:spLocks noChangeArrowheads="1"/>
              </p:cNvSpPr>
              <p:nvPr/>
            </p:nvSpPr>
            <p:spPr bwMode="auto">
              <a:xfrm>
                <a:off x="700267" y="870691"/>
                <a:ext cx="10423003" cy="17912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342900" indent="-342900" eaLnBrk="1" hangingPunct="1">
                  <a:buFont typeface="Arial" charset="0"/>
                  <a:buChar char="•"/>
                </a:pPr>
                <a:r>
                  <a:rPr lang="en-US" altLang="zh-CN" sz="2400" dirty="0" smtClean="0"/>
                  <a:t>Count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from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15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to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150</a:t>
                </a:r>
                <a:r>
                  <a:rPr lang="zh-CN" altLang="en-US" sz="2400" dirty="0" smtClean="0"/>
                  <a:t> </a:t>
                </a:r>
                <a:endParaRPr lang="en-US" altLang="zh-CN" sz="2400" dirty="0" smtClean="0"/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Set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D</a:t>
                </a:r>
                <a:r>
                  <a:rPr lang="en-US" altLang="zh-CN" sz="2400" baseline="-8000" dirty="0" smtClean="0"/>
                  <a:t>7:0</a:t>
                </a:r>
                <a:r>
                  <a:rPr lang="en-US" altLang="en-US" sz="2400" dirty="0" smtClean="0"/>
                  <a:t> </a:t>
                </a:r>
                <a:r>
                  <a:rPr lang="en-US" altLang="en-US" sz="2400" dirty="0"/>
                  <a:t>= </a:t>
                </a:r>
                <a:r>
                  <a:rPr lang="en-US" altLang="zh-CN" sz="2400" dirty="0" smtClean="0"/>
                  <a:t>15=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(0,0,0,0,1,1,1,1)</a:t>
                </a:r>
                <a:r>
                  <a:rPr lang="en-US" altLang="en-US" sz="2400" dirty="0" smtClean="0"/>
                  <a:t> </a:t>
                </a:r>
                <a:endParaRPr lang="en-US" altLang="en-US" sz="2400" dirty="0"/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r>
                  <a:rPr lang="zh-CN" altLang="en-US" sz="2400" dirty="0"/>
                  <a:t> </a:t>
                </a:r>
                <a:r>
                  <a:rPr lang="en-US" altLang="zh-CN" sz="2400" dirty="0"/>
                  <a:t>When</a:t>
                </a:r>
                <a:r>
                  <a:rPr lang="zh-CN" altLang="en-US" sz="2400" dirty="0"/>
                  <a:t> </a:t>
                </a:r>
                <a:r>
                  <a:rPr lang="en-US" altLang="zh-CN" sz="2400" dirty="0" smtClean="0"/>
                  <a:t>X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/>
                  <a:t>=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1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and</a:t>
                </a:r>
                <a:r>
                  <a:rPr lang="zh-CN" altLang="en-US" sz="2400" dirty="0"/>
                  <a:t> </a:t>
                </a:r>
                <a:r>
                  <a:rPr lang="en-US" altLang="zh-CN" sz="2400" dirty="0" smtClean="0"/>
                  <a:t>Q</a:t>
                </a:r>
                <a:r>
                  <a:rPr lang="en-US" altLang="zh-CN" sz="2400" baseline="-8000" dirty="0" smtClean="0"/>
                  <a:t>7:0</a:t>
                </a:r>
                <a:r>
                  <a:rPr lang="en-US" altLang="en-US" sz="2400" dirty="0" smtClean="0"/>
                  <a:t> </a:t>
                </a:r>
                <a:r>
                  <a:rPr lang="en-US" altLang="en-US" sz="2400" dirty="0"/>
                  <a:t>= </a:t>
                </a:r>
                <a:r>
                  <a:rPr lang="en-US" altLang="zh-CN" sz="2400" dirty="0" smtClean="0"/>
                  <a:t>150=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(1,0,0,1,0,1,1,0),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/>
                  <a:t>set</a:t>
                </a:r>
                <a:r>
                  <a:rPr lang="zh-CN" altLang="en-US" sz="2400" dirty="0"/>
                  <a:t> </a:t>
                </a:r>
                <a:r>
                  <a:rPr lang="en-US" altLang="zh-CN" sz="2400" b="1" dirty="0"/>
                  <a:t>LD</a:t>
                </a:r>
                <a:r>
                  <a:rPr lang="zh-CN" altLang="en-US" sz="2400" b="1" dirty="0"/>
                  <a:t> </a:t>
                </a:r>
                <a:r>
                  <a:rPr lang="en-US" altLang="zh-CN" sz="2400" b="1" dirty="0"/>
                  <a:t>=</a:t>
                </a:r>
                <a:r>
                  <a:rPr lang="zh-CN" altLang="en-US" sz="2400" b="1" dirty="0"/>
                  <a:t> </a:t>
                </a:r>
                <a:r>
                  <a:rPr lang="en-US" altLang="zh-CN" sz="2400" b="1" dirty="0"/>
                  <a:t>1</a:t>
                </a:r>
                <a:r>
                  <a:rPr lang="zh-CN" altLang="en-US" sz="2400" b="1" dirty="0"/>
                  <a:t> </a:t>
                </a:r>
                <a:r>
                  <a:rPr lang="en-US" altLang="zh-CN" sz="2400" dirty="0" smtClean="0"/>
                  <a:t>then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 smtClean="0"/>
                  <a:t>D</a:t>
                </a:r>
                <a:r>
                  <a:rPr lang="en-US" altLang="zh-CN" sz="2400" baseline="-8000" dirty="0" smtClean="0"/>
                  <a:t>7:0</a:t>
                </a:r>
                <a14:m>
                  <m:oMath xmlns:m="http://schemas.openxmlformats.org/officeDocument/2006/math">
                    <m:r>
                      <a:rPr lang="zh-CN" altLang="en-US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is-IS" altLang="zh-CN" sz="2400" i="1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m:rPr>
                        <m:nor/>
                      </m:rPr>
                      <a:rPr lang="en-US" altLang="zh-CN" sz="2400" b="0" i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Q</m:t>
                    </m:r>
                    <m:r>
                      <m:rPr>
                        <m:nor/>
                      </m:rPr>
                      <a:rPr lang="en-US" altLang="zh-CN" sz="2400" baseline="-8000" dirty="0"/>
                      <m:t>7:0</m:t>
                    </m:r>
                    <m:r>
                      <m:rPr>
                        <m:nor/>
                      </m:rPr>
                      <a:rPr lang="en-US" altLang="en-US" sz="2400" dirty="0"/>
                      <m:t> </m:t>
                    </m:r>
                  </m:oMath>
                </a14:m>
                <a:endParaRPr lang="en-US" altLang="en-US" sz="2400" dirty="0" smtClean="0"/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r>
                  <a:rPr lang="en-US" altLang="zh-CN" sz="2400" dirty="0" smtClean="0"/>
                  <a:t>Comb</a:t>
                </a:r>
                <a:r>
                  <a:rPr lang="zh-CN" altLang="en-US" sz="2400" dirty="0" smtClean="0"/>
                  <a:t> </a:t>
                </a:r>
                <a:r>
                  <a:rPr lang="en-US" altLang="zh-CN" sz="2400" dirty="0"/>
                  <a:t>logic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for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LD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only</a:t>
                </a:r>
                <a:r>
                  <a:rPr lang="zh-CN" altLang="en-US" sz="2400" dirty="0"/>
                  <a:t> </a:t>
                </a:r>
                <a:r>
                  <a:rPr lang="en-US" altLang="zh-CN" sz="2400" dirty="0"/>
                  <a:t>takes</a:t>
                </a:r>
                <a:r>
                  <a:rPr lang="zh-CN" altLang="en-US" sz="2400" dirty="0"/>
                  <a:t> </a:t>
                </a:r>
                <a:r>
                  <a:rPr lang="en-US" altLang="zh-CN" sz="2400" dirty="0" smtClean="0"/>
                  <a:t>1s</a:t>
                </a:r>
                <a:r>
                  <a:rPr lang="en-US" altLang="en-US" sz="2400" dirty="0"/>
                  <a:t>	</a:t>
                </a:r>
              </a:p>
            </p:txBody>
          </p:sp>
        </mc:Choice>
        <mc:Fallback xmlns="">
          <p:sp>
            <p:nvSpPr>
              <p:cNvPr id="14339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0267" y="870691"/>
                <a:ext cx="10423003" cy="1791260"/>
              </a:xfrm>
              <a:prstGeom prst="rect">
                <a:avLst/>
              </a:prstGeom>
              <a:blipFill rotWithShape="0">
                <a:blip r:embed="rId3"/>
                <a:stretch>
                  <a:fillRect l="-819" t="-2721" b="-680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42" name="Text Box 17"/>
          <p:cNvSpPr txBox="1">
            <a:spLocks noChangeArrowheads="1"/>
          </p:cNvSpPr>
          <p:nvPr/>
        </p:nvSpPr>
        <p:spPr bwMode="auto">
          <a:xfrm>
            <a:off x="561975" y="158751"/>
            <a:ext cx="32956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3600" dirty="0"/>
              <a:t>Cascade Counter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803525" y="3893919"/>
            <a:ext cx="1981200" cy="1219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114801" y="3973295"/>
            <a:ext cx="8002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  <a:p>
            <a:pPr eaLnBrk="1" hangingPunct="1"/>
            <a:endParaRPr lang="en-US" altLang="en-US" sz="2400" dirty="0"/>
          </a:p>
          <a:p>
            <a:pPr algn="r" eaLnBrk="1" hangingPunct="1"/>
            <a:r>
              <a:rPr lang="en-US" altLang="en-US" sz="2400" dirty="0"/>
              <a:t>LD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2743200" y="4049494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</a:t>
            </a:r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2819400" y="4579719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 flipH="1">
            <a:off x="2819400" y="4732119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 flipH="1">
            <a:off x="2438400" y="4274919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flipH="1">
            <a:off x="2514600" y="473211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1905000" y="4430494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 flipH="1">
            <a:off x="3673475" y="5317907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3276600" y="2906494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7,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6,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5,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4</a:t>
            </a:r>
          </a:p>
        </p:txBody>
      </p:sp>
      <p:sp>
        <p:nvSpPr>
          <p:cNvPr id="18" name="Line 20"/>
          <p:cNvSpPr>
            <a:spLocks noChangeShapeType="1"/>
          </p:cNvSpPr>
          <p:nvPr/>
        </p:nvSpPr>
        <p:spPr bwMode="auto">
          <a:xfrm flipV="1">
            <a:off x="3810000" y="511311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" name="Line 21"/>
          <p:cNvSpPr>
            <a:spLocks noChangeShapeType="1"/>
          </p:cNvSpPr>
          <p:nvPr/>
        </p:nvSpPr>
        <p:spPr bwMode="auto">
          <a:xfrm flipH="1">
            <a:off x="3657600" y="3565307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" name="Line 22"/>
          <p:cNvSpPr>
            <a:spLocks noChangeShapeType="1"/>
          </p:cNvSpPr>
          <p:nvPr/>
        </p:nvSpPr>
        <p:spPr bwMode="auto">
          <a:xfrm flipV="1">
            <a:off x="3794125" y="336051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" name="Rectangle 23"/>
          <p:cNvSpPr>
            <a:spLocks noChangeArrowheads="1"/>
          </p:cNvSpPr>
          <p:nvPr/>
        </p:nvSpPr>
        <p:spPr bwMode="auto">
          <a:xfrm>
            <a:off x="3276600" y="5649694"/>
            <a:ext cx="1031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2400" dirty="0" smtClean="0"/>
              <a:t>0,0,0,0</a:t>
            </a:r>
            <a:endParaRPr lang="en-US" altLang="en-US" sz="2400" baseline="-8000" dirty="0"/>
          </a:p>
        </p:txBody>
      </p:sp>
      <p:sp>
        <p:nvSpPr>
          <p:cNvPr id="22" name="Rectangle 24"/>
          <p:cNvSpPr>
            <a:spLocks noChangeArrowheads="1"/>
          </p:cNvSpPr>
          <p:nvPr/>
        </p:nvSpPr>
        <p:spPr bwMode="auto">
          <a:xfrm>
            <a:off x="7010400" y="3893919"/>
            <a:ext cx="1981200" cy="12192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23" name="Text Box 25"/>
          <p:cNvSpPr txBox="1">
            <a:spLocks noChangeArrowheads="1"/>
          </p:cNvSpPr>
          <p:nvPr/>
        </p:nvSpPr>
        <p:spPr bwMode="auto">
          <a:xfrm>
            <a:off x="8305801" y="3973295"/>
            <a:ext cx="80021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  <a:p>
            <a:pPr eaLnBrk="1" hangingPunct="1"/>
            <a:endParaRPr lang="en-US" altLang="en-US" sz="2400" dirty="0"/>
          </a:p>
          <a:p>
            <a:pPr algn="r" eaLnBrk="1" hangingPunct="1"/>
            <a:r>
              <a:rPr lang="en-US" altLang="en-US" sz="2400" dirty="0"/>
              <a:t>LD</a:t>
            </a:r>
          </a:p>
        </p:txBody>
      </p:sp>
      <p:sp>
        <p:nvSpPr>
          <p:cNvPr id="24" name="Text Box 26"/>
          <p:cNvSpPr txBox="1">
            <a:spLocks noChangeArrowheads="1"/>
          </p:cNvSpPr>
          <p:nvPr/>
        </p:nvSpPr>
        <p:spPr bwMode="auto">
          <a:xfrm>
            <a:off x="6934200" y="4049494"/>
            <a:ext cx="5730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</a:t>
            </a:r>
          </a:p>
        </p:txBody>
      </p:sp>
      <p:sp>
        <p:nvSpPr>
          <p:cNvPr id="25" name="Line 27"/>
          <p:cNvSpPr>
            <a:spLocks noChangeShapeType="1"/>
          </p:cNvSpPr>
          <p:nvPr/>
        </p:nvSpPr>
        <p:spPr bwMode="auto">
          <a:xfrm>
            <a:off x="7010400" y="4579719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6" name="Line 28"/>
          <p:cNvSpPr>
            <a:spLocks noChangeShapeType="1"/>
          </p:cNvSpPr>
          <p:nvPr/>
        </p:nvSpPr>
        <p:spPr bwMode="auto">
          <a:xfrm flipH="1">
            <a:off x="7010400" y="4732119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" name="Line 29"/>
          <p:cNvSpPr>
            <a:spLocks noChangeShapeType="1"/>
          </p:cNvSpPr>
          <p:nvPr/>
        </p:nvSpPr>
        <p:spPr bwMode="auto">
          <a:xfrm flipH="1">
            <a:off x="4800600" y="4274919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8" name="Line 30"/>
          <p:cNvSpPr>
            <a:spLocks noChangeShapeType="1"/>
          </p:cNvSpPr>
          <p:nvPr/>
        </p:nvSpPr>
        <p:spPr bwMode="auto">
          <a:xfrm flipH="1">
            <a:off x="6705600" y="473211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" name="Text Box 31"/>
          <p:cNvSpPr txBox="1">
            <a:spLocks noChangeArrowheads="1"/>
          </p:cNvSpPr>
          <p:nvPr/>
        </p:nvSpPr>
        <p:spPr bwMode="auto">
          <a:xfrm>
            <a:off x="6096000" y="4430494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30" name="Line 32"/>
          <p:cNvSpPr>
            <a:spLocks noChangeShapeType="1"/>
          </p:cNvSpPr>
          <p:nvPr/>
        </p:nvSpPr>
        <p:spPr bwMode="auto">
          <a:xfrm flipH="1">
            <a:off x="7864475" y="5317907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" name="Rectangle 33"/>
          <p:cNvSpPr>
            <a:spLocks noChangeArrowheads="1"/>
          </p:cNvSpPr>
          <p:nvPr/>
        </p:nvSpPr>
        <p:spPr bwMode="auto">
          <a:xfrm>
            <a:off x="7467600" y="2906494"/>
            <a:ext cx="162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1,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32" name="Line 34"/>
          <p:cNvSpPr>
            <a:spLocks noChangeShapeType="1"/>
          </p:cNvSpPr>
          <p:nvPr/>
        </p:nvSpPr>
        <p:spPr bwMode="auto">
          <a:xfrm flipV="1">
            <a:off x="8001000" y="511311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" name="Line 35"/>
          <p:cNvSpPr>
            <a:spLocks noChangeShapeType="1"/>
          </p:cNvSpPr>
          <p:nvPr/>
        </p:nvSpPr>
        <p:spPr bwMode="auto">
          <a:xfrm flipH="1">
            <a:off x="7848600" y="3565307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4" name="Line 36"/>
          <p:cNvSpPr>
            <a:spLocks noChangeShapeType="1"/>
          </p:cNvSpPr>
          <p:nvPr/>
        </p:nvSpPr>
        <p:spPr bwMode="auto">
          <a:xfrm flipV="1">
            <a:off x="7985125" y="336051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" name="Rectangle 37"/>
          <p:cNvSpPr>
            <a:spLocks noChangeArrowheads="1"/>
          </p:cNvSpPr>
          <p:nvPr/>
        </p:nvSpPr>
        <p:spPr bwMode="auto">
          <a:xfrm>
            <a:off x="7467600" y="5649694"/>
            <a:ext cx="103105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zh-CN" sz="2400" dirty="0" smtClean="0"/>
              <a:t>1,1,1,1</a:t>
            </a:r>
            <a:endParaRPr lang="en-US" altLang="en-US" sz="2400" baseline="-8000" dirty="0"/>
          </a:p>
        </p:txBody>
      </p:sp>
      <p:sp>
        <p:nvSpPr>
          <p:cNvPr id="36" name="Line 38"/>
          <p:cNvSpPr>
            <a:spLocks noChangeShapeType="1"/>
          </p:cNvSpPr>
          <p:nvPr/>
        </p:nvSpPr>
        <p:spPr bwMode="auto">
          <a:xfrm flipH="1">
            <a:off x="5410200" y="5494119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" name="Line 39"/>
          <p:cNvSpPr>
            <a:spLocks noChangeShapeType="1"/>
          </p:cNvSpPr>
          <p:nvPr/>
        </p:nvSpPr>
        <p:spPr bwMode="auto">
          <a:xfrm flipV="1">
            <a:off x="5410200" y="4808319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8" name="Line 40"/>
          <p:cNvSpPr>
            <a:spLocks noChangeShapeType="1"/>
          </p:cNvSpPr>
          <p:nvPr/>
        </p:nvSpPr>
        <p:spPr bwMode="auto">
          <a:xfrm flipH="1">
            <a:off x="4800600" y="480831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" name="Line 41"/>
          <p:cNvSpPr>
            <a:spLocks noChangeShapeType="1"/>
          </p:cNvSpPr>
          <p:nvPr/>
        </p:nvSpPr>
        <p:spPr bwMode="auto">
          <a:xfrm flipV="1">
            <a:off x="9601200" y="4808319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0" name="Line 42"/>
          <p:cNvSpPr>
            <a:spLocks noChangeShapeType="1"/>
          </p:cNvSpPr>
          <p:nvPr/>
        </p:nvSpPr>
        <p:spPr bwMode="auto">
          <a:xfrm flipH="1">
            <a:off x="8991600" y="4808319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1" name="Text Box 43"/>
          <p:cNvSpPr txBox="1">
            <a:spLocks noChangeArrowheads="1"/>
          </p:cNvSpPr>
          <p:nvPr/>
        </p:nvSpPr>
        <p:spPr bwMode="auto">
          <a:xfrm>
            <a:off x="10778055" y="386190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X</a:t>
            </a:r>
          </a:p>
        </p:txBody>
      </p:sp>
      <p:sp>
        <p:nvSpPr>
          <p:cNvPr id="42" name="Line 44"/>
          <p:cNvSpPr>
            <a:spLocks noChangeShapeType="1"/>
          </p:cNvSpPr>
          <p:nvPr/>
        </p:nvSpPr>
        <p:spPr bwMode="auto">
          <a:xfrm flipH="1">
            <a:off x="8991600" y="4274919"/>
            <a:ext cx="210312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" name="Line 45"/>
          <p:cNvSpPr>
            <a:spLocks noChangeShapeType="1"/>
          </p:cNvSpPr>
          <p:nvPr/>
        </p:nvSpPr>
        <p:spPr bwMode="auto">
          <a:xfrm>
            <a:off x="9601200" y="5494119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4" name="Text Box 46"/>
          <p:cNvSpPr txBox="1">
            <a:spLocks noChangeArrowheads="1"/>
          </p:cNvSpPr>
          <p:nvPr/>
        </p:nvSpPr>
        <p:spPr bwMode="auto">
          <a:xfrm>
            <a:off x="5622925" y="3782795"/>
            <a:ext cx="611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</a:t>
            </a:r>
            <a:r>
              <a:rPr lang="en-US" altLang="en-US" sz="2400" baseline="-25000" dirty="0"/>
              <a:t>C0</a:t>
            </a:r>
          </a:p>
        </p:txBody>
      </p:sp>
      <p:sp>
        <p:nvSpPr>
          <p:cNvPr id="45" name="Rectangle 37"/>
          <p:cNvSpPr>
            <a:spLocks noChangeArrowheads="1"/>
          </p:cNvSpPr>
          <p:nvPr/>
        </p:nvSpPr>
        <p:spPr bwMode="auto">
          <a:xfrm>
            <a:off x="3075104" y="4713009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0</a:t>
            </a:r>
          </a:p>
        </p:txBody>
      </p:sp>
      <p:sp>
        <p:nvSpPr>
          <p:cNvPr id="46" name="Rectangle 37"/>
          <p:cNvSpPr>
            <a:spLocks noChangeArrowheads="1"/>
          </p:cNvSpPr>
          <p:nvPr/>
        </p:nvSpPr>
        <p:spPr bwMode="auto">
          <a:xfrm>
            <a:off x="7315200" y="4751109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D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D</a:t>
            </a:r>
            <a:r>
              <a:rPr lang="en-US" altLang="en-US" sz="2000" baseline="-8000" dirty="0"/>
              <a:t>0</a:t>
            </a:r>
          </a:p>
        </p:txBody>
      </p:sp>
      <p:sp>
        <p:nvSpPr>
          <p:cNvPr id="47" name="Rectangle 33"/>
          <p:cNvSpPr>
            <a:spLocks noChangeArrowheads="1"/>
          </p:cNvSpPr>
          <p:nvPr/>
        </p:nvSpPr>
        <p:spPr bwMode="auto">
          <a:xfrm>
            <a:off x="7239000" y="3817719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0</a:t>
            </a:r>
          </a:p>
        </p:txBody>
      </p:sp>
      <p:sp>
        <p:nvSpPr>
          <p:cNvPr id="48" name="Rectangle 33"/>
          <p:cNvSpPr>
            <a:spLocks noChangeArrowheads="1"/>
          </p:cNvSpPr>
          <p:nvPr/>
        </p:nvSpPr>
        <p:spPr bwMode="auto">
          <a:xfrm>
            <a:off x="3048000" y="3817719"/>
            <a:ext cx="126829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000" dirty="0"/>
              <a:t>Q</a:t>
            </a:r>
            <a:r>
              <a:rPr lang="en-US" altLang="en-US" sz="2000" baseline="-8000" dirty="0"/>
              <a:t>3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2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1</a:t>
            </a:r>
            <a:r>
              <a:rPr lang="en-US" altLang="en-US" sz="2000" dirty="0"/>
              <a:t>Q</a:t>
            </a:r>
            <a:r>
              <a:rPr lang="en-US" altLang="en-US" sz="2000" baseline="-8000" dirty="0"/>
              <a:t>0</a:t>
            </a:r>
          </a:p>
        </p:txBody>
      </p:sp>
      <p:sp>
        <p:nvSpPr>
          <p:cNvPr id="49" name="AutoShape 30"/>
          <p:cNvSpPr>
            <a:spLocks noChangeArrowheads="1"/>
          </p:cNvSpPr>
          <p:nvPr/>
        </p:nvSpPr>
        <p:spPr bwMode="auto">
          <a:xfrm rot="10800000">
            <a:off x="9955095" y="5172443"/>
            <a:ext cx="457200" cy="6858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50" name="Line 33"/>
          <p:cNvSpPr>
            <a:spLocks noChangeShapeType="1"/>
          </p:cNvSpPr>
          <p:nvPr/>
        </p:nvSpPr>
        <p:spPr bwMode="auto">
          <a:xfrm>
            <a:off x="10412295" y="5368548"/>
            <a:ext cx="36576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2" name="Line 35"/>
          <p:cNvSpPr>
            <a:spLocks noChangeShapeType="1"/>
          </p:cNvSpPr>
          <p:nvPr/>
        </p:nvSpPr>
        <p:spPr bwMode="auto">
          <a:xfrm flipH="1">
            <a:off x="10412295" y="5240641"/>
            <a:ext cx="36576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3" name="Rectangle 36"/>
          <p:cNvSpPr>
            <a:spLocks noChangeArrowheads="1"/>
          </p:cNvSpPr>
          <p:nvPr/>
        </p:nvSpPr>
        <p:spPr bwMode="auto">
          <a:xfrm>
            <a:off x="10777764" y="5058632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dirty="0" smtClean="0"/>
              <a:t>Q</a:t>
            </a:r>
            <a:r>
              <a:rPr lang="en-US" altLang="zh-CN" baseline="-8000" dirty="0"/>
              <a:t>1</a:t>
            </a:r>
            <a:endParaRPr lang="en-US" altLang="en-US" baseline="-8000" dirty="0"/>
          </a:p>
        </p:txBody>
      </p:sp>
      <p:sp>
        <p:nvSpPr>
          <p:cNvPr id="59" name="Line 33"/>
          <p:cNvSpPr>
            <a:spLocks noChangeShapeType="1"/>
          </p:cNvSpPr>
          <p:nvPr/>
        </p:nvSpPr>
        <p:spPr bwMode="auto">
          <a:xfrm>
            <a:off x="10418564" y="5658094"/>
            <a:ext cx="36576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" name="Line 35"/>
          <p:cNvSpPr>
            <a:spLocks noChangeShapeType="1"/>
          </p:cNvSpPr>
          <p:nvPr/>
        </p:nvSpPr>
        <p:spPr bwMode="auto">
          <a:xfrm flipH="1">
            <a:off x="10418564" y="5518612"/>
            <a:ext cx="36576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cxnSp>
        <p:nvCxnSpPr>
          <p:cNvPr id="14337" name="Straight Connector 14336"/>
          <p:cNvCxnSpPr>
            <a:endCxn id="52" idx="0"/>
          </p:cNvCxnSpPr>
          <p:nvPr/>
        </p:nvCxnSpPr>
        <p:spPr>
          <a:xfrm>
            <a:off x="10778055" y="4244758"/>
            <a:ext cx="0" cy="9958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Line 33"/>
          <p:cNvSpPr>
            <a:spLocks noChangeShapeType="1"/>
          </p:cNvSpPr>
          <p:nvPr/>
        </p:nvSpPr>
        <p:spPr bwMode="auto">
          <a:xfrm>
            <a:off x="10432065" y="5798919"/>
            <a:ext cx="36576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9" name="Rectangle 36"/>
          <p:cNvSpPr>
            <a:spLocks noChangeArrowheads="1"/>
          </p:cNvSpPr>
          <p:nvPr/>
        </p:nvSpPr>
        <p:spPr bwMode="auto">
          <a:xfrm>
            <a:off x="10777764" y="5268335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dirty="0" smtClean="0"/>
              <a:t>Q</a:t>
            </a:r>
            <a:r>
              <a:rPr lang="en-US" altLang="zh-CN" baseline="-8000" dirty="0"/>
              <a:t>2</a:t>
            </a:r>
            <a:endParaRPr lang="en-US" altLang="en-US" baseline="-8000" dirty="0"/>
          </a:p>
        </p:txBody>
      </p:sp>
      <p:sp>
        <p:nvSpPr>
          <p:cNvPr id="70" name="Rectangle 36"/>
          <p:cNvSpPr>
            <a:spLocks noChangeArrowheads="1"/>
          </p:cNvSpPr>
          <p:nvPr/>
        </p:nvSpPr>
        <p:spPr bwMode="auto">
          <a:xfrm>
            <a:off x="10765617" y="5492193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dirty="0" smtClean="0"/>
              <a:t>Q</a:t>
            </a:r>
            <a:r>
              <a:rPr lang="en-US" altLang="zh-CN" baseline="-8000" dirty="0"/>
              <a:t>4</a:t>
            </a:r>
            <a:endParaRPr lang="en-US" altLang="en-US" baseline="-8000" dirty="0"/>
          </a:p>
        </p:txBody>
      </p:sp>
      <p:sp>
        <p:nvSpPr>
          <p:cNvPr id="71" name="Rectangle 36"/>
          <p:cNvSpPr>
            <a:spLocks noChangeArrowheads="1"/>
          </p:cNvSpPr>
          <p:nvPr/>
        </p:nvSpPr>
        <p:spPr bwMode="auto">
          <a:xfrm>
            <a:off x="10777764" y="5710452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dirty="0" smtClean="0"/>
              <a:t>Q</a:t>
            </a:r>
            <a:r>
              <a:rPr lang="en-US" altLang="zh-CN" baseline="-8000" dirty="0"/>
              <a:t>7</a:t>
            </a:r>
            <a:endParaRPr lang="en-US" altLang="en-US" baseline="-8000" dirty="0"/>
          </a:p>
        </p:txBody>
      </p:sp>
    </p:spTree>
    <p:extLst>
      <p:ext uri="{BB962C8B-B14F-4D97-AF65-F5344CB8AC3E}">
        <p14:creationId xmlns:p14="http://schemas.microsoft.com/office/powerpoint/2010/main" val="74686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48433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4000" dirty="0" smtClean="0"/>
              <a:t>Floating</a:t>
            </a:r>
            <a:r>
              <a:rPr lang="zh-CN" altLang="en-US" sz="4000" dirty="0" smtClean="0"/>
              <a:t> </a:t>
            </a:r>
            <a:r>
              <a:rPr lang="en-US" altLang="zh-CN" sz="4000" dirty="0" smtClean="0"/>
              <a:t>Point</a:t>
            </a:r>
            <a:r>
              <a:rPr lang="zh-CN" altLang="en-US" sz="4000" dirty="0" smtClean="0"/>
              <a:t> </a:t>
            </a:r>
            <a:r>
              <a:rPr lang="en-US" altLang="zh-CN" sz="4000" dirty="0" smtClean="0"/>
              <a:t>Number:</a:t>
            </a:r>
            <a:r>
              <a:rPr lang="zh-CN" altLang="en-US" sz="4000" dirty="0" smtClean="0"/>
              <a:t> </a:t>
            </a:r>
            <a:r>
              <a:rPr lang="en-US" altLang="en-US" sz="4000" dirty="0" smtClean="0"/>
              <a:t>Standard</a:t>
            </a:r>
            <a:endParaRPr lang="en-US" altLang="en-US" sz="4000" dirty="0"/>
          </a:p>
        </p:txBody>
      </p:sp>
      <p:sp>
        <p:nvSpPr>
          <p:cNvPr id="11268" name="Text Box 4"/>
          <p:cNvSpPr>
            <a:spLocks noGrp="1" noChangeArrowheads="1"/>
          </p:cNvSpPr>
          <p:nvPr>
            <p:ph type="body" idx="1"/>
          </p:nvPr>
        </p:nvSpPr>
        <p:spPr>
          <a:xfrm>
            <a:off x="2090738" y="1268414"/>
            <a:ext cx="8037512" cy="2160587"/>
          </a:xfrm>
          <a:noFill/>
          <a:extLst>
            <a:ext uri="{91240B29-F687-4F45-9708-019B960494DF}">
              <a14:hiddenLine xmlns:a14="http://schemas.microsoft.com/office/drawing/2010/main" w="3175" cap="flat" cmpd="sng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50000"/>
              </a:spcBef>
              <a:buSzPct val="150000"/>
              <a:buFont typeface="Wingdings" charset="2"/>
              <a:buChar char="§"/>
            </a:pPr>
            <a:r>
              <a:rPr lang="en-US" altLang="en-US"/>
              <a:t> ulp (</a:t>
            </a:r>
            <a:r>
              <a:rPr lang="en-US" altLang="en-US">
                <a:solidFill>
                  <a:srgbClr val="CC0000"/>
                </a:solidFill>
              </a:rPr>
              <a:t>unit in the last place</a:t>
            </a:r>
            <a:r>
              <a:rPr lang="en-US" altLang="en-US"/>
              <a:t>)</a:t>
            </a:r>
          </a:p>
          <a:p>
            <a:pPr lvl="1" eaLnBrk="1" hangingPunct="1">
              <a:spcBef>
                <a:spcPct val="50000"/>
              </a:spcBef>
              <a:buSzPct val="150000"/>
              <a:buFont typeface="Wingdings" charset="2"/>
              <a:buChar char="§"/>
            </a:pPr>
            <a:r>
              <a:rPr lang="en-US" altLang="en-US"/>
              <a:t>Difference between two consecutive values of the significand.</a:t>
            </a:r>
          </a:p>
          <a:p>
            <a:pPr lvl="1" eaLnBrk="1" hangingPunct="1">
              <a:spcBef>
                <a:spcPct val="50000"/>
              </a:spcBef>
              <a:buSzPct val="150000"/>
              <a:buFont typeface="Wingdings" charset="2"/>
              <a:buNone/>
            </a:pPr>
            <a:r>
              <a:rPr lang="en-US" altLang="en-US"/>
              <a:t>3 Parts</a:t>
            </a:r>
            <a:r>
              <a:rPr lang="en-US" altLang="en-US">
                <a:sym typeface="Wingdings" charset="2"/>
              </a:rPr>
              <a:t> x = </a:t>
            </a:r>
            <a:r>
              <a:rPr lang="en-US" altLang="en-US">
                <a:sym typeface="WP MathA" charset="0"/>
              </a:rPr>
              <a:t>~s </a:t>
            </a:r>
            <a:r>
              <a:rPr lang="en-US" altLang="en-US">
                <a:sym typeface="WP MathB" charset="0"/>
              </a:rPr>
              <a:t>b</a:t>
            </a:r>
            <a:r>
              <a:rPr lang="en-US" altLang="en-US" baseline="30000">
                <a:sym typeface="WP MathB" charset="0"/>
              </a:rPr>
              <a:t>e</a:t>
            </a:r>
            <a:r>
              <a:rPr lang="en-US" altLang="en-US">
                <a:sym typeface="WP MathB" charset="0"/>
              </a:rPr>
              <a:t>:sign, significand, exponent</a:t>
            </a:r>
            <a:endParaRPr lang="en-US" altLang="en-US"/>
          </a:p>
          <a:p>
            <a:pPr lvl="1" eaLnBrk="1" hangingPunct="1">
              <a:spcBef>
                <a:spcPct val="50000"/>
              </a:spcBef>
              <a:buSzPct val="150000"/>
              <a:buFont typeface="Wingdings" charset="2"/>
              <a:buNone/>
            </a:pPr>
            <a:endParaRPr lang="en-US" altLang="en-US"/>
          </a:p>
          <a:p>
            <a:pPr lvl="1" eaLnBrk="1" hangingPunct="1">
              <a:spcBef>
                <a:spcPct val="50000"/>
              </a:spcBef>
              <a:buSzPct val="150000"/>
              <a:buFont typeface="Wingdings" charset="2"/>
              <a:buNone/>
            </a:pPr>
            <a:endParaRPr lang="en-US" altLang="en-US"/>
          </a:p>
        </p:txBody>
      </p:sp>
      <p:sp>
        <p:nvSpPr>
          <p:cNvPr id="11269" name="Rectangle 21"/>
          <p:cNvSpPr>
            <a:spLocks noChangeArrowheads="1"/>
          </p:cNvSpPr>
          <p:nvPr/>
        </p:nvSpPr>
        <p:spPr bwMode="auto">
          <a:xfrm>
            <a:off x="3048000" y="4038600"/>
            <a:ext cx="5638800" cy="5334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270" name="Line 22"/>
          <p:cNvSpPr>
            <a:spLocks noChangeShapeType="1"/>
          </p:cNvSpPr>
          <p:nvPr/>
        </p:nvSpPr>
        <p:spPr bwMode="auto">
          <a:xfrm>
            <a:off x="3276600" y="40386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1" name="Line 23"/>
          <p:cNvSpPr>
            <a:spLocks noChangeShapeType="1"/>
          </p:cNvSpPr>
          <p:nvPr/>
        </p:nvSpPr>
        <p:spPr bwMode="auto">
          <a:xfrm>
            <a:off x="3505200" y="40386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2" name="Line 24"/>
          <p:cNvSpPr>
            <a:spLocks noChangeShapeType="1"/>
          </p:cNvSpPr>
          <p:nvPr/>
        </p:nvSpPr>
        <p:spPr bwMode="auto">
          <a:xfrm>
            <a:off x="3733800" y="40386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3" name="Line 25"/>
          <p:cNvSpPr>
            <a:spLocks noChangeShapeType="1"/>
          </p:cNvSpPr>
          <p:nvPr/>
        </p:nvSpPr>
        <p:spPr bwMode="auto">
          <a:xfrm>
            <a:off x="3962400" y="40386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4" name="Line 26"/>
          <p:cNvSpPr>
            <a:spLocks noChangeShapeType="1"/>
          </p:cNvSpPr>
          <p:nvPr/>
        </p:nvSpPr>
        <p:spPr bwMode="auto">
          <a:xfrm>
            <a:off x="4191000" y="40386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5" name="Line 27"/>
          <p:cNvSpPr>
            <a:spLocks noChangeShapeType="1"/>
          </p:cNvSpPr>
          <p:nvPr/>
        </p:nvSpPr>
        <p:spPr bwMode="auto">
          <a:xfrm>
            <a:off x="4419600" y="40386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6" name="Line 28"/>
          <p:cNvSpPr>
            <a:spLocks noChangeShapeType="1"/>
          </p:cNvSpPr>
          <p:nvPr/>
        </p:nvSpPr>
        <p:spPr bwMode="auto">
          <a:xfrm>
            <a:off x="4648200" y="40386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7" name="Line 29"/>
          <p:cNvSpPr>
            <a:spLocks noChangeShapeType="1"/>
          </p:cNvSpPr>
          <p:nvPr/>
        </p:nvSpPr>
        <p:spPr bwMode="auto">
          <a:xfrm>
            <a:off x="4876800" y="40386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8" name="Line 30"/>
          <p:cNvSpPr>
            <a:spLocks noChangeShapeType="1"/>
          </p:cNvSpPr>
          <p:nvPr/>
        </p:nvSpPr>
        <p:spPr bwMode="auto">
          <a:xfrm>
            <a:off x="5105400" y="40386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9" name="Line 31"/>
          <p:cNvSpPr>
            <a:spLocks noChangeShapeType="1"/>
          </p:cNvSpPr>
          <p:nvPr/>
        </p:nvSpPr>
        <p:spPr bwMode="auto">
          <a:xfrm>
            <a:off x="5334000" y="40386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0" name="Line 32"/>
          <p:cNvSpPr>
            <a:spLocks noChangeShapeType="1"/>
          </p:cNvSpPr>
          <p:nvPr/>
        </p:nvSpPr>
        <p:spPr bwMode="auto">
          <a:xfrm>
            <a:off x="5562600" y="40386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1" name="Line 33"/>
          <p:cNvSpPr>
            <a:spLocks noChangeShapeType="1"/>
          </p:cNvSpPr>
          <p:nvPr/>
        </p:nvSpPr>
        <p:spPr bwMode="auto">
          <a:xfrm>
            <a:off x="3276600" y="3886200"/>
            <a:ext cx="0" cy="8382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2" name="Line 34"/>
          <p:cNvSpPr>
            <a:spLocks noChangeShapeType="1"/>
          </p:cNvSpPr>
          <p:nvPr/>
        </p:nvSpPr>
        <p:spPr bwMode="auto">
          <a:xfrm>
            <a:off x="5105400" y="3886200"/>
            <a:ext cx="0" cy="8382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3" name="Line 35"/>
          <p:cNvSpPr>
            <a:spLocks noChangeShapeType="1"/>
          </p:cNvSpPr>
          <p:nvPr/>
        </p:nvSpPr>
        <p:spPr bwMode="auto">
          <a:xfrm>
            <a:off x="3124200" y="4572000"/>
            <a:ext cx="0" cy="6096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4" name="Line 36"/>
          <p:cNvSpPr>
            <a:spLocks noChangeShapeType="1"/>
          </p:cNvSpPr>
          <p:nvPr/>
        </p:nvSpPr>
        <p:spPr bwMode="auto">
          <a:xfrm>
            <a:off x="3352800" y="4648200"/>
            <a:ext cx="0" cy="152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5" name="Line 37"/>
          <p:cNvSpPr>
            <a:spLocks noChangeShapeType="1"/>
          </p:cNvSpPr>
          <p:nvPr/>
        </p:nvSpPr>
        <p:spPr bwMode="auto">
          <a:xfrm>
            <a:off x="3352800" y="4800600"/>
            <a:ext cx="16002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6" name="Line 38"/>
          <p:cNvSpPr>
            <a:spLocks noChangeShapeType="1"/>
          </p:cNvSpPr>
          <p:nvPr/>
        </p:nvSpPr>
        <p:spPr bwMode="auto">
          <a:xfrm flipV="1">
            <a:off x="4953000" y="4648200"/>
            <a:ext cx="0" cy="152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7" name="Line 39"/>
          <p:cNvSpPr>
            <a:spLocks noChangeShapeType="1"/>
          </p:cNvSpPr>
          <p:nvPr/>
        </p:nvSpPr>
        <p:spPr bwMode="auto">
          <a:xfrm>
            <a:off x="4191000" y="4800600"/>
            <a:ext cx="0" cy="914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88" name="Text Box 40"/>
          <p:cNvSpPr txBox="1">
            <a:spLocks noChangeArrowheads="1"/>
          </p:cNvSpPr>
          <p:nvPr/>
        </p:nvSpPr>
        <p:spPr bwMode="auto">
          <a:xfrm>
            <a:off x="2667000" y="5257800"/>
            <a:ext cx="9144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/>
              <a:t>Sign Bit</a:t>
            </a:r>
          </a:p>
        </p:txBody>
      </p:sp>
      <p:sp>
        <p:nvSpPr>
          <p:cNvPr id="11289" name="Text Box 41"/>
          <p:cNvSpPr txBox="1">
            <a:spLocks noChangeArrowheads="1"/>
          </p:cNvSpPr>
          <p:nvPr/>
        </p:nvSpPr>
        <p:spPr bwMode="auto">
          <a:xfrm>
            <a:off x="3581400" y="5791200"/>
            <a:ext cx="13716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/>
              <a:t>8-bit exponent</a:t>
            </a:r>
          </a:p>
        </p:txBody>
      </p:sp>
      <p:sp>
        <p:nvSpPr>
          <p:cNvPr id="11290" name="Line 42"/>
          <p:cNvSpPr>
            <a:spLocks noChangeShapeType="1"/>
          </p:cNvSpPr>
          <p:nvPr/>
        </p:nvSpPr>
        <p:spPr bwMode="auto">
          <a:xfrm>
            <a:off x="8458200" y="40386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1" name="Line 43"/>
          <p:cNvSpPr>
            <a:spLocks noChangeShapeType="1"/>
          </p:cNvSpPr>
          <p:nvPr/>
        </p:nvSpPr>
        <p:spPr bwMode="auto">
          <a:xfrm>
            <a:off x="8229600" y="4038600"/>
            <a:ext cx="0" cy="533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2" name="Line 44"/>
          <p:cNvSpPr>
            <a:spLocks noChangeShapeType="1"/>
          </p:cNvSpPr>
          <p:nvPr/>
        </p:nvSpPr>
        <p:spPr bwMode="auto">
          <a:xfrm>
            <a:off x="5257800" y="4648200"/>
            <a:ext cx="0" cy="152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3" name="Line 45"/>
          <p:cNvSpPr>
            <a:spLocks noChangeShapeType="1"/>
          </p:cNvSpPr>
          <p:nvPr/>
        </p:nvSpPr>
        <p:spPr bwMode="auto">
          <a:xfrm>
            <a:off x="5257800" y="4800600"/>
            <a:ext cx="335280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4" name="Line 46"/>
          <p:cNvSpPr>
            <a:spLocks noChangeShapeType="1"/>
          </p:cNvSpPr>
          <p:nvPr/>
        </p:nvSpPr>
        <p:spPr bwMode="auto">
          <a:xfrm flipV="1">
            <a:off x="8610600" y="4648200"/>
            <a:ext cx="0" cy="1524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5" name="Line 47"/>
          <p:cNvSpPr>
            <a:spLocks noChangeShapeType="1"/>
          </p:cNvSpPr>
          <p:nvPr/>
        </p:nvSpPr>
        <p:spPr bwMode="auto">
          <a:xfrm>
            <a:off x="7086600" y="4800600"/>
            <a:ext cx="0" cy="60960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96" name="Text Box 48"/>
          <p:cNvSpPr txBox="1">
            <a:spLocks noChangeArrowheads="1"/>
          </p:cNvSpPr>
          <p:nvPr/>
        </p:nvSpPr>
        <p:spPr bwMode="auto">
          <a:xfrm>
            <a:off x="6553201" y="5486400"/>
            <a:ext cx="1630363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200"/>
              <a:t>23-bit Significand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2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3">
            <a:extLst>
              <a:ext uri="{FF2B5EF4-FFF2-40B4-BE49-F238E27FC236}">
                <a16:creationId xmlns="" xmlns:a16="http://schemas.microsoft.com/office/drawing/2014/main" id="{E64CEC54-5BF5-47CD-9683-211EA6718C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108127" y="940969"/>
            <a:ext cx="8503920" cy="5486400"/>
          </a:xfrm>
        </p:spPr>
        <p:txBody>
          <a:bodyPr>
            <a:noAutofit/>
          </a:bodyPr>
          <a:lstStyle/>
          <a:p>
            <a:pPr marL="571500" indent="-571500">
              <a:buFont typeface="Wingdings" panose="05000000000000000000" pitchFamily="2" charset="2"/>
              <a:buChar char="o"/>
              <a:defRPr/>
            </a:pPr>
            <a:r>
              <a:rPr lang="en-US" altLang="en-US" sz="2200" dirty="0"/>
              <a:t>  </a:t>
            </a:r>
            <a:r>
              <a:rPr lang="en-US" altLang="en-US" sz="2200" dirty="0">
                <a:latin typeface="Times New Roman" panose="02020603050405020304" pitchFamily="18" charset="0"/>
                <a:sym typeface="WP MathA" pitchFamily="2" charset="2"/>
              </a:rPr>
              <a:t>±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1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2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3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4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5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6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7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8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1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3</a:t>
            </a:r>
            <a:r>
              <a:rPr lang="en-US" altLang="en-US" sz="2200" dirty="0">
                <a:latin typeface="Arial" panose="020B0604020202020204" pitchFamily="34" charset="0"/>
                <a:sym typeface="WP MathA" pitchFamily="2" charset="2"/>
              </a:rPr>
              <a:t>…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22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23</a:t>
            </a:r>
          </a:p>
          <a:p>
            <a:pPr marL="966788" lvl="1" indent="-495300">
              <a:buFont typeface="Wingdings" panose="05000000000000000000" pitchFamily="2" charset="2"/>
              <a:buChar char="n"/>
              <a:defRPr/>
            </a:pPr>
            <a:r>
              <a:rPr lang="en-US" altLang="en-US" sz="2200" dirty="0"/>
              <a:t>1.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1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3</a:t>
            </a:r>
            <a:r>
              <a:rPr lang="en-US" altLang="en-US" sz="2200" dirty="0">
                <a:latin typeface="Arial" panose="020B0604020202020204" pitchFamily="34" charset="0"/>
                <a:sym typeface="WP MathA" pitchFamily="2" charset="2"/>
              </a:rPr>
              <a:t>…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22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23</a:t>
            </a:r>
            <a:r>
              <a:rPr lang="en-US" altLang="en-US" sz="2200" dirty="0"/>
              <a:t> normalized number</a:t>
            </a:r>
          </a:p>
          <a:p>
            <a:pPr marL="966788" lvl="1" indent="-495300">
              <a:buFont typeface="Wingdings" panose="05000000000000000000" pitchFamily="2" charset="2"/>
              <a:buChar char="n"/>
              <a:defRPr/>
            </a:pPr>
            <a:r>
              <a:rPr lang="en-US" altLang="en-US" sz="2200" dirty="0"/>
              <a:t>0.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1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3</a:t>
            </a:r>
            <a:r>
              <a:rPr lang="en-US" altLang="en-US" sz="2200" dirty="0">
                <a:latin typeface="Arial" panose="020B0604020202020204" pitchFamily="34" charset="0"/>
                <a:sym typeface="WP MathA" pitchFamily="2" charset="2"/>
              </a:rPr>
              <a:t>…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22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23</a:t>
            </a:r>
            <a:r>
              <a:rPr lang="en-US" altLang="en-US" sz="2200" dirty="0"/>
              <a:t> denormalized number</a:t>
            </a:r>
          </a:p>
          <a:p>
            <a:pPr marL="471488" lvl="1" indent="0">
              <a:buNone/>
              <a:defRPr/>
            </a:pPr>
            <a:r>
              <a:rPr lang="en-US" altLang="en-US" sz="2200" dirty="0">
                <a:sym typeface="WP MathA" pitchFamily="2" charset="2"/>
              </a:rPr>
              <a:t>Id    e</a:t>
            </a:r>
            <a:r>
              <a:rPr lang="en-US" altLang="en-US" sz="2200" baseline="-25000" dirty="0">
                <a:sym typeface="WP MathA" pitchFamily="2" charset="2"/>
              </a:rPr>
              <a:t>1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2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3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4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5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6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7</a:t>
            </a:r>
            <a:r>
              <a:rPr lang="en-US" altLang="en-US" sz="2200" dirty="0">
                <a:sym typeface="WP MathA" pitchFamily="2" charset="2"/>
              </a:rPr>
              <a:t>e</a:t>
            </a:r>
            <a:r>
              <a:rPr lang="en-US" altLang="en-US" sz="2200" baseline="-25000" dirty="0">
                <a:sym typeface="WP MathA" pitchFamily="2" charset="2"/>
              </a:rPr>
              <a:t>8</a:t>
            </a:r>
            <a:endParaRPr lang="en-US" altLang="en-US" sz="2200" dirty="0"/>
          </a:p>
          <a:p>
            <a:pPr marL="966788" lvl="1" indent="-495300">
              <a:buNone/>
              <a:defRPr/>
            </a:pPr>
            <a:r>
              <a:rPr lang="en-US" altLang="en-US" sz="2200" dirty="0">
                <a:solidFill>
                  <a:srgbClr val="C00000"/>
                </a:solidFill>
              </a:rPr>
              <a:t>0</a:t>
            </a:r>
            <a:r>
              <a:rPr lang="en-US" altLang="en-US" sz="2200" dirty="0"/>
              <a:t>	  0 0 0 0 0 0 0 0	 x=0.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1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3</a:t>
            </a:r>
            <a:r>
              <a:rPr lang="en-US" altLang="en-US" sz="2200" dirty="0">
                <a:latin typeface="Arial" panose="020B0604020202020204" pitchFamily="34" charset="0"/>
                <a:sym typeface="WP MathA" pitchFamily="2" charset="2"/>
              </a:rPr>
              <a:t>…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22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23 </a:t>
            </a:r>
            <a:r>
              <a:rPr lang="en-US" altLang="en-US" sz="2200" dirty="0">
                <a:sym typeface="WP MathB" pitchFamily="2" charset="2"/>
              </a:rPr>
              <a:t> 2</a:t>
            </a:r>
            <a:r>
              <a:rPr lang="en-US" altLang="en-US" sz="2200" baseline="30000" dirty="0">
                <a:sym typeface="WP MathB" pitchFamily="2" charset="2"/>
              </a:rPr>
              <a:t>-126</a:t>
            </a:r>
            <a:endParaRPr lang="en-US" altLang="en-US" sz="2200" baseline="30000" dirty="0"/>
          </a:p>
          <a:p>
            <a:pPr marL="966788" lvl="1" indent="-495300">
              <a:buNone/>
              <a:defRPr/>
            </a:pPr>
            <a:r>
              <a:rPr lang="en-US" altLang="en-US" sz="2200" dirty="0"/>
              <a:t>1	  0 0 0 0 0 0 0 1    </a:t>
            </a:r>
            <a:r>
              <a:rPr lang="en-US" altLang="en-US" sz="2200" dirty="0" smtClean="0"/>
              <a:t> </a:t>
            </a:r>
            <a:r>
              <a:rPr lang="en-US" altLang="en-US" sz="2200" dirty="0"/>
              <a:t>x=1.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1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3</a:t>
            </a:r>
            <a:r>
              <a:rPr lang="en-US" altLang="en-US" sz="2200" dirty="0">
                <a:latin typeface="Arial" panose="020B0604020202020204" pitchFamily="34" charset="0"/>
                <a:sym typeface="WP MathA" pitchFamily="2" charset="2"/>
              </a:rPr>
              <a:t>…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22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23 </a:t>
            </a:r>
            <a:r>
              <a:rPr lang="en-US" altLang="en-US" sz="2200" dirty="0">
                <a:sym typeface="WP MathB" pitchFamily="2" charset="2"/>
              </a:rPr>
              <a:t> 2</a:t>
            </a:r>
            <a:r>
              <a:rPr lang="en-US" altLang="en-US" sz="2200" baseline="30000" dirty="0">
                <a:sym typeface="WP MathB" pitchFamily="2" charset="2"/>
              </a:rPr>
              <a:t>-126</a:t>
            </a:r>
            <a:endParaRPr lang="en-US" altLang="en-US" sz="2200" dirty="0"/>
          </a:p>
          <a:p>
            <a:pPr marL="966788" lvl="1" indent="-495300">
              <a:buNone/>
              <a:defRPr/>
            </a:pPr>
            <a:r>
              <a:rPr lang="en-US" altLang="en-US" sz="2200" dirty="0"/>
              <a:t>2      0 0 0 0 0 0 1 0       </a:t>
            </a:r>
            <a:r>
              <a:rPr lang="zh-CN" altLang="en-US" sz="2200" dirty="0" smtClean="0"/>
              <a:t> </a:t>
            </a:r>
            <a:r>
              <a:rPr lang="en-US" altLang="en-US" sz="2200" dirty="0" smtClean="0"/>
              <a:t>x=1.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1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2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3</a:t>
            </a:r>
            <a:r>
              <a:rPr lang="en-US" altLang="en-US" sz="2200" dirty="0" smtClean="0">
                <a:latin typeface="Arial" panose="020B0604020202020204" pitchFamily="34" charset="0"/>
                <a:sym typeface="WP MathA" pitchFamily="2" charset="2"/>
              </a:rPr>
              <a:t>…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22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23 </a:t>
            </a:r>
            <a:r>
              <a:rPr lang="en-US" altLang="en-US" sz="2200" dirty="0" smtClean="0">
                <a:sym typeface="WP MathB" pitchFamily="2" charset="2"/>
              </a:rPr>
              <a:t> </a:t>
            </a:r>
            <a:r>
              <a:rPr lang="en-US" altLang="en-US" sz="2200" dirty="0">
                <a:sym typeface="WP MathB" pitchFamily="2" charset="2"/>
              </a:rPr>
              <a:t>2</a:t>
            </a:r>
            <a:r>
              <a:rPr lang="en-US" altLang="en-US" sz="2200" baseline="30000" dirty="0">
                <a:sym typeface="WP MathB" pitchFamily="2" charset="2"/>
              </a:rPr>
              <a:t>-125</a:t>
            </a:r>
            <a:endParaRPr lang="en-US" altLang="en-US" sz="2200" dirty="0"/>
          </a:p>
          <a:p>
            <a:pPr marL="966788" lvl="1" indent="-495300">
              <a:buNone/>
              <a:defRPr/>
            </a:pPr>
            <a:r>
              <a:rPr lang="en-US" altLang="en-US" sz="2200" dirty="0"/>
              <a:t>.</a:t>
            </a:r>
          </a:p>
          <a:p>
            <a:pPr marL="966788" lvl="1" indent="-495300">
              <a:buNone/>
              <a:defRPr/>
            </a:pPr>
            <a:r>
              <a:rPr lang="en-US" altLang="en-US" sz="2200" dirty="0"/>
              <a:t>126	  0 1 1 1 1 1 1 0 	 </a:t>
            </a:r>
            <a:r>
              <a:rPr lang="en-US" altLang="zh-CN" sz="2200" dirty="0"/>
              <a:t>x</a:t>
            </a:r>
            <a:r>
              <a:rPr lang="en-US" altLang="en-US" sz="2200" dirty="0" smtClean="0"/>
              <a:t>=1.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1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2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3</a:t>
            </a:r>
            <a:r>
              <a:rPr lang="en-US" altLang="en-US" sz="2200" dirty="0" smtClean="0">
                <a:latin typeface="Arial" panose="020B0604020202020204" pitchFamily="34" charset="0"/>
                <a:sym typeface="WP MathA" pitchFamily="2" charset="2"/>
              </a:rPr>
              <a:t>…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22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23   </a:t>
            </a:r>
            <a:r>
              <a:rPr lang="en-US" altLang="en-US" sz="2200" dirty="0">
                <a:sym typeface="WP MathB" pitchFamily="2" charset="2"/>
              </a:rPr>
              <a:t>2</a:t>
            </a:r>
            <a:r>
              <a:rPr lang="en-US" altLang="en-US" sz="2200" baseline="30000" dirty="0">
                <a:sym typeface="WP MathB" pitchFamily="2" charset="2"/>
              </a:rPr>
              <a:t>-1</a:t>
            </a:r>
            <a:endParaRPr lang="en-US" altLang="en-US" sz="2200" dirty="0"/>
          </a:p>
          <a:p>
            <a:pPr marL="966788" lvl="1" indent="-495300">
              <a:buNone/>
              <a:defRPr/>
            </a:pPr>
            <a:r>
              <a:rPr lang="en-US" altLang="en-US" sz="2200" dirty="0"/>
              <a:t>127  0 1 1 1 1 1 1 1       </a:t>
            </a:r>
            <a:r>
              <a:rPr lang="en-US" altLang="en-US" sz="2200" dirty="0" smtClean="0"/>
              <a:t>x=1.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1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2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3</a:t>
            </a:r>
            <a:r>
              <a:rPr lang="en-US" altLang="en-US" sz="2200" dirty="0" smtClean="0">
                <a:latin typeface="Arial" panose="020B0604020202020204" pitchFamily="34" charset="0"/>
                <a:sym typeface="WP MathA" pitchFamily="2" charset="2"/>
              </a:rPr>
              <a:t>…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22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23   </a:t>
            </a:r>
            <a:r>
              <a:rPr lang="en-US" altLang="en-US" sz="2200" dirty="0">
                <a:sym typeface="WP MathB" pitchFamily="2" charset="2"/>
              </a:rPr>
              <a:t>2</a:t>
            </a:r>
            <a:r>
              <a:rPr lang="en-US" altLang="en-US" sz="2200" baseline="30000" dirty="0">
                <a:sym typeface="WP MathB" pitchFamily="2" charset="2"/>
              </a:rPr>
              <a:t>0</a:t>
            </a:r>
            <a:endParaRPr lang="en-US" altLang="en-US" sz="2200" dirty="0"/>
          </a:p>
          <a:p>
            <a:pPr marL="471488" lvl="1" indent="0">
              <a:buNone/>
              <a:defRPr/>
            </a:pPr>
            <a:r>
              <a:rPr lang="en-US" altLang="en-US" sz="2200" dirty="0" smtClean="0"/>
              <a:t>128  1 0 0 0 0 0 0 0       x=1.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1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2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3</a:t>
            </a:r>
            <a:r>
              <a:rPr lang="en-US" altLang="en-US" sz="2200" dirty="0" smtClean="0">
                <a:latin typeface="Arial" panose="020B0604020202020204" pitchFamily="34" charset="0"/>
                <a:sym typeface="WP MathA" pitchFamily="2" charset="2"/>
              </a:rPr>
              <a:t>…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22</a:t>
            </a:r>
            <a:r>
              <a:rPr lang="en-US" altLang="en-US" sz="2200" dirty="0" smtClean="0">
                <a:sym typeface="WP MathA" pitchFamily="2" charset="2"/>
              </a:rPr>
              <a:t>s</a:t>
            </a:r>
            <a:r>
              <a:rPr lang="en-US" altLang="en-US" sz="2200" baseline="-25000" dirty="0" smtClean="0">
                <a:sym typeface="WP MathA" pitchFamily="2" charset="2"/>
              </a:rPr>
              <a:t>23   </a:t>
            </a:r>
            <a:r>
              <a:rPr lang="en-US" altLang="en-US" sz="2200" dirty="0" smtClean="0">
                <a:sym typeface="WP MathB" pitchFamily="2" charset="2"/>
              </a:rPr>
              <a:t>2</a:t>
            </a:r>
            <a:r>
              <a:rPr lang="en-US" altLang="en-US" sz="2200" baseline="30000" dirty="0" smtClean="0">
                <a:sym typeface="WP MathB" pitchFamily="2" charset="2"/>
              </a:rPr>
              <a:t>1</a:t>
            </a:r>
          </a:p>
          <a:p>
            <a:pPr marL="471488" lvl="1" indent="0">
              <a:buNone/>
              <a:defRPr/>
            </a:pPr>
            <a:r>
              <a:rPr lang="en-US" altLang="en-US" sz="2200" dirty="0" smtClean="0"/>
              <a:t>.</a:t>
            </a:r>
            <a:endParaRPr lang="en-US" altLang="en-US" sz="2200" dirty="0"/>
          </a:p>
          <a:p>
            <a:pPr marL="966788" lvl="1" indent="-495300">
              <a:buNone/>
              <a:defRPr/>
            </a:pPr>
            <a:r>
              <a:rPr lang="en-US" altLang="en-US" sz="2200" dirty="0"/>
              <a:t>253  1 1 1 1 1 1 0 1        x=1.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1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3</a:t>
            </a:r>
            <a:r>
              <a:rPr lang="en-US" altLang="en-US" sz="2200" dirty="0">
                <a:latin typeface="Arial" panose="020B0604020202020204" pitchFamily="34" charset="0"/>
                <a:sym typeface="WP MathA" pitchFamily="2" charset="2"/>
              </a:rPr>
              <a:t>…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22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23 </a:t>
            </a:r>
            <a:r>
              <a:rPr lang="en-US" altLang="en-US" sz="2200" dirty="0">
                <a:sym typeface="WP MathB" pitchFamily="2" charset="2"/>
              </a:rPr>
              <a:t>  2</a:t>
            </a:r>
            <a:r>
              <a:rPr lang="en-US" altLang="en-US" sz="2200" baseline="30000" dirty="0">
                <a:sym typeface="WP MathB" pitchFamily="2" charset="2"/>
              </a:rPr>
              <a:t>126</a:t>
            </a:r>
            <a:endParaRPr lang="en-US" altLang="en-US" sz="2200" dirty="0"/>
          </a:p>
          <a:p>
            <a:pPr marL="471488" lvl="1" indent="0">
              <a:buNone/>
              <a:defRPr/>
            </a:pPr>
            <a:r>
              <a:rPr lang="en-US" altLang="en-US" sz="2200" dirty="0"/>
              <a:t>254  1 1 1 1 1 1 1 0        x=1.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1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3</a:t>
            </a:r>
            <a:r>
              <a:rPr lang="en-US" altLang="en-US" sz="2200" dirty="0">
                <a:latin typeface="Arial" panose="020B0604020202020204" pitchFamily="34" charset="0"/>
                <a:sym typeface="WP MathA" pitchFamily="2" charset="2"/>
              </a:rPr>
              <a:t>…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22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23 </a:t>
            </a:r>
            <a:r>
              <a:rPr lang="en-US" altLang="en-US" sz="2200" dirty="0">
                <a:sym typeface="WP MathB" pitchFamily="2" charset="2"/>
              </a:rPr>
              <a:t>  2</a:t>
            </a:r>
            <a:r>
              <a:rPr lang="en-US" altLang="en-US" sz="2200" baseline="30000" dirty="0">
                <a:sym typeface="WP MathB" pitchFamily="2" charset="2"/>
              </a:rPr>
              <a:t>127</a:t>
            </a:r>
          </a:p>
          <a:p>
            <a:pPr marL="471488" lvl="1" indent="0">
              <a:buNone/>
              <a:defRPr/>
            </a:pPr>
            <a:r>
              <a:rPr lang="en-US" altLang="en-US" sz="2200" dirty="0">
                <a:solidFill>
                  <a:srgbClr val="C00000"/>
                </a:solidFill>
                <a:sym typeface="Wingdings" panose="05000000000000000000" pitchFamily="2" charset="2"/>
              </a:rPr>
              <a:t>255</a:t>
            </a:r>
            <a:r>
              <a:rPr lang="en-US" altLang="en-US" sz="2200" dirty="0">
                <a:sym typeface="Wingdings" panose="05000000000000000000" pitchFamily="2" charset="2"/>
              </a:rPr>
              <a:t>  1 1 1 1 1 1 1 1        x= Inf if (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1</a:t>
            </a:r>
            <a:r>
              <a:rPr lang="en-US" altLang="en-US" sz="2200" dirty="0">
                <a:sym typeface="WP MathA" pitchFamily="2" charset="2"/>
              </a:rPr>
              <a:t> </a:t>
            </a:r>
            <a:r>
              <a:rPr lang="en-US" altLang="en-US" sz="2200" dirty="0">
                <a:latin typeface="Arial" panose="020B0604020202020204" pitchFamily="34" charset="0"/>
                <a:sym typeface="WP MathA" pitchFamily="2" charset="2"/>
              </a:rPr>
              <a:t>…</a:t>
            </a:r>
            <a:r>
              <a:rPr lang="en-US" altLang="en-US" sz="2200" dirty="0">
                <a:sym typeface="WP MathA" pitchFamily="2" charset="2"/>
              </a:rPr>
              <a:t>s</a:t>
            </a:r>
            <a:r>
              <a:rPr lang="en-US" altLang="en-US" sz="2200" baseline="-25000" dirty="0">
                <a:sym typeface="WP MathA" pitchFamily="2" charset="2"/>
              </a:rPr>
              <a:t>23</a:t>
            </a:r>
            <a:r>
              <a:rPr lang="en-US" altLang="en-US" sz="2200" dirty="0">
                <a:sym typeface="WP MathA" pitchFamily="2" charset="2"/>
              </a:rPr>
              <a:t>)= 0, else </a:t>
            </a:r>
            <a:r>
              <a:rPr lang="en-US" altLang="en-US" sz="2200" dirty="0" err="1">
                <a:sym typeface="WP MathA" pitchFamily="2" charset="2"/>
              </a:rPr>
              <a:t>NaN</a:t>
            </a:r>
            <a:r>
              <a:rPr lang="en-US" altLang="en-US" sz="2200" dirty="0">
                <a:sym typeface="WP MathA" pitchFamily="2" charset="2"/>
              </a:rPr>
              <a:t> 				</a:t>
            </a:r>
            <a:r>
              <a:rPr lang="en-US" altLang="en-US" sz="2200" dirty="0" err="1"/>
              <a:t>NaN</a:t>
            </a:r>
            <a:r>
              <a:rPr lang="en-US" altLang="en-US" sz="2200" dirty="0"/>
              <a:t> </a:t>
            </a:r>
            <a:r>
              <a:rPr lang="en-US" altLang="en-US" sz="2200" dirty="0">
                <a:sym typeface="Wingdings" panose="05000000000000000000" pitchFamily="2" charset="2"/>
              </a:rPr>
              <a:t> Not a Number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48339"/>
            <a:ext cx="10515600" cy="1325563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4000" dirty="0" smtClean="0"/>
              <a:t>Standard</a:t>
            </a:r>
            <a:r>
              <a:rPr lang="en-US" altLang="zh-CN" sz="4000" dirty="0" smtClean="0"/>
              <a:t>:</a:t>
            </a:r>
            <a:r>
              <a:rPr lang="zh-CN" altLang="en-US" sz="4000" dirty="0" smtClean="0"/>
              <a:t> </a:t>
            </a:r>
            <a:r>
              <a:rPr lang="en-US" altLang="zh-CN" sz="4000" dirty="0" smtClean="0"/>
              <a:t>Normalization</a:t>
            </a:r>
            <a:endParaRPr lang="en-US" alt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8473756" y="2350186"/>
            <a:ext cx="18842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000" b="1">
                <a:sym typeface="WP MathA" charset="0"/>
              </a:rPr>
              <a:t>Tiniest= 1 x 2</a:t>
            </a:r>
            <a:r>
              <a:rPr lang="en-US" altLang="en-US" sz="2000" b="1" baseline="30000">
                <a:sym typeface="WP MathA" charset="0"/>
              </a:rPr>
              <a:t>-149</a:t>
            </a:r>
            <a:endParaRPr lang="en-US" altLang="en-US" sz="2000" b="1" baseline="30000" dirty="0">
              <a:sym typeface="WP Math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24</a:t>
            </a:fld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789768" y="2550241"/>
            <a:ext cx="486137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7791697" y="2957284"/>
            <a:ext cx="486137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8127363" y="5885678"/>
            <a:ext cx="486137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8448663" y="2744300"/>
            <a:ext cx="29215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ym typeface="WP MathA" charset="0"/>
              </a:rPr>
              <a:t>Normalized</a:t>
            </a:r>
            <a:r>
              <a:rPr lang="zh-CN" altLang="en-US" sz="2000" b="1" dirty="0" smtClean="0">
                <a:sym typeface="WP MathA" charset="0"/>
              </a:rPr>
              <a:t> </a:t>
            </a:r>
            <a:r>
              <a:rPr lang="en-US" altLang="zh-CN" sz="2000" b="1" dirty="0" smtClean="0">
                <a:sym typeface="WP MathA" charset="0"/>
              </a:rPr>
              <a:t>minimum</a:t>
            </a:r>
            <a:r>
              <a:rPr lang="zh-CN" altLang="en-US" sz="2000" b="1" dirty="0" smtClean="0">
                <a:sym typeface="WP MathA" charset="0"/>
              </a:rPr>
              <a:t> </a:t>
            </a:r>
            <a:r>
              <a:rPr lang="en-US" altLang="en-US" sz="2000" b="1" dirty="0" err="1" smtClean="0">
                <a:sym typeface="WP MathA" charset="0"/>
              </a:rPr>
              <a:t>N</a:t>
            </a:r>
            <a:r>
              <a:rPr lang="en-US" altLang="en-US" sz="2000" b="1" baseline="-25000" dirty="0" err="1" smtClean="0">
                <a:sym typeface="WP MathA" charset="0"/>
              </a:rPr>
              <a:t>min</a:t>
            </a:r>
            <a:r>
              <a:rPr lang="en-US" altLang="en-US" sz="2000" b="1" dirty="0" smtClean="0">
                <a:sym typeface="WP MathA" charset="0"/>
              </a:rPr>
              <a:t>  </a:t>
            </a:r>
            <a:r>
              <a:rPr lang="en-US" altLang="en-US" sz="2000" b="1" dirty="0">
                <a:sym typeface="WP MathA" charset="0"/>
              </a:rPr>
              <a:t>= 1.0 x 2</a:t>
            </a:r>
            <a:r>
              <a:rPr lang="en-US" altLang="en-US" sz="2000" b="1" baseline="30000" dirty="0">
                <a:sym typeface="WP MathA" charset="0"/>
              </a:rPr>
              <a:t>-126</a:t>
            </a:r>
          </a:p>
        </p:txBody>
      </p:sp>
      <p:sp>
        <p:nvSpPr>
          <p:cNvPr id="10" name="Rectangle 9"/>
          <p:cNvSpPr/>
          <p:nvPr/>
        </p:nvSpPr>
        <p:spPr>
          <a:xfrm>
            <a:off x="8898480" y="5354358"/>
            <a:ext cx="27827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ym typeface="WP MathA" charset="0"/>
              </a:rPr>
              <a:t>Normalized</a:t>
            </a:r>
            <a:r>
              <a:rPr lang="zh-CN" altLang="en-US" sz="2000" b="1" dirty="0" smtClean="0">
                <a:sym typeface="WP MathA" charset="0"/>
              </a:rPr>
              <a:t> </a:t>
            </a:r>
            <a:r>
              <a:rPr lang="en-US" altLang="zh-CN" sz="2000" b="1" dirty="0" smtClean="0">
                <a:sym typeface="WP MathA" charset="0"/>
              </a:rPr>
              <a:t>maximum</a:t>
            </a:r>
            <a:r>
              <a:rPr lang="zh-CN" altLang="en-US" sz="2000" b="1" dirty="0" smtClean="0">
                <a:sym typeface="WP MathA" charset="0"/>
              </a:rPr>
              <a:t> </a:t>
            </a:r>
            <a:r>
              <a:rPr lang="en-US" altLang="en-US" sz="2000" b="1" dirty="0" err="1" smtClean="0">
                <a:sym typeface="WP MathA" charset="0"/>
              </a:rPr>
              <a:t>N</a:t>
            </a:r>
            <a:r>
              <a:rPr lang="en-US" altLang="en-US" sz="2000" b="1" baseline="-25000" dirty="0" err="1" smtClean="0">
                <a:sym typeface="WP MathA" charset="0"/>
              </a:rPr>
              <a:t>max</a:t>
            </a:r>
            <a:r>
              <a:rPr lang="en-US" altLang="en-US" sz="2000" b="1" dirty="0" smtClean="0">
                <a:sym typeface="WP MathA" charset="0"/>
              </a:rPr>
              <a:t> </a:t>
            </a:r>
            <a:r>
              <a:rPr lang="en-US" altLang="en-US" sz="2000" b="1" dirty="0">
                <a:sym typeface="WP MathA" charset="0"/>
              </a:rPr>
              <a:t>= (2 </a:t>
            </a:r>
            <a:r>
              <a:rPr lang="en-US" altLang="en-US" sz="2000" b="1" dirty="0">
                <a:latin typeface="Arial" charset="0"/>
                <a:sym typeface="WP MathA" charset="0"/>
              </a:rPr>
              <a:t>–</a:t>
            </a:r>
            <a:r>
              <a:rPr lang="en-US" altLang="en-US" sz="2000" b="1" dirty="0">
                <a:sym typeface="WP MathA" charset="0"/>
              </a:rPr>
              <a:t> 2</a:t>
            </a:r>
            <a:r>
              <a:rPr lang="en-US" altLang="en-US" sz="2000" b="1" baseline="30000" dirty="0">
                <a:sym typeface="WP MathA" charset="0"/>
              </a:rPr>
              <a:t>-23</a:t>
            </a:r>
            <a:r>
              <a:rPr lang="en-US" altLang="en-US" sz="2000" b="1" dirty="0">
                <a:sym typeface="WP MathA" charset="0"/>
              </a:rPr>
              <a:t>)2</a:t>
            </a:r>
            <a:r>
              <a:rPr lang="en-US" altLang="en-US" sz="2000" b="1" baseline="30000" dirty="0">
                <a:sym typeface="WP MathA" charset="0"/>
              </a:rPr>
              <a:t>127</a:t>
            </a:r>
          </a:p>
        </p:txBody>
      </p:sp>
      <p:sp>
        <p:nvSpPr>
          <p:cNvPr id="11" name="Left Brace 10"/>
          <p:cNvSpPr/>
          <p:nvPr/>
        </p:nvSpPr>
        <p:spPr>
          <a:xfrm>
            <a:off x="2123733" y="2550241"/>
            <a:ext cx="369810" cy="3445443"/>
          </a:xfrm>
          <a:prstGeom prst="leftBrac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90241" y="3129021"/>
            <a:ext cx="220330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200" b="1" dirty="0" smtClean="0">
                <a:sym typeface="WP MathA" charset="0"/>
              </a:rPr>
              <a:t>Total</a:t>
            </a:r>
            <a:r>
              <a:rPr lang="zh-CN" altLang="en-US" sz="2200" b="1" dirty="0" smtClean="0">
                <a:sym typeface="WP MathA" charset="0"/>
              </a:rPr>
              <a:t> </a:t>
            </a:r>
            <a:r>
              <a:rPr lang="en-US" altLang="zh-CN" sz="2200" b="1" dirty="0" smtClean="0">
                <a:sym typeface="WP MathA" charset="0"/>
              </a:rPr>
              <a:t>numbers</a:t>
            </a:r>
          </a:p>
          <a:p>
            <a:r>
              <a:rPr lang="en-US" altLang="zh-CN" sz="2200" b="1" dirty="0" smtClean="0">
                <a:sym typeface="WP MathA" charset="0"/>
              </a:rPr>
              <a:t>#</a:t>
            </a:r>
            <a:r>
              <a:rPr lang="en-US" altLang="en-US" sz="2200" b="1" dirty="0" smtClean="0">
                <a:sym typeface="WP MathA" charset="0"/>
              </a:rPr>
              <a:t> </a:t>
            </a:r>
            <a:r>
              <a:rPr lang="en-US" altLang="en-US" sz="2200" b="1" dirty="0">
                <a:sym typeface="WP MathA" charset="0"/>
              </a:rPr>
              <a:t>= </a:t>
            </a:r>
            <a:r>
              <a:rPr lang="en-US" altLang="en-US" sz="2200" b="1" dirty="0" smtClean="0">
                <a:sym typeface="WP MathA" charset="0"/>
              </a:rPr>
              <a:t>2x</a:t>
            </a:r>
            <a:r>
              <a:rPr lang="en-US" altLang="zh-CN" sz="2200" b="1" dirty="0" smtClean="0">
                <a:sym typeface="WP MathA" charset="0"/>
              </a:rPr>
              <a:t>255</a:t>
            </a:r>
            <a:r>
              <a:rPr lang="en-US" altLang="en-US" sz="2200" b="1" dirty="0" smtClean="0">
                <a:sym typeface="WP MathA" charset="0"/>
              </a:rPr>
              <a:t> </a:t>
            </a:r>
            <a:r>
              <a:rPr lang="en-US" altLang="en-US" sz="2200" b="1" dirty="0">
                <a:sym typeface="WP MathA" charset="0"/>
              </a:rPr>
              <a:t>x </a:t>
            </a:r>
            <a:r>
              <a:rPr lang="en-US" altLang="en-US" sz="2200" b="1" dirty="0" smtClean="0">
                <a:sym typeface="WP MathA" charset="0"/>
              </a:rPr>
              <a:t>2</a:t>
            </a:r>
            <a:r>
              <a:rPr lang="en-US" altLang="en-US" sz="2200" b="1" baseline="30000" dirty="0" smtClean="0">
                <a:sym typeface="WP MathA" charset="0"/>
              </a:rPr>
              <a:t>2</a:t>
            </a:r>
            <a:r>
              <a:rPr lang="en-US" altLang="zh-CN" sz="2200" b="1" baseline="30000" dirty="0" smtClean="0">
                <a:sym typeface="WP MathA" charset="0"/>
              </a:rPr>
              <a:t>3</a:t>
            </a:r>
            <a:r>
              <a:rPr lang="en-US" altLang="zh-CN" sz="2200" b="1" dirty="0" smtClean="0">
                <a:sym typeface="WP MathA" charset="0"/>
              </a:rPr>
              <a:t>-1 (excluding</a:t>
            </a:r>
            <a:r>
              <a:rPr lang="zh-CN" altLang="en-US" sz="2200" b="1" dirty="0" smtClean="0">
                <a:sym typeface="WP MathA" charset="0"/>
              </a:rPr>
              <a:t> </a:t>
            </a:r>
            <a:r>
              <a:rPr lang="en-US" altLang="zh-CN" sz="2200" b="1" dirty="0" err="1" smtClean="0">
                <a:sym typeface="WP MathA" charset="0"/>
              </a:rPr>
              <a:t>Inf</a:t>
            </a:r>
            <a:r>
              <a:rPr lang="en-US" altLang="zh-CN" sz="2200" b="1" dirty="0" smtClean="0">
                <a:sym typeface="WP MathA" charset="0"/>
              </a:rPr>
              <a:t>,</a:t>
            </a:r>
            <a:r>
              <a:rPr lang="zh-CN" altLang="en-US" sz="2200" b="1" dirty="0" smtClean="0">
                <a:sym typeface="WP MathA" charset="0"/>
              </a:rPr>
              <a:t> </a:t>
            </a:r>
            <a:r>
              <a:rPr lang="en-US" altLang="zh-CN" sz="2200" b="1" dirty="0" err="1" smtClean="0">
                <a:sym typeface="WP MathA" charset="0"/>
              </a:rPr>
              <a:t>NaN</a:t>
            </a:r>
            <a:r>
              <a:rPr lang="en-US" altLang="zh-CN" sz="2200" b="1" dirty="0" smtClean="0">
                <a:sym typeface="WP MathA" charset="0"/>
              </a:rPr>
              <a:t>)</a:t>
            </a:r>
            <a:endParaRPr lang="en-US" altLang="zh-CN" sz="2200" b="1" baseline="30000" dirty="0" smtClean="0">
              <a:sym typeface="WP Math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0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328914" y="0"/>
            <a:ext cx="10515600" cy="13255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/>
              <a:t>Conventional Rounding Error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55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745602" y="1119568"/>
                <a:ext cx="10932289" cy="5738431"/>
              </a:xfrm>
            </p:spPr>
            <p:txBody>
              <a:bodyPr>
                <a:normAutofit fontScale="92500" lnSpcReduction="10000"/>
              </a:bodyPr>
              <a:lstStyle/>
              <a:p>
                <a:pPr eaLnBrk="1" hangingPunct="1">
                  <a:buFont typeface="Wingdings" charset="2"/>
                  <a:buNone/>
                  <a:defRPr/>
                </a:pPr>
                <a:r>
                  <a:rPr lang="en-US" altLang="en-US" dirty="0" smtClean="0"/>
                  <a:t>	</a:t>
                </a:r>
                <a:r>
                  <a:rPr lang="zh-CN" altLang="en-US" dirty="0" smtClean="0"/>
                  <a:t>   </a:t>
                </a:r>
                <a:r>
                  <a:rPr lang="en-US" altLang="en-US" dirty="0" smtClean="0"/>
                  <a:t>Rounding</a:t>
                </a:r>
                <a:r>
                  <a:rPr lang="en-US" altLang="en-US" dirty="0"/>
                  <a:t>	</a:t>
                </a:r>
                <a:r>
                  <a:rPr lang="zh-CN" altLang="en-US" dirty="0" smtClean="0"/>
                  <a:t>  </a:t>
                </a:r>
                <a:r>
                  <a:rPr lang="en-US" altLang="en-US" dirty="0" smtClean="0"/>
                  <a:t>  </a:t>
                </a:r>
                <a:r>
                  <a:rPr lang="en-US" altLang="en-US" dirty="0"/>
                  <a:t>Error </a:t>
                </a:r>
              </a:p>
              <a:p>
                <a:pPr>
                  <a:buNone/>
                  <a:defRPr/>
                </a:pPr>
                <a:r>
                  <a:rPr lang="en-US" altLang="en-US" dirty="0" smtClean="0"/>
                  <a:t>1</a:t>
                </a:r>
                <a:r>
                  <a:rPr lang="en-US" altLang="zh-CN" dirty="0" smtClean="0"/>
                  <a:t>.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1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3</a:t>
                </a:r>
                <a:r>
                  <a:rPr lang="en-US" altLang="en-US" dirty="0" smtClean="0">
                    <a:latin typeface="Arial" panose="020B0604020202020204" pitchFamily="34" charset="0"/>
                    <a:sym typeface="WP MathA" pitchFamily="2" charset="2"/>
                  </a:rPr>
                  <a:t>…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23</a:t>
                </a:r>
                <a:r>
                  <a:rPr lang="en-US" altLang="en-US" dirty="0" smtClean="0">
                    <a:solidFill>
                      <a:schemeClr val="accent2"/>
                    </a:solidFill>
                  </a:rPr>
                  <a:t>00</a:t>
                </a:r>
                <a:r>
                  <a:rPr lang="en-US" altLang="en-US" dirty="0" smtClean="0"/>
                  <a:t> </a:t>
                </a:r>
                <a:r>
                  <a:rPr lang="en-US" altLang="en-US" dirty="0">
                    <a:sym typeface="Wingdings" charset="2"/>
                  </a:rPr>
                  <a:t> </a:t>
                </a:r>
                <a:r>
                  <a:rPr lang="en-US" altLang="en-US" dirty="0" smtClean="0">
                    <a:sym typeface="Wingdings" charset="2"/>
                  </a:rPr>
                  <a:t>1.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1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3</a:t>
                </a:r>
                <a:r>
                  <a:rPr lang="en-US" altLang="en-US" dirty="0" smtClean="0">
                    <a:latin typeface="Arial" panose="020B0604020202020204" pitchFamily="34" charset="0"/>
                    <a:sym typeface="WP MathA" pitchFamily="2" charset="2"/>
                  </a:rPr>
                  <a:t>…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23</a:t>
                </a:r>
                <a:r>
                  <a:rPr lang="zh-CN" altLang="en-US" dirty="0" smtClean="0">
                    <a:sym typeface="Wingdings" charset="2"/>
                  </a:rPr>
                  <a:t> </a:t>
                </a:r>
                <a:r>
                  <a:rPr lang="en-US" altLang="en-US" dirty="0" smtClean="0">
                    <a:sym typeface="Wingdings" charset="2"/>
                  </a:rPr>
                  <a:t>= </a:t>
                </a:r>
                <a:r>
                  <a:rPr lang="en-US" altLang="en-US" dirty="0">
                    <a:sym typeface="Wingdings" charset="2"/>
                  </a:rPr>
                  <a:t>0</a:t>
                </a:r>
              </a:p>
              <a:p>
                <a:pPr>
                  <a:buNone/>
                  <a:defRPr/>
                </a:pPr>
                <a:r>
                  <a:rPr lang="en-US" altLang="en-US" dirty="0" smtClean="0">
                    <a:sym typeface="Wingdings" charset="2"/>
                  </a:rPr>
                  <a:t>1.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1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3</a:t>
                </a:r>
                <a:r>
                  <a:rPr lang="en-US" altLang="en-US" dirty="0" smtClean="0">
                    <a:latin typeface="Arial" panose="020B0604020202020204" pitchFamily="34" charset="0"/>
                    <a:sym typeface="WP MathA" pitchFamily="2" charset="2"/>
                  </a:rPr>
                  <a:t>…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23</a:t>
                </a:r>
                <a:r>
                  <a:rPr lang="en-US" altLang="en-US" dirty="0" smtClean="0">
                    <a:solidFill>
                      <a:schemeClr val="accent2"/>
                    </a:solidFill>
                    <a:sym typeface="Wingdings" charset="2"/>
                  </a:rPr>
                  <a:t>01</a:t>
                </a:r>
                <a:r>
                  <a:rPr lang="en-US" altLang="en-US" dirty="0" smtClean="0">
                    <a:sym typeface="Wingdings" charset="2"/>
                  </a:rPr>
                  <a:t> </a:t>
                </a:r>
                <a:r>
                  <a:rPr lang="en-US" altLang="en-US" dirty="0">
                    <a:sym typeface="Wingdings" charset="2"/>
                  </a:rPr>
                  <a:t> </a:t>
                </a:r>
                <a:r>
                  <a:rPr lang="en-US" altLang="en-US" dirty="0" smtClean="0">
                    <a:sym typeface="Wingdings" charset="2"/>
                  </a:rPr>
                  <a:t>1.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1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3</a:t>
                </a:r>
                <a:r>
                  <a:rPr lang="en-US" altLang="en-US" dirty="0" smtClean="0">
                    <a:latin typeface="Arial" panose="020B0604020202020204" pitchFamily="34" charset="0"/>
                    <a:sym typeface="WP MathA" pitchFamily="2" charset="2"/>
                  </a:rPr>
                  <a:t>…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23</a:t>
                </a:r>
                <a:r>
                  <a:rPr lang="zh-CN" altLang="en-US" dirty="0" smtClean="0">
                    <a:sym typeface="Wingdings" charset="2"/>
                  </a:rPr>
                  <a:t> </a:t>
                </a:r>
                <a:r>
                  <a:rPr lang="en-US" altLang="en-US" dirty="0" smtClean="0">
                    <a:sym typeface="Wingdings" charset="2"/>
                  </a:rPr>
                  <a:t>= </a:t>
                </a:r>
                <a:r>
                  <a:rPr lang="en-US" altLang="en-US" dirty="0">
                    <a:sym typeface="Wingdings" charset="2"/>
                  </a:rPr>
                  <a:t>-0.25</a:t>
                </a:r>
              </a:p>
              <a:p>
                <a:pPr>
                  <a:buNone/>
                  <a:defRPr/>
                </a:pPr>
                <a:r>
                  <a:rPr lang="en-US" altLang="en-US" dirty="0" smtClean="0">
                    <a:sym typeface="Wingdings" charset="2"/>
                  </a:rPr>
                  <a:t>1.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1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3</a:t>
                </a:r>
                <a:r>
                  <a:rPr lang="en-US" altLang="en-US" dirty="0" smtClean="0">
                    <a:latin typeface="Arial" panose="020B0604020202020204" pitchFamily="34" charset="0"/>
                    <a:sym typeface="WP MathA" pitchFamily="2" charset="2"/>
                  </a:rPr>
                  <a:t>…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23</a:t>
                </a:r>
                <a:r>
                  <a:rPr lang="en-US" altLang="en-US" dirty="0" smtClean="0">
                    <a:solidFill>
                      <a:schemeClr val="accent2"/>
                    </a:solidFill>
                    <a:sym typeface="Wingdings" charset="2"/>
                  </a:rPr>
                  <a:t>10</a:t>
                </a:r>
                <a:r>
                  <a:rPr lang="en-US" altLang="en-US" dirty="0" smtClean="0">
                    <a:sym typeface="Wingdings" charset="2"/>
                  </a:rPr>
                  <a:t> </a:t>
                </a:r>
                <a:r>
                  <a:rPr lang="en-US" altLang="en-US" dirty="0">
                    <a:sym typeface="Wingdings" charset="2"/>
                  </a:rPr>
                  <a:t> </a:t>
                </a:r>
                <a:r>
                  <a:rPr lang="en-US" altLang="en-US" dirty="0" smtClean="0">
                    <a:sym typeface="Wingdings" charset="2"/>
                  </a:rPr>
                  <a:t>1.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1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3</a:t>
                </a:r>
                <a:r>
                  <a:rPr lang="en-US" altLang="en-US" dirty="0" smtClean="0">
                    <a:latin typeface="Arial" panose="020B0604020202020204" pitchFamily="34" charset="0"/>
                    <a:sym typeface="WP MathA" pitchFamily="2" charset="2"/>
                  </a:rPr>
                  <a:t>…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23</a:t>
                </a:r>
                <a:r>
                  <a:rPr lang="en-US" altLang="en-US" dirty="0" smtClean="0">
                    <a:sym typeface="Wingdings" charset="2"/>
                  </a:rPr>
                  <a:t> = </a:t>
                </a:r>
                <a:r>
                  <a:rPr lang="en-US" altLang="en-US" dirty="0">
                    <a:sym typeface="Wingdings" charset="2"/>
                  </a:rPr>
                  <a:t>+0.5</a:t>
                </a:r>
              </a:p>
              <a:p>
                <a:pPr>
                  <a:buNone/>
                  <a:defRPr/>
                </a:pPr>
                <a:r>
                  <a:rPr lang="en-US" altLang="en-US" dirty="0" smtClean="0">
                    <a:sym typeface="Wingdings" charset="2"/>
                  </a:rPr>
                  <a:t>1.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1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3</a:t>
                </a:r>
                <a:r>
                  <a:rPr lang="en-US" altLang="en-US" dirty="0" smtClean="0">
                    <a:latin typeface="Arial" panose="020B0604020202020204" pitchFamily="34" charset="0"/>
                    <a:sym typeface="WP MathA" pitchFamily="2" charset="2"/>
                  </a:rPr>
                  <a:t>…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23</a:t>
                </a:r>
                <a:r>
                  <a:rPr lang="en-US" altLang="en-US" dirty="0" smtClean="0">
                    <a:solidFill>
                      <a:schemeClr val="accent2"/>
                    </a:solidFill>
                    <a:sym typeface="Wingdings" charset="2"/>
                  </a:rPr>
                  <a:t>11</a:t>
                </a:r>
                <a:r>
                  <a:rPr lang="en-US" altLang="en-US" dirty="0" smtClean="0">
                    <a:sym typeface="Wingdings" charset="2"/>
                  </a:rPr>
                  <a:t> </a:t>
                </a:r>
                <a:r>
                  <a:rPr lang="en-US" altLang="en-US" dirty="0">
                    <a:sym typeface="Wingdings" charset="2"/>
                  </a:rPr>
                  <a:t> </a:t>
                </a:r>
                <a:r>
                  <a:rPr lang="en-US" altLang="en-US" dirty="0" smtClean="0">
                    <a:sym typeface="Wingdings" charset="2"/>
                  </a:rPr>
                  <a:t>1.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1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3</a:t>
                </a:r>
                <a:r>
                  <a:rPr lang="en-US" altLang="en-US" dirty="0" smtClean="0">
                    <a:latin typeface="Arial" panose="020B0604020202020204" pitchFamily="34" charset="0"/>
                    <a:sym typeface="WP MathA" pitchFamily="2" charset="2"/>
                  </a:rPr>
                  <a:t>…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22</a:t>
                </a:r>
                <a:r>
                  <a:rPr lang="en-US" altLang="en-US" dirty="0" smtClean="0">
                    <a:sym typeface="WP MathA" pitchFamily="2" charset="2"/>
                  </a:rPr>
                  <a:t>s</a:t>
                </a:r>
                <a:r>
                  <a:rPr lang="en-US" altLang="en-US" baseline="-25000" dirty="0" smtClean="0">
                    <a:sym typeface="WP MathA" pitchFamily="2" charset="2"/>
                  </a:rPr>
                  <a:t>23</a:t>
                </a:r>
                <a:r>
                  <a:rPr lang="en-US" altLang="en-US" dirty="0" smtClean="0">
                    <a:sym typeface="Wingdings" charset="2"/>
                  </a:rPr>
                  <a:t> = </a:t>
                </a:r>
                <a:r>
                  <a:rPr lang="en-US" altLang="en-US" dirty="0">
                    <a:sym typeface="Wingdings" charset="2"/>
                  </a:rPr>
                  <a:t>+</a:t>
                </a:r>
                <a:r>
                  <a:rPr lang="en-US" altLang="en-US" dirty="0" smtClean="0">
                    <a:sym typeface="Wingdings" charset="2"/>
                  </a:rPr>
                  <a:t>0.25</a:t>
                </a:r>
              </a:p>
              <a:p>
                <a:pPr marL="228600" lvl="1">
                  <a:spcBef>
                    <a:spcPts val="1600"/>
                  </a:spcBef>
                  <a:defRPr/>
                </a:pPr>
                <a:r>
                  <a:rPr lang="en-US" altLang="en-US" sz="2800" dirty="0" smtClean="0">
                    <a:sym typeface="Wingdings" charset="2"/>
                  </a:rPr>
                  <a:t>Average</a:t>
                </a:r>
                <a:r>
                  <a:rPr lang="zh-CN" altLang="en-US" sz="2800" dirty="0" smtClean="0">
                    <a:sym typeface="Wingdings" charset="2"/>
                  </a:rPr>
                  <a:t> </a:t>
                </a:r>
                <a:r>
                  <a:rPr lang="en-US" altLang="zh-CN" sz="2800" dirty="0" smtClean="0">
                    <a:sym typeface="Wingdings" charset="2"/>
                  </a:rPr>
                  <a:t>Absolute</a:t>
                </a:r>
                <a:r>
                  <a:rPr lang="en-US" altLang="en-US" sz="2800" dirty="0" smtClean="0">
                    <a:sym typeface="Wingdings" charset="2"/>
                  </a:rPr>
                  <a:t> Error </a:t>
                </a:r>
                <a14:m>
                  <m:oMath xmlns:m="http://schemas.openxmlformats.org/officeDocument/2006/math">
                    <m:r>
                      <a:rPr lang="en-US" altLang="zh-CN" sz="2800" i="1">
                        <a:latin typeface="Cambria Math" charset="0"/>
                        <a:sym typeface="Wingdings" charset="2"/>
                      </a:rPr>
                      <m:t>𝑒𝑟</m:t>
                    </m:r>
                    <m:sSub>
                      <m:sSubPr>
                        <m:ctrlPr>
                          <a:rPr lang="en-US" altLang="zh-CN" sz="2800" i="1">
                            <a:latin typeface="Cambria Math" charset="0"/>
                            <a:sym typeface="Wingdings" charset="2"/>
                          </a:rPr>
                        </m:ctrlPr>
                      </m:sSubPr>
                      <m:e>
                        <m:r>
                          <a:rPr lang="en-US" altLang="zh-CN" sz="2800" i="1">
                            <a:latin typeface="Cambria Math" charset="0"/>
                            <a:sym typeface="Wingdings" charset="2"/>
                          </a:rPr>
                          <m:t>𝑟</m:t>
                        </m:r>
                      </m:e>
                      <m:sub>
                        <m:r>
                          <a:rPr lang="en-US" altLang="zh-CN" sz="2800" i="1">
                            <a:latin typeface="Cambria Math" charset="0"/>
                            <a:sym typeface="Wingdings" charset="2"/>
                          </a:rPr>
                          <m:t>𝑎𝑏𝑠</m:t>
                        </m:r>
                      </m:sub>
                    </m:sSub>
                  </m:oMath>
                </a14:m>
                <a:r>
                  <a:rPr lang="en-US" altLang="en-US" sz="2800" dirty="0" smtClean="0">
                    <a:sym typeface="Wingdings" charset="2"/>
                  </a:rPr>
                  <a:t>= </a:t>
                </a:r>
                <a:r>
                  <a:rPr lang="en-US" altLang="zh-CN" sz="2800" dirty="0" smtClean="0">
                    <a:sym typeface="Wingdings" charset="2"/>
                  </a:rPr>
                  <a:t>|-0.25|+0.5+0.25</a:t>
                </a:r>
                <a:r>
                  <a:rPr lang="en-US" altLang="en-US" sz="2800" dirty="0" smtClean="0">
                    <a:sym typeface="Wingdings" charset="2"/>
                  </a:rPr>
                  <a:t>/4 = 0.25</a:t>
                </a:r>
                <a:r>
                  <a:rPr lang="zh-CN" altLang="en-US" sz="2800" dirty="0" smtClean="0">
                    <a:sym typeface="Wingdings" charset="2"/>
                  </a:rPr>
                  <a:t> </a:t>
                </a:r>
                <a:r>
                  <a:rPr lang="en-US" altLang="en-US" sz="2800" dirty="0" smtClean="0">
                    <a:solidFill>
                      <a:srgbClr val="C00000"/>
                    </a:solidFill>
                    <a:sym typeface="WP MathB" pitchFamily="2" charset="2"/>
                  </a:rPr>
                  <a:t>2</a:t>
                </a:r>
                <a:r>
                  <a:rPr lang="en-US" altLang="zh-CN" sz="2800" baseline="30000" dirty="0" smtClean="0">
                    <a:solidFill>
                      <a:srgbClr val="C00000"/>
                    </a:solidFill>
                    <a:sym typeface="WP MathB" pitchFamily="2" charset="2"/>
                  </a:rPr>
                  <a:t>-23</a:t>
                </a:r>
                <a:r>
                  <a:rPr lang="zh-CN" altLang="en-US" sz="2800" dirty="0" smtClean="0">
                    <a:sym typeface="Wingdings" charset="2"/>
                  </a:rPr>
                  <a:t> </a:t>
                </a:r>
                <a:endParaRPr lang="en-US" altLang="en-US" sz="2800" dirty="0" smtClean="0">
                  <a:sym typeface="Wingdings" charset="2"/>
                </a:endParaRPr>
              </a:p>
              <a:p>
                <a:pPr>
                  <a:defRPr/>
                </a:pPr>
                <a:r>
                  <a:rPr lang="en-US" altLang="zh-CN" dirty="0" smtClean="0">
                    <a:sym typeface="Wingdings" charset="2"/>
                  </a:rPr>
                  <a:t>Relative</a:t>
                </a:r>
                <a:r>
                  <a:rPr lang="zh-CN" altLang="en-US" dirty="0" smtClean="0">
                    <a:sym typeface="Wingdings" charset="2"/>
                  </a:rPr>
                  <a:t> </a:t>
                </a:r>
                <a:r>
                  <a:rPr lang="en-US" altLang="zh-CN" dirty="0" smtClean="0">
                    <a:sym typeface="Wingdings" charset="2"/>
                  </a:rPr>
                  <a:t>Error</a:t>
                </a:r>
              </a:p>
              <a:p>
                <a:pPr lvl="1">
                  <a:spcAft>
                    <a:spcPts val="600"/>
                  </a:spcAft>
                  <a:defRPr/>
                </a:pPr>
                <a:r>
                  <a:rPr lang="en-US" altLang="zh-CN" dirty="0" smtClean="0">
                    <a:sym typeface="Wingdings" charset="2"/>
                  </a:rPr>
                  <a:t>The</a:t>
                </a:r>
                <a:r>
                  <a:rPr lang="zh-CN" altLang="en-US" dirty="0" smtClean="0">
                    <a:sym typeface="Wingdings" charset="2"/>
                  </a:rPr>
                  <a:t> </a:t>
                </a:r>
                <a:r>
                  <a:rPr lang="en-US" altLang="zh-CN" dirty="0" smtClean="0">
                    <a:sym typeface="Wingdings" charset="2"/>
                  </a:rPr>
                  <a:t>real</a:t>
                </a:r>
                <a:r>
                  <a:rPr lang="zh-CN" altLang="en-US" dirty="0" smtClean="0">
                    <a:sym typeface="Wingdings" charset="2"/>
                  </a:rPr>
                  <a:t> </a:t>
                </a:r>
                <a:r>
                  <a:rPr lang="en-US" altLang="zh-CN" dirty="0" smtClean="0">
                    <a:sym typeface="Wingdings" charset="2"/>
                  </a:rPr>
                  <a:t>number</a:t>
                </a:r>
                <a:r>
                  <a:rPr lang="zh-CN" altLang="en-US" dirty="0" smtClean="0">
                    <a:sym typeface="Wingdings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  <a:sym typeface="Wingdings" charset="2"/>
                      </a:rPr>
                      <m:t>𝑥</m:t>
                    </m:r>
                  </m:oMath>
                </a14:m>
                <a:r>
                  <a:rPr lang="en-US" altLang="zh-CN" dirty="0" smtClean="0">
                    <a:sym typeface="Wingdings" charset="2"/>
                  </a:rPr>
                  <a:t> represented</a:t>
                </a:r>
                <a:r>
                  <a:rPr lang="zh-CN" altLang="en-US" dirty="0" smtClean="0">
                    <a:sym typeface="Wingdings" charset="2"/>
                  </a:rPr>
                  <a:t> </a:t>
                </a:r>
                <a:r>
                  <a:rPr lang="en-US" altLang="zh-CN" dirty="0" smtClean="0">
                    <a:sym typeface="Wingdings" charset="2"/>
                  </a:rPr>
                  <a:t>as floating number (32 bits)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  <a:sym typeface="Wingdings" charset="2"/>
                      </a:rPr>
                      <m:t>𝐵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</m:ctrlPr>
                      </m:sSub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zh-CN" b="0" i="1" smtClean="0">
                                <a:latin typeface="Cambria Math" charset="0"/>
                                <a:sym typeface="Wingdings" charset="2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charset="0"/>
                                <a:sym typeface="Wingdings" charset="2"/>
                              </a:rPr>
                              <m:t>𝑥</m:t>
                            </m:r>
                          </m:e>
                        </m:d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dirty="0" smtClean="0">
                    <a:sym typeface="Wingdings" charset="2"/>
                  </a:rPr>
                  <a:t> is</a:t>
                </a:r>
                <a:r>
                  <a:rPr lang="zh-CN" altLang="en-US" dirty="0" smtClean="0">
                    <a:sym typeface="Wingdings" charset="2"/>
                  </a:rPr>
                  <a:t> </a:t>
                </a:r>
                <a:r>
                  <a:rPr lang="en-US" altLang="zh-CN" dirty="0" smtClean="0">
                    <a:sym typeface="Wingdings" charset="2"/>
                  </a:rPr>
                  <a:t>between</a:t>
                </a:r>
                <a:r>
                  <a:rPr lang="zh-CN" altLang="en-US" dirty="0" smtClean="0">
                    <a:sym typeface="Wingdings" charset="2"/>
                  </a:rPr>
                  <a:t> </a:t>
                </a:r>
                <a:r>
                  <a:rPr lang="en-US" altLang="en-US" dirty="0" smtClean="0">
                    <a:sym typeface="Wingdings" charset="2"/>
                  </a:rPr>
                  <a:t>1.</a:t>
                </a:r>
                <a:r>
                  <a:rPr lang="en-US" altLang="zh-CN" dirty="0" smtClean="0">
                    <a:sym typeface="WP MathA" pitchFamily="2" charset="2"/>
                  </a:rPr>
                  <a:t>0</a:t>
                </a:r>
                <a:r>
                  <a:rPr lang="en-US" altLang="en-US" baseline="-25000" dirty="0" smtClean="0">
                    <a:sym typeface="WP MathA" pitchFamily="2" charset="2"/>
                  </a:rPr>
                  <a:t>1</a:t>
                </a:r>
                <a:r>
                  <a:rPr lang="en-US" altLang="zh-CN" dirty="0" smtClean="0">
                    <a:sym typeface="WP MathA" pitchFamily="2" charset="2"/>
                  </a:rPr>
                  <a:t>0</a:t>
                </a:r>
                <a:r>
                  <a:rPr lang="en-US" altLang="en-US" baseline="-25000" dirty="0" smtClean="0">
                    <a:sym typeface="WP MathA" pitchFamily="2" charset="2"/>
                  </a:rPr>
                  <a:t>2</a:t>
                </a:r>
                <a:r>
                  <a:rPr lang="en-US" altLang="zh-CN" dirty="0" smtClean="0">
                    <a:sym typeface="WP MathA" pitchFamily="2" charset="2"/>
                  </a:rPr>
                  <a:t>0</a:t>
                </a:r>
                <a:r>
                  <a:rPr lang="en-US" altLang="en-US" baseline="-25000" dirty="0" smtClean="0">
                    <a:sym typeface="WP MathA" pitchFamily="2" charset="2"/>
                  </a:rPr>
                  <a:t>3</a:t>
                </a:r>
                <a:r>
                  <a:rPr lang="en-US" altLang="en-US" dirty="0" smtClean="0">
                    <a:latin typeface="Arial" panose="020B0604020202020204" pitchFamily="34" charset="0"/>
                    <a:sym typeface="WP MathA" pitchFamily="2" charset="2"/>
                  </a:rPr>
                  <a:t>…</a:t>
                </a:r>
                <a:r>
                  <a:rPr lang="en-US" altLang="zh-CN" dirty="0" smtClean="0">
                    <a:sym typeface="WP MathA" pitchFamily="2" charset="2"/>
                  </a:rPr>
                  <a:t>0</a:t>
                </a:r>
                <a:r>
                  <a:rPr lang="en-US" altLang="en-US" baseline="-25000" dirty="0" smtClean="0">
                    <a:sym typeface="WP MathA" pitchFamily="2" charset="2"/>
                  </a:rPr>
                  <a:t>22</a:t>
                </a:r>
                <a:r>
                  <a:rPr lang="en-US" altLang="zh-CN" dirty="0">
                    <a:sym typeface="WP MathA" pitchFamily="2" charset="2"/>
                  </a:rPr>
                  <a:t>0</a:t>
                </a:r>
                <a:r>
                  <a:rPr lang="en-US" altLang="en-US" baseline="-25000" dirty="0" smtClean="0">
                    <a:sym typeface="WP MathA" pitchFamily="2" charset="2"/>
                  </a:rPr>
                  <a:t>23</a:t>
                </a:r>
                <a:r>
                  <a:rPr lang="en-US" altLang="en-US" dirty="0" smtClean="0">
                    <a:sym typeface="Wingdings" charset="2"/>
                  </a:rPr>
                  <a:t> </a:t>
                </a:r>
                <a:r>
                  <a:rPr lang="zh-CN" altLang="en-US" dirty="0" smtClean="0">
                    <a:sym typeface="Wingdings" charset="2"/>
                  </a:rPr>
                  <a:t> </a:t>
                </a:r>
                <a:r>
                  <a:rPr lang="en-US" altLang="zh-CN" dirty="0" smtClean="0">
                    <a:sym typeface="Wingdings" charset="2"/>
                  </a:rPr>
                  <a:t>and</a:t>
                </a:r>
                <a:r>
                  <a:rPr lang="zh-CN" altLang="en-US" dirty="0" smtClean="0">
                    <a:sym typeface="Wingdings" charset="2"/>
                  </a:rPr>
                  <a:t> </a:t>
                </a:r>
                <a:r>
                  <a:rPr lang="en-US" altLang="en-US" dirty="0" smtClean="0">
                    <a:sym typeface="Wingdings" charset="2"/>
                  </a:rPr>
                  <a:t>1.</a:t>
                </a:r>
                <a:r>
                  <a:rPr lang="en-US" altLang="zh-CN" dirty="0" smtClean="0">
                    <a:sym typeface="WP MathA" pitchFamily="2" charset="2"/>
                  </a:rPr>
                  <a:t>1</a:t>
                </a:r>
                <a:r>
                  <a:rPr lang="en-US" altLang="en-US" baseline="-25000" dirty="0" smtClean="0">
                    <a:sym typeface="WP MathA" pitchFamily="2" charset="2"/>
                  </a:rPr>
                  <a:t>1</a:t>
                </a:r>
                <a:r>
                  <a:rPr lang="en-US" altLang="zh-CN" dirty="0" smtClean="0">
                    <a:sym typeface="WP MathA" pitchFamily="2" charset="2"/>
                  </a:rPr>
                  <a:t>1</a:t>
                </a:r>
                <a:r>
                  <a:rPr lang="en-US" altLang="en-US" baseline="-25000" dirty="0" smtClean="0">
                    <a:sym typeface="WP MathA" pitchFamily="2" charset="2"/>
                  </a:rPr>
                  <a:t>2</a:t>
                </a:r>
                <a:r>
                  <a:rPr lang="en-US" altLang="zh-CN" dirty="0" smtClean="0">
                    <a:sym typeface="WP MathA" pitchFamily="2" charset="2"/>
                  </a:rPr>
                  <a:t>1</a:t>
                </a:r>
                <a:r>
                  <a:rPr lang="en-US" altLang="en-US" baseline="-25000" dirty="0" smtClean="0">
                    <a:sym typeface="WP MathA" pitchFamily="2" charset="2"/>
                  </a:rPr>
                  <a:t>3</a:t>
                </a:r>
                <a:r>
                  <a:rPr lang="en-US" altLang="en-US" dirty="0" smtClean="0">
                    <a:latin typeface="Arial" panose="020B0604020202020204" pitchFamily="34" charset="0"/>
                    <a:sym typeface="WP MathA" pitchFamily="2" charset="2"/>
                  </a:rPr>
                  <a:t>…</a:t>
                </a:r>
                <a:r>
                  <a:rPr lang="en-US" altLang="zh-CN" dirty="0" smtClean="0">
                    <a:sym typeface="WP MathA" pitchFamily="2" charset="2"/>
                  </a:rPr>
                  <a:t>1</a:t>
                </a:r>
                <a:r>
                  <a:rPr lang="en-US" altLang="en-US" baseline="-25000" dirty="0" smtClean="0">
                    <a:sym typeface="WP MathA" pitchFamily="2" charset="2"/>
                  </a:rPr>
                  <a:t>22</a:t>
                </a:r>
                <a:r>
                  <a:rPr lang="en-US" altLang="zh-CN" dirty="0">
                    <a:sym typeface="WP MathA" pitchFamily="2" charset="2"/>
                  </a:rPr>
                  <a:t>1</a:t>
                </a:r>
                <a:r>
                  <a:rPr lang="en-US" altLang="en-US" baseline="-25000" dirty="0" smtClean="0">
                    <a:sym typeface="WP MathA" pitchFamily="2" charset="2"/>
                  </a:rPr>
                  <a:t>23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  <a:sym typeface="Wingdings" charset="2"/>
                      </a:rPr>
                      <m:t>≈</m:t>
                    </m:r>
                  </m:oMath>
                </a14:m>
                <a:r>
                  <a:rPr lang="en-US" altLang="en-US" dirty="0">
                    <a:sym typeface="Wingdings" charset="2"/>
                  </a:rPr>
                  <a:t> </a:t>
                </a:r>
                <a:r>
                  <a:rPr lang="en-US" altLang="en-US" dirty="0" smtClean="0">
                    <a:sym typeface="Wingdings" charset="2"/>
                  </a:rPr>
                  <a:t>1.</a:t>
                </a:r>
                <a:r>
                  <a:rPr lang="en-US" altLang="zh-CN" dirty="0">
                    <a:sym typeface="WP MathA" pitchFamily="2" charset="2"/>
                  </a:rPr>
                  <a:t>0</a:t>
                </a:r>
                <a:r>
                  <a:rPr lang="en-US" altLang="en-US" baseline="-25000" dirty="0" smtClean="0">
                    <a:sym typeface="WP MathA" pitchFamily="2" charset="2"/>
                  </a:rPr>
                  <a:t>1</a:t>
                </a:r>
                <a:r>
                  <a:rPr lang="en-US" altLang="zh-CN" dirty="0" smtClean="0">
                    <a:sym typeface="WP MathA" pitchFamily="2" charset="2"/>
                  </a:rPr>
                  <a:t>0</a:t>
                </a:r>
                <a:r>
                  <a:rPr lang="en-US" altLang="en-US" baseline="-25000" dirty="0" smtClean="0">
                    <a:sym typeface="WP MathA" pitchFamily="2" charset="2"/>
                  </a:rPr>
                  <a:t>2</a:t>
                </a:r>
                <a:r>
                  <a:rPr lang="en-US" altLang="zh-CN" dirty="0" smtClean="0">
                    <a:sym typeface="WP MathA" pitchFamily="2" charset="2"/>
                  </a:rPr>
                  <a:t>0</a:t>
                </a:r>
                <a:r>
                  <a:rPr lang="en-US" altLang="en-US" baseline="-25000" dirty="0" smtClean="0">
                    <a:sym typeface="WP MathA" pitchFamily="2" charset="2"/>
                  </a:rPr>
                  <a:t>3</a:t>
                </a:r>
                <a:r>
                  <a:rPr lang="en-US" altLang="en-US" dirty="0" smtClean="0">
                    <a:latin typeface="Arial" panose="020B0604020202020204" pitchFamily="34" charset="0"/>
                    <a:sym typeface="WP MathA" pitchFamily="2" charset="2"/>
                  </a:rPr>
                  <a:t>…</a:t>
                </a:r>
                <a:r>
                  <a:rPr lang="en-US" altLang="zh-CN" dirty="0" smtClean="0">
                    <a:sym typeface="WP MathA" pitchFamily="2" charset="2"/>
                  </a:rPr>
                  <a:t>0</a:t>
                </a:r>
                <a:r>
                  <a:rPr lang="en-US" altLang="en-US" baseline="-25000" dirty="0" smtClean="0">
                    <a:sym typeface="WP MathA" pitchFamily="2" charset="2"/>
                  </a:rPr>
                  <a:t>22</a:t>
                </a:r>
                <a:r>
                  <a:rPr lang="en-US" altLang="zh-CN" dirty="0" smtClean="0">
                    <a:sym typeface="WP MathA" pitchFamily="2" charset="2"/>
                  </a:rPr>
                  <a:t>0</a:t>
                </a:r>
                <a:r>
                  <a:rPr lang="en-US" altLang="en-US" baseline="-25000" dirty="0" smtClean="0">
                    <a:sym typeface="WP MathA" pitchFamily="2" charset="2"/>
                  </a:rPr>
                  <a:t>23</a:t>
                </a:r>
                <a:r>
                  <a:rPr lang="en-US" altLang="en-US" dirty="0" smtClean="0">
                    <a:sym typeface="Wingdings" charset="2"/>
                  </a:rPr>
                  <a:t> </a:t>
                </a:r>
                <a:r>
                  <a:rPr lang="en-US" altLang="en-US" dirty="0" smtClean="0">
                    <a:sym typeface="WP MathB" pitchFamily="2" charset="2"/>
                  </a:rPr>
                  <a:t>2</a:t>
                </a:r>
                <a:r>
                  <a:rPr lang="en-US" altLang="en-US" baseline="30000" dirty="0" smtClean="0">
                    <a:sym typeface="WP MathB" pitchFamily="2" charset="2"/>
                  </a:rPr>
                  <a:t>1</a:t>
                </a:r>
              </a:p>
              <a:p>
                <a:pPr lvl="1">
                  <a:spcAft>
                    <a:spcPts val="600"/>
                  </a:spcAft>
                  <a:defRPr/>
                </a:pPr>
                <a:r>
                  <a:rPr lang="en-US" altLang="zh-CN" dirty="0">
                    <a:sym typeface="Wingdings" charset="2"/>
                  </a:rPr>
                  <a:t>The</a:t>
                </a:r>
                <a:r>
                  <a:rPr lang="zh-CN" altLang="en-US" dirty="0">
                    <a:sym typeface="Wingdings" charset="2"/>
                  </a:rPr>
                  <a:t> </a:t>
                </a:r>
                <a:r>
                  <a:rPr lang="en-US" altLang="zh-CN" dirty="0" smtClean="0">
                    <a:sym typeface="Wingdings" charset="2"/>
                  </a:rPr>
                  <a:t>expected relative</a:t>
                </a:r>
                <a:r>
                  <a:rPr lang="zh-CN" altLang="en-US" dirty="0" smtClean="0">
                    <a:sym typeface="Wingdings" charset="2"/>
                  </a:rPr>
                  <a:t> </a:t>
                </a:r>
                <a:r>
                  <a:rPr lang="en-US" altLang="zh-CN" dirty="0" smtClean="0">
                    <a:sym typeface="Wingdings" charset="2"/>
                  </a:rPr>
                  <a:t>error</a:t>
                </a:r>
                <a:r>
                  <a:rPr lang="zh-CN" altLang="en-US" dirty="0" smtClean="0">
                    <a:sym typeface="Wingdings" charset="2"/>
                  </a:rPr>
                  <a:t> </a:t>
                </a:r>
                <a:r>
                  <a:rPr lang="en-US" altLang="zh-CN" dirty="0" smtClean="0">
                    <a:sym typeface="Wingdings" charset="2"/>
                  </a:rPr>
                  <a:t>=</a:t>
                </a:r>
                <a:r>
                  <a:rPr lang="en-US" altLang="zh-CN" dirty="0">
                    <a:sym typeface="Wingdings" charset="2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smtClean="0">
                                <a:latin typeface="Cambria Math" charset="0"/>
                                <a:sym typeface="Wingdings" charset="2"/>
                              </a:rPr>
                            </m:ctrlPr>
                          </m:dPr>
                          <m:e>
                            <m:r>
                              <a:rPr lang="en-US" altLang="zh-CN" i="1">
                                <a:latin typeface="Cambria Math" charset="0"/>
                                <a:sym typeface="Wingdings" charset="2"/>
                              </a:rPr>
                              <m:t>𝑥</m:t>
                            </m:r>
                            <m:r>
                              <a:rPr lang="en-US" altLang="zh-CN" b="0" i="1" smtClean="0">
                                <a:latin typeface="Cambria Math" charset="0"/>
                                <a:sym typeface="Wingdings" charset="2"/>
                              </a:rPr>
                              <m:t>−</m:t>
                            </m:r>
                            <m:r>
                              <a:rPr lang="en-US" altLang="zh-CN" b="0" i="1" smtClean="0">
                                <a:latin typeface="Cambria Math" charset="0"/>
                                <a:sym typeface="Wingdings" charset="2"/>
                              </a:rPr>
                              <m:t>𝐵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charset="0"/>
                                    <a:sym typeface="Wingdings" charset="2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altLang="zh-CN" b="0" i="1" smtClean="0">
                                        <a:latin typeface="Cambria Math" charset="0"/>
                                        <a:sym typeface="Wingdings" charset="2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b="0" i="1" smtClean="0">
                                        <a:latin typeface="Cambria Math" charset="0"/>
                                        <a:sym typeface="Wingdings" charset="2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charset="0"/>
                                    <a:sym typeface="Wingdings" charset="2"/>
                                  </a:rPr>
                                  <m:t>2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|</m:t>
                        </m:r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|</m:t>
                        </m:r>
                      </m:den>
                    </m:f>
                    <m:r>
                      <a:rPr lang="en-US" altLang="zh-CN" b="0" i="1" smtClean="0">
                        <a:latin typeface="Cambria Math" charset="0"/>
                        <a:sym typeface="Wingdings" charset="2"/>
                      </a:rPr>
                      <m:t>=</m:t>
                    </m:r>
                    <m:f>
                      <m:fPr>
                        <m:ctrlP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</m:ctrlPr>
                      </m:fPr>
                      <m:num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smtClean="0">
                                <a:latin typeface="Cambria Math" charset="0"/>
                                <a:sym typeface="Wingdings" charset="2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charset="0"/>
                                <a:sym typeface="Wingdings" charset="2"/>
                              </a:rPr>
                              <m:t>𝑒𝑟</m:t>
                            </m:r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charset="0"/>
                                    <a:sym typeface="Wingdings" charset="2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charset="0"/>
                                    <a:sym typeface="Wingdings" charset="2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charset="0"/>
                                    <a:sym typeface="Wingdings" charset="2"/>
                                  </a:rPr>
                                  <m:t>𝑎𝑏𝑠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|</m:t>
                        </m:r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|</m:t>
                        </m:r>
                      </m:den>
                    </m:f>
                  </m:oMath>
                </a14:m>
                <a:endParaRPr lang="en-US" altLang="zh-CN" baseline="30000" dirty="0">
                  <a:sym typeface="WP MathB" pitchFamily="2" charset="2"/>
                </a:endParaRPr>
              </a:p>
              <a:p>
                <a:pPr marL="457200" lvl="1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  <m:t>2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charset="0"/>
                          <a:sym typeface="Wingdings" charset="2"/>
                        </a:rPr>
                        <m:t>×0.25×</m:t>
                      </m:r>
                      <m:sSup>
                        <m:sSupPr>
                          <m:ctrlP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</m:ctrlPr>
                        </m:sSupPr>
                        <m:e>
                          <m: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  <m:t>2</m:t>
                          </m:r>
                        </m:e>
                        <m:sup>
                          <m: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  <m:t>−23</m:t>
                          </m:r>
                        </m:sup>
                      </m:sSup>
                      <m:r>
                        <a:rPr lang="en-US" altLang="zh-CN" sz="2000" b="0" i="1" smtClean="0">
                          <a:latin typeface="Cambria Math" charset="0"/>
                          <a:sym typeface="Wingdings" charset="2"/>
                        </a:rPr>
                        <m:t>≤</m:t>
                      </m:r>
                      <m:r>
                        <a:rPr lang="en-US" altLang="zh-CN" sz="2000" b="0" i="1" smtClean="0">
                          <a:latin typeface="Cambria Math" charset="0"/>
                          <a:sym typeface="Wingdings" charset="2"/>
                        </a:rPr>
                        <m:t>𝑒𝑟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  <m:t>𝑟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  <m:t>𝑟𝑒𝑙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charset="0"/>
                          <a:sym typeface="Wingdings" charset="2"/>
                        </a:rPr>
                        <m:t>≤1×0.25×</m:t>
                      </m:r>
                      <m:sSup>
                        <m:sSupPr>
                          <m:ctrlP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</m:ctrlPr>
                        </m:sSupPr>
                        <m:e>
                          <m: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  <m:t>2</m:t>
                          </m:r>
                        </m:e>
                        <m:sup>
                          <m: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  <m:t>−23</m:t>
                          </m:r>
                        </m:sup>
                      </m:sSup>
                    </m:oMath>
                  </m:oMathPara>
                </a14:m>
                <a:endParaRPr lang="en-US" altLang="zh-CN" sz="2000" dirty="0" smtClean="0">
                  <a:sym typeface="Wingdings" charset="2"/>
                </a:endParaRPr>
              </a:p>
              <a:p>
                <a:pPr marL="457200" lvl="1" indent="0">
                  <a:buNone/>
                  <a:defRPr/>
                </a:pPr>
                <a:endParaRPr lang="en-US" altLang="zh-CN" sz="2000" dirty="0" smtClean="0">
                  <a:sym typeface="Wingdings" charset="2"/>
                </a:endParaRPr>
              </a:p>
              <a:p>
                <a:pPr marL="457200" lvl="1" indent="0"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charset="0"/>
                          <a:sym typeface="Wingdings" charset="2"/>
                        </a:rPr>
                        <m:t>1.49×</m:t>
                      </m:r>
                      <m:sSup>
                        <m:sSupPr>
                          <m:ctrlP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</m:ctrlPr>
                        </m:sSupPr>
                        <m:e>
                          <m: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000" b="0" i="1" smtClean="0">
                              <a:latin typeface="Cambria Math" charset="0"/>
                              <a:sym typeface="Wingdings" charset="2"/>
                            </a:rPr>
                            <m:t>−8</m:t>
                          </m:r>
                        </m:sup>
                      </m:sSup>
                      <m:r>
                        <a:rPr lang="en-US" altLang="zh-CN" sz="2000" i="1">
                          <a:latin typeface="Cambria Math" charset="0"/>
                          <a:sym typeface="Wingdings" charset="2"/>
                        </a:rPr>
                        <m:t>≤</m:t>
                      </m:r>
                      <m:r>
                        <a:rPr lang="en-US" altLang="zh-CN" sz="2000" i="1">
                          <a:latin typeface="Cambria Math" charset="0"/>
                          <a:sym typeface="Wingdings" charset="2"/>
                        </a:rPr>
                        <m:t>𝑒𝑟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charset="0"/>
                              <a:sym typeface="Wingdings" charset="2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charset="0"/>
                              <a:sym typeface="Wingdings" charset="2"/>
                            </a:rPr>
                            <m:t>𝑟</m:t>
                          </m:r>
                        </m:e>
                        <m:sub>
                          <m:r>
                            <a:rPr lang="en-US" altLang="zh-CN" sz="2000" i="1">
                              <a:latin typeface="Cambria Math" charset="0"/>
                              <a:sym typeface="Wingdings" charset="2"/>
                            </a:rPr>
                            <m:t>𝑟𝑒𝑙</m:t>
                          </m:r>
                        </m:sub>
                      </m:sSub>
                      <m:r>
                        <a:rPr lang="en-US" altLang="zh-CN" sz="2000" i="1">
                          <a:latin typeface="Cambria Math" charset="0"/>
                          <a:sym typeface="Wingdings" charset="2"/>
                        </a:rPr>
                        <m:t>≤</m:t>
                      </m:r>
                      <m:r>
                        <a:rPr lang="en-US" altLang="zh-CN" sz="2000" b="0" i="1" smtClean="0">
                          <a:latin typeface="Cambria Math" charset="0"/>
                          <a:sym typeface="Wingdings" charset="2"/>
                        </a:rPr>
                        <m:t>2.98</m:t>
                      </m:r>
                      <m:r>
                        <a:rPr lang="en-US" altLang="zh-CN" sz="2000" i="1">
                          <a:latin typeface="Cambria Math" charset="0"/>
                          <a:sym typeface="Wingdings" charset="2"/>
                        </a:rPr>
                        <m:t>×</m:t>
                      </m:r>
                      <m:sSup>
                        <m:sSupPr>
                          <m:ctrlPr>
                            <a:rPr lang="en-US" altLang="zh-CN" sz="2000" i="1">
                              <a:latin typeface="Cambria Math" charset="0"/>
                              <a:sym typeface="Wingdings" charset="2"/>
                            </a:rPr>
                          </m:ctrlPr>
                        </m:sSupPr>
                        <m:e>
                          <m:r>
                            <a:rPr lang="en-US" altLang="zh-CN" sz="2000" i="1">
                              <a:latin typeface="Cambria Math" charset="0"/>
                              <a:sym typeface="Wingdings" charset="2"/>
                            </a:rPr>
                            <m:t>10</m:t>
                          </m:r>
                        </m:e>
                        <m:sup>
                          <m:r>
                            <a:rPr lang="en-US" altLang="zh-CN" sz="2000" i="1">
                              <a:latin typeface="Cambria Math" charset="0"/>
                              <a:sym typeface="Wingdings" charset="2"/>
                            </a:rPr>
                            <m:t>−8</m:t>
                          </m:r>
                        </m:sup>
                      </m:sSup>
                    </m:oMath>
                  </m:oMathPara>
                </a14:m>
                <a:endParaRPr lang="en-US" altLang="zh-CN" sz="2000" dirty="0" smtClean="0">
                  <a:sym typeface="Wingdings" charset="2"/>
                </a:endParaRPr>
              </a:p>
            </p:txBody>
          </p:sp>
        </mc:Choice>
        <mc:Fallback xmlns="">
          <p:sp>
            <p:nvSpPr>
              <p:cNvPr id="2355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745602" y="1119568"/>
                <a:ext cx="10932289" cy="5738431"/>
              </a:xfrm>
              <a:blipFill rotWithShape="0">
                <a:blip r:embed="rId2"/>
                <a:stretch>
                  <a:fillRect l="-1003" t="-2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7969328" y="2121966"/>
            <a:ext cx="37085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en-US" sz="2400" b="1" dirty="0">
                <a:sym typeface="Wingdings" charset="2"/>
              </a:rPr>
              <a:t>Average</a:t>
            </a:r>
            <a:r>
              <a:rPr lang="zh-CN" altLang="en-US" sz="2400" b="1" dirty="0">
                <a:sym typeface="Wingdings" charset="2"/>
              </a:rPr>
              <a:t> </a:t>
            </a:r>
            <a:r>
              <a:rPr lang="en-US" altLang="zh-CN" sz="2400" b="1" dirty="0">
                <a:sym typeface="Wingdings" charset="2"/>
              </a:rPr>
              <a:t>Absolute</a:t>
            </a:r>
            <a:r>
              <a:rPr lang="en-US" altLang="en-US" sz="2400" b="1" dirty="0">
                <a:sym typeface="Wingdings" charset="2"/>
              </a:rPr>
              <a:t> Error </a:t>
            </a:r>
            <a:endParaRPr lang="en-US" altLang="en-US" sz="2400" b="1" dirty="0" smtClean="0">
              <a:sym typeface="Wingdings" charset="2"/>
            </a:endParaRPr>
          </a:p>
          <a:p>
            <a:pPr>
              <a:defRPr/>
            </a:pPr>
            <a:r>
              <a:rPr lang="en-US" altLang="en-US" sz="2400" b="1" dirty="0" smtClean="0">
                <a:sym typeface="Wingdings" charset="2"/>
              </a:rPr>
              <a:t>= </a:t>
            </a:r>
            <a:r>
              <a:rPr lang="en-US" altLang="zh-CN" sz="2400" b="1" dirty="0">
                <a:sym typeface="Wingdings" charset="2"/>
              </a:rPr>
              <a:t>|-0.25|+0.5+0.25</a:t>
            </a:r>
            <a:r>
              <a:rPr lang="en-US" altLang="en-US" sz="2400" b="1" dirty="0">
                <a:sym typeface="Wingdings" charset="2"/>
              </a:rPr>
              <a:t>/4 = 0.25</a:t>
            </a:r>
          </a:p>
        </p:txBody>
      </p:sp>
      <p:sp>
        <p:nvSpPr>
          <p:cNvPr id="3" name="Curved Right Arrow 2"/>
          <p:cNvSpPr/>
          <p:nvPr/>
        </p:nvSpPr>
        <p:spPr>
          <a:xfrm>
            <a:off x="3298784" y="5706317"/>
            <a:ext cx="428264" cy="671333"/>
          </a:xfrm>
          <a:prstGeom prst="curvedRightArrow">
            <a:avLst>
              <a:gd name="adj1" fmla="val 25000"/>
              <a:gd name="adj2" fmla="val 50000"/>
              <a:gd name="adj3" fmla="val 4285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74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21312" y="32737"/>
            <a:ext cx="8001000" cy="82073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/>
              <a:t>Rounding: round to even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2825" y="853474"/>
            <a:ext cx="10613985" cy="4515653"/>
          </a:xfrm>
        </p:spPr>
        <p:txBody>
          <a:bodyPr>
            <a:normAutofit/>
          </a:bodyPr>
          <a:lstStyle/>
          <a:p>
            <a:pPr marL="457200" indent="-457200">
              <a:tabLst>
                <a:tab pos="2006600" algn="l"/>
                <a:tab pos="3771900" algn="l"/>
                <a:tab pos="4749800" algn="l"/>
              </a:tabLst>
              <a:defRPr/>
            </a:pPr>
            <a:r>
              <a:rPr lang="en-US" altLang="en-US" sz="2400" dirty="0">
                <a:latin typeface="Arial" charset="0"/>
              </a:rPr>
              <a:t>Round up conditions: 1.bbb…</a:t>
            </a:r>
            <a:r>
              <a:rPr lang="en-US" altLang="en-US" sz="2400" dirty="0" err="1">
                <a:latin typeface="Arial" charset="0"/>
              </a:rPr>
              <a:t>bbbG</a:t>
            </a:r>
            <a:r>
              <a:rPr lang="en-US" altLang="en-US" sz="2400" dirty="0" err="1">
                <a:solidFill>
                  <a:srgbClr val="CC0000"/>
                </a:solidFill>
                <a:latin typeface="Arial" charset="0"/>
              </a:rPr>
              <a:t>R</a:t>
            </a:r>
            <a:r>
              <a:rPr lang="en-US" altLang="en-US" sz="2400" dirty="0" err="1">
                <a:solidFill>
                  <a:srgbClr val="00B0F0"/>
                </a:solidFill>
                <a:latin typeface="Arial" charset="0"/>
              </a:rPr>
              <a:t>XXXX</a:t>
            </a:r>
            <a:endParaRPr lang="en-US" altLang="en-US" sz="2400" dirty="0">
              <a:solidFill>
                <a:srgbClr val="00B0F0"/>
              </a:solidFill>
              <a:latin typeface="Arial" charset="0"/>
            </a:endParaRPr>
          </a:p>
          <a:p>
            <a:pPr marL="879475" lvl="1" indent="-381000">
              <a:tabLst>
                <a:tab pos="2006600" algn="l"/>
                <a:tab pos="3771900" algn="l"/>
                <a:tab pos="4749800" algn="l"/>
              </a:tabLst>
              <a:defRPr/>
            </a:pPr>
            <a:r>
              <a:rPr lang="en-US" altLang="en-US" dirty="0">
                <a:latin typeface="Arial" charset="0"/>
              </a:rPr>
              <a:t>Round = 1, Sticky = 1 </a:t>
            </a:r>
            <a:r>
              <a:rPr lang="en-US" altLang="en-US" dirty="0">
                <a:latin typeface="Arial" charset="0"/>
                <a:sym typeface="Wingdings" charset="2"/>
              </a:rPr>
              <a:t> &gt; 0.5</a:t>
            </a:r>
          </a:p>
          <a:p>
            <a:pPr marL="879475" lvl="1" indent="-381000">
              <a:tabLst>
                <a:tab pos="2006600" algn="l"/>
                <a:tab pos="3771900" algn="l"/>
                <a:tab pos="4749800" algn="l"/>
              </a:tabLst>
              <a:defRPr/>
            </a:pPr>
            <a:r>
              <a:rPr lang="en-US" altLang="en-US" dirty="0">
                <a:latin typeface="Arial" charset="0"/>
                <a:sym typeface="Wingdings" charset="2"/>
              </a:rPr>
              <a:t>Guard = 1, Round = 1, Sticky = 0  Round to </a:t>
            </a:r>
            <a:r>
              <a:rPr lang="en-US" altLang="en-US" dirty="0" smtClean="0">
                <a:latin typeface="Arial" charset="0"/>
                <a:sym typeface="Wingdings" charset="2"/>
              </a:rPr>
              <a:t>even</a:t>
            </a:r>
          </a:p>
          <a:p>
            <a:pPr marL="879475" lvl="1" indent="-381000">
              <a:tabLst>
                <a:tab pos="2006600" algn="l"/>
                <a:tab pos="3771900" algn="l"/>
                <a:tab pos="4749800" algn="l"/>
              </a:tabLst>
              <a:defRPr/>
            </a:pPr>
            <a:r>
              <a:rPr lang="en-US" altLang="en-US" dirty="0" smtClean="0">
                <a:latin typeface="Arial" charset="0"/>
                <a:sym typeface="Wingdings" charset="2"/>
              </a:rPr>
              <a:t>examples</a:t>
            </a:r>
            <a:endParaRPr lang="en-US" altLang="en-US" dirty="0">
              <a:latin typeface="Arial" charset="0"/>
            </a:endParaRPr>
          </a:p>
          <a:p>
            <a:pPr marL="879475" lvl="1" indent="-381000">
              <a:buNone/>
              <a:tabLst>
                <a:tab pos="2006600" algn="l"/>
                <a:tab pos="3771900" algn="l"/>
                <a:tab pos="4749800" algn="l"/>
              </a:tabLst>
              <a:defRPr/>
            </a:pPr>
            <a:r>
              <a:rPr lang="en-US" altLang="en-US" dirty="0"/>
              <a:t>	Value	Fraction	G</a:t>
            </a:r>
            <a:r>
              <a:rPr lang="en-US" altLang="en-US" dirty="0">
                <a:solidFill>
                  <a:srgbClr val="C00000"/>
                </a:solidFill>
              </a:rPr>
              <a:t>RS</a:t>
            </a:r>
            <a:r>
              <a:rPr lang="en-US" altLang="en-US" dirty="0"/>
              <a:t>	</a:t>
            </a:r>
            <a:r>
              <a:rPr lang="en-US" altLang="en-US" dirty="0" err="1"/>
              <a:t>Incr</a:t>
            </a:r>
            <a:r>
              <a:rPr lang="en-US" altLang="en-US" dirty="0"/>
              <a:t>?	Rounded</a:t>
            </a:r>
          </a:p>
          <a:p>
            <a:pPr marL="879475" lvl="1" indent="-381000">
              <a:buNone/>
              <a:tabLst>
                <a:tab pos="2006600" algn="l"/>
                <a:tab pos="3771900" algn="l"/>
                <a:tab pos="4749800" algn="l"/>
              </a:tabLst>
              <a:defRPr/>
            </a:pPr>
            <a:r>
              <a:rPr lang="en-US" altLang="en-US" dirty="0"/>
              <a:t>	 128	</a:t>
            </a:r>
            <a:r>
              <a:rPr lang="en-US" altLang="en-US" dirty="0">
                <a:latin typeface="Courier New" charset="0"/>
              </a:rPr>
              <a:t>1.000</a:t>
            </a:r>
            <a:r>
              <a:rPr lang="en-US" altLang="en-US" dirty="0">
                <a:solidFill>
                  <a:srgbClr val="CC0000"/>
                </a:solidFill>
                <a:latin typeface="Courier New" charset="0"/>
              </a:rPr>
              <a:t>0</a:t>
            </a:r>
            <a:r>
              <a:rPr lang="en-US" altLang="en-US" dirty="0">
                <a:solidFill>
                  <a:srgbClr val="00B0F0"/>
                </a:solidFill>
                <a:latin typeface="Courier New" charset="0"/>
              </a:rPr>
              <a:t>000</a:t>
            </a:r>
            <a:r>
              <a:rPr lang="en-US" altLang="en-US" dirty="0">
                <a:latin typeface="Courier New" charset="0"/>
              </a:rPr>
              <a:t>	000	N	 1.000</a:t>
            </a:r>
          </a:p>
          <a:p>
            <a:pPr marL="879475" lvl="1" indent="-381000">
              <a:buNone/>
              <a:tabLst>
                <a:tab pos="2006600" algn="l"/>
                <a:tab pos="3771900" algn="l"/>
                <a:tab pos="4749800" algn="l"/>
              </a:tabLst>
              <a:defRPr/>
            </a:pPr>
            <a:r>
              <a:rPr lang="en-US" altLang="en-US" dirty="0"/>
              <a:t>	 15	</a:t>
            </a:r>
            <a:r>
              <a:rPr lang="en-US" altLang="en-US" dirty="0">
                <a:latin typeface="Courier New" charset="0"/>
              </a:rPr>
              <a:t>1.101</a:t>
            </a:r>
            <a:r>
              <a:rPr lang="en-US" altLang="en-US" dirty="0">
                <a:solidFill>
                  <a:srgbClr val="CC0000"/>
                </a:solidFill>
                <a:latin typeface="Courier New" charset="0"/>
              </a:rPr>
              <a:t>0</a:t>
            </a:r>
            <a:r>
              <a:rPr lang="en-US" altLang="en-US" dirty="0">
                <a:solidFill>
                  <a:srgbClr val="00B0F0"/>
                </a:solidFill>
                <a:latin typeface="Courier New" charset="0"/>
              </a:rPr>
              <a:t>000</a:t>
            </a:r>
            <a:r>
              <a:rPr lang="en-US" altLang="en-US" dirty="0">
                <a:latin typeface="Courier New" charset="0"/>
              </a:rPr>
              <a:t>	100	N	 1.101</a:t>
            </a:r>
          </a:p>
          <a:p>
            <a:pPr marL="879475" lvl="1" indent="-381000">
              <a:buNone/>
              <a:tabLst>
                <a:tab pos="2006600" algn="l"/>
                <a:tab pos="3771900" algn="l"/>
                <a:tab pos="4749800" algn="l"/>
              </a:tabLst>
              <a:defRPr/>
            </a:pPr>
            <a:r>
              <a:rPr lang="en-US" altLang="en-US" dirty="0"/>
              <a:t>	 17	</a:t>
            </a:r>
            <a:r>
              <a:rPr lang="en-US" altLang="en-US" dirty="0">
                <a:latin typeface="Courier New" charset="0"/>
              </a:rPr>
              <a:t>1.000</a:t>
            </a:r>
            <a:r>
              <a:rPr lang="en-US" altLang="en-US" dirty="0">
                <a:solidFill>
                  <a:srgbClr val="CC0000"/>
                </a:solidFill>
                <a:latin typeface="Courier New" charset="0"/>
              </a:rPr>
              <a:t>1</a:t>
            </a:r>
            <a:r>
              <a:rPr lang="en-US" altLang="en-US" dirty="0">
                <a:solidFill>
                  <a:srgbClr val="00B0F0"/>
                </a:solidFill>
                <a:latin typeface="Courier New" charset="0"/>
              </a:rPr>
              <a:t>000</a:t>
            </a:r>
            <a:r>
              <a:rPr lang="en-US" altLang="en-US" dirty="0">
                <a:latin typeface="Courier New" charset="0"/>
              </a:rPr>
              <a:t>	010	N	 1.000</a:t>
            </a:r>
          </a:p>
          <a:p>
            <a:pPr marL="879475" lvl="1" indent="-381000">
              <a:buNone/>
              <a:tabLst>
                <a:tab pos="2006600" algn="l"/>
                <a:tab pos="3771900" algn="l"/>
                <a:tab pos="4749800" algn="l"/>
              </a:tabLst>
              <a:defRPr/>
            </a:pPr>
            <a:r>
              <a:rPr lang="en-US" altLang="en-US" dirty="0"/>
              <a:t>	 19	</a:t>
            </a:r>
            <a:r>
              <a:rPr lang="en-US" altLang="en-US" dirty="0">
                <a:latin typeface="Courier New" charset="0"/>
              </a:rPr>
              <a:t>1.001</a:t>
            </a:r>
            <a:r>
              <a:rPr lang="en-US" altLang="en-US" dirty="0">
                <a:solidFill>
                  <a:srgbClr val="CC0000"/>
                </a:solidFill>
                <a:latin typeface="Courier New" charset="0"/>
              </a:rPr>
              <a:t>1</a:t>
            </a:r>
            <a:r>
              <a:rPr lang="en-US" altLang="en-US" dirty="0">
                <a:solidFill>
                  <a:srgbClr val="00B0F0"/>
                </a:solidFill>
                <a:latin typeface="Courier New" charset="0"/>
              </a:rPr>
              <a:t>000</a:t>
            </a:r>
            <a:r>
              <a:rPr lang="en-US" altLang="en-US" dirty="0">
                <a:latin typeface="Courier New" charset="0"/>
              </a:rPr>
              <a:t>	110	Y	 1.010</a:t>
            </a:r>
          </a:p>
          <a:p>
            <a:pPr marL="879475" lvl="1" indent="-381000">
              <a:buNone/>
              <a:tabLst>
                <a:tab pos="2006600" algn="l"/>
                <a:tab pos="3771900" algn="l"/>
                <a:tab pos="4749800" algn="l"/>
              </a:tabLst>
              <a:defRPr/>
            </a:pPr>
            <a:r>
              <a:rPr lang="en-US" altLang="en-US" dirty="0"/>
              <a:t>	 138	</a:t>
            </a:r>
            <a:r>
              <a:rPr lang="en-US" altLang="en-US" dirty="0">
                <a:latin typeface="Courier New" charset="0"/>
              </a:rPr>
              <a:t>1.000</a:t>
            </a:r>
            <a:r>
              <a:rPr lang="en-US" altLang="en-US" dirty="0">
                <a:solidFill>
                  <a:srgbClr val="CC0000"/>
                </a:solidFill>
                <a:latin typeface="Courier New" charset="0"/>
              </a:rPr>
              <a:t>1</a:t>
            </a:r>
            <a:r>
              <a:rPr lang="en-US" altLang="en-US" dirty="0">
                <a:solidFill>
                  <a:srgbClr val="00B0F0"/>
                </a:solidFill>
                <a:latin typeface="Courier New" charset="0"/>
              </a:rPr>
              <a:t>010</a:t>
            </a:r>
            <a:r>
              <a:rPr lang="en-US" altLang="en-US" dirty="0">
                <a:latin typeface="Courier New" charset="0"/>
              </a:rPr>
              <a:t>	011	Y	 1.001</a:t>
            </a:r>
          </a:p>
          <a:p>
            <a:pPr marL="879475" lvl="1" indent="-381000">
              <a:buNone/>
              <a:tabLst>
                <a:tab pos="2006600" algn="l"/>
                <a:tab pos="3771900" algn="l"/>
                <a:tab pos="4749800" algn="l"/>
              </a:tabLst>
              <a:defRPr/>
            </a:pPr>
            <a:r>
              <a:rPr lang="en-US" altLang="en-US" dirty="0"/>
              <a:t>	 63	</a:t>
            </a:r>
            <a:r>
              <a:rPr lang="en-US" altLang="en-US" dirty="0">
                <a:latin typeface="Courier New" charset="0"/>
              </a:rPr>
              <a:t>1.111</a:t>
            </a:r>
            <a:r>
              <a:rPr lang="en-US" altLang="en-US" dirty="0">
                <a:solidFill>
                  <a:srgbClr val="CC0000"/>
                </a:solidFill>
                <a:latin typeface="Courier New" charset="0"/>
              </a:rPr>
              <a:t>1</a:t>
            </a:r>
            <a:r>
              <a:rPr lang="en-US" altLang="en-US" dirty="0">
                <a:solidFill>
                  <a:srgbClr val="00B0F0"/>
                </a:solidFill>
                <a:latin typeface="Courier New" charset="0"/>
              </a:rPr>
              <a:t>100</a:t>
            </a:r>
            <a:r>
              <a:rPr lang="en-US" altLang="en-US" dirty="0">
                <a:latin typeface="Courier New" charset="0"/>
              </a:rPr>
              <a:t>	111	Y	10.000</a:t>
            </a:r>
          </a:p>
        </p:txBody>
      </p:sp>
      <p:sp>
        <p:nvSpPr>
          <p:cNvPr id="25604" name="Text Box 15"/>
          <p:cNvSpPr txBox="1">
            <a:spLocks noChangeArrowheads="1"/>
          </p:cNvSpPr>
          <p:nvPr/>
        </p:nvSpPr>
        <p:spPr bwMode="auto">
          <a:xfrm>
            <a:off x="5983288" y="5732463"/>
            <a:ext cx="41529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/>
                <a:tailEnd type="none" w="lg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chemeClr val="tx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45720" rIns="45720">
            <a:spAutoFit/>
          </a:bodyPr>
          <a:lstStyle>
            <a:lvl1pPr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en-US" sz="2000" dirty="0"/>
              <a:t>Guard bit: LSB of result</a:t>
            </a:r>
          </a:p>
          <a:p>
            <a:pPr eaLnBrk="1" hangingPunct="1">
              <a:defRPr/>
            </a:pPr>
            <a:r>
              <a:rPr lang="en-US" altLang="en-US" sz="2000" dirty="0">
                <a:solidFill>
                  <a:srgbClr val="C00000"/>
                </a:solidFill>
              </a:rPr>
              <a:t>Round bit: 1</a:t>
            </a:r>
            <a:r>
              <a:rPr lang="en-US" altLang="en-US" sz="2000" baseline="30000" dirty="0">
                <a:solidFill>
                  <a:srgbClr val="C00000"/>
                </a:solidFill>
              </a:rPr>
              <a:t>st</a:t>
            </a:r>
            <a:r>
              <a:rPr lang="en-US" altLang="en-US" sz="2000" dirty="0">
                <a:solidFill>
                  <a:srgbClr val="C00000"/>
                </a:solidFill>
              </a:rPr>
              <a:t> bit removed</a:t>
            </a:r>
          </a:p>
          <a:p>
            <a:pPr eaLnBrk="1" hangingPunct="1">
              <a:defRPr/>
            </a:pPr>
            <a:r>
              <a:rPr lang="en-US" altLang="en-US" sz="2000" dirty="0">
                <a:solidFill>
                  <a:srgbClr val="00B0F0"/>
                </a:solidFill>
              </a:rPr>
              <a:t>Sticky bit: OR of remaining bits</a:t>
            </a:r>
          </a:p>
        </p:txBody>
      </p:sp>
      <p:sp>
        <p:nvSpPr>
          <p:cNvPr id="35844" name="TextBox 1"/>
          <p:cNvSpPr txBox="1">
            <a:spLocks noChangeArrowheads="1"/>
          </p:cNvSpPr>
          <p:nvPr/>
        </p:nvSpPr>
        <p:spPr bwMode="auto">
          <a:xfrm>
            <a:off x="2001839" y="5876926"/>
            <a:ext cx="37163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9pPr>
          </a:lstStyle>
          <a:p>
            <a:pPr eaLnBrk="1" hangingPunct="1"/>
            <a:r>
              <a:rPr lang="en-US" altLang="en-US" dirty="0">
                <a:solidFill>
                  <a:srgbClr val="C00000"/>
                </a:solidFill>
              </a:rPr>
              <a:t>Round up= R(G+S)</a:t>
            </a:r>
          </a:p>
        </p:txBody>
      </p:sp>
    </p:spTree>
    <p:extLst>
      <p:ext uri="{BB962C8B-B14F-4D97-AF65-F5344CB8AC3E}">
        <p14:creationId xmlns:p14="http://schemas.microsoft.com/office/powerpoint/2010/main" val="11436898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1"/>
          </p:nvPr>
        </p:nvSpPr>
        <p:spPr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9pPr>
          </a:lstStyle>
          <a:p>
            <a:pPr>
              <a:defRPr/>
            </a:pPr>
            <a:fld id="{BD86B023-AE4B-C646-A3C2-1272B3BE2824}" type="slidenum">
              <a:rPr lang="en-US" altLang="zh-CN" sz="1200"/>
              <a:pPr>
                <a:defRPr/>
              </a:pPr>
              <a:t>27</a:t>
            </a:fld>
            <a:endParaRPr lang="en-US" altLang="zh-CN" sz="1200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/>
              <a:t>Rounding: Round to even</a:t>
            </a:r>
          </a:p>
        </p:txBody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3534" y="1690688"/>
            <a:ext cx="5158451" cy="4351338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Char char="•"/>
              <a:defRPr/>
            </a:pPr>
            <a:r>
              <a:rPr lang="en-US" altLang="en-US" dirty="0"/>
              <a:t>1.bbb…</a:t>
            </a:r>
            <a:r>
              <a:rPr lang="en-US" altLang="en-US" dirty="0" err="1"/>
              <a:t>bbbG</a:t>
            </a:r>
            <a:r>
              <a:rPr lang="en-US" altLang="en-US" dirty="0" err="1">
                <a:solidFill>
                  <a:srgbClr val="C00000"/>
                </a:solidFill>
              </a:rPr>
              <a:t>R</a:t>
            </a:r>
            <a:r>
              <a:rPr lang="en-US" altLang="en-US" dirty="0" err="1">
                <a:solidFill>
                  <a:srgbClr val="00B0F0"/>
                </a:solidFill>
              </a:rPr>
              <a:t>S</a:t>
            </a:r>
            <a:endParaRPr lang="en-US" altLang="en-US" dirty="0">
              <a:solidFill>
                <a:srgbClr val="00B0F0"/>
              </a:solidFill>
            </a:endParaRPr>
          </a:p>
          <a:p>
            <a:pPr lvl="1" eaLnBrk="1" hangingPunct="1">
              <a:buFontTx/>
              <a:buChar char="•"/>
              <a:defRPr/>
            </a:pPr>
            <a:r>
              <a:rPr lang="en-US" altLang="en-US" dirty="0"/>
              <a:t>Round up = R(G+S</a:t>
            </a:r>
            <a:r>
              <a:rPr lang="en-US" altLang="en-US" dirty="0" smtClean="0"/>
              <a:t>)</a:t>
            </a:r>
            <a:endParaRPr lang="en-US" altLang="en-US" dirty="0"/>
          </a:p>
          <a:p>
            <a:pPr lvl="1" eaLnBrk="1" hangingPunct="1">
              <a:buFontTx/>
              <a:buChar char="•"/>
              <a:defRPr/>
            </a:pPr>
            <a:r>
              <a:rPr lang="en-US" altLang="en-US" dirty="0"/>
              <a:t>G</a:t>
            </a:r>
            <a:r>
              <a:rPr lang="en-US" altLang="en-US" dirty="0">
                <a:solidFill>
                  <a:srgbClr val="990033"/>
                </a:solidFill>
              </a:rPr>
              <a:t>R</a:t>
            </a:r>
            <a:r>
              <a:rPr lang="en-US" altLang="en-US" dirty="0">
                <a:solidFill>
                  <a:srgbClr val="00B0F0"/>
                </a:solidFill>
              </a:rPr>
              <a:t>S</a:t>
            </a:r>
            <a:r>
              <a:rPr lang="en-US" altLang="en-US" dirty="0">
                <a:solidFill>
                  <a:srgbClr val="990033"/>
                </a:solidFill>
              </a:rPr>
              <a:t> </a:t>
            </a:r>
            <a:r>
              <a:rPr lang="en-US" altLang="en-US" dirty="0" err="1"/>
              <a:t>Rouding</a:t>
            </a:r>
            <a:r>
              <a:rPr lang="en-US" altLang="en-US" dirty="0"/>
              <a:t> </a:t>
            </a:r>
            <a:r>
              <a:rPr lang="en-US" altLang="en-US" dirty="0" smtClean="0"/>
              <a:t>Error</a:t>
            </a:r>
          </a:p>
          <a:p>
            <a:pPr marL="457200" lvl="1" indent="0" eaLnBrk="1" hangingPunct="1">
              <a:buNone/>
              <a:defRPr/>
            </a:pPr>
            <a:r>
              <a:rPr lang="en-US" altLang="en-US" dirty="0" smtClean="0"/>
              <a:t>    0</a:t>
            </a:r>
            <a:r>
              <a:rPr lang="en-US" altLang="en-US" dirty="0" smtClean="0">
                <a:solidFill>
                  <a:srgbClr val="990033"/>
                </a:solidFill>
              </a:rPr>
              <a:t>0</a:t>
            </a:r>
            <a:r>
              <a:rPr lang="en-US" altLang="en-US" dirty="0" smtClean="0">
                <a:solidFill>
                  <a:srgbClr val="00B0F0"/>
                </a:solidFill>
              </a:rPr>
              <a:t>0</a:t>
            </a:r>
            <a:r>
              <a:rPr lang="en-US" altLang="en-US" dirty="0" smtClean="0">
                <a:solidFill>
                  <a:srgbClr val="990033"/>
                </a:solidFill>
              </a:rPr>
              <a:t>	0	0</a:t>
            </a:r>
          </a:p>
          <a:p>
            <a:pPr marL="457200" lvl="1" indent="0" eaLnBrk="1" hangingPunct="1">
              <a:buNone/>
              <a:defRPr/>
            </a:pPr>
            <a:r>
              <a:rPr lang="en-US" altLang="en-US" dirty="0" smtClean="0"/>
              <a:t>    0</a:t>
            </a:r>
            <a:r>
              <a:rPr lang="en-US" altLang="en-US" dirty="0" smtClean="0">
                <a:solidFill>
                  <a:srgbClr val="990033"/>
                </a:solidFill>
              </a:rPr>
              <a:t>0</a:t>
            </a:r>
            <a:r>
              <a:rPr lang="en-US" altLang="en-US" dirty="0" smtClean="0">
                <a:solidFill>
                  <a:srgbClr val="00B0F0"/>
                </a:solidFill>
              </a:rPr>
              <a:t>1</a:t>
            </a:r>
            <a:r>
              <a:rPr lang="en-US" altLang="en-US" dirty="0">
                <a:solidFill>
                  <a:srgbClr val="990033"/>
                </a:solidFill>
              </a:rPr>
              <a:t>	0	-0.25</a:t>
            </a:r>
          </a:p>
          <a:p>
            <a:pPr marL="457200" lvl="1" indent="0" eaLnBrk="1" hangingPunct="1">
              <a:buNone/>
              <a:defRPr/>
            </a:pPr>
            <a:r>
              <a:rPr lang="en-US" altLang="en-US" dirty="0" smtClean="0"/>
              <a:t>    0</a:t>
            </a:r>
            <a:r>
              <a:rPr lang="en-US" altLang="en-US" dirty="0" smtClean="0">
                <a:solidFill>
                  <a:srgbClr val="990033"/>
                </a:solidFill>
              </a:rPr>
              <a:t>1</a:t>
            </a:r>
            <a:r>
              <a:rPr lang="en-US" altLang="en-US" dirty="0" smtClean="0">
                <a:solidFill>
                  <a:srgbClr val="00B0F0"/>
                </a:solidFill>
              </a:rPr>
              <a:t>0</a:t>
            </a:r>
            <a:r>
              <a:rPr lang="en-US" altLang="en-US" dirty="0">
                <a:solidFill>
                  <a:srgbClr val="990033"/>
                </a:solidFill>
              </a:rPr>
              <a:t>	0	-0.5</a:t>
            </a:r>
          </a:p>
          <a:p>
            <a:pPr marL="457200" lvl="1" indent="0" eaLnBrk="1" hangingPunct="1">
              <a:buNone/>
              <a:defRPr/>
            </a:pPr>
            <a:r>
              <a:rPr lang="en-US" altLang="en-US" dirty="0" smtClean="0"/>
              <a:t>    0</a:t>
            </a:r>
            <a:r>
              <a:rPr lang="en-US" altLang="en-US" dirty="0" smtClean="0">
                <a:solidFill>
                  <a:srgbClr val="990033"/>
                </a:solidFill>
              </a:rPr>
              <a:t>1</a:t>
            </a:r>
            <a:r>
              <a:rPr lang="en-US" altLang="en-US" dirty="0" smtClean="0">
                <a:solidFill>
                  <a:srgbClr val="00B0F0"/>
                </a:solidFill>
              </a:rPr>
              <a:t>1</a:t>
            </a:r>
            <a:r>
              <a:rPr lang="en-US" altLang="en-US" dirty="0">
                <a:solidFill>
                  <a:srgbClr val="990033"/>
                </a:solidFill>
              </a:rPr>
              <a:t>	+1	+0.25</a:t>
            </a:r>
          </a:p>
          <a:p>
            <a:pPr marL="457200" lvl="1" indent="0" eaLnBrk="1" hangingPunct="1">
              <a:buNone/>
              <a:defRPr/>
            </a:pPr>
            <a:r>
              <a:rPr lang="en-US" altLang="en-US" dirty="0" smtClean="0"/>
              <a:t>    1</a:t>
            </a:r>
            <a:r>
              <a:rPr lang="en-US" altLang="en-US" dirty="0" smtClean="0">
                <a:solidFill>
                  <a:srgbClr val="990033"/>
                </a:solidFill>
              </a:rPr>
              <a:t>0</a:t>
            </a:r>
            <a:r>
              <a:rPr lang="en-US" altLang="en-US" dirty="0" smtClean="0">
                <a:solidFill>
                  <a:srgbClr val="00B0F0"/>
                </a:solidFill>
              </a:rPr>
              <a:t>0</a:t>
            </a:r>
            <a:r>
              <a:rPr lang="en-US" altLang="en-US" dirty="0">
                <a:solidFill>
                  <a:srgbClr val="990033"/>
                </a:solidFill>
              </a:rPr>
              <a:t>	0	0</a:t>
            </a:r>
          </a:p>
          <a:p>
            <a:pPr marL="457200" lvl="1" indent="0" eaLnBrk="1" hangingPunct="1">
              <a:buNone/>
              <a:defRPr/>
            </a:pPr>
            <a:r>
              <a:rPr lang="en-US" altLang="en-US" dirty="0" smtClean="0"/>
              <a:t>    1</a:t>
            </a:r>
            <a:r>
              <a:rPr lang="en-US" altLang="en-US" dirty="0" smtClean="0">
                <a:solidFill>
                  <a:srgbClr val="990033"/>
                </a:solidFill>
              </a:rPr>
              <a:t>0</a:t>
            </a:r>
            <a:r>
              <a:rPr lang="en-US" altLang="en-US" dirty="0" smtClean="0">
                <a:solidFill>
                  <a:srgbClr val="00B0F0"/>
                </a:solidFill>
              </a:rPr>
              <a:t>1</a:t>
            </a:r>
            <a:r>
              <a:rPr lang="en-US" altLang="en-US" dirty="0">
                <a:solidFill>
                  <a:srgbClr val="990033"/>
                </a:solidFill>
              </a:rPr>
              <a:t>	0	-0.25	</a:t>
            </a:r>
          </a:p>
          <a:p>
            <a:pPr marL="457200" lvl="1" indent="0" eaLnBrk="1" hangingPunct="1">
              <a:buNone/>
              <a:defRPr/>
            </a:pPr>
            <a:r>
              <a:rPr lang="en-US" altLang="en-US" dirty="0" smtClean="0"/>
              <a:t>    1</a:t>
            </a:r>
            <a:r>
              <a:rPr lang="en-US" altLang="en-US" dirty="0" smtClean="0">
                <a:solidFill>
                  <a:srgbClr val="990033"/>
                </a:solidFill>
              </a:rPr>
              <a:t>1</a:t>
            </a:r>
            <a:r>
              <a:rPr lang="en-US" altLang="en-US" dirty="0" smtClean="0">
                <a:solidFill>
                  <a:srgbClr val="00B0F0"/>
                </a:solidFill>
              </a:rPr>
              <a:t>0</a:t>
            </a:r>
            <a:r>
              <a:rPr lang="en-US" altLang="en-US" dirty="0">
                <a:solidFill>
                  <a:srgbClr val="990033"/>
                </a:solidFill>
              </a:rPr>
              <a:t>	+1	+0.5	</a:t>
            </a:r>
          </a:p>
          <a:p>
            <a:pPr marL="457200" lvl="1" indent="0" eaLnBrk="1" hangingPunct="1">
              <a:buNone/>
              <a:defRPr/>
            </a:pPr>
            <a:r>
              <a:rPr lang="en-US" altLang="en-US" dirty="0" smtClean="0"/>
              <a:t>    1</a:t>
            </a:r>
            <a:r>
              <a:rPr lang="en-US" altLang="en-US" dirty="0" smtClean="0">
                <a:solidFill>
                  <a:srgbClr val="990033"/>
                </a:solidFill>
              </a:rPr>
              <a:t>1</a:t>
            </a:r>
            <a:r>
              <a:rPr lang="en-US" altLang="en-US" dirty="0" smtClean="0">
                <a:solidFill>
                  <a:srgbClr val="00B0F0"/>
                </a:solidFill>
              </a:rPr>
              <a:t>1</a:t>
            </a:r>
            <a:r>
              <a:rPr lang="en-US" altLang="en-US" dirty="0">
                <a:solidFill>
                  <a:srgbClr val="990033"/>
                </a:solidFill>
              </a:rPr>
              <a:t>	+1	+0.25	</a:t>
            </a:r>
          </a:p>
          <a:p>
            <a:pPr eaLnBrk="1" hangingPunct="1">
              <a:buFont typeface="Wingdings" charset="2"/>
              <a:buNone/>
              <a:defRPr/>
            </a:pPr>
            <a:r>
              <a:rPr lang="en-US" altLang="en-US" dirty="0"/>
              <a:t> </a:t>
            </a:r>
          </a:p>
        </p:txBody>
      </p:sp>
      <p:sp>
        <p:nvSpPr>
          <p:cNvPr id="5" name="Text Box 15"/>
          <p:cNvSpPr txBox="1">
            <a:spLocks noChangeArrowheads="1"/>
          </p:cNvSpPr>
          <p:nvPr/>
        </p:nvSpPr>
        <p:spPr bwMode="auto">
          <a:xfrm>
            <a:off x="4038600" y="1497012"/>
            <a:ext cx="41529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2"/>
                </a:solidFill>
                <a:miter lim="800000"/>
                <a:headEnd/>
                <a:tailEnd type="none" w="lg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17961" dir="2700000" algn="ctr" rotWithShape="0">
                    <a:schemeClr val="tx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45720" rIns="45720">
            <a:spAutoFit/>
          </a:bodyPr>
          <a:lstStyle>
            <a:lvl1pPr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Verdana" charset="0"/>
                <a:ea typeface="宋体" charset="-122"/>
              </a:defRPr>
            </a:lvl9pPr>
          </a:lstStyle>
          <a:p>
            <a:pPr eaLnBrk="1" hangingPunct="1">
              <a:defRPr/>
            </a:pPr>
            <a:r>
              <a:rPr lang="en-US" altLang="en-US" sz="2000" dirty="0"/>
              <a:t>Guard bit: LSB of result</a:t>
            </a:r>
          </a:p>
          <a:p>
            <a:pPr eaLnBrk="1" hangingPunct="1">
              <a:defRPr/>
            </a:pPr>
            <a:r>
              <a:rPr lang="en-US" altLang="en-US" sz="2000" dirty="0">
                <a:solidFill>
                  <a:srgbClr val="C00000"/>
                </a:solidFill>
              </a:rPr>
              <a:t>Round bit: 1</a:t>
            </a:r>
            <a:r>
              <a:rPr lang="en-US" altLang="en-US" sz="2000" baseline="30000" dirty="0">
                <a:solidFill>
                  <a:srgbClr val="C00000"/>
                </a:solidFill>
              </a:rPr>
              <a:t>st</a:t>
            </a:r>
            <a:r>
              <a:rPr lang="en-US" altLang="en-US" sz="2000" dirty="0">
                <a:solidFill>
                  <a:srgbClr val="C00000"/>
                </a:solidFill>
              </a:rPr>
              <a:t> bit removed</a:t>
            </a:r>
          </a:p>
          <a:p>
            <a:pPr eaLnBrk="1" hangingPunct="1">
              <a:defRPr/>
            </a:pPr>
            <a:r>
              <a:rPr lang="en-US" altLang="en-US" sz="2000" dirty="0">
                <a:solidFill>
                  <a:srgbClr val="00B0F0"/>
                </a:solidFill>
              </a:rPr>
              <a:t>Sticky bit: OR of remaining bits</a:t>
            </a:r>
          </a:p>
        </p:txBody>
      </p:sp>
      <p:cxnSp>
        <p:nvCxnSpPr>
          <p:cNvPr id="3" name="Curved Connector 2"/>
          <p:cNvCxnSpPr/>
          <p:nvPr/>
        </p:nvCxnSpPr>
        <p:spPr>
          <a:xfrm rot="10800000">
            <a:off x="4201611" y="3541854"/>
            <a:ext cx="1840375" cy="798653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urved Connector 5"/>
          <p:cNvCxnSpPr/>
          <p:nvPr/>
        </p:nvCxnSpPr>
        <p:spPr>
          <a:xfrm rot="10800000" flipV="1">
            <a:off x="4224759" y="4352081"/>
            <a:ext cx="1817226" cy="54401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6096000" y="2748245"/>
            <a:ext cx="3742481" cy="223182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charset="2"/>
              <a:buNone/>
              <a:defRPr/>
            </a:pPr>
            <a:r>
              <a:rPr lang="en-US" altLang="en-US" sz="2000" dirty="0" smtClean="0"/>
              <a:t>Conventional Rounding error</a:t>
            </a:r>
          </a:p>
          <a:p>
            <a:pPr>
              <a:buFont typeface="Wingdings" charset="2"/>
              <a:buNone/>
              <a:defRPr/>
            </a:pPr>
            <a:r>
              <a:rPr lang="en-US" altLang="en-US" sz="2000" dirty="0" smtClean="0"/>
              <a:t>Rounding   		 Error </a:t>
            </a:r>
          </a:p>
          <a:p>
            <a:pPr>
              <a:buFont typeface="Wingdings" charset="2"/>
              <a:buNone/>
              <a:defRPr/>
            </a:pPr>
            <a:r>
              <a:rPr lang="en-US" altLang="en-US" sz="2000" dirty="0" smtClean="0"/>
              <a:t>1.bbbG</a:t>
            </a:r>
            <a:r>
              <a:rPr lang="en-US" altLang="en-US" sz="2000" dirty="0" smtClean="0">
                <a:solidFill>
                  <a:schemeClr val="accent2"/>
                </a:solidFill>
              </a:rPr>
              <a:t>00</a:t>
            </a:r>
            <a:r>
              <a:rPr lang="en-US" altLang="en-US" sz="2000" dirty="0" smtClean="0"/>
              <a:t> </a:t>
            </a:r>
            <a:r>
              <a:rPr lang="en-US" altLang="en-US" sz="2000" dirty="0" smtClean="0">
                <a:sym typeface="Wingdings" charset="2"/>
              </a:rPr>
              <a:t> 1.101	= 0</a:t>
            </a:r>
          </a:p>
          <a:p>
            <a:pPr>
              <a:buFont typeface="Wingdings" charset="2"/>
              <a:buNone/>
              <a:defRPr/>
            </a:pPr>
            <a:r>
              <a:rPr lang="en-US" altLang="en-US" sz="2000" dirty="0" smtClean="0">
                <a:sym typeface="Wingdings" charset="2"/>
              </a:rPr>
              <a:t>1.bbbG</a:t>
            </a:r>
            <a:r>
              <a:rPr lang="en-US" altLang="en-US" sz="2000" dirty="0" smtClean="0">
                <a:solidFill>
                  <a:schemeClr val="accent2"/>
                </a:solidFill>
                <a:sym typeface="Wingdings" charset="2"/>
              </a:rPr>
              <a:t>01</a:t>
            </a:r>
            <a:r>
              <a:rPr lang="en-US" altLang="en-US" sz="2000" dirty="0" smtClean="0">
                <a:sym typeface="Wingdings" charset="2"/>
              </a:rPr>
              <a:t>  1.101	= -0.25</a:t>
            </a:r>
          </a:p>
          <a:p>
            <a:pPr>
              <a:buFont typeface="Wingdings" charset="2"/>
              <a:buNone/>
              <a:defRPr/>
            </a:pPr>
            <a:r>
              <a:rPr lang="en-US" altLang="en-US" sz="2000" dirty="0" smtClean="0">
                <a:sym typeface="Wingdings" charset="2"/>
              </a:rPr>
              <a:t>1.bbbG</a:t>
            </a:r>
            <a:r>
              <a:rPr lang="en-US" altLang="en-US" sz="2000" dirty="0" smtClean="0">
                <a:solidFill>
                  <a:schemeClr val="accent2"/>
                </a:solidFill>
                <a:sym typeface="Wingdings" charset="2"/>
              </a:rPr>
              <a:t>10</a:t>
            </a:r>
            <a:r>
              <a:rPr lang="en-US" altLang="en-US" sz="2000" dirty="0" smtClean="0">
                <a:sym typeface="Wingdings" charset="2"/>
              </a:rPr>
              <a:t>  1.110 	= +0.5</a:t>
            </a:r>
          </a:p>
          <a:p>
            <a:pPr>
              <a:buFont typeface="Wingdings" charset="2"/>
              <a:buNone/>
              <a:defRPr/>
            </a:pPr>
            <a:r>
              <a:rPr lang="en-US" altLang="en-US" sz="2000" dirty="0" smtClean="0">
                <a:sym typeface="Wingdings" charset="2"/>
              </a:rPr>
              <a:t>1.bbbG</a:t>
            </a:r>
            <a:r>
              <a:rPr lang="en-US" altLang="en-US" sz="2000" dirty="0" smtClean="0">
                <a:solidFill>
                  <a:schemeClr val="accent2"/>
                </a:solidFill>
                <a:sym typeface="Wingdings" charset="2"/>
              </a:rPr>
              <a:t>11</a:t>
            </a:r>
            <a:r>
              <a:rPr lang="en-US" altLang="en-US" sz="2000" dirty="0" smtClean="0">
                <a:sym typeface="Wingdings" charset="2"/>
              </a:rPr>
              <a:t>  1.110 	= +0.25</a:t>
            </a:r>
          </a:p>
        </p:txBody>
      </p:sp>
      <p:sp>
        <p:nvSpPr>
          <p:cNvPr id="7" name="Rectangle 6"/>
          <p:cNvSpPr/>
          <p:nvPr/>
        </p:nvSpPr>
        <p:spPr>
          <a:xfrm>
            <a:off x="1420333" y="5534026"/>
            <a:ext cx="40848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ym typeface="Wingdings" charset="2"/>
              </a:rPr>
              <a:t>Average Error = </a:t>
            </a:r>
            <a:r>
              <a:rPr lang="en-US" altLang="en-US" sz="2400" dirty="0" smtClean="0">
                <a:sym typeface="Wingdings" charset="2"/>
              </a:rPr>
              <a:t>0</a:t>
            </a:r>
          </a:p>
          <a:p>
            <a:r>
              <a:rPr lang="en-US" sz="2400" dirty="0" smtClean="0">
                <a:sym typeface="Wingdings" charset="2"/>
              </a:rPr>
              <a:t>Absolute Average Error = 0.25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6149074" y="4980067"/>
            <a:ext cx="408485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ym typeface="Wingdings" charset="2"/>
              </a:rPr>
              <a:t>Average Error = </a:t>
            </a:r>
            <a:r>
              <a:rPr lang="en-US" altLang="en-US" sz="2400" dirty="0" smtClean="0">
                <a:sym typeface="Wingdings" charset="2"/>
              </a:rPr>
              <a:t>0.125</a:t>
            </a:r>
          </a:p>
          <a:p>
            <a:r>
              <a:rPr lang="en-US" sz="2400" dirty="0" smtClean="0">
                <a:sym typeface="Wingdings" charset="2"/>
              </a:rPr>
              <a:t>Absolute Average Error = 0.25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67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xfrm>
            <a:off x="386787" y="0"/>
            <a:ext cx="10515600" cy="1325563"/>
          </a:xfrm>
        </p:spPr>
        <p:txBody>
          <a:bodyPr/>
          <a:lstStyle/>
          <a:p>
            <a:pPr eaLnBrk="1" hangingPunct="1"/>
            <a:r>
              <a:rPr lang="en-US" altLang="zh-CN" dirty="0" smtClean="0"/>
              <a:t>Floating</a:t>
            </a:r>
            <a:r>
              <a:rPr lang="zh-CN" altLang="en-US" dirty="0" smtClean="0"/>
              <a:t> </a:t>
            </a:r>
            <a:r>
              <a:rPr lang="en-US" altLang="zh-CN" dirty="0" smtClean="0"/>
              <a:t>Point</a:t>
            </a:r>
            <a:r>
              <a:rPr lang="zh-CN" altLang="en-US" dirty="0" smtClean="0"/>
              <a:t> </a:t>
            </a:r>
            <a:r>
              <a:rPr lang="en-US" altLang="zh-CN" dirty="0" smtClean="0"/>
              <a:t>Number</a:t>
            </a: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6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838200" y="1107994"/>
                <a:ext cx="10515600" cy="5750006"/>
              </a:xfrm>
            </p:spPr>
            <p:txBody>
              <a:bodyPr>
                <a:normAutofit lnSpcReduction="10000"/>
              </a:bodyPr>
              <a:lstStyle/>
              <a:p>
                <a:pPr eaLnBrk="1" hangingPunct="1"/>
                <a:r>
                  <a:rPr lang="en-US" altLang="zh-CN" dirty="0" smtClean="0">
                    <a:sym typeface="WP MathA" charset="0"/>
                  </a:rPr>
                  <a:t>Addition:</a:t>
                </a:r>
                <a:r>
                  <a:rPr lang="zh-CN" altLang="en-US" dirty="0" smtClean="0">
                    <a:sym typeface="WP MathA" charset="0"/>
                  </a:rPr>
                  <a:t> </a:t>
                </a:r>
                <a:r>
                  <a:rPr lang="en-US" altLang="en-US" dirty="0" smtClean="0">
                    <a:sym typeface="WP MathA" charset="0"/>
                  </a:rPr>
                  <a:t>~s</a:t>
                </a:r>
                <a:r>
                  <a:rPr lang="en-US" altLang="en-US" baseline="-20000" dirty="0" smtClean="0">
                    <a:sym typeface="WP MathA" charset="0"/>
                  </a:rPr>
                  <a:t>1</a:t>
                </a:r>
                <a:r>
                  <a:rPr lang="en-US" altLang="en-US" dirty="0" smtClean="0">
                    <a:sym typeface="WP MathA" charset="0"/>
                  </a:rPr>
                  <a:t>xb</a:t>
                </a:r>
                <a:r>
                  <a:rPr lang="en-US" altLang="en-US" baseline="30000" dirty="0" smtClean="0">
                    <a:sym typeface="WP MathA" charset="0"/>
                  </a:rPr>
                  <a:t>e1</a:t>
                </a:r>
                <a:r>
                  <a:rPr lang="en-US" altLang="en-US" dirty="0" smtClean="0">
                    <a:sym typeface="WP MathA" charset="0"/>
                  </a:rPr>
                  <a:t> </a:t>
                </a:r>
                <a:r>
                  <a:rPr lang="en-US" altLang="en-US" dirty="0">
                    <a:sym typeface="WP MathA" charset="0"/>
                  </a:rPr>
                  <a:t>+ (~s</a:t>
                </a:r>
                <a:r>
                  <a:rPr lang="en-US" altLang="en-US" baseline="-20000" dirty="0">
                    <a:sym typeface="WP MathA" charset="0"/>
                  </a:rPr>
                  <a:t>2</a:t>
                </a:r>
                <a:r>
                  <a:rPr lang="en-US" altLang="en-US" dirty="0">
                    <a:sym typeface="WP MathA" charset="0"/>
                  </a:rPr>
                  <a:t>xb</a:t>
                </a:r>
                <a:r>
                  <a:rPr lang="en-US" altLang="en-US" baseline="30000" dirty="0">
                    <a:sym typeface="WP MathA" charset="0"/>
                  </a:rPr>
                  <a:t>e2</a:t>
                </a:r>
                <a:r>
                  <a:rPr lang="en-US" altLang="en-US" dirty="0">
                    <a:sym typeface="WP MathA" charset="0"/>
                  </a:rPr>
                  <a:t>) = ~</a:t>
                </a:r>
                <a:r>
                  <a:rPr lang="en-US" altLang="en-US" dirty="0" err="1" smtClean="0">
                    <a:sym typeface="WP MathA" charset="0"/>
                  </a:rPr>
                  <a:t>sxb</a:t>
                </a:r>
                <a:r>
                  <a:rPr lang="en-US" altLang="en-US" baseline="30000" dirty="0" err="1" smtClean="0">
                    <a:sym typeface="WP MathA" charset="0"/>
                  </a:rPr>
                  <a:t>e</a:t>
                </a:r>
                <a:endParaRPr lang="en-US" altLang="en-US" baseline="30000" dirty="0">
                  <a:sym typeface="WP MathA" charset="0"/>
                </a:endParaRPr>
              </a:p>
              <a:p>
                <a:pPr eaLnBrk="1" hangingPunct="1">
                  <a:buFont typeface="Wingdings" charset="2"/>
                  <a:buNone/>
                </a:pPr>
                <a:r>
                  <a:rPr lang="en-US" altLang="en-US" baseline="30000" dirty="0">
                    <a:sym typeface="WP MathA" charset="0"/>
                  </a:rPr>
                  <a:t>	</a:t>
                </a:r>
                <a:r>
                  <a:rPr lang="en-US" altLang="en-US" dirty="0">
                    <a:sym typeface="WP MathA" charset="0"/>
                  </a:rPr>
                  <a:t>= ~s</a:t>
                </a:r>
                <a:r>
                  <a:rPr lang="en-US" altLang="en-US" baseline="-20000" dirty="0">
                    <a:sym typeface="WP MathA" charset="0"/>
                  </a:rPr>
                  <a:t>1</a:t>
                </a:r>
                <a:r>
                  <a:rPr lang="en-US" altLang="en-US" dirty="0">
                    <a:sym typeface="WP MathA" charset="0"/>
                  </a:rPr>
                  <a:t>xb</a:t>
                </a:r>
                <a:r>
                  <a:rPr lang="en-US" altLang="en-US" baseline="30000" dirty="0">
                    <a:sym typeface="WP MathA" charset="0"/>
                  </a:rPr>
                  <a:t>e1</a:t>
                </a:r>
                <a:r>
                  <a:rPr lang="en-US" altLang="en-US" dirty="0">
                    <a:sym typeface="WP MathA" charset="0"/>
                  </a:rPr>
                  <a:t>  + ~s</a:t>
                </a:r>
                <a:r>
                  <a:rPr lang="en-US" altLang="en-US" baseline="-20000" dirty="0">
                    <a:sym typeface="WP MathA" charset="0"/>
                  </a:rPr>
                  <a:t>2</a:t>
                </a:r>
                <a:r>
                  <a:rPr lang="en-US" altLang="en-US" dirty="0">
                    <a:sym typeface="WP MathA" charset="0"/>
                  </a:rPr>
                  <a:t>/b</a:t>
                </a:r>
                <a:r>
                  <a:rPr lang="en-US" altLang="en-US" baseline="30000" dirty="0">
                    <a:sym typeface="WP MathA" charset="0"/>
                  </a:rPr>
                  <a:t>e1-e2</a:t>
                </a:r>
                <a:r>
                  <a:rPr lang="en-US" altLang="en-US" dirty="0">
                    <a:sym typeface="WP MathA" charset="0"/>
                  </a:rPr>
                  <a:t> x </a:t>
                </a:r>
                <a:r>
                  <a:rPr lang="en-US" altLang="en-US" dirty="0" smtClean="0">
                    <a:sym typeface="WP MathA" charset="0"/>
                  </a:rPr>
                  <a:t>b</a:t>
                </a:r>
                <a:r>
                  <a:rPr lang="en-US" altLang="en-US" baseline="30000" dirty="0" smtClean="0">
                    <a:sym typeface="WP MathA" charset="0"/>
                  </a:rPr>
                  <a:t>e1</a:t>
                </a:r>
                <a:endParaRPr lang="en-US" altLang="en-US" baseline="30000" dirty="0">
                  <a:sym typeface="WP MathA" charset="0"/>
                </a:endParaRPr>
              </a:p>
              <a:p>
                <a:pPr eaLnBrk="1" hangingPunct="1">
                  <a:buFont typeface="Wingdings" charset="2"/>
                  <a:buNone/>
                </a:pPr>
                <a:r>
                  <a:rPr lang="en-US" altLang="en-US" baseline="30000" dirty="0">
                    <a:sym typeface="WP MathA" charset="0"/>
                  </a:rPr>
                  <a:t>	</a:t>
                </a:r>
                <a:r>
                  <a:rPr lang="en-US" altLang="en-US" dirty="0">
                    <a:sym typeface="WP MathA" charset="0"/>
                  </a:rPr>
                  <a:t>= (~s</a:t>
                </a:r>
                <a:r>
                  <a:rPr lang="en-US" altLang="en-US" baseline="-25000" dirty="0">
                    <a:sym typeface="WP MathA" charset="0"/>
                  </a:rPr>
                  <a:t>1</a:t>
                </a:r>
                <a:r>
                  <a:rPr lang="en-US" altLang="en-US" dirty="0">
                    <a:sym typeface="WP MathA" charset="0"/>
                  </a:rPr>
                  <a:t> + ~s</a:t>
                </a:r>
                <a:r>
                  <a:rPr lang="en-US" altLang="en-US" baseline="-20000" dirty="0">
                    <a:sym typeface="WP MathA" charset="0"/>
                  </a:rPr>
                  <a:t>2</a:t>
                </a:r>
                <a:r>
                  <a:rPr lang="en-US" altLang="en-US" dirty="0">
                    <a:sym typeface="WP MathA" charset="0"/>
                  </a:rPr>
                  <a:t>/b</a:t>
                </a:r>
                <a:r>
                  <a:rPr lang="en-US" altLang="en-US" baseline="30000" dirty="0">
                    <a:sym typeface="WP MathA" charset="0"/>
                  </a:rPr>
                  <a:t>e1-e2</a:t>
                </a:r>
                <a:r>
                  <a:rPr lang="en-US" altLang="en-US" dirty="0">
                    <a:sym typeface="WP MathA" charset="0"/>
                  </a:rPr>
                  <a:t>) x b</a:t>
                </a:r>
                <a:r>
                  <a:rPr lang="en-US" altLang="en-US" baseline="30000" dirty="0">
                    <a:sym typeface="WP MathA" charset="0"/>
                  </a:rPr>
                  <a:t>e1 </a:t>
                </a:r>
              </a:p>
              <a:p>
                <a:pPr eaLnBrk="1" hangingPunct="1"/>
                <a:r>
                  <a:rPr lang="en-US" altLang="zh-CN" dirty="0" smtClean="0">
                    <a:sym typeface="WP MathA" charset="0"/>
                  </a:rPr>
                  <a:t>Multiplication:</a:t>
                </a:r>
                <a:r>
                  <a:rPr lang="zh-CN" altLang="en-US" dirty="0" smtClean="0">
                    <a:sym typeface="WP MathA" charset="0"/>
                  </a:rPr>
                  <a:t> </a:t>
                </a:r>
                <a:r>
                  <a:rPr lang="en-US" altLang="en-US" dirty="0" smtClean="0">
                    <a:sym typeface="WP MathA" charset="0"/>
                  </a:rPr>
                  <a:t>(~</a:t>
                </a:r>
                <a:r>
                  <a:rPr lang="en-US" altLang="en-US" dirty="0">
                    <a:sym typeface="WP MathA" charset="0"/>
                  </a:rPr>
                  <a:t>s</a:t>
                </a:r>
                <a:r>
                  <a:rPr lang="en-US" altLang="en-US" baseline="-20000" dirty="0">
                    <a:sym typeface="WP MathA" charset="0"/>
                  </a:rPr>
                  <a:t>1</a:t>
                </a:r>
                <a:r>
                  <a:rPr lang="en-US" altLang="en-US" dirty="0">
                    <a:sym typeface="WP MathA" charset="0"/>
                  </a:rPr>
                  <a:t>xb</a:t>
                </a:r>
                <a:r>
                  <a:rPr lang="en-US" altLang="en-US" baseline="30000" dirty="0">
                    <a:sym typeface="WP MathA" charset="0"/>
                  </a:rPr>
                  <a:t>e1</a:t>
                </a:r>
                <a:r>
                  <a:rPr lang="en-US" altLang="en-US" dirty="0">
                    <a:sym typeface="WP MathA" charset="0"/>
                  </a:rPr>
                  <a:t>) x (~s</a:t>
                </a:r>
                <a:r>
                  <a:rPr lang="en-US" altLang="en-US" baseline="-20000" dirty="0">
                    <a:sym typeface="WP MathA" charset="0"/>
                  </a:rPr>
                  <a:t>2</a:t>
                </a:r>
                <a:r>
                  <a:rPr lang="en-US" altLang="en-US" dirty="0">
                    <a:sym typeface="WP MathA" charset="0"/>
                  </a:rPr>
                  <a:t>xb</a:t>
                </a:r>
                <a:r>
                  <a:rPr lang="en-US" altLang="en-US" baseline="30000" dirty="0">
                    <a:sym typeface="WP MathA" charset="0"/>
                  </a:rPr>
                  <a:t>e2</a:t>
                </a:r>
                <a:r>
                  <a:rPr lang="en-US" altLang="en-US" dirty="0">
                    <a:sym typeface="WP MathA" charset="0"/>
                  </a:rPr>
                  <a:t>) = ~(</a:t>
                </a:r>
                <a:r>
                  <a:rPr lang="en-US" altLang="en-US" dirty="0" smtClean="0">
                    <a:sym typeface="WP MathA" charset="0"/>
                  </a:rPr>
                  <a:t>s</a:t>
                </a:r>
                <a:r>
                  <a:rPr lang="en-US" altLang="en-US" baseline="-20000" dirty="0" smtClean="0">
                    <a:sym typeface="WP MathA" charset="0"/>
                  </a:rPr>
                  <a:t>1</a:t>
                </a:r>
                <a:r>
                  <a:rPr lang="en-US" altLang="en-US" dirty="0" smtClean="0">
                    <a:sym typeface="WP MathA" charset="0"/>
                  </a:rPr>
                  <a:t>xs</a:t>
                </a:r>
                <a:r>
                  <a:rPr lang="en-US" altLang="en-US" baseline="-20000" dirty="0" smtClean="0">
                    <a:sym typeface="WP MathA" charset="0"/>
                  </a:rPr>
                  <a:t>2</a:t>
                </a:r>
                <a:r>
                  <a:rPr lang="en-US" altLang="en-US" dirty="0" smtClean="0">
                    <a:sym typeface="WP MathA" charset="0"/>
                  </a:rPr>
                  <a:t>)b</a:t>
                </a:r>
                <a:r>
                  <a:rPr lang="en-US" altLang="en-US" baseline="30000" dirty="0" smtClean="0">
                    <a:sym typeface="WP MathA" charset="0"/>
                  </a:rPr>
                  <a:t>e1+e</a:t>
                </a:r>
                <a:r>
                  <a:rPr lang="en-US" altLang="zh-CN" baseline="30000" dirty="0" smtClean="0">
                    <a:sym typeface="WP MathA" charset="0"/>
                  </a:rPr>
                  <a:t>2</a:t>
                </a:r>
                <a:endParaRPr lang="en-US" altLang="en-US" baseline="30000" dirty="0" smtClean="0">
                  <a:sym typeface="WP MathA" charset="0"/>
                </a:endParaRPr>
              </a:p>
              <a:p>
                <a:r>
                  <a:rPr lang="en-US" altLang="zh-CN" dirty="0" smtClean="0">
                    <a:sym typeface="WP MathA" charset="0"/>
                  </a:rPr>
                  <a:t>Practice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1.101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  <a:sym typeface="Wingdings" charset="2"/>
                      </a:rPr>
                      <m:t>×</m:t>
                    </m:r>
                    <m:sSup>
                      <m:sSupPr>
                        <m:ctrlPr>
                          <a:rPr lang="en-US" altLang="zh-CN" i="1">
                            <a:latin typeface="Cambria Math" charset="0"/>
                            <a:sym typeface="Wingdings" charset="2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2</m:t>
                        </m:r>
                      </m:e>
                      <m:sup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110</m:t>
                        </m:r>
                      </m:sup>
                    </m:sSup>
                    <m:r>
                      <a:rPr lang="en-US" altLang="zh-CN" b="0" i="1" smtClean="0">
                        <a:latin typeface="Cambria Math" charset="0"/>
                        <a:sym typeface="Wingdings" charset="2"/>
                      </a:rPr>
                      <m:t>×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1.011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2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  <a:sym typeface="Wingdings" charset="2"/>
                      </a:rPr>
                      <m:t>×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2</m:t>
                        </m:r>
                      </m:e>
                      <m:sup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−80</m:t>
                        </m:r>
                      </m:sup>
                    </m:sSup>
                  </m:oMath>
                </a14:m>
                <a:r>
                  <a:rPr lang="zh-CN" altLang="en-US" dirty="0" smtClean="0">
                    <a:sym typeface="WP MathA" charset="0"/>
                  </a:rPr>
                  <a:t>   </a:t>
                </a:r>
                <a:r>
                  <a:rPr lang="en-US" altLang="zh-CN" dirty="0" smtClean="0">
                    <a:solidFill>
                      <a:srgbClr val="C00000"/>
                    </a:solidFill>
                    <a:sym typeface="WP MathA" charset="0"/>
                  </a:rPr>
                  <a:t>underflow</a:t>
                </a:r>
                <a:endParaRPr lang="en-US" altLang="en-US" baseline="30000" dirty="0" smtClean="0">
                  <a:solidFill>
                    <a:srgbClr val="C00000"/>
                  </a:solidFill>
                  <a:sym typeface="WP MathA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  <a:sym typeface="Wingdings" charset="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1.11</m:t>
                        </m:r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0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  <a:sym typeface="Wingdings" charset="2"/>
                      </a:rPr>
                      <m:t>×</m:t>
                    </m:r>
                    <m:sSup>
                      <m:sSupPr>
                        <m:ctrlPr>
                          <a:rPr lang="en-US" altLang="zh-CN" i="1">
                            <a:latin typeface="Cambria Math" charset="0"/>
                            <a:sym typeface="Wingdings" charset="2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2</m:t>
                        </m:r>
                      </m:e>
                      <m:sup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110</m:t>
                        </m:r>
                      </m:sup>
                    </m:sSup>
                    <m:r>
                      <a:rPr lang="en-US" altLang="zh-CN" i="1">
                        <a:latin typeface="Cambria Math" charset="0"/>
                        <a:sym typeface="Wingdings" charset="2"/>
                      </a:rPr>
                      <m:t>×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  <a:sym typeface="Wingdings" charset="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1.</m:t>
                        </m:r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1</m:t>
                        </m:r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01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  <a:sym typeface="Wingdings" charset="2"/>
                      </a:rPr>
                      <m:t>×</m:t>
                    </m:r>
                    <m:sSup>
                      <m:sSupPr>
                        <m:ctrlPr>
                          <a:rPr lang="en-US" altLang="zh-CN" i="1">
                            <a:latin typeface="Cambria Math" charset="0"/>
                            <a:sym typeface="Wingdings" charset="2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2</m:t>
                        </m:r>
                      </m:e>
                      <m:sup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80</m:t>
                        </m:r>
                      </m:sup>
                    </m:sSup>
                  </m:oMath>
                </a14:m>
                <a:r>
                  <a:rPr lang="zh-CN" altLang="en-US" dirty="0" smtClean="0">
                    <a:sym typeface="WP MathA" charset="0"/>
                  </a:rPr>
                  <a:t>        </a:t>
                </a:r>
                <a:r>
                  <a:rPr lang="en-US" altLang="zh-CN" dirty="0" smtClean="0">
                    <a:solidFill>
                      <a:srgbClr val="C00000"/>
                    </a:solidFill>
                    <a:sym typeface="WP MathA" charset="0"/>
                  </a:rPr>
                  <a:t>overflow</a:t>
                </a:r>
                <a:endParaRPr lang="en-US" altLang="en-US" baseline="30000" dirty="0" smtClean="0">
                  <a:solidFill>
                    <a:srgbClr val="C00000"/>
                  </a:solidFill>
                  <a:sym typeface="WP MathA" charset="0"/>
                </a:endParaRPr>
              </a:p>
              <a:p>
                <a:pPr lvl="1">
                  <a:spcAft>
                    <a:spcPts val="600"/>
                  </a:spcAf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  <a:sym typeface="Wingdings" charset="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1.101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  <a:sym typeface="Wingdings" charset="2"/>
                      </a:rPr>
                      <m:t>×</m:t>
                    </m:r>
                    <m:sSup>
                      <m:sSupPr>
                        <m:ctrlPr>
                          <a:rPr lang="en-US" altLang="zh-CN" i="1">
                            <a:latin typeface="Cambria Math" charset="0"/>
                            <a:sym typeface="Wingdings" charset="2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2</m:t>
                        </m:r>
                      </m:e>
                      <m:sup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10</m:t>
                        </m:r>
                      </m:sup>
                    </m:sSup>
                    <m:r>
                      <a:rPr lang="en-US" altLang="zh-CN" b="0" i="1" smtClean="0">
                        <a:latin typeface="Cambria Math" charset="0"/>
                        <a:sym typeface="Wingdings" charset="2"/>
                      </a:rPr>
                      <m:t>−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  <a:sym typeface="Wingdings" charset="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1.011</m:t>
                        </m:r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01011010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  <a:sym typeface="Wingdings" charset="2"/>
                      </a:rPr>
                      <m:t>×</m:t>
                    </m:r>
                    <m:sSup>
                      <m:sSupPr>
                        <m:ctrlPr>
                          <a:rPr lang="en-US" altLang="zh-CN" i="1">
                            <a:latin typeface="Cambria Math" charset="0"/>
                            <a:sym typeface="Wingdings" charset="2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2</m:t>
                        </m:r>
                      </m:e>
                      <m:sup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1</m:t>
                        </m:r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0</m:t>
                        </m:r>
                      </m:sup>
                    </m:sSup>
                  </m:oMath>
                </a14:m>
                <a:endParaRPr lang="en-US" altLang="en-US" baseline="30000" dirty="0" smtClean="0">
                  <a:sym typeface="WP MathA" charset="0"/>
                </a:endParaRPr>
              </a:p>
              <a:p>
                <a:pPr>
                  <a:buNone/>
                  <a:defRPr/>
                </a:pPr>
                <a:r>
                  <a:rPr lang="en-US" altLang="en-US" sz="2500" dirty="0" smtClean="0"/>
                  <a:t>			1.</a:t>
                </a:r>
                <a:r>
                  <a:rPr lang="en-US" altLang="zh-CN" sz="2500" dirty="0" smtClean="0"/>
                  <a:t>101</a:t>
                </a:r>
                <a:r>
                  <a:rPr lang="en-US" altLang="en-US" sz="2500" dirty="0" smtClean="0"/>
                  <a:t>       </a:t>
                </a:r>
                <a:r>
                  <a:rPr lang="zh-CN" altLang="en-US" sz="2500" dirty="0" smtClean="0"/>
                  <a:t>                                                      </a:t>
                </a:r>
                <a:r>
                  <a:rPr lang="en-US" altLang="en-US" sz="2500" dirty="0" smtClean="0"/>
                  <a:t>2</a:t>
                </a:r>
                <a:r>
                  <a:rPr lang="en-US" altLang="zh-CN" sz="2400" baseline="30000" dirty="0" smtClean="0"/>
                  <a:t>10</a:t>
                </a:r>
                <a:endParaRPr lang="en-US" altLang="en-US" sz="2400" baseline="30000" dirty="0"/>
              </a:p>
              <a:p>
                <a:pPr>
                  <a:buNone/>
                  <a:defRPr/>
                </a:pPr>
                <a:r>
                  <a:rPr lang="en-US" altLang="en-US" sz="2400" dirty="0" smtClean="0"/>
                  <a:t>		</a:t>
                </a:r>
                <a:r>
                  <a:rPr lang="zh-CN" altLang="en-US" sz="2400" dirty="0" smtClean="0"/>
                  <a:t>           </a:t>
                </a:r>
                <a:r>
                  <a:rPr lang="en-US" altLang="en-US" sz="2400" dirty="0" smtClean="0"/>
                  <a:t> </a:t>
                </a:r>
                <a:r>
                  <a:rPr lang="en-US" altLang="en-US" sz="2400" dirty="0"/>
                  <a:t>-</a:t>
                </a:r>
                <a:r>
                  <a:rPr lang="en-US" altLang="en-US" sz="2400" dirty="0" smtClean="0"/>
                  <a:t>0.000</a:t>
                </a:r>
                <a:r>
                  <a:rPr lang="en-US" altLang="zh-CN" sz="2400" dirty="0" smtClean="0"/>
                  <a:t>000000</a:t>
                </a:r>
                <a:r>
                  <a:rPr lang="en-US" altLang="en-US" sz="2400" dirty="0" smtClean="0"/>
                  <a:t>000</a:t>
                </a:r>
                <a:r>
                  <a:rPr lang="en-US" altLang="zh-CN" sz="2400" dirty="0" smtClean="0"/>
                  <a:t>0000000</a:t>
                </a:r>
                <a:r>
                  <a:rPr lang="en-US" altLang="en-US" sz="2400" dirty="0" smtClean="0"/>
                  <a:t>101</a:t>
                </a:r>
                <a:r>
                  <a:rPr lang="en-US" altLang="zh-CN" sz="2400" dirty="0" smtClean="0"/>
                  <a:t>10</a:t>
                </a:r>
                <a:r>
                  <a:rPr lang="en-US" altLang="en-US" sz="2400" dirty="0" smtClean="0"/>
                  <a:t>1</a:t>
                </a:r>
                <a:r>
                  <a:rPr lang="en-US" altLang="zh-CN" sz="2400" dirty="0" smtClean="0"/>
                  <a:t>0</a:t>
                </a:r>
                <a:r>
                  <a:rPr lang="en-US" altLang="en-US" sz="2400" dirty="0" smtClean="0"/>
                  <a:t>1</a:t>
                </a:r>
                <a:r>
                  <a:rPr lang="en-US" altLang="zh-CN" sz="2400" dirty="0" smtClean="0"/>
                  <a:t>1010</a:t>
                </a:r>
                <a:r>
                  <a:rPr lang="en-US" altLang="en-US" sz="2400" dirty="0" smtClean="0"/>
                  <a:t> 2</a:t>
                </a:r>
                <a:r>
                  <a:rPr lang="en-US" altLang="zh-CN" sz="2400" baseline="30000" dirty="0" smtClean="0"/>
                  <a:t>10</a:t>
                </a:r>
                <a:endParaRPr lang="en-US" altLang="en-US" sz="2400" baseline="30000" dirty="0"/>
              </a:p>
              <a:p>
                <a:pPr>
                  <a:buNone/>
                  <a:defRPr/>
                </a:pPr>
                <a:r>
                  <a:rPr lang="en-US" altLang="en-US" sz="2400" dirty="0"/>
                  <a:t>  </a:t>
                </a:r>
                <a:r>
                  <a:rPr lang="en-US" altLang="en-US" sz="2400" dirty="0" smtClean="0"/>
                  <a:t>			</a:t>
                </a:r>
                <a:r>
                  <a:rPr lang="en-US" altLang="zh-CN" sz="2400" dirty="0" smtClean="0"/>
                  <a:t>1</a:t>
                </a:r>
                <a:r>
                  <a:rPr lang="en-US" altLang="en-US" sz="2400" dirty="0" smtClean="0"/>
                  <a:t>.1</a:t>
                </a:r>
                <a:r>
                  <a:rPr lang="en-US" altLang="zh-CN" sz="2400" dirty="0" smtClean="0"/>
                  <a:t>001111111111111111010</a:t>
                </a:r>
                <a:r>
                  <a:rPr lang="en-US" altLang="zh-CN" sz="2400" dirty="0" smtClean="0">
                    <a:solidFill>
                      <a:srgbClr val="C00000"/>
                    </a:solidFill>
                  </a:rPr>
                  <a:t>0</a:t>
                </a:r>
                <a:r>
                  <a:rPr lang="en-US" altLang="zh-CN" sz="2400" dirty="0" smtClean="0">
                    <a:solidFill>
                      <a:srgbClr val="FF0000"/>
                    </a:solidFill>
                  </a:rPr>
                  <a:t>1</a:t>
                </a:r>
                <a:r>
                  <a:rPr lang="en-US" altLang="zh-CN" sz="2400" dirty="0" smtClean="0">
                    <a:solidFill>
                      <a:srgbClr val="00B0F0"/>
                    </a:solidFill>
                  </a:rPr>
                  <a:t>0100110</a:t>
                </a:r>
                <a:r>
                  <a:rPr lang="zh-CN" altLang="en-US" sz="2400" dirty="0" smtClean="0"/>
                  <a:t> </a:t>
                </a:r>
                <a:r>
                  <a:rPr lang="en-US" altLang="en-US" sz="2400" dirty="0" smtClean="0"/>
                  <a:t>2</a:t>
                </a:r>
                <a:r>
                  <a:rPr lang="en-US" altLang="zh-CN" sz="2400" baseline="30000" dirty="0" smtClean="0"/>
                  <a:t>10</a:t>
                </a:r>
                <a:endParaRPr lang="en-US" altLang="en-US" sz="2400" baseline="30000" dirty="0"/>
              </a:p>
              <a:p>
                <a:pPr lvl="1"/>
                <a:endParaRPr lang="en-US" altLang="en-US" baseline="30000" dirty="0" smtClean="0">
                  <a:sym typeface="WP MathA" charset="0"/>
                </a:endParaRP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  <a:sym typeface="Wingdings" charset="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1.101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  <a:sym typeface="Wingdings" charset="2"/>
                      </a:rPr>
                      <m:t>×</m:t>
                    </m:r>
                    <m:sSup>
                      <m:sSupPr>
                        <m:ctrlPr>
                          <a:rPr lang="en-US" altLang="zh-CN" i="1">
                            <a:latin typeface="Cambria Math" charset="0"/>
                            <a:sym typeface="Wingdings" charset="2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2</m:t>
                        </m:r>
                      </m:e>
                      <m:sup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110</m:t>
                        </m:r>
                      </m:sup>
                    </m:sSup>
                    <m:r>
                      <a:rPr lang="en-US" altLang="zh-CN" b="0" i="1" smtClean="0">
                        <a:latin typeface="Cambria Math" charset="0"/>
                        <a:sym typeface="Wingdings" charset="2"/>
                      </a:rPr>
                      <m:t>/(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  <a:sym typeface="Wingdings" charset="2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1.011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2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  <a:sym typeface="Wingdings" charset="2"/>
                      </a:rPr>
                      <m:t>×</m:t>
                    </m:r>
                    <m:sSup>
                      <m:sSupPr>
                        <m:ctrlPr>
                          <a:rPr lang="en-US" altLang="zh-CN" i="1">
                            <a:latin typeface="Cambria Math" charset="0"/>
                            <a:sym typeface="Wingdings" charset="2"/>
                          </a:rPr>
                        </m:ctrlPr>
                      </m:sSupPr>
                      <m:e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2</m:t>
                        </m:r>
                      </m:e>
                      <m:sup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charset="0"/>
                            <a:sym typeface="Wingdings" charset="2"/>
                          </a:rPr>
                          <m:t>7</m:t>
                        </m:r>
                        <m:r>
                          <a:rPr lang="en-US" altLang="zh-CN" i="1">
                            <a:latin typeface="Cambria Math" charset="0"/>
                            <a:sym typeface="Wingdings" charset="2"/>
                          </a:rPr>
                          <m:t>0</m:t>
                        </m:r>
                      </m:sup>
                    </m:sSup>
                    <m:r>
                      <a:rPr lang="en-US" altLang="zh-CN" b="0" i="1" smtClean="0">
                        <a:latin typeface="Cambria Math" charset="0"/>
                        <a:sym typeface="Wingdings" charset="2"/>
                      </a:rPr>
                      <m:t>)</m:t>
                    </m:r>
                  </m:oMath>
                </a14:m>
                <a:r>
                  <a:rPr lang="zh-CN" altLang="en-US" baseline="30000" dirty="0" smtClean="0">
                    <a:sym typeface="WP MathA" charset="0"/>
                  </a:rPr>
                  <a:t>    </a:t>
                </a:r>
                <a:r>
                  <a:rPr lang="en-US" altLang="zh-CN" dirty="0" smtClean="0">
                    <a:solidFill>
                      <a:srgbClr val="C00000"/>
                    </a:solidFill>
                    <a:sym typeface="WP MathA" charset="0"/>
                  </a:rPr>
                  <a:t>overflow</a:t>
                </a:r>
                <a:endParaRPr lang="en-US" altLang="en-US" baseline="30000" dirty="0">
                  <a:solidFill>
                    <a:srgbClr val="C00000"/>
                  </a:solidFill>
                  <a:sym typeface="WP MathA" charset="0"/>
                </a:endParaRPr>
              </a:p>
              <a:p>
                <a:pPr eaLnBrk="1" hangingPunct="1">
                  <a:buFont typeface="Wingdings" charset="2"/>
                  <a:buNone/>
                </a:pPr>
                <a:endParaRPr lang="en-US" altLang="en-US" baseline="30000" dirty="0">
                  <a:sym typeface="WP MathA" charset="0"/>
                </a:endParaRPr>
              </a:p>
            </p:txBody>
          </p:sp>
        </mc:Choice>
        <mc:Fallback xmlns="">
          <p:sp>
            <p:nvSpPr>
              <p:cNvPr id="1843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107994"/>
                <a:ext cx="10515600" cy="5750006"/>
              </a:xfrm>
              <a:blipFill rotWithShape="0">
                <a:blip r:embed="rId3"/>
                <a:stretch>
                  <a:fillRect l="-1043" t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2653898" y="5369086"/>
            <a:ext cx="2736850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939968" y="4340506"/>
            <a:ext cx="37273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1</a:t>
            </a:r>
            <a:r>
              <a:rPr lang="zh-CN" altLang="en-US" sz="1600" dirty="0" smtClean="0">
                <a:solidFill>
                  <a:srgbClr val="FF0000"/>
                </a:solidFill>
              </a:rPr>
              <a:t>                          </a:t>
            </a:r>
            <a:r>
              <a:rPr lang="en-US" altLang="zh-CN" sz="1600" dirty="0" smtClean="0">
                <a:solidFill>
                  <a:srgbClr val="FF0000"/>
                </a:solidFill>
              </a:rPr>
              <a:t>10</a:t>
            </a:r>
            <a:r>
              <a:rPr lang="zh-CN" altLang="en-US" sz="1600" dirty="0" smtClean="0">
                <a:solidFill>
                  <a:srgbClr val="FF0000"/>
                </a:solidFill>
              </a:rPr>
              <a:t>                                       </a:t>
            </a:r>
            <a:r>
              <a:rPr lang="en-US" altLang="zh-CN" sz="1600" dirty="0" smtClean="0">
                <a:solidFill>
                  <a:srgbClr val="FF0000"/>
                </a:solidFill>
              </a:rPr>
              <a:t>23</a:t>
            </a:r>
            <a:endParaRPr lang="en-US" sz="1600" dirty="0">
              <a:solidFill>
                <a:srgbClr val="FF0000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514126" y="4537275"/>
            <a:ext cx="0" cy="1238492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530051" y="4537275"/>
            <a:ext cx="0" cy="1238492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545977" y="4694856"/>
            <a:ext cx="364602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G=0,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R=1,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S=1</a:t>
            </a:r>
          </a:p>
          <a:p>
            <a:r>
              <a:rPr lang="en-US" altLang="zh-CN" b="1" dirty="0" smtClean="0"/>
              <a:t>Result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=</a:t>
            </a:r>
          </a:p>
          <a:p>
            <a:r>
              <a:rPr lang="en-US" altLang="zh-CN" dirty="0" smtClean="0"/>
              <a:t>1</a:t>
            </a:r>
            <a:r>
              <a:rPr lang="en-US" altLang="en-US" dirty="0" smtClean="0"/>
              <a:t>.1</a:t>
            </a:r>
            <a:r>
              <a:rPr lang="en-US" altLang="zh-CN" dirty="0" smtClean="0"/>
              <a:t>001111111111111111010</a:t>
            </a:r>
            <a:r>
              <a:rPr lang="en-US" altLang="zh-CN" dirty="0" smtClean="0">
                <a:solidFill>
                  <a:srgbClr val="C00000"/>
                </a:solidFill>
              </a:rPr>
              <a:t>1</a:t>
            </a:r>
            <a:r>
              <a:rPr lang="en-US" altLang="zh-CN" baseline="-25000" dirty="0" smtClean="0"/>
              <a:t>2</a:t>
            </a:r>
            <a:r>
              <a:rPr lang="en-US" altLang="zh-CN" sz="2000" dirty="0" smtClean="0"/>
              <a:t>x2</a:t>
            </a:r>
            <a:r>
              <a:rPr lang="en-US" altLang="zh-CN" baseline="30000" dirty="0" smtClean="0"/>
              <a:t>10</a:t>
            </a:r>
            <a:endParaRPr lang="en-US" altLang="en-US" baseline="30000" dirty="0"/>
          </a:p>
          <a:p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274443" y="5787870"/>
            <a:ext cx="676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rgbClr val="C00000"/>
                </a:solidFill>
              </a:rPr>
              <a:t>G</a:t>
            </a:r>
            <a:r>
              <a:rPr lang="zh-CN" altLang="en-US" b="1" dirty="0" smtClean="0">
                <a:solidFill>
                  <a:srgbClr val="C00000"/>
                </a:solidFill>
              </a:rPr>
              <a:t> </a:t>
            </a:r>
            <a:r>
              <a:rPr lang="en-US" altLang="zh-CN" b="1" dirty="0" smtClean="0">
                <a:solidFill>
                  <a:srgbClr val="FF0000"/>
                </a:solidFill>
              </a:rPr>
              <a:t>R</a:t>
            </a:r>
            <a:r>
              <a:rPr lang="zh-CN" altLang="en-US" b="1" dirty="0" smtClean="0">
                <a:solidFill>
                  <a:srgbClr val="C00000"/>
                </a:solidFill>
              </a:rPr>
              <a:t> </a:t>
            </a:r>
            <a:r>
              <a:rPr lang="en-US" altLang="zh-CN" b="1" dirty="0" smtClean="0">
                <a:solidFill>
                  <a:srgbClr val="00B0F0"/>
                </a:solidFill>
              </a:rPr>
              <a:t>S</a:t>
            </a:r>
            <a:endParaRPr lang="en-US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12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2671</TotalTime>
  <Words>1723</Words>
  <Application>Microsoft Macintosh PowerPoint</Application>
  <PresentationFormat>Widescreen</PresentationFormat>
  <Paragraphs>800</Paragraphs>
  <Slides>28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3" baseType="lpstr">
      <vt:lpstr>Calibri</vt:lpstr>
      <vt:lpstr>Calibri Light</vt:lpstr>
      <vt:lpstr>Cambria Math</vt:lpstr>
      <vt:lpstr>Courier New</vt:lpstr>
      <vt:lpstr>DengXian</vt:lpstr>
      <vt:lpstr>DengXian Light</vt:lpstr>
      <vt:lpstr>Times New Roman</vt:lpstr>
      <vt:lpstr>Verdana</vt:lpstr>
      <vt:lpstr>Wingdings</vt:lpstr>
      <vt:lpstr>WP MathA</vt:lpstr>
      <vt:lpstr>WP MathB</vt:lpstr>
      <vt:lpstr>宋体</vt:lpstr>
      <vt:lpstr>Arial</vt:lpstr>
      <vt:lpstr>Office Theme</vt:lpstr>
      <vt:lpstr>VISIO</vt:lpstr>
      <vt:lpstr>CSE140 Final Review</vt:lpstr>
      <vt:lpstr>Contents</vt:lpstr>
      <vt:lpstr>1-Bit Adders/Subtractors</vt:lpstr>
      <vt:lpstr>Adder</vt:lpstr>
      <vt:lpstr>Motivation for Serial Adders and Multipliers</vt:lpstr>
      <vt:lpstr>Serial Adder: Perform serial bit-addition</vt:lpstr>
      <vt:lpstr>PowerPoint Presentation</vt:lpstr>
      <vt:lpstr>Serial Adder using a D Flip-Flop</vt:lpstr>
      <vt:lpstr>PowerPoint Presentation</vt:lpstr>
      <vt:lpstr>PowerPoint Presentation</vt:lpstr>
      <vt:lpstr>Counter</vt:lpstr>
      <vt:lpstr>Counter</vt:lpstr>
      <vt:lpstr>Counter</vt:lpstr>
      <vt:lpstr>Counter</vt:lpstr>
      <vt:lpstr>PowerPoint Presentation</vt:lpstr>
      <vt:lpstr>Counter</vt:lpstr>
      <vt:lpstr>Counter</vt:lpstr>
      <vt:lpstr>Counter</vt:lpstr>
      <vt:lpstr>Counter</vt:lpstr>
      <vt:lpstr>PowerPoint Presentation</vt:lpstr>
      <vt:lpstr>PowerPoint Presentation</vt:lpstr>
      <vt:lpstr>PowerPoint Presentation</vt:lpstr>
      <vt:lpstr>Floating Point Number: Standard</vt:lpstr>
      <vt:lpstr>Standard: Normalization</vt:lpstr>
      <vt:lpstr>Conventional Rounding Error</vt:lpstr>
      <vt:lpstr>Rounding: round to even</vt:lpstr>
      <vt:lpstr>Rounding: Round to even</vt:lpstr>
      <vt:lpstr>Floating Point Number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CSE140 HW2 Preparation</dc:title>
  <dc:creator>Microsoft Office User</dc:creator>
  <cp:lastModifiedBy>Microsoft Office User</cp:lastModifiedBy>
  <cp:revision>291</cp:revision>
  <cp:lastPrinted>2018-04-20T18:21:03Z</cp:lastPrinted>
  <dcterms:created xsi:type="dcterms:W3CDTF">2018-04-19T18:32:00Z</dcterms:created>
  <dcterms:modified xsi:type="dcterms:W3CDTF">2019-06-07T01:02:49Z</dcterms:modified>
</cp:coreProperties>
</file>