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1" r:id="rId4"/>
    <p:sldId id="284" r:id="rId5"/>
    <p:sldId id="262" r:id="rId6"/>
    <p:sldId id="258" r:id="rId7"/>
    <p:sldId id="263" r:id="rId8"/>
    <p:sldId id="277" r:id="rId9"/>
    <p:sldId id="278" r:id="rId10"/>
    <p:sldId id="279" r:id="rId11"/>
    <p:sldId id="280" r:id="rId12"/>
    <p:sldId id="281" r:id="rId13"/>
    <p:sldId id="259" r:id="rId14"/>
    <p:sldId id="265" r:id="rId15"/>
    <p:sldId id="266" r:id="rId16"/>
    <p:sldId id="267" r:id="rId17"/>
    <p:sldId id="268" r:id="rId18"/>
    <p:sldId id="269" r:id="rId19"/>
    <p:sldId id="282" r:id="rId20"/>
    <p:sldId id="270" r:id="rId21"/>
    <p:sldId id="276" r:id="rId22"/>
    <p:sldId id="28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C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6"/>
    <p:restoredTop sz="94712"/>
  </p:normalViewPr>
  <p:slideViewPr>
    <p:cSldViewPr snapToGrid="0" snapToObjects="1">
      <p:cViewPr>
        <p:scale>
          <a:sx n="120" d="100"/>
          <a:sy n="120" d="100"/>
        </p:scale>
        <p:origin x="144" y="-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FC0D-1C66-184B-B6AA-664224191455}" type="datetimeFigureOut">
              <a:rPr lang="en-US" smtClean="0"/>
              <a:t>5/24/19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58DD-EF35-B041-A3C1-A4213FA1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33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0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6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82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18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1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45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55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60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05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2DB0-9788-6049-9DA1-6A840AFB5CA7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570A-BB81-D84F-9B2A-15E5684A643C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B51D-C7B8-014C-8713-D0DC84A2A3C7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3CFA-D3E5-D141-83BC-7107850DA58D}" type="datetime1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C952-18D5-934B-BB92-9A13F2CAFF3F}" type="datetime1">
              <a:rPr lang="en-US" smtClean="0"/>
              <a:t>5/24/19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1AC2-89BF-884F-A965-73C795EC8DB9}" type="datetime1">
              <a:rPr lang="en-US" smtClean="0"/>
              <a:t>5/24/19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7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D098-C0E3-F345-8560-8162F2AE1C4C}" type="datetime1">
              <a:rPr lang="en-US" smtClean="0"/>
              <a:t>5/24/19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BF1E-9F0C-764A-B097-B006297CD479}" type="datetime1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1EE2-6F7A-9D46-A13F-747642F5B376}" type="datetime1">
              <a:rPr lang="en-US" smtClean="0"/>
              <a:t>5/24/19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5E29-F137-B14B-B3E0-CAE0244BA176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0F3-2B0B-D64B-8523-009E7DA9B996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04E0-0DFB-CE45-84F8-6D4DF1B4546B}" type="datetime1">
              <a:rPr lang="en-US" smtClean="0"/>
              <a:t>5/24/19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6.wmf"/><Relationship Id="rId7" Type="http://schemas.openxmlformats.org/officeDocument/2006/relationships/image" Target="../media/image120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9.emf"/><Relationship Id="rId5" Type="http://schemas.openxmlformats.org/officeDocument/2006/relationships/image" Target="../media/image130.png"/><Relationship Id="rId6" Type="http://schemas.openxmlformats.org/officeDocument/2006/relationships/image" Target="../media/image14.png"/><Relationship Id="rId7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10.emf"/><Relationship Id="rId5" Type="http://schemas.openxmlformats.org/officeDocument/2006/relationships/image" Target="../media/image130.png"/><Relationship Id="rId6" Type="http://schemas.openxmlformats.org/officeDocument/2006/relationships/image" Target="../media/image14.png"/><Relationship Id="rId7" Type="http://schemas.openxmlformats.org/officeDocument/2006/relationships/image" Target="../media/image150.png"/><Relationship Id="rId8" Type="http://schemas.openxmlformats.org/officeDocument/2006/relationships/image" Target="../media/image170.png"/><Relationship Id="rId9" Type="http://schemas.openxmlformats.org/officeDocument/2006/relationships/image" Target="../media/image18.png"/><Relationship Id="rId10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4" Type="http://schemas.openxmlformats.org/officeDocument/2006/relationships/image" Target="../media/image230.png"/><Relationship Id="rId5" Type="http://schemas.openxmlformats.org/officeDocument/2006/relationships/image" Target="../media/image240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26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CSE140: Adders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Xinyuan Wang</a:t>
            </a:r>
          </a:p>
          <a:p>
            <a:r>
              <a:rPr lang="en-US" dirty="0" smtClean="0"/>
              <a:t>05/24/2019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Adder/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515600" cy="461970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How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implement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 1-bit adder/</a:t>
                </a:r>
                <a:r>
                  <a:rPr lang="en-US" altLang="zh-CN" dirty="0" err="1" smtClean="0"/>
                  <a:t>subtractor</a:t>
                </a:r>
                <a:r>
                  <a:rPr lang="en-US" altLang="zh-CN" dirty="0" smtClean="0"/>
                  <a:t>?</a:t>
                </a:r>
              </a:p>
              <a:p>
                <a:pPr lvl="1">
                  <a:lnSpc>
                    <a:spcPct val="140000"/>
                  </a:lnSpc>
                  <a:spcAft>
                    <a:spcPts val="1200"/>
                  </a:spcAft>
                  <a:buFont typeface="Wingdings" charset="2"/>
                  <a:buChar char="ü"/>
                </a:pPr>
                <a:r>
                  <a:rPr lang="en-US" sz="2000" dirty="0"/>
                  <a:t>Given 2 </a:t>
                </a:r>
                <a:r>
                  <a:rPr lang="en-US" altLang="zh-CN" sz="2000" dirty="0" smtClean="0">
                    <a:solidFill>
                      <a:srgbClr val="FF0000"/>
                    </a:solidFill>
                  </a:rPr>
                  <a:t>binary</a:t>
                </a:r>
                <a:r>
                  <a:rPr lang="en-US" sz="2000" dirty="0" smtClean="0"/>
                  <a:t> input</a:t>
                </a:r>
                <a:r>
                  <a:rPr lang="en-US" altLang="zh-CN" sz="2000" dirty="0" smtClean="0"/>
                  <a:t>s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charset="0"/>
                      </a:rPr>
                      <m:t>𝐴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𝐵</m:t>
                    </m:r>
                  </m:oMath>
                </a14:m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and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 carry in/borrow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in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bit</a:t>
                </a:r>
                <a:r>
                  <a:rPr lang="zh-CN" altLang="en-US" sz="2000" dirty="0" smtClean="0"/>
                  <a:t> </a:t>
                </a:r>
                <a:r>
                  <a:rPr lang="en-US" sz="2000" dirty="0" smtClean="0"/>
                  <a:t>, </a:t>
                </a:r>
                <a:r>
                  <a:rPr lang="en-US" altLang="zh-CN" sz="2000" dirty="0" smtClean="0"/>
                  <a:t>calculate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charset="0"/>
                      </a:rPr>
                      <m:t>𝐴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𝐵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/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𝐴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−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𝐵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uk-UA" altLang="zh-CN" sz="2400" b="0" i="1">
                              <a:latin typeface="Cambria Math" charset="0"/>
                            </a:rPr>
                          </m:ctrlPr>
                        </m:mPr>
                        <m:mr>
                          <m:e/>
                          <m:e/>
                          <m:e>
                            <m:r>
                              <a:rPr lang="en-US" altLang="zh-CN" sz="24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e>
                          <m:e/>
                        </m:mr>
                        <m:mr>
                          <m:e/>
                          <m:e/>
                          <m:e>
                            <m:r>
                              <a:rPr lang="en-US" altLang="zh-CN" sz="2400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</m:mr>
                        <m:mr>
                          <m:e/>
                          <m:e>
                            <m:r>
                              <a:rPr lang="en-US" altLang="zh-CN" sz="2400" b="0" i="1" smtClean="0">
                                <a:latin typeface="Cambria Math" charset="0"/>
                              </a:rPr>
                              <m:t>+</m:t>
                            </m:r>
                          </m:e>
                          <m:e>
                            <m:r>
                              <a:rPr lang="en-US" altLang="zh-CN" sz="2400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/>
                        </m:mr>
                        <m:mr>
                          <m:e/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sz="2400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</m:mr>
                      </m:m>
                      <m:r>
                        <a:rPr lang="en-US" altLang="zh-CN" sz="2400" b="0" i="1" smtClean="0">
                          <a:latin typeface="Cambria Math" charset="0"/>
                        </a:rPr>
                        <m:t>                                     </m:t>
                      </m:r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uk-UA" altLang="zh-CN" sz="2400" i="1">
                              <a:latin typeface="Cambria Math" charset="0"/>
                            </a:rPr>
                          </m:ctrlPr>
                        </m:mPr>
                        <m:mr>
                          <m:e/>
                          <m:e/>
                          <m:e>
                            <m:r>
                              <a:rPr lang="en-US" altLang="zh-CN" sz="2400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</m:mr>
                        <m:mr>
                          <m:e/>
                          <m:e/>
                          <m:e>
                            <m:r>
                              <a:rPr lang="en-US" altLang="zh-CN" sz="2400" i="1"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</m:mr>
                        <m:mr>
                          <m:e/>
                          <m:e>
                            <m:r>
                              <a:rPr lang="en-US" altLang="zh-CN" sz="2400" i="1">
                                <a:latin typeface="Cambria Math" charset="0"/>
                              </a:rPr>
                              <m:t>−</m:t>
                            </m:r>
                          </m:e>
                          <m:e>
                            <m:r>
                              <a:rPr lang="en-US" altLang="zh-CN" sz="2400" i="1">
                                <a:latin typeface="Cambria Math" charset="0"/>
                              </a:rPr>
                              <m:t>1</m:t>
                            </m:r>
                          </m:e>
                          <m:e/>
                        </m:mr>
                        <m:mr>
                          <m:e/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sz="2400" i="1">
                                <a:latin typeface="Cambria Math" charset="0"/>
                              </a:rPr>
                              <m:t>1</m:t>
                            </m:r>
                          </m:e>
                          <m:e/>
                        </m:mr>
                      </m:m>
                    </m:oMath>
                  </m:oMathPara>
                </a14:m>
                <a:endParaRPr lang="en-US" sz="2400" dirty="0" smtClean="0"/>
              </a:p>
              <a:p>
                <a:pPr lvl="1">
                  <a:spcBef>
                    <a:spcPts val="11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 full adder  with input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𝐴</m:t>
                    </m:r>
                    <m:r>
                      <a:rPr lang="en-US" altLang="zh-CN" sz="2000" i="1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𝐵</m:t>
                    </m:r>
                    <m:r>
                      <a:rPr lang="en-US" altLang="zh-CN" sz="2000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2000" i="1">
                        <a:latin typeface="Cambria Math" charset="0"/>
                      </a:rPr>
                      <m:t>)</m:t>
                    </m:r>
                    <m:r>
                      <a:rPr lang="en-US" altLang="zh-CN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⇒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output</a:t>
                </a:r>
                <a:r>
                  <a:rPr lang="zh-CN" altLang="en-US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charset="0"/>
                          </a:rPr>
                          <m:t>𝑜𝑢𝑡</m:t>
                        </m:r>
                      </m:sub>
                    </m:sSub>
                    <m:r>
                      <a:rPr lang="en-US" altLang="zh-CN" sz="2000" i="1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𝑆</m:t>
                    </m:r>
                    <m:r>
                      <a:rPr lang="en-US" altLang="zh-CN" sz="2000" i="1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sz="2000" dirty="0" smtClean="0"/>
              </a:p>
              <a:p>
                <a:pPr lvl="1">
                  <a:spcBef>
                    <a:spcPts val="11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sz="2000" dirty="0" smtClean="0"/>
                  <a:t> A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full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err="1" smtClean="0"/>
                  <a:t>subtractor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with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input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𝐴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𝐵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charset="0"/>
                      </a:rPr>
                      <m:t>)</m:t>
                    </m:r>
                    <m:r>
                      <a:rPr lang="en-US" altLang="zh-CN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⇒</m:t>
                    </m:r>
                  </m:oMath>
                </a14:m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output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charset="0"/>
                          </a:rPr>
                          <m:t>𝑜𝑢𝑡</m:t>
                        </m:r>
                      </m:sub>
                    </m:sSub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𝐷</m:t>
                    </m:r>
                    <m:r>
                      <a:rPr lang="en-US" altLang="zh-CN" sz="2000" i="1">
                        <a:latin typeface="Cambria Math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lvl="1">
                  <a:spcBef>
                    <a:spcPts val="11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sz="2000" dirty="0"/>
                  <a:t> </a:t>
                </a:r>
                <a:r>
                  <a:rPr lang="en-US" altLang="zh-CN" sz="2000" dirty="0" smtClean="0"/>
                  <a:t>Write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the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truth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table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and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derive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/>
                  <a:t>B</a:t>
                </a:r>
                <a:r>
                  <a:rPr lang="en-US" altLang="zh-CN" sz="2000" dirty="0" smtClean="0"/>
                  <a:t>oolean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expressions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515600" cy="4619706"/>
              </a:xfrm>
              <a:blipFill rotWithShape="0">
                <a:blip r:embed="rId3"/>
                <a:stretch>
                  <a:fillRect l="-1043" t="-2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3802281" y="3595658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22799" y="2470590"/>
            <a:ext cx="145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</a:rPr>
              <a:t>carry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in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015396" y="2841310"/>
                <a:ext cx="4576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𝑨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96" y="2841310"/>
                <a:ext cx="457683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015396" y="3195548"/>
                <a:ext cx="4576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𝑩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96" y="3195548"/>
                <a:ext cx="457683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7586602" y="3600742"/>
            <a:ext cx="545215" cy="40011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57673" y="3494067"/>
            <a:ext cx="145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</a:rPr>
              <a:t>b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orrow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out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53563" y="2470590"/>
            <a:ext cx="145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</a:rPr>
              <a:t>b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orrow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in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546160" y="2841310"/>
                <a:ext cx="4576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𝑨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6160" y="2841310"/>
                <a:ext cx="457683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546160" y="3195548"/>
                <a:ext cx="4576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𝑩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6160" y="3195548"/>
                <a:ext cx="457683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7555612" y="3563517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49175" y="3474951"/>
            <a:ext cx="145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</a:rPr>
              <a:t>carry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out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3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36" y="365125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Truth Tables of Full Adder/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36" y="1584323"/>
            <a:ext cx="10515600" cy="5137151"/>
          </a:xfrm>
        </p:spPr>
        <p:txBody>
          <a:bodyPr>
            <a:normAutofit/>
          </a:bodyPr>
          <a:lstStyle/>
          <a:p>
            <a:r>
              <a:rPr lang="en-US" dirty="0" smtClean="0"/>
              <a:t> Derive the Boolean expressions</a:t>
            </a:r>
            <a:endParaRPr lang="en-US" altLang="zh-CN" dirty="0" smtClean="0"/>
          </a:p>
          <a:p>
            <a:pPr lvl="1">
              <a:lnSpc>
                <a:spcPct val="140000"/>
              </a:lnSpc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What can we observe by comparing the truth tables?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3</a:t>
            </a:fld>
            <a:endParaRPr lang="en-US"/>
          </a:p>
        </p:txBody>
      </p:sp>
      <p:pic>
        <p:nvPicPr>
          <p:cNvPr id="1028" name="Picture 4" descr="omponents_full_subtractor_truth_tab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223" y="3060050"/>
            <a:ext cx="2835520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mponents_full_adder_truth_tabl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61" y="3060050"/>
            <a:ext cx="2769450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64435" y="2598385"/>
            <a:ext cx="200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smtClean="0">
                <a:solidFill>
                  <a:srgbClr val="0070C0"/>
                </a:solidFill>
              </a:rPr>
              <a:t>Full Adder 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7973" y="2598384"/>
            <a:ext cx="301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 smtClean="0">
                <a:solidFill>
                  <a:srgbClr val="0070C0"/>
                </a:solidFill>
              </a:rPr>
              <a:t>Full </a:t>
            </a:r>
            <a:r>
              <a:rPr lang="en-US" altLang="zh-CN" sz="2400" b="1" i="1" dirty="0" err="1" smtClean="0">
                <a:solidFill>
                  <a:srgbClr val="0070C0"/>
                </a:solidFill>
              </a:rPr>
              <a:t>Subtractor</a:t>
            </a:r>
            <a:r>
              <a:rPr lang="en-US" altLang="zh-CN" sz="2400" b="1" i="1" dirty="0" smtClean="0">
                <a:solidFill>
                  <a:srgbClr val="0070C0"/>
                </a:solidFill>
              </a:rPr>
              <a:t> </a:t>
            </a:r>
            <a:endParaRPr lang="en-US" sz="2400" b="1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08167" y="5967026"/>
                <a:ext cx="2917530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𝑺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𝑩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en-US" sz="2000" b="1" dirty="0" smtClean="0">
                  <a:solidFill>
                    <a:schemeClr val="accent5"/>
                  </a:solidFill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𝒐𝒖𝒕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𝑨𝑩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𝑩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167" y="5967026"/>
                <a:ext cx="2917530" cy="615553"/>
              </a:xfrm>
              <a:prstGeom prst="rect">
                <a:avLst/>
              </a:prstGeom>
              <a:blipFill rotWithShape="0">
                <a:blip r:embed="rId5"/>
                <a:stretch>
                  <a:fillRect l="-3138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902126" y="5967026"/>
                <a:ext cx="3125920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𝑫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𝑩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𝑪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en-US" sz="2000" b="1" dirty="0" smtClean="0">
                  <a:solidFill>
                    <a:schemeClr val="accent5"/>
                  </a:solidFill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𝒐𝒖𝒕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′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𝑩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𝑨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′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en-US" sz="2000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𝑩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𝑩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126" y="5967026"/>
                <a:ext cx="3125920" cy="615553"/>
              </a:xfrm>
              <a:prstGeom prst="rect">
                <a:avLst/>
              </a:prstGeom>
              <a:blipFill rotWithShape="0">
                <a:blip r:embed="rId6"/>
                <a:stretch>
                  <a:fillRect l="-2729" b="-8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7973992" y="2187346"/>
            <a:ext cx="636608" cy="37604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948951" y="2621875"/>
                <a:ext cx="426975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rgbClr val="C00000"/>
                        </a:solidFill>
                        <a:latin typeface="Cambria Math" charset="0"/>
                      </a:rPr>
                      <m:t>𝐷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is same as output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𝑆</m:t>
                    </m:r>
                  </m:oMath>
                </a14:m>
                <a:endParaRPr lang="en-US" sz="2400" dirty="0" smtClean="0">
                  <a:solidFill>
                    <a:srgbClr val="C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is complemented in </a:t>
                </a:r>
                <a:r>
                  <a:rPr lang="en-US" sz="2400" dirty="0" err="1" smtClean="0">
                    <a:solidFill>
                      <a:srgbClr val="C00000"/>
                    </a:solidFill>
                  </a:rPr>
                  <a:t>subtractor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951" y="2621875"/>
                <a:ext cx="4269759" cy="830997"/>
              </a:xfrm>
              <a:prstGeom prst="rect">
                <a:avLst/>
              </a:prstGeom>
              <a:blipFill rotWithShape="0">
                <a:blip r:embed="rId7"/>
                <a:stretch>
                  <a:fillRect l="-2286" t="-5882" r="-114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51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36" y="365125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Q1:</a:t>
            </a:r>
            <a:r>
              <a:rPr lang="zh-CN" altLang="en-US" dirty="0" smtClean="0"/>
              <a:t> </a:t>
            </a:r>
            <a:r>
              <a:rPr lang="en-US" altLang="zh-CN" dirty="0" smtClean="0"/>
              <a:t>one’s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complement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zh-CN" sz="2400" dirty="0" smtClean="0"/>
                  <a:t>If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bit</a:t>
                </a:r>
                <a:r>
                  <a:rPr lang="zh-CN" alt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charset="0"/>
                      </a:rPr>
                      <m:t>𝑡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=0</m:t>
                    </m:r>
                  </m:oMath>
                </a14:m>
                <a:r>
                  <a:rPr lang="en-US" altLang="zh-CN" sz="2400" dirty="0" smtClean="0"/>
                  <a:t>,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the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function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operates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as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a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full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adder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on</a:t>
                </a:r>
                <a:r>
                  <a:rPr lang="zh-CN" alt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𝑎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sz="2400" dirty="0" smtClean="0"/>
                  <a:t>;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if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/>
                  <a:t>bit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charset="0"/>
                      </a:rPr>
                      <m:t>𝑡</m:t>
                    </m:r>
                    <m:r>
                      <a:rPr lang="en-US" altLang="zh-CN" sz="2400" i="1">
                        <a:latin typeface="Cambria Math" charset="0"/>
                      </a:rPr>
                      <m:t>=1</m:t>
                    </m:r>
                  </m:oMath>
                </a14:m>
                <a:r>
                  <a:rPr lang="en-US" altLang="zh-CN" sz="2400" dirty="0"/>
                  <a:t>,</a:t>
                </a:r>
                <a:r>
                  <a:rPr lang="zh-CN" altLang="en-US" sz="2400" dirty="0"/>
                  <a:t> </a:t>
                </a:r>
                <a:r>
                  <a:rPr lang="en-US" altLang="zh-CN" sz="2400" dirty="0" smtClean="0"/>
                  <a:t>operates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on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the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complement</a:t>
                </a:r>
                <a:r>
                  <a:rPr lang="zh-CN" alt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𝑎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𝑏</m:t>
                    </m:r>
                    <m:r>
                      <a:rPr lang="en-US" altLang="zh-CN" sz="2400" b="0" i="1" smtClean="0">
                        <a:latin typeface="Cambria Math" charset="0"/>
                      </a:rPr>
                      <m:t>′,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charset="0"/>
                          </a:rPr>
                          <m:t>𝑐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sz="2400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fill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truth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table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full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  <a:blipFill rotWithShape="0">
                <a:blip r:embed="rId3"/>
                <a:stretch>
                  <a:fillRect l="-1043" t="-1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7563209"/>
                  </p:ext>
                </p:extLst>
              </p:nvPr>
            </p:nvGraphicFramePr>
            <p:xfrm>
              <a:off x="2756541" y="3308350"/>
              <a:ext cx="512064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</a:tblGrid>
                  <a:tr h="301752"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𝑖𝑛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𝑏</m:t>
                                </m:r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𝑡</m:t>
                                </m:r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𝑡</m:t>
                                </m:r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US" sz="1400" b="1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/>
                    </a:tc>
                  </a:tr>
                  <a:tr h="301752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𝑜𝑢𝑡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1400" b="0" i="1" smtClean="0">
                                        <a:latin typeface="Cambria Math" charset="0"/>
                                      </a:rPr>
                                      <m:t>𝑜𝑢𝑡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400" b="0" i="1" smtClean="0">
                                    <a:latin typeface="Cambria Math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1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7563209"/>
                  </p:ext>
                </p:extLst>
              </p:nvPr>
            </p:nvGraphicFramePr>
            <p:xfrm>
              <a:off x="2756541" y="3308350"/>
              <a:ext cx="512064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  <a:gridCol w="640080"/>
                  </a:tblGrid>
                  <a:tr h="304800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952" t="-1000" r="-702857" b="-41100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00952" t="-1000" r="-602857" b="-41100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0952" t="-1000" r="-502857" b="-41100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98113" t="-1000" r="-398113" b="-411000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0952" t="-2000" r="-100952" b="-922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952" t="-2000" r="-952" b="-922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/>
                    </a:tc>
                  </a:tr>
                  <a:tr h="304800"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400" b="1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1905" t="-102000" r="-301905" b="-8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501905" t="-102000" r="-201905" b="-8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601905" t="-102000" r="-101905" b="-82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701905" t="-102000" r="-1905" b="-822000"/>
                          </a:stretch>
                        </a:blipFill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0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 smtClean="0"/>
                            <a:t>1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TextBox 8"/>
          <p:cNvSpPr txBox="1"/>
          <p:nvPr/>
        </p:nvSpPr>
        <p:spPr>
          <a:xfrm>
            <a:off x="6792660" y="4646428"/>
            <a:ext cx="1084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Fill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in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the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C00000"/>
                </a:solidFill>
              </a:rPr>
              <a:t>outputs</a:t>
            </a:r>
            <a:endParaRPr lang="en-US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59818" y="2985535"/>
                <a:ext cx="9986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𝒂</m:t>
                      </m:r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𝒃</m:t>
                      </m:r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𝒄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chemeClr val="accent5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chemeClr val="accent5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818" y="2985535"/>
                <a:ext cx="99860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7975" t="-2222" r="-920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07599" y="2985535"/>
                <a:ext cx="10579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𝒂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𝒃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′,</m:t>
                      </m:r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𝒄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𝒊𝒏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599" y="2985535"/>
                <a:ext cx="105791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7471" t="-4444" r="-747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5410890" y="3355236"/>
            <a:ext cx="1047535" cy="2954228"/>
          </a:xfrm>
          <a:prstGeom prst="rect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717981" y="3355236"/>
            <a:ext cx="1047535" cy="2954228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3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36" y="365125"/>
            <a:ext cx="10515600" cy="1325563"/>
          </a:xfrm>
        </p:spPr>
        <p:txBody>
          <a:bodyPr/>
          <a:lstStyle/>
          <a:p>
            <a:r>
              <a:rPr lang="en-US" dirty="0" smtClean="0"/>
              <a:t>Full </a:t>
            </a:r>
            <a:r>
              <a:rPr lang="en-US" altLang="zh-CN" dirty="0" smtClean="0"/>
              <a:t>Adder/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Carry propagate adders (CPAs)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Ripple-carry adders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Carry-</a:t>
                </a:r>
                <a:r>
                  <a:rPr lang="en-US" altLang="zh-CN" dirty="0" err="1" smtClean="0"/>
                  <a:t>Lookahead</a:t>
                </a:r>
                <a:r>
                  <a:rPr lang="en-US" altLang="zh-CN" dirty="0" smtClean="0"/>
                  <a:t> adder</a:t>
                </a:r>
                <a:endParaRPr lang="en-US" altLang="zh-CN" dirty="0"/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When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will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generate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carry out?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⇒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dirty="0" smtClean="0">
                  <a:solidFill>
                    <a:schemeClr val="tx1"/>
                  </a:solidFill>
                </a:endParaRPr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When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will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propagate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carry in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to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carry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chemeClr val="tx1"/>
                    </a:solidFill>
                  </a:rPr>
                  <a:t>out?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charset="0"/>
                      </a:rPr>
                      <m:t>⇒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dirty="0" smtClean="0">
                  <a:solidFill>
                    <a:schemeClr val="tx1"/>
                  </a:solidFill>
                </a:endParaRPr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How to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𝐺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𝑃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for a k-bit block?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Prefix Adder</a:t>
                </a:r>
                <a:endParaRPr lang="en-US" altLang="zh-CN" dirty="0"/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a hierarchy structure with segmentations into small blocks</a:t>
                </a:r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en-US" dirty="0"/>
                  <a:t> </a:t>
                </a:r>
                <a:r>
                  <a:rPr lang="en-US" dirty="0" smtClean="0"/>
                  <a:t>parallel prefix operations</a:t>
                </a: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  <a:blipFill rotWithShape="0">
                <a:blip r:embed="rId3"/>
                <a:stretch>
                  <a:fillRect l="-104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256314" y="4125686"/>
            <a:ext cx="3200400" cy="97971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838200" y="1584324"/>
                <a:ext cx="10515600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 smtClean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fast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possible</a:t>
                </a:r>
                <a:endParaRPr lang="en-US" altLang="zh-CN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Has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𝑁</m:t>
                            </m:r>
                          </m:e>
                        </m:d>
                      </m:e>
                    </m:func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stages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Column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−1</m:t>
                    </m:r>
                  </m:oMath>
                </a14:m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/>
                  <a:t>holds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so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altLang="zh-CN" dirty="0" smtClean="0">
                    <a:solidFill>
                      <a:schemeClr val="tx1"/>
                    </a:solidFill>
                  </a:rPr>
                  <a:t>,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endParaRPr lang="en-US" altLang="zh-CN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b="1" i="1" dirty="0" smtClean="0"/>
                  <a:t>prefixes</a:t>
                </a:r>
                <a:r>
                  <a:rPr lang="en-US" altLang="zh-CN" dirty="0" smtClean="0"/>
                  <a:t>: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0:−1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1:−1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zh-CN" altLang="en-US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2:−1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⋯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endParaRPr lang="en-US" altLang="zh-CN" b="0" dirty="0" smtClean="0">
                  <a:ea typeface="Cambria Math" charset="0"/>
                  <a:cs typeface="Cambria Math" charset="0"/>
                </a:endParaRP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generate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propagate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block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spanning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bits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𝑖</m:t>
                    </m:r>
                    <m:r>
                      <a:rPr lang="en-US" altLang="zh-CN" b="0" i="1" smtClean="0">
                        <a:latin typeface="Cambria Math" charset="0"/>
                      </a:rPr>
                      <m:t>:</m:t>
                    </m:r>
                    <m:r>
                      <a:rPr lang="en-US" altLang="zh-CN" b="0" i="1" smtClean="0">
                        <a:latin typeface="Cambria Math" charset="0"/>
                      </a:rPr>
                      <m:t>𝑗</m:t>
                    </m:r>
                  </m:oMath>
                </a14:m>
                <a:endParaRPr lang="en-US" dirty="0" smtClean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altLang="zh-CN" dirty="0" smtClean="0">
                    <a:solidFill>
                      <a:srgbClr val="C00000"/>
                    </a:solidFill>
                  </a:rPr>
                  <a:t>Note: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are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the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generate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and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propagate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for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𝑖</m:t>
                    </m:r>
                  </m:oMath>
                </a14:m>
                <a:endParaRPr lang="en-US" dirty="0" smtClean="0">
                  <a:solidFill>
                    <a:srgbClr val="C00000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marL="0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84324"/>
                <a:ext cx="10515600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04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34" name="Object 4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91334104"/>
              </p:ext>
            </p:extLst>
          </p:nvPr>
        </p:nvGraphicFramePr>
        <p:xfrm>
          <a:off x="6096000" y="327551"/>
          <a:ext cx="5936848" cy="5900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4" name="VISIO" r:id="rId5" imgW="4029120" imgH="4003560" progId="Visio.Drawing.6">
                  <p:embed/>
                </p:oleObj>
              </mc:Choice>
              <mc:Fallback>
                <p:oleObj name="VISIO" r:id="rId5" imgW="4029120" imgH="4003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27551"/>
                        <a:ext cx="5936848" cy="5900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4" y="1584324"/>
                <a:ext cx="5568250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16-bit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slide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27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Lecture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14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Has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stages</a:t>
                </a:r>
                <a:r>
                  <a:rPr lang="zh-CN" altLang="en-US" dirty="0" smtClean="0"/>
                  <a:t> </a:t>
                </a:r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step 1: column generate and propagate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⇒(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step2: block generate and propagate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cs-CZ" altLang="zh-CN" i="1">
                                <a:latin typeface="Cambria Math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−1: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−1: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b="0" i="1" smtClean="0">
                        <a:latin typeface="Cambria Math" charset="0"/>
                      </a:rPr>
                      <m:t>⇒ </m:t>
                    </m:r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altLang="zh-CN" dirty="0" smtClean="0"/>
                  <a:t> step 3: calculate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zh-CN" altLang="en-US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4" y="1584324"/>
                <a:ext cx="5568250" cy="5137151"/>
              </a:xfrm>
              <a:prstGeom prst="rect">
                <a:avLst/>
              </a:prstGeom>
              <a:blipFill rotWithShape="0">
                <a:blip r:embed="rId7"/>
                <a:stretch>
                  <a:fillRect l="-1969" t="-2728" r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675561" y="6024385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5"/>
                </a:solidFill>
              </a:rPr>
              <a:t>c</a:t>
            </a:r>
            <a:r>
              <a:rPr lang="en-US" sz="1400" b="1" dirty="0" smtClean="0">
                <a:solidFill>
                  <a:schemeClr val="accent5"/>
                </a:solidFill>
              </a:rPr>
              <a:t>olumn generate and propagate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10600" y="6036485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accent5"/>
                </a:solidFill>
              </a:rPr>
              <a:t>block </a:t>
            </a:r>
            <a:r>
              <a:rPr lang="en-US" sz="1400" b="1" dirty="0" smtClean="0">
                <a:solidFill>
                  <a:schemeClr val="accent5"/>
                </a:solidFill>
              </a:rPr>
              <a:t>generate and propagate</a:t>
            </a:r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90919" y="6131051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5"/>
                </a:solidFill>
              </a:rPr>
              <a:t>calculate sum</a:t>
            </a:r>
            <a:endParaRPr lang="en-US" sz="1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5972537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altLang="zh-CN" dirty="0"/>
                  <a:t>step 1: column generate and propagate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⇒(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dirty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/>
                  <a:t>step2: block generate and propagate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}"/>
                        <m:ctrlPr>
                          <a:rPr lang="en-US" altLang="zh-CN" i="1">
                            <a:latin typeface="Cambria Math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cs-CZ" altLang="zh-CN" i="1">
                                <a:latin typeface="Cambria Math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−1: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i="1">
                                      <a:latin typeface="Cambria Math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𝑘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−1:</m:t>
                                  </m:r>
                                  <m:r>
                                    <a:rPr lang="en-US" altLang="zh-CN" i="1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altLang="zh-CN" i="1">
                                  <a:latin typeface="Cambria Math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  <m:r>
                      <a:rPr lang="en-US" altLang="zh-CN" i="1">
                        <a:latin typeface="Cambria Math" charset="0"/>
                      </a:rPr>
                      <m:t>⇒ 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altLang="zh-CN" dirty="0"/>
                  <a:t> step 3: calculate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sum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r>
                      <a:rPr lang="zh-CN" altLang="en-US" i="1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5972537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837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745" y="869950"/>
            <a:ext cx="513900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buFont typeface="Wingdings" charset="2"/>
                  <a:buChar char="ü"/>
                </a:pPr>
                <a:r>
                  <a:rPr lang="en-US" altLang="zh-CN" dirty="0" smtClean="0"/>
                  <a:t> step </a:t>
                </a:r>
                <a:r>
                  <a:rPr lang="en-US" altLang="zh-CN" dirty="0"/>
                  <a:t>1: column generate and propagate </a:t>
                </a:r>
                <a:endParaRPr lang="en-US" altLang="zh-CN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1,0</m:t>
                          </m:r>
                        </m:e>
                      </m:d>
                    </m:oMath>
                  </m:oMathPara>
                </a14:m>
                <a:endParaRPr lang="en-US" altLang="zh-CN" b="0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1:1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1:1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=(0,1)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718" t="-2017" r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96" y="869950"/>
            <a:ext cx="513900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 smtClean="0"/>
                  <a:t>step </a:t>
                </a:r>
                <a:r>
                  <a:rPr lang="en-US" altLang="zh-CN" dirty="0"/>
                  <a:t>1: column generate and propagate</a:t>
                </a:r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/>
                  <a:t>step2: block generate and </a:t>
                </a:r>
                <a:r>
                  <a:rPr lang="en-US" altLang="zh-CN" dirty="0" smtClean="0"/>
                  <a:t>propagate</a:t>
                </a:r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altLang="zh-CN" dirty="0" smtClean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altLang="zh-CN" dirty="0" smtClean="0"/>
                  <a:t>Stage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1:</a:t>
                </a:r>
                <a:endParaRPr lang="en-US" altLang="zh-CN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0: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0: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r>
                  <a:rPr lang="en-US" altLang="zh-CN" dirty="0" smtClean="0"/>
                  <a:t>Stage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2:</a:t>
                </a:r>
                <a:r>
                  <a:rPr lang="zh-CN" altLang="en-US" dirty="0" smtClean="0"/>
                  <a:t> </a:t>
                </a: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=(1,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431" t="-2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016" y="988436"/>
            <a:ext cx="5139007" cy="548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  <a:blipFill rotWithShape="0">
                <a:blip r:embed="rId7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971392" y="3136743"/>
            <a:ext cx="2843675" cy="810224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399647" y="145494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altLang="zh-CN" dirty="0"/>
                  <a:t>step 1: column generate and </a:t>
                </a:r>
                <a:r>
                  <a:rPr lang="en-US" altLang="zh-CN" dirty="0" smtClean="0"/>
                  <a:t>propagate</a:t>
                </a:r>
                <a:endParaRPr lang="en-US" altLang="zh-CN" dirty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/>
                  <a:t>step2: block generate and propagate</a:t>
                </a:r>
                <a:r>
                  <a:rPr lang="zh-CN" altLang="en-US" dirty="0"/>
                  <a:t> </a:t>
                </a:r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altLang="zh-CN" dirty="0" smtClean="0"/>
                  <a:t>step </a:t>
                </a:r>
                <a:r>
                  <a:rPr lang="en-US" altLang="zh-CN" dirty="0"/>
                  <a:t>3: calculate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sum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r>
                      <a:rPr lang="zh-CN" altLang="en-US" i="1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−1:−1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0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1:−1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altLang="zh-CN" b="0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𝑜𝑢𝑡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3:3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3:3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47" y="145494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527" t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716" y="907411"/>
            <a:ext cx="5139007" cy="548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,1)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  <a:blipFill rotWithShape="0">
                <a:blip r:embed="rId7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571684" y="1988316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684" y="1988316"/>
                <a:ext cx="533473" cy="437043"/>
              </a:xfrm>
              <a:prstGeom prst="rect">
                <a:avLst/>
              </a:prstGeom>
              <a:blipFill rotWithShape="0">
                <a:blip r:embed="rId8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148093" y="1988315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093" y="1988315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571683" y="2662711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683" y="2662711"/>
                <a:ext cx="533473" cy="437043"/>
              </a:xfrm>
              <a:prstGeom prst="rect">
                <a:avLst/>
              </a:prstGeom>
              <a:blipFill rotWithShape="0">
                <a:blip r:embed="rId9"/>
                <a:stretch>
                  <a:fillRect r="-102273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826783" y="2662711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783" y="2662711"/>
                <a:ext cx="533473" cy="437043"/>
              </a:xfrm>
              <a:prstGeom prst="rect">
                <a:avLst/>
              </a:prstGeom>
              <a:blipFill rotWithShape="0">
                <a:blip r:embed="rId10"/>
                <a:stretch>
                  <a:fillRect r="-104598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46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27" y="0"/>
            <a:ext cx="10515600" cy="1325563"/>
          </a:xfrm>
        </p:spPr>
        <p:txBody>
          <a:bodyPr/>
          <a:lstStyle/>
          <a:p>
            <a:r>
              <a:rPr lang="en-US" dirty="0" smtClean="0"/>
              <a:t>HW: </a:t>
            </a:r>
            <a:r>
              <a:rPr lang="en-US" altLang="zh-CN" dirty="0" smtClean="0"/>
              <a:t>Zero-deficiency prefix circuit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399646" y="1219199"/>
                <a:ext cx="7510283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 </a:t>
                </a:r>
                <a:r>
                  <a:rPr lang="en-US" altLang="zh-CN" dirty="0" smtClean="0"/>
                  <a:t>Denote a prefix circuit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altLang="zh-CN" dirty="0" smtClean="0"/>
                  <a:t> inputs as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𝐺</m:t>
                    </m:r>
                    <m:r>
                      <a:rPr lang="en-US" altLang="zh-CN" b="0" i="1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</a:rPr>
                      <m:t>𝑛</m:t>
                    </m:r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width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𝐺</m:t>
                    </m:r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r>
                      <a:rPr lang="en-US" altLang="zh-CN" i="1">
                        <a:latin typeface="Cambria Math" charset="0"/>
                      </a:rPr>
                      <m:t>𝑛</m:t>
                    </m:r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dirty="0" smtClean="0"/>
                  <a:t> is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𝑛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 smtClean="0"/>
                  <a:t> size </a:t>
                </a:r>
                <a:r>
                  <a:rPr lang="en-US" altLang="zh-CN" dirty="0"/>
                  <a:t>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𝐺</m:t>
                    </m:r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r>
                      <a:rPr lang="en-US" altLang="zh-CN" i="1">
                        <a:latin typeface="Cambria Math" charset="0"/>
                      </a:rPr>
                      <m:t>𝑛</m:t>
                    </m:r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altLang="zh-CN" dirty="0" smtClean="0"/>
                  <a:t> number of computation nodes</a:t>
                </a:r>
                <a:endParaRPr lang="en-US" altLang="zh-CN" dirty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/>
                  <a:t> </a:t>
                </a:r>
                <a:r>
                  <a:rPr lang="en-US" altLang="zh-CN" dirty="0" smtClean="0"/>
                  <a:t>depth </a:t>
                </a:r>
                <a:r>
                  <a:rPr lang="en-US" altLang="zh-CN" dirty="0"/>
                  <a:t>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𝐺</m:t>
                    </m:r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r>
                      <a:rPr lang="en-US" altLang="zh-CN" i="1">
                        <a:latin typeface="Cambria Math" charset="0"/>
                      </a:rPr>
                      <m:t>𝑛</m:t>
                    </m:r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altLang="zh-CN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𝑑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  <m:r>
                          <a:rPr lang="en-US" altLang="zh-CN" i="1">
                            <a:latin typeface="Cambria Math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𝑛</m:t>
                        </m:r>
                        <m:r>
                          <a:rPr lang="en-US" altLang="zh-CN" i="1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altLang="zh-CN" dirty="0"/>
                  <a:t> number of </a:t>
                </a:r>
                <a:r>
                  <a:rPr lang="en-US" altLang="zh-CN" dirty="0" smtClean="0"/>
                  <a:t>levels</a:t>
                </a:r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dirty="0"/>
                  <a:t> </a:t>
                </a:r>
                <a:r>
                  <a:rPr lang="en-US" dirty="0" smtClean="0"/>
                  <a:t>Deficiency of </a:t>
                </a:r>
                <a:r>
                  <a:rPr lang="en-US" altLang="zh-CN" dirty="0"/>
                  <a:t>size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𝐺</m:t>
                    </m:r>
                    <m:r>
                      <a:rPr lang="en-US" altLang="zh-CN" b="0" i="1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</a:rPr>
                      <m:t>𝑛</m:t>
                    </m:r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</a:rPr>
                        <m:t>𝑑𝑒𝑓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)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−(2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−2)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r>
                  <a:rPr lang="en-US" altLang="zh-CN" dirty="0" smtClean="0"/>
                  <a:t>    </a:t>
                </a:r>
                <a:r>
                  <a:rPr lang="en-US" altLang="zh-CN" b="1" dirty="0" smtClean="0"/>
                  <a:t>zero-deficiency: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𝑑𝑒𝑓</m:t>
                    </m:r>
                    <m:d>
                      <m:d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  <m:d>
                          <m:dPr>
                            <m:ctrlPr>
                              <a:rPr lang="en-US" altLang="zh-CN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:pPr>
                  <a:spcBef>
                    <a:spcPts val="600"/>
                  </a:spcBef>
                </a:pPr>
                <a:r>
                  <a:rPr lang="en-US" altLang="zh-CN" dirty="0" smtClean="0"/>
                  <a:t> Implement the zero-deficiency prefix adder</a:t>
                </a: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46" y="1219199"/>
                <a:ext cx="7510283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461" t="-1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t="6064"/>
          <a:stretch/>
        </p:blipFill>
        <p:spPr>
          <a:xfrm rot="5400000">
            <a:off x="8108522" y="368032"/>
            <a:ext cx="3139122" cy="4479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51"/>
          <a:stretch/>
        </p:blipFill>
        <p:spPr>
          <a:xfrm>
            <a:off x="8610600" y="3933987"/>
            <a:ext cx="1460500" cy="12369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1" t="53588" r="40807" b="38322"/>
          <a:stretch/>
        </p:blipFill>
        <p:spPr>
          <a:xfrm>
            <a:off x="7889356" y="4234488"/>
            <a:ext cx="274320" cy="3498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3"/>
          <a:stretch/>
        </p:blipFill>
        <p:spPr>
          <a:xfrm>
            <a:off x="9955127" y="4082811"/>
            <a:ext cx="1460500" cy="11171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53" b="87477"/>
          <a:stretch/>
        </p:blipFill>
        <p:spPr>
          <a:xfrm>
            <a:off x="7514397" y="3911612"/>
            <a:ext cx="593651" cy="29422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725778" y="4272042"/>
            <a:ext cx="81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legend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0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A Redundant Number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 Save </a:t>
            </a:r>
            <a:r>
              <a:rPr lang="en-US" dirty="0"/>
              <a:t>the Partial Solution for Multiple Additions</a:t>
            </a:r>
          </a:p>
          <a:p>
            <a:r>
              <a:rPr lang="en-US" dirty="0" smtClean="0"/>
              <a:t> One </a:t>
            </a:r>
            <a:r>
              <a:rPr lang="en-US" dirty="0"/>
              <a:t>Bit Propagation for Each Addition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002" y="3707705"/>
            <a:ext cx="3657600" cy="21385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75" y="3699238"/>
            <a:ext cx="3657600" cy="21385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51" y="3699238"/>
            <a:ext cx="3657600" cy="213856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4082756" y="4756947"/>
            <a:ext cx="7972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749969" y="4756947"/>
            <a:ext cx="7972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50348" y="4537281"/>
                <a:ext cx="328055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  <m:r>
                        <a:rPr lang="en-US" sz="1000" b="0" i="1" smtClean="0">
                          <a:latin typeface="Cambria Math" charset="0"/>
                        </a:rPr>
                        <m:t>−1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348" y="4537281"/>
                <a:ext cx="328055" cy="153888"/>
              </a:xfrm>
              <a:prstGeom prst="rect">
                <a:avLst/>
              </a:prstGeom>
              <a:blipFill rotWithShape="0">
                <a:blip r:embed="rId3"/>
                <a:stretch>
                  <a:fillRect l="-5556" r="-3704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00608" y="4544203"/>
                <a:ext cx="133912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608" y="4544203"/>
                <a:ext cx="133912" cy="153888"/>
              </a:xfrm>
              <a:prstGeom prst="rect">
                <a:avLst/>
              </a:prstGeom>
              <a:blipFill rotWithShape="0"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52115" y="5627937"/>
                <a:ext cx="302067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  <m:r>
                        <a:rPr lang="en-US" sz="1000" b="0" i="1" smtClean="0">
                          <a:latin typeface="Cambria Math" charset="0"/>
                        </a:rPr>
                        <m:t>+2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115" y="5627937"/>
                <a:ext cx="302067" cy="153888"/>
              </a:xfrm>
              <a:prstGeom prst="rect">
                <a:avLst/>
              </a:prstGeom>
              <a:blipFill rotWithShape="0">
                <a:blip r:embed="rId5"/>
                <a:stretch>
                  <a:fillRect l="-8000" r="-1000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150167" y="4545748"/>
                <a:ext cx="302067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  <m:r>
                        <a:rPr lang="en-US" sz="1000" b="0" i="1" smtClean="0">
                          <a:latin typeface="Cambria Math" charset="0"/>
                        </a:rPr>
                        <m:t>−2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0167" y="4545748"/>
                <a:ext cx="302067" cy="153888"/>
              </a:xfrm>
              <a:prstGeom prst="rect">
                <a:avLst/>
              </a:prstGeom>
              <a:blipFill rotWithShape="0">
                <a:blip r:embed="rId6"/>
                <a:stretch>
                  <a:fillRect l="-8000" r="-100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388866" y="3321981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>
                    <a:solidFill>
                      <a:schemeClr val="accent5"/>
                    </a:solidFill>
                  </a:rPr>
                  <a:t>d</a:t>
                </a:r>
                <a:r>
                  <a:rPr lang="en-US" sz="1600" b="1" smtClean="0">
                    <a:solidFill>
                      <a:schemeClr val="accent5"/>
                    </a:solidFill>
                  </a:rPr>
                  <a:t>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+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𝟏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866" y="3321981"/>
                <a:ext cx="962416" cy="246221"/>
              </a:xfrm>
              <a:prstGeom prst="rect">
                <a:avLst/>
              </a:prstGeom>
              <a:blipFill rotWithShape="0">
                <a:blip r:embed="rId7"/>
                <a:stretch>
                  <a:fillRect l="-13291" t="-275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71851" y="3321981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5"/>
                    </a:solidFill>
                  </a:rPr>
                  <a:t>d</a:t>
                </a:r>
                <a:r>
                  <a:rPr lang="en-US" sz="1600" b="1" dirty="0" smtClean="0">
                    <a:solidFill>
                      <a:schemeClr val="accent5"/>
                    </a:solidFill>
                  </a:rPr>
                  <a:t>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851" y="3321981"/>
                <a:ext cx="962416" cy="246221"/>
              </a:xfrm>
              <a:prstGeom prst="rect">
                <a:avLst/>
              </a:prstGeom>
              <a:blipFill rotWithShape="0">
                <a:blip r:embed="rId8"/>
                <a:stretch>
                  <a:fillRect l="-12658" t="-275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32932" y="3326182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5"/>
                    </a:solidFill>
                  </a:rPr>
                  <a:t>digit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−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𝟏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932" y="3326182"/>
                <a:ext cx="962416" cy="246221"/>
              </a:xfrm>
              <a:prstGeom prst="rect">
                <a:avLst/>
              </a:prstGeom>
              <a:blipFill rotWithShape="0">
                <a:blip r:embed="rId9"/>
                <a:stretch>
                  <a:fillRect l="-13291" t="-275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162090" y="5580574"/>
            <a:ext cx="962416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35832" y="5566381"/>
            <a:ext cx="962416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en-US" sz="14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301139" y="3602741"/>
            <a:ext cx="1022888" cy="41132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966747" y="3549364"/>
            <a:ext cx="1022888" cy="41132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688300" y="3559871"/>
            <a:ext cx="1022888" cy="41132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600795" y="3199235"/>
            <a:ext cx="1313489" cy="2721428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08542" y="3199235"/>
            <a:ext cx="1313489" cy="2721428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176483" y="3199235"/>
            <a:ext cx="1313489" cy="2721428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548328"/>
              </p:ext>
            </p:extLst>
          </p:nvPr>
        </p:nvGraphicFramePr>
        <p:xfrm>
          <a:off x="1851095" y="3190228"/>
          <a:ext cx="7772401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343"/>
                <a:gridCol w="1110343"/>
                <a:gridCol w="1110343"/>
                <a:gridCol w="1110343"/>
                <a:gridCol w="1110343"/>
                <a:gridCol w="1110343"/>
                <a:gridCol w="111034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1</a:t>
                      </a:r>
                      <a:r>
                        <a:rPr lang="en-US" altLang="zh-CN" dirty="0" smtClean="0"/>
                        <a:t>=23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2</a:t>
                      </a:r>
                      <a:r>
                        <a:rPr lang="en-US" altLang="zh-CN" dirty="0" smtClean="0"/>
                        <a:t>=11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3</a:t>
                      </a:r>
                      <a:r>
                        <a:rPr lang="en-US" altLang="zh-CN" dirty="0" smtClean="0"/>
                        <a:t>=17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3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140029"/>
              </p:ext>
            </p:extLst>
          </p:nvPr>
        </p:nvGraphicFramePr>
        <p:xfrm>
          <a:off x="1879159" y="4269538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102015" y="4327410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832792" y="4266008"/>
            <a:ext cx="2156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rgbClr val="FF0000"/>
                </a:solidFill>
              </a:rPr>
              <a:t>Redundant system</a:t>
            </a:r>
            <a:endParaRPr lang="en-US" sz="2000" b="1">
              <a:solidFill>
                <a:srgbClr val="FF0000"/>
              </a:solidFill>
            </a:endParaRPr>
          </a:p>
        </p:txBody>
      </p:sp>
      <p:cxnSp>
        <p:nvCxnSpPr>
          <p:cNvPr id="13" name="Elbow Connector 12"/>
          <p:cNvCxnSpPr/>
          <p:nvPr/>
        </p:nvCxnSpPr>
        <p:spPr>
          <a:xfrm rot="10800000" flipV="1">
            <a:off x="3316637" y="3866356"/>
            <a:ext cx="6989736" cy="399651"/>
          </a:xfrm>
          <a:prstGeom prst="bentConnector3">
            <a:avLst>
              <a:gd name="adj1" fmla="val 10011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93031" y="3866355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188631" y="3864231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162441" y="3864231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9120753" y="3864231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33261" y="3861651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222569" y="3861651"/>
            <a:ext cx="0" cy="39965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291131" y="3664712"/>
            <a:ext cx="189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Addend in one bit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1117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8796759" y="3866357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206451" y="4398380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831334" y="3882080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241026" y="4414103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854333" y="3896103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64025" y="4428126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00480" y="3892049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310172" y="4424072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953724" y="3882080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363416" y="4414103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881078" y="4202466"/>
            <a:ext cx="2295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Add three bits with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</a:rPr>
              <a:t>ne </a:t>
            </a:r>
            <a:r>
              <a:rPr lang="en-US" sz="2000" b="1" dirty="0">
                <a:solidFill>
                  <a:srgbClr val="FF0000"/>
                </a:solidFill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</a:rPr>
              <a:t>it </a:t>
            </a:r>
            <a:r>
              <a:rPr lang="en-US" sz="2000" b="1" dirty="0">
                <a:solidFill>
                  <a:srgbClr val="FF0000"/>
                </a:solidFill>
              </a:rPr>
              <a:t>p</a:t>
            </a:r>
            <a:r>
              <a:rPr lang="en-US" sz="2000" b="1" dirty="0" smtClean="0">
                <a:solidFill>
                  <a:srgbClr val="FF0000"/>
                </a:solidFill>
              </a:rPr>
              <a:t>ropagation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9" name="Elbow Connector 18"/>
          <p:cNvCxnSpPr/>
          <p:nvPr/>
        </p:nvCxnSpPr>
        <p:spPr>
          <a:xfrm rot="10800000">
            <a:off x="3192097" y="4888164"/>
            <a:ext cx="7315200" cy="365760"/>
          </a:xfrm>
          <a:prstGeom prst="bentConnector3">
            <a:avLst>
              <a:gd name="adj1" fmla="val 999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153546" y="4879355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133260" y="4899466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091203" y="4879355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070917" y="4899466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8028860" y="4879355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9008574" y="4899466"/>
            <a:ext cx="0" cy="3657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565122" y="504789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sum</a:t>
            </a:r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42328" y="4208450"/>
            <a:ext cx="65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carry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77031" y="4208450"/>
            <a:ext cx="65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carry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35005" y="4231432"/>
            <a:ext cx="65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carry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69708" y="4231432"/>
            <a:ext cx="65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carry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06451" y="4217230"/>
            <a:ext cx="65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carry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102015" y="4674560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832792" y="4594490"/>
            <a:ext cx="1818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Partial Solution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4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10333"/>
            <a:ext cx="2743200" cy="365125"/>
          </a:xfrm>
        </p:spPr>
        <p:txBody>
          <a:bodyPr/>
          <a:lstStyle/>
          <a:p>
            <a:fld id="{CFE0DCF2-82E5-E14B-94BC-A6AC8872A06C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8796759" y="4563775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206451" y="5095798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831334" y="4579498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241026" y="5111521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854333" y="4593521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64025" y="5125544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900480" y="4589467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310172" y="5121490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953724" y="4579498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363416" y="5111521"/>
            <a:ext cx="590308" cy="3935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811666" y="4640657"/>
            <a:ext cx="2295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Add three bits with</a:t>
            </a:r>
          </a:p>
          <a:p>
            <a:r>
              <a:rPr lang="en-US" sz="2000" b="1">
                <a:solidFill>
                  <a:srgbClr val="FF0000"/>
                </a:solidFill>
              </a:rPr>
              <a:t>o</a:t>
            </a:r>
            <a:r>
              <a:rPr lang="en-US" sz="2000" b="1" smtClean="0">
                <a:solidFill>
                  <a:srgbClr val="FF0000"/>
                </a:solidFill>
              </a:rPr>
              <a:t>ne </a:t>
            </a:r>
            <a:r>
              <a:rPr lang="en-US" sz="2000" b="1">
                <a:solidFill>
                  <a:srgbClr val="FF0000"/>
                </a:solidFill>
              </a:rPr>
              <a:t>b</a:t>
            </a:r>
            <a:r>
              <a:rPr lang="en-US" sz="2000" b="1" smtClean="0">
                <a:solidFill>
                  <a:srgbClr val="FF0000"/>
                </a:solidFill>
              </a:rPr>
              <a:t>it </a:t>
            </a:r>
            <a:r>
              <a:rPr lang="en-US" sz="2000" b="1" dirty="0">
                <a:solidFill>
                  <a:srgbClr val="FF0000"/>
                </a:solidFill>
              </a:rPr>
              <a:t>p</a:t>
            </a:r>
            <a:r>
              <a:rPr lang="en-US" sz="2000" b="1" smtClean="0">
                <a:solidFill>
                  <a:srgbClr val="FF0000"/>
                </a:solidFill>
              </a:rPr>
              <a:t>ropagation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10333"/>
            <a:ext cx="2743200" cy="365125"/>
          </a:xfrm>
        </p:spPr>
        <p:txBody>
          <a:bodyPr/>
          <a:lstStyle/>
          <a:p>
            <a:fld id="{CFE0DCF2-82E5-E14B-94BC-A6AC8872A06C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102015" y="5403765"/>
            <a:ext cx="6632294" cy="27432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829595" y="5355429"/>
            <a:ext cx="2452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>
                <a:solidFill>
                  <a:srgbClr val="FF0000"/>
                </a:solidFill>
              </a:rPr>
              <a:t>Partial Solution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An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extra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addition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is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needed!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8149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3712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820721"/>
              </p:ext>
            </p:extLst>
          </p:nvPr>
        </p:nvGraphicFramePr>
        <p:xfrm>
          <a:off x="2060392" y="2024582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962638"/>
              </p:ext>
            </p:extLst>
          </p:nvPr>
        </p:nvGraphicFramePr>
        <p:xfrm>
          <a:off x="1879159" y="3665104"/>
          <a:ext cx="795363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sz="1800" dirty="0" smtClean="0"/>
                        <a:t>Two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bits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of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055716" y="5583591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832792" y="5528970"/>
            <a:ext cx="2452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Split the redundant number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7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662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5225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0698899"/>
              </p:ext>
            </p:extLst>
          </p:nvPr>
        </p:nvGraphicFramePr>
        <p:xfrm>
          <a:off x="2060392" y="1993585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389435"/>
              </p:ext>
            </p:extLst>
          </p:nvPr>
        </p:nvGraphicFramePr>
        <p:xfrm>
          <a:off x="1879159" y="3634107"/>
          <a:ext cx="795363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sz="1800" dirty="0" smtClean="0"/>
                        <a:t>Two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bits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of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086517" y="6253010"/>
            <a:ext cx="6632294" cy="32004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51" y="-51567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HW: 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8751" y="958311"/>
                <a:ext cx="10515600" cy="307852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Add five numbers for each addition</a:t>
                </a:r>
              </a:p>
              <a:p>
                <a:pPr lvl="1"/>
                <a:r>
                  <a:rPr lang="en-US" dirty="0" smtClean="0"/>
                  <a:t>Weight 0 (0, 0, 0, 0, 0)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⇒</m:t>
                    </m:r>
                  </m:oMath>
                </a14:m>
                <a:r>
                  <a:rPr lang="en-US" dirty="0" smtClean="0"/>
                  <a:t> 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00</a:t>
                </a:r>
                <a:r>
                  <a:rPr lang="en-US" dirty="0" smtClean="0">
                    <a:solidFill>
                      <a:schemeClr val="accent5"/>
                    </a:solidFill>
                  </a:rPr>
                  <a:t>0</a:t>
                </a:r>
              </a:p>
              <a:p>
                <a:pPr lvl="1"/>
                <a:r>
                  <a:rPr lang="en-US" dirty="0"/>
                  <a:t>Weight 1 </a:t>
                </a:r>
                <a:r>
                  <a:rPr lang="en-US" dirty="0" smtClean="0"/>
                  <a:t>(1, </a:t>
                </a:r>
                <a:r>
                  <a:rPr lang="en-US" dirty="0"/>
                  <a:t>0, 0, 0, 0</a:t>
                </a:r>
                <a:r>
                  <a:rPr lang="en-US" dirty="0" smtClean="0"/>
                  <a:t>) (0, 1, </a:t>
                </a:r>
                <a:r>
                  <a:rPr lang="en-US" dirty="0"/>
                  <a:t>0, 0, 0) </a:t>
                </a:r>
                <a:r>
                  <a:rPr lang="is-IS" dirty="0" smtClean="0"/>
                  <a:t>… </a:t>
                </a:r>
                <a:r>
                  <a:rPr lang="en-US" dirty="0" smtClean="0"/>
                  <a:t>(0, </a:t>
                </a:r>
                <a:r>
                  <a:rPr lang="en-US" dirty="0"/>
                  <a:t>0, 0, 0, </a:t>
                </a:r>
                <a:r>
                  <a:rPr lang="en-US" dirty="0" smtClean="0"/>
                  <a:t>1)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⇒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00</a:t>
                </a:r>
                <a:r>
                  <a:rPr lang="en-US" dirty="0" smtClean="0">
                    <a:solidFill>
                      <a:schemeClr val="accent5"/>
                    </a:solidFill>
                  </a:rPr>
                  <a:t>1</a:t>
                </a:r>
              </a:p>
              <a:p>
                <a:pPr marL="457200" lvl="1" indent="0">
                  <a:buNone/>
                </a:pPr>
                <a:r>
                  <a:rPr lang="en-US" dirty="0" smtClean="0">
                    <a:ea typeface="Cambria Math" charset="0"/>
                    <a:cs typeface="Cambria Math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⋮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Weight 5 (1</a:t>
                </a:r>
                <a:r>
                  <a:rPr lang="en-US" dirty="0"/>
                  <a:t>, </a:t>
                </a:r>
                <a:r>
                  <a:rPr lang="en-US" dirty="0" smtClean="0"/>
                  <a:t>1, 1, 1, 1)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⇒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10</a:t>
                </a:r>
                <a:r>
                  <a:rPr lang="en-US" dirty="0" smtClean="0">
                    <a:solidFill>
                      <a:schemeClr val="accent5"/>
                    </a:solidFill>
                  </a:rPr>
                  <a:t>0</a:t>
                </a:r>
              </a:p>
              <a:p>
                <a:r>
                  <a:rPr lang="en-US" dirty="0" smtClean="0"/>
                  <a:t> How many bits should be propagated?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8751" y="958311"/>
                <a:ext cx="10515600" cy="3078526"/>
              </a:xfrm>
              <a:blipFill rotWithShape="0">
                <a:blip r:embed="rId3"/>
                <a:stretch>
                  <a:fillRect l="-1043" t="-3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22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140226" y="5036102"/>
            <a:ext cx="87024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/>
              <a:t>Adder Block</a:t>
            </a:r>
            <a:endParaRPr lang="en-US" sz="1400" b="1" dirty="0"/>
          </a:p>
        </p:txBody>
      </p:sp>
      <p:sp>
        <p:nvSpPr>
          <p:cNvPr id="8" name="Rectangle 7"/>
          <p:cNvSpPr/>
          <p:nvPr/>
        </p:nvSpPr>
        <p:spPr>
          <a:xfrm>
            <a:off x="8021523" y="4718867"/>
            <a:ext cx="1107651" cy="9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306336" y="4193552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8787270" y="4193552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07541" y="3776858"/>
                <a:ext cx="66696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00" dirty="0" smtClean="0"/>
                  <a:t>Addend in 5 bits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 charset="0"/>
                            </a:rPr>
                            <m:t>4:0</m:t>
                          </m:r>
                        </m:sub>
                      </m:sSub>
                      <m:r>
                        <a:rPr lang="en-US" sz="1000" b="0" i="1" smtClean="0">
                          <a:latin typeface="Cambria Math" charset="0"/>
                        </a:rPr>
                        <m:t>[</m:t>
                      </m:r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  <m:r>
                        <a:rPr lang="en-US" sz="1000" b="0" i="1" smtClean="0">
                          <a:latin typeface="Cambria Math" charset="0"/>
                        </a:rPr>
                        <m:t>−1]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541" y="3776858"/>
                <a:ext cx="666960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9091" t="-8000" r="-1181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8688040" y="3873619"/>
            <a:ext cx="552978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Addend in 2 bits</a:t>
            </a:r>
            <a:endParaRPr lang="en-US" sz="10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8852685" y="5708217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200987" y="5444905"/>
                <a:ext cx="83272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sz="1100" b="0" i="1" smtClean="0">
                              <a:latin typeface="Cambria Math" charset="0"/>
                            </a:rPr>
                            <m:t>2:</m:t>
                          </m:r>
                          <m:r>
                            <a:rPr lang="en-US" sz="1100" i="1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1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sz="1100" b="0" i="1" smtClean="0">
                              <a:latin typeface="Cambria Math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987" y="5444905"/>
                <a:ext cx="83272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920604" y="5036100"/>
            <a:ext cx="87024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/>
              <a:t>Adder Block</a:t>
            </a:r>
            <a:endParaRPr lang="en-US" sz="1400" b="1" dirty="0"/>
          </a:p>
        </p:txBody>
      </p:sp>
      <p:sp>
        <p:nvSpPr>
          <p:cNvPr id="35" name="Rectangle 34"/>
          <p:cNvSpPr/>
          <p:nvPr/>
        </p:nvSpPr>
        <p:spPr>
          <a:xfrm>
            <a:off x="5801901" y="4718865"/>
            <a:ext cx="1107651" cy="9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6086714" y="4193550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567648" y="4193550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643885" y="3776856"/>
                <a:ext cx="710994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00" dirty="0" smtClean="0"/>
                  <a:t>Addend in 5 bits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 charset="0"/>
                            </a:rPr>
                            <m:t>4:0</m:t>
                          </m:r>
                        </m:sub>
                      </m:sSub>
                      <m:r>
                        <a:rPr lang="en-US" sz="1000" b="0" i="1" smtClean="0">
                          <a:latin typeface="Cambria Math" charset="0"/>
                        </a:rPr>
                        <m:t>[</m:t>
                      </m:r>
                      <m:r>
                        <a:rPr lang="en-US" sz="1000" b="0" i="1" smtClean="0">
                          <a:latin typeface="Cambria Math" charset="0"/>
                        </a:rPr>
                        <m:t>𝑖</m:t>
                      </m:r>
                      <m:r>
                        <a:rPr lang="en-US" sz="1000" b="0" i="1" smtClean="0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885" y="3776856"/>
                <a:ext cx="710994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5172" t="-8000" r="-948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6468418" y="3873617"/>
            <a:ext cx="552978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Addend in 2 bits</a:t>
            </a:r>
            <a:endParaRPr lang="en-US" sz="1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633063" y="5708215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6093913" y="5435818"/>
                <a:ext cx="585673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sz="1100" b="0" i="1" smtClean="0">
                              <a:latin typeface="Cambria Math" charset="0"/>
                            </a:rPr>
                            <m:t>2:</m:t>
                          </m:r>
                          <m:r>
                            <a:rPr lang="en-US" sz="1100" i="1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1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913" y="5435818"/>
                <a:ext cx="585673" cy="2616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Elbow Connector 49"/>
          <p:cNvCxnSpPr/>
          <p:nvPr/>
        </p:nvCxnSpPr>
        <p:spPr>
          <a:xfrm rot="10800000" flipV="1">
            <a:off x="7012418" y="6333136"/>
            <a:ext cx="1554480" cy="274320"/>
          </a:xfrm>
          <a:prstGeom prst="bentConnector3">
            <a:avLst>
              <a:gd name="adj1" fmla="val 9963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8563002" y="5708218"/>
            <a:ext cx="0" cy="64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/>
          <p:nvPr/>
        </p:nvCxnSpPr>
        <p:spPr>
          <a:xfrm rot="10800000" flipV="1">
            <a:off x="4282976" y="6165987"/>
            <a:ext cx="4023360" cy="457200"/>
          </a:xfrm>
          <a:prstGeom prst="bentConnector3">
            <a:avLst>
              <a:gd name="adj1" fmla="val 10005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8306336" y="5707022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 rot="10800000" flipV="1">
            <a:off x="4520981" y="6337989"/>
            <a:ext cx="1828800" cy="274320"/>
          </a:xfrm>
          <a:prstGeom prst="bentConnector3">
            <a:avLst>
              <a:gd name="adj1" fmla="val 9963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349781" y="5707020"/>
            <a:ext cx="0" cy="64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276940" y="5017944"/>
            <a:ext cx="870244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 smtClean="0"/>
              <a:t>Adder Block</a:t>
            </a:r>
            <a:endParaRPr lang="en-US" sz="1400" b="1" dirty="0"/>
          </a:p>
        </p:txBody>
      </p:sp>
      <p:sp>
        <p:nvSpPr>
          <p:cNvPr id="66" name="Rectangle 65"/>
          <p:cNvSpPr/>
          <p:nvPr/>
        </p:nvSpPr>
        <p:spPr>
          <a:xfrm>
            <a:off x="3158237" y="4700709"/>
            <a:ext cx="1107651" cy="9893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3443050" y="4175394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3923984" y="4175394"/>
            <a:ext cx="0" cy="525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934035" y="3758700"/>
                <a:ext cx="777180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000" dirty="0" smtClean="0"/>
                  <a:t>Addend in 5 bits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 charset="0"/>
                            </a:rPr>
                            <m:t>4:0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sz="1000" b="0" i="1" smtClean="0">
                              <a:latin typeface="Cambria Math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035" y="3758700"/>
                <a:ext cx="777180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781" t="-8000" r="-312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/>
          <p:cNvSpPr txBox="1"/>
          <p:nvPr/>
        </p:nvSpPr>
        <p:spPr>
          <a:xfrm>
            <a:off x="3824754" y="3855461"/>
            <a:ext cx="552978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 smtClean="0"/>
              <a:t>Addend in 2 bits</a:t>
            </a:r>
            <a:endParaRPr lang="en-US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3319619" y="5417662"/>
                <a:ext cx="83272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1100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sz="1100" b="0" i="1" smtClean="0">
                              <a:latin typeface="Cambria Math" charset="0"/>
                            </a:rPr>
                            <m:t>2:</m:t>
                          </m:r>
                          <m:r>
                            <a:rPr lang="en-US" sz="1100" i="1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1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sz="1100" b="0" i="1" smtClean="0">
                              <a:latin typeface="Cambria Math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619" y="5417662"/>
                <a:ext cx="832728" cy="26161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/>
          <p:cNvCxnSpPr/>
          <p:nvPr/>
        </p:nvCxnSpPr>
        <p:spPr>
          <a:xfrm flipV="1">
            <a:off x="6086714" y="5709200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 rot="10800000" flipV="1">
            <a:off x="1879267" y="5974719"/>
            <a:ext cx="4206240" cy="640080"/>
          </a:xfrm>
          <a:prstGeom prst="bentConnector3">
            <a:avLst>
              <a:gd name="adj1" fmla="val 10005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/>
          <p:cNvCxnSpPr/>
          <p:nvPr/>
        </p:nvCxnSpPr>
        <p:spPr>
          <a:xfrm rot="10800000" flipV="1">
            <a:off x="2062599" y="6324243"/>
            <a:ext cx="1645920" cy="274320"/>
          </a:xfrm>
          <a:prstGeom prst="bentConnector3">
            <a:avLst>
              <a:gd name="adj1" fmla="val 9963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3708519" y="5693274"/>
            <a:ext cx="0" cy="64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031379" y="5708215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3433764" y="569732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>
            <a:off x="1436916" y="5878285"/>
            <a:ext cx="19952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/>
          <p:nvPr/>
        </p:nvCxnSpPr>
        <p:spPr>
          <a:xfrm rot="10800000" flipV="1">
            <a:off x="6806444" y="5976002"/>
            <a:ext cx="2834640" cy="640080"/>
          </a:xfrm>
          <a:prstGeom prst="bentConnector3">
            <a:avLst>
              <a:gd name="adj1" fmla="val 9963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9260992" y="5673569"/>
                <a:ext cx="15739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carry out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sz="1100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1100" b="0" i="1" smtClean="0">
                        <a:latin typeface="Cambria Math" charset="0"/>
                      </a:rPr>
                      <m:t>[</m:t>
                    </m:r>
                    <m:r>
                      <a:rPr lang="en-US" sz="1100" b="0" i="1" smtClean="0">
                        <a:latin typeface="Cambria Math" charset="0"/>
                      </a:rPr>
                      <m:t>𝑖</m:t>
                    </m:r>
                    <m:r>
                      <a:rPr lang="en-US" sz="1100" b="0" i="1" smtClean="0">
                        <a:latin typeface="Cambria Math" charset="0"/>
                      </a:rPr>
                      <m:t>−2]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992" y="5673569"/>
                <a:ext cx="1573957" cy="261610"/>
              </a:xfrm>
              <a:prstGeom prst="rect">
                <a:avLst/>
              </a:prstGeom>
              <a:blipFill rotWithShape="0">
                <a:blip r:embed="rId10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1085367" y="5656313"/>
            <a:ext cx="12266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carry in to digit i-1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151855" y="3475179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5"/>
                    </a:solidFill>
                  </a:rPr>
                  <a:t>d</a:t>
                </a:r>
                <a:r>
                  <a:rPr lang="en-US" sz="1600" b="1" dirty="0" smtClean="0">
                    <a:solidFill>
                      <a:schemeClr val="accent5"/>
                    </a:solidFill>
                  </a:rPr>
                  <a:t>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855" y="3475179"/>
                <a:ext cx="962416" cy="246221"/>
              </a:xfrm>
              <a:prstGeom prst="rect">
                <a:avLst/>
              </a:prstGeom>
              <a:blipFill rotWithShape="0">
                <a:blip r:embed="rId11"/>
                <a:stretch>
                  <a:fillRect l="-12658" t="-25000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572993" y="3483430"/>
            <a:ext cx="1752767" cy="3325132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327718" y="3481477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5"/>
                    </a:solidFill>
                  </a:rPr>
                  <a:t>digit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−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𝟏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718" y="3481477"/>
                <a:ext cx="962416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12658" t="-25000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7748856" y="3489728"/>
            <a:ext cx="1752767" cy="3325132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516742" y="3466928"/>
                <a:ext cx="962416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accent5"/>
                    </a:solidFill>
                  </a:rPr>
                  <a:t>digit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𝒊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+</m:t>
                    </m:r>
                    <m:r>
                      <a:rPr lang="en-US" sz="1600" b="1" i="1" smtClean="0">
                        <a:solidFill>
                          <a:schemeClr val="accent5"/>
                        </a:solidFill>
                        <a:latin typeface="Cambria Math" charset="0"/>
                      </a:rPr>
                      <m:t>𝟏</m:t>
                    </m:r>
                  </m:oMath>
                </a14:m>
                <a:endParaRPr lang="en-US" sz="16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742" y="3466928"/>
                <a:ext cx="962416" cy="246221"/>
              </a:xfrm>
              <a:prstGeom prst="rect">
                <a:avLst/>
              </a:prstGeom>
              <a:blipFill rotWithShape="0">
                <a:blip r:embed="rId13"/>
                <a:stretch>
                  <a:fillRect l="-13291" t="-2750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2937880" y="3475179"/>
            <a:ext cx="1752767" cy="3325132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Elbow Connector 50"/>
          <p:cNvCxnSpPr/>
          <p:nvPr/>
        </p:nvCxnSpPr>
        <p:spPr>
          <a:xfrm rot="10800000" flipV="1">
            <a:off x="9065833" y="6176293"/>
            <a:ext cx="1645920" cy="457200"/>
          </a:xfrm>
          <a:prstGeom prst="bentConnector3">
            <a:avLst>
              <a:gd name="adj1" fmla="val 10005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/>
          <p:nvPr/>
        </p:nvCxnSpPr>
        <p:spPr>
          <a:xfrm rot="10800000" flipV="1">
            <a:off x="9292954" y="6348295"/>
            <a:ext cx="1737360" cy="274320"/>
          </a:xfrm>
          <a:prstGeom prst="bentConnector3">
            <a:avLst>
              <a:gd name="adj1" fmla="val 99637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9674890" y="5911505"/>
                <a:ext cx="157395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carry out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sz="1100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1100" b="0" i="1" smtClean="0">
                        <a:latin typeface="Cambria Math" charset="0"/>
                      </a:rPr>
                      <m:t>[</m:t>
                    </m:r>
                    <m:r>
                      <a:rPr lang="en-US" sz="1100" b="0" i="1" smtClean="0">
                        <a:latin typeface="Cambria Math" charset="0"/>
                      </a:rPr>
                      <m:t>𝑖</m:t>
                    </m:r>
                    <m:r>
                      <a:rPr lang="en-US" sz="1100" b="0" i="1" smtClean="0">
                        <a:latin typeface="Cambria Math" charset="0"/>
                      </a:rPr>
                      <m:t>−3]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890" y="5911505"/>
                <a:ext cx="1573957" cy="261610"/>
              </a:xfrm>
              <a:prstGeom prst="rect">
                <a:avLst/>
              </a:prstGeom>
              <a:blipFill rotWithShape="0">
                <a:blip r:embed="rId14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0413309" y="6130741"/>
                <a:ext cx="157068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/>
                  <a:t>carry out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1100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sz="1100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1100" b="0" i="1" smtClean="0">
                        <a:latin typeface="Cambria Math" charset="0"/>
                      </a:rPr>
                      <m:t>[</m:t>
                    </m:r>
                    <m:r>
                      <a:rPr lang="en-US" sz="1100" b="0" i="1" smtClean="0">
                        <a:latin typeface="Cambria Math" charset="0"/>
                      </a:rPr>
                      <m:t>𝑖</m:t>
                    </m:r>
                    <m:r>
                      <a:rPr lang="en-US" sz="1100" b="0" i="1" smtClean="0">
                        <a:latin typeface="Cambria Math" charset="0"/>
                      </a:rPr>
                      <m:t>−1]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3309" y="6130741"/>
                <a:ext cx="1570686" cy="261610"/>
              </a:xfrm>
              <a:prstGeom prst="rect">
                <a:avLst/>
              </a:prstGeom>
              <a:blipFill rotWithShape="0">
                <a:blip r:embed="rId15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8621797" y="6587487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</a:t>
            </a:r>
            <a:r>
              <a:rPr lang="en-US" sz="1100" smtClean="0"/>
              <a:t>um in 3 bits</a:t>
            </a:r>
            <a:endParaRPr lang="en-US" sz="1100" dirty="0"/>
          </a:p>
        </p:txBody>
      </p:sp>
      <p:sp>
        <p:nvSpPr>
          <p:cNvPr id="56" name="TextBox 55"/>
          <p:cNvSpPr txBox="1"/>
          <p:nvPr/>
        </p:nvSpPr>
        <p:spPr>
          <a:xfrm>
            <a:off x="6389771" y="6574764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</a:t>
            </a:r>
            <a:r>
              <a:rPr lang="en-US" sz="1100" smtClean="0"/>
              <a:t>um in 3 bits</a:t>
            </a:r>
            <a:endParaRPr lang="en-US" sz="1100" dirty="0"/>
          </a:p>
        </p:txBody>
      </p:sp>
      <p:sp>
        <p:nvSpPr>
          <p:cNvPr id="57" name="TextBox 56"/>
          <p:cNvSpPr txBox="1"/>
          <p:nvPr/>
        </p:nvSpPr>
        <p:spPr>
          <a:xfrm>
            <a:off x="3819320" y="6587487"/>
            <a:ext cx="9060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</a:t>
            </a:r>
            <a:r>
              <a:rPr lang="en-US" sz="1100" smtClean="0"/>
              <a:t>um in 3 bits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262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3523</TotalTime>
  <Words>1348</Words>
  <Application>Microsoft Macintosh PowerPoint</Application>
  <PresentationFormat>Widescreen</PresentationFormat>
  <Paragraphs>858</Paragraphs>
  <Slides>22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Calibri</vt:lpstr>
      <vt:lpstr>Calibri Light</vt:lpstr>
      <vt:lpstr>Cambria Math</vt:lpstr>
      <vt:lpstr>DengXian</vt:lpstr>
      <vt:lpstr>DengXian Light</vt:lpstr>
      <vt:lpstr>Wingdings</vt:lpstr>
      <vt:lpstr>Arial</vt:lpstr>
      <vt:lpstr>Office Theme</vt:lpstr>
      <vt:lpstr>VISIO</vt:lpstr>
      <vt:lpstr>CSE140: Adders</vt:lpstr>
      <vt:lpstr>Full Adder/Subtractor</vt:lpstr>
      <vt:lpstr>Truth Tables of Full Adder/Subtractor</vt:lpstr>
      <vt:lpstr>Q1: one’s complement</vt:lpstr>
      <vt:lpstr>Full Adder/Subtractor</vt:lpstr>
      <vt:lpstr>Prefix Adder</vt:lpstr>
      <vt:lpstr>Prefix Adder</vt:lpstr>
      <vt:lpstr>Prefix Adder</vt:lpstr>
      <vt:lpstr>Prefix Adder</vt:lpstr>
      <vt:lpstr>Prefix Adder</vt:lpstr>
      <vt:lpstr>Prefix Adder</vt:lpstr>
      <vt:lpstr>HW: Zero-deficiency prefix circuit</vt:lpstr>
      <vt:lpstr>Carry Save Adder</vt:lpstr>
      <vt:lpstr>Carry Save Adder</vt:lpstr>
      <vt:lpstr>Carry Save Adder</vt:lpstr>
      <vt:lpstr>Carry Save Adder</vt:lpstr>
      <vt:lpstr>Carry Save Adder</vt:lpstr>
      <vt:lpstr>Carry Save Adder</vt:lpstr>
      <vt:lpstr>Carry Save Adder</vt:lpstr>
      <vt:lpstr>Carry Save Adder</vt:lpstr>
      <vt:lpstr>Carry Save Adder</vt:lpstr>
      <vt:lpstr>HW: Carry Save Adder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CSE140 HW2 Preparation</dc:title>
  <dc:creator>Microsoft Office User</dc:creator>
  <cp:lastModifiedBy>Microsoft Office User</cp:lastModifiedBy>
  <cp:revision>258</cp:revision>
  <cp:lastPrinted>2018-04-20T18:21:03Z</cp:lastPrinted>
  <dcterms:created xsi:type="dcterms:W3CDTF">2018-04-19T18:32:00Z</dcterms:created>
  <dcterms:modified xsi:type="dcterms:W3CDTF">2019-05-24T16:50:30Z</dcterms:modified>
</cp:coreProperties>
</file>