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emf" ContentType="image/x-emf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notesSlides/notesSlide4.xml" ContentType="application/vnd.openxmlformats-officedocument.presentationml.notesSlide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notesSlides/notesSlide7.xml" ContentType="application/vnd.openxmlformats-officedocument.presentationml.notesSlide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notesSlides/notesSlide10.xml" ContentType="application/vnd.openxmlformats-officedocument.presentationml.notesSlide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notesSlides/notesSlide11.xml" ContentType="application/vnd.openxmlformats-officedocument.presentationml.notesSlide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notesSlides/notesSlide16.xml" ContentType="application/vnd.openxmlformats-officedocument.presentationml.notesSlide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notesSlides/notesSlide19.xml" ContentType="application/vnd.openxmlformats-officedocument.presentationml.notesSlide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notesSlides/notesSlide20.xml" ContentType="application/vnd.openxmlformats-officedocument.presentationml.notesSlide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notesSlides/notesSlide21.xml" ContentType="application/vnd.openxmlformats-officedocument.presentationml.notesSlide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3"/>
  </p:notesMasterIdLst>
  <p:handoutMasterIdLst>
    <p:handoutMasterId r:id="rId44"/>
  </p:handoutMasterIdLst>
  <p:sldIdLst>
    <p:sldId id="256" r:id="rId2"/>
    <p:sldId id="315" r:id="rId3"/>
    <p:sldId id="318" r:id="rId4"/>
    <p:sldId id="290" r:id="rId5"/>
    <p:sldId id="279" r:id="rId6"/>
    <p:sldId id="280" r:id="rId7"/>
    <p:sldId id="267" r:id="rId8"/>
    <p:sldId id="282" r:id="rId9"/>
    <p:sldId id="291" r:id="rId10"/>
    <p:sldId id="285" r:id="rId11"/>
    <p:sldId id="314" r:id="rId12"/>
    <p:sldId id="319" r:id="rId13"/>
    <p:sldId id="286" r:id="rId14"/>
    <p:sldId id="271" r:id="rId15"/>
    <p:sldId id="287" r:id="rId16"/>
    <p:sldId id="293" r:id="rId17"/>
    <p:sldId id="274" r:id="rId18"/>
    <p:sldId id="275" r:id="rId19"/>
    <p:sldId id="289" r:id="rId20"/>
    <p:sldId id="288" r:id="rId21"/>
    <p:sldId id="317" r:id="rId22"/>
    <p:sldId id="316" r:id="rId23"/>
    <p:sldId id="296" r:id="rId24"/>
    <p:sldId id="273" r:id="rId25"/>
    <p:sldId id="261" r:id="rId26"/>
    <p:sldId id="292" r:id="rId27"/>
    <p:sldId id="277" r:id="rId28"/>
    <p:sldId id="307" r:id="rId29"/>
    <p:sldId id="297" r:id="rId30"/>
    <p:sldId id="303" r:id="rId31"/>
    <p:sldId id="298" r:id="rId32"/>
    <p:sldId id="299" r:id="rId33"/>
    <p:sldId id="301" r:id="rId34"/>
    <p:sldId id="311" r:id="rId35"/>
    <p:sldId id="320" r:id="rId36"/>
    <p:sldId id="302" r:id="rId37"/>
    <p:sldId id="308" r:id="rId38"/>
    <p:sldId id="309" r:id="rId39"/>
    <p:sldId id="310" r:id="rId40"/>
    <p:sldId id="305" r:id="rId41"/>
    <p:sldId id="306" r:id="rId42"/>
  </p:sldIdLst>
  <p:sldSz cx="9144000" cy="6858000" type="screen4x3"/>
  <p:notesSz cx="7010400" cy="9236075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MS PGothic" pitchFamily="34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MS PGothic" pitchFamily="34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MS PGothic" pitchFamily="34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MS PGothic" pitchFamily="34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MS PGothic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MS PGothic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MS PGothic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MS PGothic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MS PGothic" pitchFamily="34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CC0000"/>
    <a:srgbClr val="FFCC66"/>
    <a:srgbClr val="00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6883" autoAdjust="0"/>
  </p:normalViewPr>
  <p:slideViewPr>
    <p:cSldViewPr snapToGrid="0">
      <p:cViewPr>
        <p:scale>
          <a:sx n="58" d="100"/>
          <a:sy n="58" d="100"/>
        </p:scale>
        <p:origin x="-2146" y="-56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</p:sldLst>
  </p:outlineViewPr>
  <p:notesTextViewPr>
    <p:cViewPr>
      <p:scale>
        <a:sx n="100" d="100"/>
        <a:sy n="100" d="100"/>
      </p:scale>
      <p:origin x="0" y="0"/>
    </p:cViewPr>
  </p:notesTextViewPr>
  <p:gridSpacing cx="38405" cy="38405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Relationship Id="rId48" Type="http://schemas.openxmlformats.org/officeDocument/2006/relationships/tableStyles" Target="tableStyles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40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180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Times New Roman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1804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E8C71F05-1A4B-4878-A15D-9D226034E57A}" type="datetimeFigureOut">
              <a:rPr lang="en-US" altLang="en-US"/>
              <a:pPr>
                <a:defRPr/>
              </a:pPr>
              <a:t>4/4/2018</a:t>
            </a:fld>
            <a:endParaRPr lang="en-US" alt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772669"/>
            <a:ext cx="3037840" cy="46180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Times New Roman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772669"/>
            <a:ext cx="3037840" cy="461804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9B8F1450-7A14-4BD0-B1A5-9472E24D6700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10516516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7840" cy="4618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0938" y="0"/>
            <a:ext cx="3037840" cy="4618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355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95388" y="692150"/>
            <a:ext cx="4619625" cy="34639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62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1040" y="4387136"/>
            <a:ext cx="5608320" cy="41562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2663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772669"/>
            <a:ext cx="3037840" cy="4618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663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0938" y="8772669"/>
            <a:ext cx="3037840" cy="4618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21E9B2E8-66D7-41D5-B6C9-F9FF4D18767F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53889393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MS PGothic" pitchFamily="34" charset="-128"/>
        <a:cs typeface="ＭＳ Ｐゴシック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MS PGothic" pitchFamily="34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MS PGothic" pitchFamily="34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MS PGothic" pitchFamily="34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MS PGothic" pitchFamily="34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Digital: 0, 1 or False,</a:t>
            </a:r>
            <a:r>
              <a:rPr lang="en-US" baseline="0" dirty="0" smtClean="0"/>
              <a:t> True or GND, Vdd</a:t>
            </a:r>
          </a:p>
          <a:p>
            <a:r>
              <a:rPr lang="en-US" baseline="0" dirty="0" smtClean="0"/>
              <a:t>Logic: Reasoning</a:t>
            </a:r>
          </a:p>
          <a:p>
            <a:r>
              <a:rPr lang="en-US" baseline="0" dirty="0" smtClean="0"/>
              <a:t>Design: Theory + Implementation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1E9B2E8-66D7-41D5-B6C9-F9FF4D18767F}" type="slidenum">
              <a:rPr lang="en-US" altLang="en-US" smtClean="0"/>
              <a:pPr>
                <a:defRPr/>
              </a:pPr>
              <a:t>1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92356193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457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 dirty="0" smtClean="0"/>
              <a:t>Office hours and paper correction </a:t>
            </a:r>
          </a:p>
        </p:txBody>
      </p:sp>
      <p:sp>
        <p:nvSpPr>
          <p:cNvPr id="2458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28C3EDB6-B33F-45B0-99A0-E1C627DD9EF8}" type="slidenum">
              <a:rPr lang="en-US" altLang="en-US" smtClean="0"/>
              <a:pPr eaLnBrk="1" hangingPunct="1">
                <a:spcBef>
                  <a:spcPct val="0"/>
                </a:spcBef>
              </a:pPr>
              <a:t>5</a:t>
            </a:fld>
            <a:endParaRPr lang="en-US" altLang="en-US" dirty="0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560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 dirty="0" smtClean="0"/>
              <a:t>Joint website</a:t>
            </a:r>
          </a:p>
        </p:txBody>
      </p:sp>
      <p:sp>
        <p:nvSpPr>
          <p:cNvPr id="2560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F4E960CD-7411-4731-A58D-7887E1CEF4A6}" type="slidenum">
              <a:rPr lang="en-US" altLang="en-US" smtClean="0"/>
              <a:pPr eaLnBrk="1" hangingPunct="1">
                <a:spcBef>
                  <a:spcPct val="0"/>
                </a:spcBef>
              </a:pPr>
              <a:t>6</a:t>
            </a:fld>
            <a:endParaRPr lang="en-US" altLang="en-US" dirty="0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662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 smtClean="0">
              <a:latin typeface="Arial" pitchFamily="34" charset="0"/>
            </a:endParaRPr>
          </a:p>
        </p:txBody>
      </p:sp>
      <p:sp>
        <p:nvSpPr>
          <p:cNvPr id="2662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40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defTabSz="9540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defTabSz="9540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defTabSz="9540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defTabSz="9540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defTabSz="9540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defTabSz="9540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defTabSz="9540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defTabSz="9540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>
              <a:spcBef>
                <a:spcPct val="0"/>
              </a:spcBef>
            </a:pPr>
            <a:fld id="{2F339B07-51CE-440E-BF10-31EAB977AB77}" type="slidenum">
              <a:rPr lang="en-US" altLang="en-US" sz="1300" smtClean="0"/>
              <a:pPr>
                <a:spcBef>
                  <a:spcPct val="0"/>
                </a:spcBef>
              </a:pPr>
              <a:t>8</a:t>
            </a:fld>
            <a:endParaRPr lang="en-US" altLang="en-US" sz="1300" dirty="0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E79BD8FD-A9B5-437C-863D-7CF97264350C}" type="slidenum">
              <a:rPr lang="en-US" altLang="en-US" smtClean="0"/>
              <a:pPr eaLnBrk="1" hangingPunct="1">
                <a:spcBef>
                  <a:spcPct val="0"/>
                </a:spcBef>
              </a:pPr>
              <a:t>14</a:t>
            </a:fld>
            <a:endParaRPr lang="en-US" altLang="en-US" dirty="0" smtClean="0"/>
          </a:p>
        </p:txBody>
      </p:sp>
      <p:sp>
        <p:nvSpPr>
          <p:cNvPr id="27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96975" y="693738"/>
            <a:ext cx="4619625" cy="3465512"/>
          </a:xfrm>
          <a:ln/>
        </p:spPr>
      </p:sp>
      <p:sp>
        <p:nvSpPr>
          <p:cNvPr id="2765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4720" y="4387136"/>
            <a:ext cx="5140960" cy="4156234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867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 dirty="0" smtClean="0">
                <a:latin typeface="Arial" pitchFamily="34" charset="0"/>
              </a:rPr>
              <a:t>The stored program model computers and the invention of the transistor and the integrated circuit generated an exponential growth in computing devices and computers – why?</a:t>
            </a:r>
          </a:p>
          <a:p>
            <a:r>
              <a:rPr lang="en-US" altLang="en-US" dirty="0" smtClean="0">
                <a:latin typeface="Arial" pitchFamily="34" charset="0"/>
              </a:rPr>
              <a:t>Von neumann architecture – put both data and instructions on the same electronic medium – memory. The whole machine could be constructed from digital logic/circuits.</a:t>
            </a:r>
          </a:p>
          <a:p>
            <a:r>
              <a:rPr lang="en-US" altLang="en-US" dirty="0" smtClean="0">
                <a:latin typeface="Arial" pitchFamily="34" charset="0"/>
              </a:rPr>
              <a:t>Digital logic was in turn constructed using electronic circuits – different discrete components vacuum tubes (switches), capacitors, resistors.</a:t>
            </a:r>
          </a:p>
          <a:p>
            <a:r>
              <a:rPr lang="en-US" altLang="en-US" dirty="0" smtClean="0">
                <a:latin typeface="Arial" pitchFamily="34" charset="0"/>
              </a:rPr>
              <a:t>But the way digital circuits were constructed underwent a revolution once the transistor came along. The transistor replaced the vacuum tube (both are switches) – given a control signal they either let current pass through them (logic 1) or stop current (logic 0). Discrete circuits were replaced by integrated circuits (everything made from the same silicon material).</a:t>
            </a:r>
          </a:p>
          <a:p>
            <a:r>
              <a:rPr lang="en-US" altLang="en-US" dirty="0" smtClean="0">
                <a:latin typeface="Arial" pitchFamily="34" charset="0"/>
              </a:rPr>
              <a:t>The whole computer shrank. </a:t>
            </a:r>
          </a:p>
        </p:txBody>
      </p:sp>
      <p:sp>
        <p:nvSpPr>
          <p:cNvPr id="28676" name="Date Placeholder 3"/>
          <p:cNvSpPr>
            <a:spLocks noGrp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40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defTabSz="9540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defTabSz="9540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defTabSz="9540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defTabSz="9540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defTabSz="9540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defTabSz="9540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defTabSz="9540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defTabSz="9540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>
              <a:spcBef>
                <a:spcPct val="0"/>
              </a:spcBef>
            </a:pPr>
            <a:fld id="{A4559F0A-BC2E-4D88-B9E6-1A19C142D255}" type="datetime1">
              <a:rPr lang="en-US" altLang="en-US" sz="1300" smtClean="0"/>
              <a:pPr>
                <a:spcBef>
                  <a:spcPct val="0"/>
                </a:spcBef>
              </a:pPr>
              <a:t>4/4/2018</a:t>
            </a:fld>
            <a:endParaRPr lang="en-US" altLang="en-US" sz="1300" dirty="0" smtClean="0"/>
          </a:p>
        </p:txBody>
      </p:sp>
      <p:sp>
        <p:nvSpPr>
          <p:cNvPr id="28677" name="Slide Number Placeholder 4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40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defTabSz="9540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defTabSz="9540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defTabSz="9540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defTabSz="9540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defTabSz="9540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defTabSz="9540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defTabSz="9540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defTabSz="9540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>
              <a:spcBef>
                <a:spcPct val="0"/>
              </a:spcBef>
            </a:pPr>
            <a:fld id="{26B8ABDE-3246-4D92-A31C-DD62A00302EA}" type="slidenum">
              <a:rPr lang="en-US" altLang="en-US" sz="1300" smtClean="0"/>
              <a:pPr>
                <a:spcBef>
                  <a:spcPct val="0"/>
                </a:spcBef>
              </a:pPr>
              <a:t>15</a:t>
            </a:fld>
            <a:endParaRPr lang="en-US" altLang="en-US" sz="1300" dirty="0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2E719362-BFEF-41A4-BAB2-DE44F7533587}" type="slidenum">
              <a:rPr lang="en-US" altLang="en-US" smtClean="0"/>
              <a:pPr eaLnBrk="1" hangingPunct="1">
                <a:spcBef>
                  <a:spcPct val="0"/>
                </a:spcBef>
              </a:pPr>
              <a:t>17</a:t>
            </a:fld>
            <a:endParaRPr lang="en-US" altLang="en-US" dirty="0" smtClean="0"/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96975" y="693738"/>
            <a:ext cx="4619625" cy="3465512"/>
          </a:xfrm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4720" y="4387136"/>
            <a:ext cx="5140960" cy="4156234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E00E84CD-13C1-4E2B-A0B1-7C9EEC7B42D8}" type="slidenum">
              <a:rPr lang="en-US" altLang="en-US" smtClean="0"/>
              <a:pPr eaLnBrk="1" hangingPunct="1">
                <a:spcBef>
                  <a:spcPct val="0"/>
                </a:spcBef>
              </a:pPr>
              <a:t>18</a:t>
            </a:fld>
            <a:endParaRPr lang="en-US" altLang="en-US" dirty="0" smtClean="0"/>
          </a:p>
        </p:txBody>
      </p:sp>
      <p:sp>
        <p:nvSpPr>
          <p:cNvPr id="307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96975" y="693738"/>
            <a:ext cx="4619625" cy="3465512"/>
          </a:xfrm>
          <a:ln/>
        </p:spPr>
      </p:sp>
      <p:sp>
        <p:nvSpPr>
          <p:cNvPr id="3072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4720" y="4387136"/>
            <a:ext cx="5140960" cy="4156234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91A896ED-7DE1-49A9-990B-86E7B32F9F78}" type="slidenum">
              <a:rPr lang="en-US" altLang="en-US" smtClean="0"/>
              <a:pPr eaLnBrk="1" hangingPunct="1">
                <a:spcBef>
                  <a:spcPct val="0"/>
                </a:spcBef>
              </a:pPr>
              <a:t>20</a:t>
            </a:fld>
            <a:endParaRPr lang="en-US" altLang="en-US" dirty="0" smtClean="0"/>
          </a:p>
        </p:txBody>
      </p:sp>
      <p:sp>
        <p:nvSpPr>
          <p:cNvPr id="33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96975" y="693738"/>
            <a:ext cx="4619625" cy="3465512"/>
          </a:xfrm>
          <a:ln/>
        </p:spPr>
      </p:sp>
      <p:sp>
        <p:nvSpPr>
          <p:cNvPr id="3379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4720" y="4387136"/>
            <a:ext cx="5140960" cy="4156234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91A896ED-7DE1-49A9-990B-86E7B32F9F78}" type="slidenum">
              <a:rPr lang="en-US" altLang="en-US" smtClean="0"/>
              <a:pPr eaLnBrk="1" hangingPunct="1">
                <a:spcBef>
                  <a:spcPct val="0"/>
                </a:spcBef>
              </a:pPr>
              <a:t>21</a:t>
            </a:fld>
            <a:endParaRPr lang="en-US" altLang="en-US" dirty="0" smtClean="0"/>
          </a:p>
        </p:txBody>
      </p:sp>
      <p:sp>
        <p:nvSpPr>
          <p:cNvPr id="33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96975" y="693738"/>
            <a:ext cx="4619625" cy="3465512"/>
          </a:xfrm>
          <a:ln/>
        </p:spPr>
      </p:sp>
      <p:sp>
        <p:nvSpPr>
          <p:cNvPr id="3379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4720" y="4387136"/>
            <a:ext cx="5140960" cy="4156234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91A896ED-7DE1-49A9-990B-86E7B32F9F78}" type="slidenum">
              <a:rPr lang="en-US" altLang="en-US" smtClean="0"/>
              <a:pPr eaLnBrk="1" hangingPunct="1">
                <a:spcBef>
                  <a:spcPct val="0"/>
                </a:spcBef>
              </a:pPr>
              <a:t>22</a:t>
            </a:fld>
            <a:endParaRPr lang="en-US" altLang="en-US" dirty="0" smtClean="0"/>
          </a:p>
        </p:txBody>
      </p:sp>
      <p:sp>
        <p:nvSpPr>
          <p:cNvPr id="33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96975" y="693738"/>
            <a:ext cx="4619625" cy="3465512"/>
          </a:xfrm>
          <a:ln/>
        </p:spPr>
      </p:sp>
      <p:sp>
        <p:nvSpPr>
          <p:cNvPr id="3379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4720" y="4387136"/>
            <a:ext cx="5140960" cy="4156234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Rectangle 2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 smtClean="0">
              <a:latin typeface="Arial" pitchFamily="34" charset="0"/>
            </a:endParaRPr>
          </a:p>
        </p:txBody>
      </p:sp>
      <p:sp>
        <p:nvSpPr>
          <p:cNvPr id="38914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CEAED8FB-DC53-45DF-8473-7A7088F24880}" type="slidenum">
              <a:rPr lang="en-US" altLang="en-US" smtClean="0"/>
              <a:pPr eaLnBrk="1" hangingPunct="1">
                <a:spcBef>
                  <a:spcPct val="0"/>
                </a:spcBef>
              </a:pPr>
              <a:t>24</a:t>
            </a:fld>
            <a:endParaRPr lang="en-US" altLang="en-US" dirty="0" smtClean="0"/>
          </a:p>
        </p:txBody>
      </p:sp>
      <p:sp>
        <p:nvSpPr>
          <p:cNvPr id="327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96975" y="693738"/>
            <a:ext cx="4619625" cy="3465512"/>
          </a:xfrm>
          <a:ln/>
        </p:spPr>
      </p:sp>
      <p:sp>
        <p:nvSpPr>
          <p:cNvPr id="3277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4720" y="4387136"/>
            <a:ext cx="5140960" cy="4156234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Coverage of Midterm 1, Midterm 2, and Final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1E9B2E8-66D7-41D5-B6C9-F9FF4D18767F}" type="slidenum">
              <a:rPr lang="en-US" altLang="en-US" smtClean="0"/>
              <a:pPr>
                <a:defRPr/>
              </a:pPr>
              <a:t>27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73310272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3" name="Rectangle 2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95388" y="693738"/>
            <a:ext cx="4619625" cy="3463925"/>
          </a:xfrm>
          <a:ln/>
        </p:spPr>
      </p:sp>
      <p:sp>
        <p:nvSpPr>
          <p:cNvPr id="54274" name="Rectangle 3"/>
          <p:cNvSpPr>
            <a:spLocks noGrp="1"/>
          </p:cNvSpPr>
          <p:nvPr>
            <p:ph type="body" idx="1"/>
          </p:nvPr>
        </p:nvSpPr>
        <p:spPr>
          <a:xfrm>
            <a:off x="934720" y="4387136"/>
            <a:ext cx="5140960" cy="4156234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 smtClean="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Rectangle 2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95388" y="693738"/>
            <a:ext cx="4619625" cy="3463925"/>
          </a:xfrm>
          <a:ln/>
        </p:spPr>
      </p:sp>
      <p:sp>
        <p:nvSpPr>
          <p:cNvPr id="50178" name="Rectangle 3"/>
          <p:cNvSpPr>
            <a:spLocks noGrp="1"/>
          </p:cNvSpPr>
          <p:nvPr>
            <p:ph type="body" idx="1"/>
          </p:nvPr>
        </p:nvSpPr>
        <p:spPr>
          <a:xfrm>
            <a:off x="934720" y="4387136"/>
            <a:ext cx="5140960" cy="4156234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 smtClean="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Try cases like f(a,b)=</a:t>
            </a:r>
            <a:r>
              <a:rPr lang="en-US" baseline="0" dirty="0" smtClean="0"/>
              <a:t> (a+b)b, or ab’+a’+b a tautology case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1E9B2E8-66D7-41D5-B6C9-F9FF4D18767F}" type="slidenum">
              <a:rPr lang="en-US" altLang="en-US" smtClean="0"/>
              <a:pPr>
                <a:defRPr/>
              </a:pPr>
              <a:t>35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77373207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Rectangle 2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95388" y="693738"/>
            <a:ext cx="4619625" cy="3463925"/>
          </a:xfrm>
          <a:ln/>
        </p:spPr>
      </p:sp>
      <p:sp>
        <p:nvSpPr>
          <p:cNvPr id="52226" name="Rectangle 3"/>
          <p:cNvSpPr>
            <a:spLocks noGrp="1"/>
          </p:cNvSpPr>
          <p:nvPr>
            <p:ph type="body" idx="1"/>
          </p:nvPr>
        </p:nvSpPr>
        <p:spPr>
          <a:xfrm>
            <a:off x="934720" y="4387136"/>
            <a:ext cx="5140960" cy="4156234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 smtClean="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Rectangle 2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95388" y="693738"/>
            <a:ext cx="4619625" cy="3463925"/>
          </a:xfrm>
          <a:ln/>
        </p:spPr>
      </p:sp>
      <p:sp>
        <p:nvSpPr>
          <p:cNvPr id="52226" name="Rectangle 3"/>
          <p:cNvSpPr>
            <a:spLocks noGrp="1"/>
          </p:cNvSpPr>
          <p:nvPr>
            <p:ph type="body" idx="1"/>
          </p:nvPr>
        </p:nvSpPr>
        <p:spPr>
          <a:xfrm>
            <a:off x="934720" y="4387136"/>
            <a:ext cx="5140960" cy="4156234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 smtClean="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Rectangle 2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95388" y="693738"/>
            <a:ext cx="4619625" cy="3463925"/>
          </a:xfrm>
          <a:ln/>
        </p:spPr>
      </p:sp>
      <p:sp>
        <p:nvSpPr>
          <p:cNvPr id="52226" name="Rectangle 3"/>
          <p:cNvSpPr>
            <a:spLocks noGrp="1"/>
          </p:cNvSpPr>
          <p:nvPr>
            <p:ph type="body" idx="1"/>
          </p:nvPr>
        </p:nvSpPr>
        <p:spPr>
          <a:xfrm>
            <a:off x="934720" y="4387136"/>
            <a:ext cx="5140960" cy="4156234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 smtClean="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Rectangle 2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95388" y="693738"/>
            <a:ext cx="4619625" cy="3463925"/>
          </a:xfrm>
          <a:ln/>
        </p:spPr>
      </p:sp>
      <p:sp>
        <p:nvSpPr>
          <p:cNvPr id="52226" name="Rectangle 3"/>
          <p:cNvSpPr>
            <a:spLocks noGrp="1"/>
          </p:cNvSpPr>
          <p:nvPr>
            <p:ph type="body" idx="1"/>
          </p:nvPr>
        </p:nvSpPr>
        <p:spPr>
          <a:xfrm>
            <a:off x="934720" y="4387136"/>
            <a:ext cx="5140960" cy="4156234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 smtClean="0">
              <a:latin typeface="Calibri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F98EF6-C89D-401C-9B84-01CC28798D2D}" type="datetime1">
              <a:rPr lang="en-US" altLang="en-US"/>
              <a:pPr>
                <a:defRPr/>
              </a:pPr>
              <a:t>4/4/2018</a:t>
            </a:fld>
            <a:endParaRPr lang="en-US" alt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C51A6D5-A20C-47E2-A6BC-7F16AECA0108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5412217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E535C7-8347-4DD5-BB67-673617989B77}" type="datetime1">
              <a:rPr lang="en-US" altLang="en-US"/>
              <a:pPr>
                <a:defRPr/>
              </a:pPr>
              <a:t>4/4/2018</a:t>
            </a:fld>
            <a:endParaRPr lang="en-US" alt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55285D-FDED-4D1C-9172-4C1F0E7BBD13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1283141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04546D-4051-4B8A-8C84-3F1B97B86615}" type="datetime1">
              <a:rPr lang="en-US" altLang="en-US"/>
              <a:pPr>
                <a:defRPr/>
              </a:pPr>
              <a:t>4/4/2018</a:t>
            </a:fld>
            <a:endParaRPr lang="en-US" alt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8DA74EE-6C09-4041-870E-0DA4509266F4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1293536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DD39F0B-F8D7-46CC-B73E-9941B9C07457}" type="datetime1">
              <a:rPr lang="en-US" altLang="en-US"/>
              <a:pPr>
                <a:defRPr/>
              </a:pPr>
              <a:t>4/4/2018</a:t>
            </a:fld>
            <a:endParaRPr lang="en-US" alt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07F322-A5D5-4ADB-8239-9FC80B98211E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0801404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BE25F87-6A27-4FD0-964D-646C01CD2E7D}" type="datetime1">
              <a:rPr lang="en-US" altLang="en-US"/>
              <a:pPr>
                <a:defRPr/>
              </a:pPr>
              <a:t>4/4/2018</a:t>
            </a:fld>
            <a:endParaRPr lang="en-US" alt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F7E935-C3EA-42BA-A8F2-D2FFFB15A7B3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8789677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F4D0B35-447D-4B4F-B808-1D6F65454283}" type="datetime1">
              <a:rPr lang="en-US" altLang="en-US"/>
              <a:pPr>
                <a:defRPr/>
              </a:pPr>
              <a:t>4/4/2018</a:t>
            </a:fld>
            <a:endParaRPr lang="en-US" alt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FD0C167-47FD-4D78-BDB6-2541F62DB24F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5009380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7FC06E-5D2F-462A-B8FB-546F3CA50E89}" type="datetime1">
              <a:rPr lang="en-US" altLang="en-US"/>
              <a:pPr>
                <a:defRPr/>
              </a:pPr>
              <a:t>4/4/2018</a:t>
            </a:fld>
            <a:endParaRPr lang="en-US" alt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4FCD8E-29D8-493C-B91A-F2A5F8CBAE2C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2146669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1146E8-F33D-487D-A332-E2283A914226}" type="datetime1">
              <a:rPr lang="en-US" altLang="en-US"/>
              <a:pPr>
                <a:defRPr/>
              </a:pPr>
              <a:t>4/4/2018</a:t>
            </a:fld>
            <a:endParaRPr lang="en-US" alt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843842E-A94F-40E6-BC62-D1E0F52F534E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335211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11A2FA-BAE2-4516-A45F-DAB490778E39}" type="datetime1">
              <a:rPr lang="en-US" altLang="en-US"/>
              <a:pPr>
                <a:defRPr/>
              </a:pPr>
              <a:t>4/4/2018</a:t>
            </a:fld>
            <a:endParaRPr lang="en-US" alt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B89EB87-BBC1-4300-A98B-A988BC956F3A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4544849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8ACC85-390B-47E0-800B-709733113770}" type="datetime1">
              <a:rPr lang="en-US" altLang="en-US"/>
              <a:pPr>
                <a:defRPr/>
              </a:pPr>
              <a:t>4/4/2018</a:t>
            </a:fld>
            <a:endParaRPr lang="en-US" alt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8453D3-5E2C-41BE-B6A7-9E0F643146AB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9247514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963098-EB45-4823-AC61-1379CC24AE76}" type="datetime1">
              <a:rPr lang="en-US" altLang="en-US"/>
              <a:pPr>
                <a:defRPr/>
              </a:pPr>
              <a:t>4/4/2018</a:t>
            </a:fld>
            <a:endParaRPr lang="en-US" alt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61BB49-B069-4CA2-B543-E3F4C0F8DA25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35325098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dgm" preserve="1">
  <p:cSld name="Title and Diagram or Organization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martArt Placeholder 2"/>
          <p:cNvSpPr>
            <a:spLocks noGrp="1"/>
          </p:cNvSpPr>
          <p:nvPr>
            <p:ph type="dgm" idx="1"/>
          </p:nvPr>
        </p:nvSpPr>
        <p:spPr>
          <a:xfrm>
            <a:off x="685800" y="1981200"/>
            <a:ext cx="7772400" cy="4114800"/>
          </a:xfrm>
        </p:spPr>
        <p:txBody>
          <a:bodyPr/>
          <a:lstStyle/>
          <a:p>
            <a:pPr lvl="0"/>
            <a:endParaRPr lang="en-US" noProof="0" dirty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56B573A-3FA4-43FA-9543-BE0EA47E0082}" type="datetime1">
              <a:rPr lang="en-US" altLang="en-US"/>
              <a:pPr>
                <a:defRPr/>
              </a:pPr>
              <a:t>4/4/2018</a:t>
            </a:fld>
            <a:endParaRPr lang="en-US" alt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EE8DFB-AA48-413E-8502-A21B91B6C86B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64940305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85800" y="1981200"/>
            <a:ext cx="381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381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685800" y="4114800"/>
            <a:ext cx="381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4114800"/>
            <a:ext cx="381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29467C-D500-4080-8195-F35C13790FE3}" type="datetime1">
              <a:rPr lang="en-US" altLang="en-US"/>
              <a:pPr>
                <a:defRPr/>
              </a:pPr>
              <a:t>4/4/2018</a:t>
            </a:fld>
            <a:endParaRPr lang="en-US" alt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41EE76A-703D-4EDA-8B00-673F60B97F54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93563341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685800" y="1981200"/>
            <a:ext cx="7772400" cy="4114800"/>
          </a:xfrm>
        </p:spPr>
        <p:txBody>
          <a:bodyPr/>
          <a:lstStyle/>
          <a:p>
            <a:pPr lvl="0"/>
            <a:endParaRPr lang="en-US" noProof="0" dirty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C5EF3F9-99E9-4215-A455-1F8ACF2C3C78}" type="datetime1">
              <a:rPr lang="en-US" altLang="en-US"/>
              <a:pPr>
                <a:defRPr/>
              </a:pPr>
              <a:t>4/4/2018</a:t>
            </a:fld>
            <a:endParaRPr lang="en-US" alt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0D6FBD-162C-4E39-8D0E-839A2FD0DDB6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07037148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 and Content ov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77724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4114800"/>
            <a:ext cx="77724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95A2FE4-FF14-49E1-B841-696C83FB7E3F}" type="datetime1">
              <a:rPr lang="en-US" altLang="en-US"/>
              <a:pPr>
                <a:defRPr/>
              </a:pPr>
              <a:t>4/4/2018</a:t>
            </a:fld>
            <a:endParaRPr lang="en-US" alt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EB0303E-2D61-4B82-978B-CAD01240FB37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84267126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1600" y="101600"/>
            <a:ext cx="7772400" cy="889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219200"/>
            <a:ext cx="3810000" cy="4953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219200"/>
            <a:ext cx="3810000" cy="24003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771900"/>
            <a:ext cx="3810000" cy="24003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0"/>
          </p:nvPr>
        </p:nvSpPr>
        <p:spPr>
          <a:xfrm>
            <a:off x="1778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>
          <a:xfrm>
            <a:off x="60960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en-US" dirty="0"/>
              <a:t>1-&lt;</a:t>
            </a:r>
            <a:fld id="{2FCDB8AD-632C-489B-ABAF-06885A356EBF}" type="slidenum">
              <a:rPr lang="en-US" altLang="en-US"/>
              <a:pPr/>
              <a:t>‹#›</a:t>
            </a:fld>
            <a:r>
              <a:rPr lang="en-US" altLang="en-US" dirty="0"/>
              <a:t>&gt;</a:t>
            </a:r>
          </a:p>
          <a:p>
            <a:endParaRPr lang="en-GB" altLang="en-US" dirty="0"/>
          </a:p>
        </p:txBody>
      </p:sp>
    </p:spTree>
    <p:extLst>
      <p:ext uri="{BB962C8B-B14F-4D97-AF65-F5344CB8AC3E}">
        <p14:creationId xmlns:p14="http://schemas.microsoft.com/office/powerpoint/2010/main" val="24067790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fld id="{B611920C-7A34-45C8-9AE1-6884C912915F}" type="datetime1">
              <a:rPr lang="en-US" altLang="en-US"/>
              <a:pPr>
                <a:defRPr/>
              </a:pPr>
              <a:t>4/4/2018</a:t>
            </a:fld>
            <a:endParaRPr lang="en-US" alt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Times New Roman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070C8A8D-81AE-4F39-AADC-C63E4B0AE3D3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MS PGothic" pitchFamily="34" charset="-128"/>
          <a:cs typeface="ＭＳ Ｐゴシック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MS PGothic" pitchFamily="34" charset="-128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MS PGothic" pitchFamily="34" charset="-128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MS PGothic" pitchFamily="34" charset="-128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MS PGothic" pitchFamily="34" charset="-128"/>
          <a:cs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MS PGothic" pitchFamily="34" charset="-128"/>
          <a:cs typeface="ＭＳ Ｐ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MS PGothic" pitchFamily="34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MS PGothic" pitchFamily="34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MS PGothic" pitchFamily="34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MS PGothic" pitchFamily="34" charset="-128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4" Type="http://schemas.openxmlformats.org/officeDocument/2006/relationships/notesSlide" Target="../notesSlides/notesSlide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.emf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tags" Target="../tags/tag5.xml"/><Relationship Id="rId7" Type="http://schemas.openxmlformats.org/officeDocument/2006/relationships/notesSlide" Target="../notesSlides/notesSlide5.xml"/><Relationship Id="rId2" Type="http://schemas.openxmlformats.org/officeDocument/2006/relationships/tags" Target="../tags/tag4.xml"/><Relationship Id="rId1" Type="http://schemas.openxmlformats.org/officeDocument/2006/relationships/tags" Target="../tags/tag3.xml"/><Relationship Id="rId6" Type="http://schemas.openxmlformats.org/officeDocument/2006/relationships/slideLayout" Target="../slideLayouts/slideLayout2.xml"/><Relationship Id="rId5" Type="http://schemas.openxmlformats.org/officeDocument/2006/relationships/tags" Target="../tags/tag7.xml"/><Relationship Id="rId10" Type="http://schemas.openxmlformats.org/officeDocument/2006/relationships/image" Target="../media/image4.jpeg"/><Relationship Id="rId4" Type="http://schemas.openxmlformats.org/officeDocument/2006/relationships/tags" Target="../tags/tag6.xml"/><Relationship Id="rId9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7" Type="http://schemas.openxmlformats.org/officeDocument/2006/relationships/image" Target="../media/image9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tags" Target="../tags/tag10.xml"/><Relationship Id="rId7" Type="http://schemas.openxmlformats.org/officeDocument/2006/relationships/image" Target="../media/image13.png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6" Type="http://schemas.openxmlformats.org/officeDocument/2006/relationships/notesSlide" Target="../notesSlides/notesSlide7.xml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1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tags" Target="../tags/tag14.xml"/><Relationship Id="rId7" Type="http://schemas.openxmlformats.org/officeDocument/2006/relationships/image" Target="../media/image14.png"/><Relationship Id="rId2" Type="http://schemas.openxmlformats.org/officeDocument/2006/relationships/tags" Target="../tags/tag13.xml"/><Relationship Id="rId1" Type="http://schemas.openxmlformats.org/officeDocument/2006/relationships/tags" Target="../tags/tag12.xml"/><Relationship Id="rId6" Type="http://schemas.openxmlformats.org/officeDocument/2006/relationships/notesSlide" Target="../notesSlides/notesSlide8.xml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1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7.xml"/><Relationship Id="rId1" Type="http://schemas.openxmlformats.org/officeDocument/2006/relationships/tags" Target="../tags/tag16.xml"/><Relationship Id="rId4" Type="http://schemas.openxmlformats.org/officeDocument/2006/relationships/notesSlide" Target="../notesSlides/notesSlide10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9.xml"/><Relationship Id="rId1" Type="http://schemas.openxmlformats.org/officeDocument/2006/relationships/tags" Target="../tags/tag18.xml"/><Relationship Id="rId4" Type="http://schemas.openxmlformats.org/officeDocument/2006/relationships/notesSlide" Target="../notesSlides/notesSlide1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21.xml"/><Relationship Id="rId1" Type="http://schemas.openxmlformats.org/officeDocument/2006/relationships/tags" Target="../tags/tag20.xml"/><Relationship Id="rId4" Type="http://schemas.openxmlformats.org/officeDocument/2006/relationships/notesSlide" Target="../notesSlides/notesSlide1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.bin"/><Relationship Id="rId3" Type="http://schemas.openxmlformats.org/officeDocument/2006/relationships/tags" Target="../tags/tag23.xml"/><Relationship Id="rId7" Type="http://schemas.openxmlformats.org/officeDocument/2006/relationships/notesSlide" Target="../notesSlides/notesSlide14.xml"/><Relationship Id="rId2" Type="http://schemas.openxmlformats.org/officeDocument/2006/relationships/tags" Target="../tags/tag22.xml"/><Relationship Id="rId1" Type="http://schemas.openxmlformats.org/officeDocument/2006/relationships/vmlDrawing" Target="../drawings/vmlDrawing2.vml"/><Relationship Id="rId6" Type="http://schemas.openxmlformats.org/officeDocument/2006/relationships/slideLayout" Target="../slideLayouts/slideLayout2.xml"/><Relationship Id="rId5" Type="http://schemas.openxmlformats.org/officeDocument/2006/relationships/tags" Target="../tags/tag25.xml"/><Relationship Id="rId4" Type="http://schemas.openxmlformats.org/officeDocument/2006/relationships/tags" Target="../tags/tag24.xml"/><Relationship Id="rId9" Type="http://schemas.openxmlformats.org/officeDocument/2006/relationships/image" Target="../media/image16.wmf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4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6.xml"/><Relationship Id="rId2" Type="http://schemas.openxmlformats.org/officeDocument/2006/relationships/tags" Target="../tags/tag27.xml"/><Relationship Id="rId1" Type="http://schemas.openxmlformats.org/officeDocument/2006/relationships/tags" Target="../tags/tag26.xml"/><Relationship Id="rId4" Type="http://schemas.openxmlformats.org/officeDocument/2006/relationships/notesSlide" Target="../notesSlides/notesSlide16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6.xml"/><Relationship Id="rId2" Type="http://schemas.openxmlformats.org/officeDocument/2006/relationships/tags" Target="../tags/tag29.xml"/><Relationship Id="rId1" Type="http://schemas.openxmlformats.org/officeDocument/2006/relationships/tags" Target="../tags/tag28.xml"/><Relationship Id="rId4" Type="http://schemas.openxmlformats.org/officeDocument/2006/relationships/notesSlide" Target="../notesSlides/notesSlide1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6.xml"/><Relationship Id="rId2" Type="http://schemas.openxmlformats.org/officeDocument/2006/relationships/tags" Target="../tags/tag31.xml"/><Relationship Id="rId1" Type="http://schemas.openxmlformats.org/officeDocument/2006/relationships/tags" Target="../tags/tag30.xml"/><Relationship Id="rId4" Type="http://schemas.openxmlformats.org/officeDocument/2006/relationships/notesSlide" Target="../notesSlides/notesSlide19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6.xml"/><Relationship Id="rId2" Type="http://schemas.openxmlformats.org/officeDocument/2006/relationships/tags" Target="../tags/tag33.xml"/><Relationship Id="rId1" Type="http://schemas.openxmlformats.org/officeDocument/2006/relationships/tags" Target="../tags/tag32.xml"/><Relationship Id="rId4" Type="http://schemas.openxmlformats.org/officeDocument/2006/relationships/notesSlide" Target="../notesSlides/notesSlide20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6.xml"/><Relationship Id="rId2" Type="http://schemas.openxmlformats.org/officeDocument/2006/relationships/tags" Target="../tags/tag35.xml"/><Relationship Id="rId1" Type="http://schemas.openxmlformats.org/officeDocument/2006/relationships/tags" Target="../tags/tag34.xml"/><Relationship Id="rId4" Type="http://schemas.openxmlformats.org/officeDocument/2006/relationships/notesSlide" Target="../notesSlides/notesSlide2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6.xml"/><Relationship Id="rId2" Type="http://schemas.openxmlformats.org/officeDocument/2006/relationships/tags" Target="../tags/tag37.xml"/><Relationship Id="rId1" Type="http://schemas.openxmlformats.org/officeDocument/2006/relationships/tags" Target="../tags/tag36.xml"/><Relationship Id="rId4" Type="http://schemas.openxmlformats.org/officeDocument/2006/relationships/notesSlide" Target="../notesSlides/notesSlide2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6"/>
          <p:cNvSpPr>
            <a:spLocks noGrp="1" noChangeArrowheads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BD5CDF9D-E3BC-4FD6-8588-84620CA4BCE8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1</a:t>
            </a:fld>
            <a:endParaRPr lang="en-US" altLang="en-US" sz="1400" dirty="0" smtClean="0"/>
          </a:p>
        </p:txBody>
      </p:sp>
      <p:sp>
        <p:nvSpPr>
          <p:cNvPr id="2051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87338" y="1371600"/>
            <a:ext cx="8856662" cy="1143000"/>
          </a:xfrm>
        </p:spPr>
        <p:txBody>
          <a:bodyPr/>
          <a:lstStyle/>
          <a:p>
            <a:pPr eaLnBrk="1" hangingPunct="1"/>
            <a:r>
              <a:rPr lang="en-US" altLang="en-US" dirty="0" smtClean="0"/>
              <a:t>Lecture 1: </a:t>
            </a:r>
            <a:br>
              <a:rPr lang="en-US" altLang="en-US" dirty="0" smtClean="0"/>
            </a:br>
            <a:r>
              <a:rPr lang="en-US" altLang="en-US" dirty="0" smtClean="0"/>
              <a:t>Introduction to Digital Logic Design</a:t>
            </a:r>
          </a:p>
        </p:txBody>
      </p:sp>
      <p:sp>
        <p:nvSpPr>
          <p:cNvPr id="2052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04800" y="3260660"/>
            <a:ext cx="8839200" cy="3073400"/>
          </a:xfrm>
        </p:spPr>
        <p:txBody>
          <a:bodyPr/>
          <a:lstStyle/>
          <a:p>
            <a:pPr eaLnBrk="1" hangingPunct="1"/>
            <a:r>
              <a:rPr lang="en-US" altLang="en-US" sz="2400" dirty="0" smtClean="0">
                <a:latin typeface="Lucida Sans Unicode" pitchFamily="34" charset="0"/>
                <a:ea typeface="SimSun" pitchFamily="2" charset="-122"/>
              </a:rPr>
              <a:t>CSE 140: Components and Design Techniques for Digital Systems</a:t>
            </a:r>
          </a:p>
          <a:p>
            <a:pPr eaLnBrk="1" hangingPunct="1"/>
            <a:r>
              <a:rPr lang="en-US" altLang="en-US" sz="2400" dirty="0" smtClean="0">
                <a:latin typeface="Lucida Sans Unicode" pitchFamily="34" charset="0"/>
                <a:ea typeface="SimSun" pitchFamily="2" charset="-122"/>
              </a:rPr>
              <a:t>Spring 2018</a:t>
            </a:r>
          </a:p>
          <a:p>
            <a:pPr eaLnBrk="1" hangingPunct="1"/>
            <a:endParaRPr lang="en-US" altLang="en-US" sz="2400" dirty="0" smtClean="0">
              <a:latin typeface="Lucida Sans Unicode" pitchFamily="34" charset="0"/>
              <a:ea typeface="SimSun" pitchFamily="2" charset="-122"/>
            </a:endParaRPr>
          </a:p>
          <a:p>
            <a:pPr eaLnBrk="1" hangingPunct="1"/>
            <a:r>
              <a:rPr lang="en-US" altLang="en-US" sz="2400" dirty="0" smtClean="0">
                <a:latin typeface="Lucida Sans Unicode" pitchFamily="34" charset="0"/>
                <a:ea typeface="SimSun" pitchFamily="2" charset="-122"/>
              </a:rPr>
              <a:t>CK Cheng</a:t>
            </a:r>
          </a:p>
          <a:p>
            <a:pPr eaLnBrk="1" hangingPunct="1"/>
            <a:r>
              <a:rPr lang="en-US" altLang="en-US" sz="2400" dirty="0" smtClean="0">
                <a:latin typeface="Lucida Sans Unicode" pitchFamily="34" charset="0"/>
                <a:ea typeface="SimSun" pitchFamily="2" charset="-122"/>
              </a:rPr>
              <a:t>Dept. of Computer Science and Engineering</a:t>
            </a:r>
          </a:p>
          <a:p>
            <a:pPr eaLnBrk="1" hangingPunct="1"/>
            <a:r>
              <a:rPr lang="en-US" altLang="en-US" sz="2400" dirty="0" smtClean="0">
                <a:latin typeface="Lucida Sans Unicode" pitchFamily="34" charset="0"/>
                <a:ea typeface="SimSun" pitchFamily="2" charset="-122"/>
              </a:rPr>
              <a:t>University of California, San Diego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0"/>
            <a:ext cx="7772400" cy="705394"/>
          </a:xfrm>
        </p:spPr>
        <p:txBody>
          <a:bodyPr/>
          <a:lstStyle/>
          <a:p>
            <a:r>
              <a:rPr lang="en-US" dirty="0" smtClean="0"/>
              <a:t>Outlines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744583"/>
            <a:ext cx="7772400" cy="5351417"/>
          </a:xfrm>
        </p:spPr>
        <p:txBody>
          <a:bodyPr/>
          <a:lstStyle/>
          <a:p>
            <a:r>
              <a:rPr lang="en-US" dirty="0" smtClean="0"/>
              <a:t>Class Schedule and Enrollment</a:t>
            </a:r>
          </a:p>
          <a:p>
            <a:r>
              <a:rPr lang="en-US" dirty="0" smtClean="0"/>
              <a:t>Staff</a:t>
            </a:r>
          </a:p>
          <a:p>
            <a:pPr lvl="1"/>
            <a:r>
              <a:rPr lang="en-US" dirty="0" smtClean="0"/>
              <a:t>Instructor, TAs, Tutors</a:t>
            </a:r>
          </a:p>
          <a:p>
            <a:r>
              <a:rPr lang="en-US" dirty="0" smtClean="0"/>
              <a:t>Logistics</a:t>
            </a:r>
          </a:p>
          <a:p>
            <a:pPr lvl="1"/>
            <a:r>
              <a:rPr lang="en-US" dirty="0" smtClean="0"/>
              <a:t>Websites, Textbooks, Grading Policy</a:t>
            </a:r>
          </a:p>
          <a:p>
            <a:r>
              <a:rPr lang="en-US" dirty="0" smtClean="0"/>
              <a:t>Motivation</a:t>
            </a:r>
          </a:p>
          <a:p>
            <a:pPr lvl="1"/>
            <a:r>
              <a:rPr lang="en-US" dirty="0" smtClean="0"/>
              <a:t>Moore’s Law, Internet of  Things, Quantum Computing</a:t>
            </a:r>
          </a:p>
          <a:p>
            <a:r>
              <a:rPr lang="en-US" dirty="0" smtClean="0"/>
              <a:t>Scope</a:t>
            </a:r>
          </a:p>
          <a:p>
            <a:pPr lvl="1"/>
            <a:r>
              <a:rPr lang="en-US" dirty="0" smtClean="0"/>
              <a:t>Position among courses</a:t>
            </a:r>
          </a:p>
          <a:p>
            <a:pPr lvl="1"/>
            <a:r>
              <a:rPr lang="en-US" dirty="0" smtClean="0"/>
              <a:t>Coverage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655285D-FDED-4D1C-9172-4C1F0E7BBD13}" type="slidenum">
              <a:rPr lang="en-US" altLang="en-US" smtClean="0"/>
              <a:pPr>
                <a:defRPr/>
              </a:pPr>
              <a:t>2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5530280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0"/>
            <a:ext cx="7772400" cy="627017"/>
          </a:xfrm>
        </p:spPr>
        <p:txBody>
          <a:bodyPr/>
          <a:lstStyle/>
          <a:p>
            <a:r>
              <a:rPr lang="en-US" dirty="0" smtClean="0"/>
              <a:t>Class Schedule and Enrollment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3549" y="679268"/>
            <a:ext cx="7772400" cy="5852161"/>
          </a:xfrm>
        </p:spPr>
        <p:txBody>
          <a:bodyPr/>
          <a:lstStyle/>
          <a:p>
            <a:r>
              <a:rPr lang="en-US" dirty="0" smtClean="0"/>
              <a:t>CSE140 A (enrollment 175, waitlist 48)</a:t>
            </a:r>
          </a:p>
          <a:p>
            <a:pPr lvl="1"/>
            <a:r>
              <a:rPr lang="en-US" dirty="0" smtClean="0"/>
              <a:t>Lecture: TR 5-620PM, SOLIS 107</a:t>
            </a:r>
          </a:p>
          <a:p>
            <a:pPr lvl="1"/>
            <a:r>
              <a:rPr lang="en-US" dirty="0" smtClean="0"/>
              <a:t>Discussion: F 3-350PM, PCYNH 106</a:t>
            </a:r>
          </a:p>
          <a:p>
            <a:pPr lvl="1"/>
            <a:r>
              <a:rPr lang="en-US" dirty="0" smtClean="0"/>
              <a:t>Final: S 3-5PM, 6/9/2018</a:t>
            </a:r>
          </a:p>
          <a:p>
            <a:r>
              <a:rPr lang="en-US" dirty="0"/>
              <a:t>CSE140 </a:t>
            </a:r>
            <a:r>
              <a:rPr lang="en-US" dirty="0" smtClean="0"/>
              <a:t>B (enrollment 146, waitlist 16)</a:t>
            </a:r>
            <a:endParaRPr lang="en-US" dirty="0"/>
          </a:p>
          <a:p>
            <a:pPr lvl="1"/>
            <a:r>
              <a:rPr lang="en-US" dirty="0"/>
              <a:t>Lecture: </a:t>
            </a:r>
            <a:r>
              <a:rPr lang="en-US" dirty="0" smtClean="0"/>
              <a:t>TR 2-320PM Center 214</a:t>
            </a:r>
            <a:endParaRPr lang="en-US" dirty="0"/>
          </a:p>
          <a:p>
            <a:pPr lvl="1"/>
            <a:r>
              <a:rPr lang="en-US" dirty="0"/>
              <a:t>Discussion: F </a:t>
            </a:r>
            <a:r>
              <a:rPr lang="en-US" dirty="0" smtClean="0"/>
              <a:t>4-450PM</a:t>
            </a:r>
            <a:r>
              <a:rPr lang="en-US" dirty="0"/>
              <a:t>, PCYNH </a:t>
            </a:r>
            <a:r>
              <a:rPr lang="en-US" dirty="0" smtClean="0"/>
              <a:t>106</a:t>
            </a:r>
          </a:p>
          <a:p>
            <a:pPr lvl="1"/>
            <a:r>
              <a:rPr lang="en-US" dirty="0" smtClean="0"/>
              <a:t>Final: S 3-5PM, 6/6/2018</a:t>
            </a:r>
          </a:p>
          <a:p>
            <a:r>
              <a:rPr lang="en-US" dirty="0" smtClean="0">
                <a:solidFill>
                  <a:srgbClr val="C00000"/>
                </a:solidFill>
              </a:rPr>
              <a:t>Waitlist: I welcome all students but have no control of the enrollment</a:t>
            </a:r>
          </a:p>
          <a:p>
            <a:r>
              <a:rPr lang="en-US" dirty="0" smtClean="0">
                <a:solidFill>
                  <a:srgbClr val="C00000"/>
                </a:solidFill>
              </a:rPr>
              <a:t>No discussion session on Friday 4/6/2018</a:t>
            </a:r>
            <a:endParaRPr lang="en-US" dirty="0">
              <a:solidFill>
                <a:srgbClr val="C00000"/>
              </a:solidFill>
            </a:endParaRPr>
          </a:p>
          <a:p>
            <a:pPr lv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655285D-FDED-4D1C-9172-4C1F0E7BBD13}" type="slidenum">
              <a:rPr lang="en-US" altLang="en-US" smtClean="0"/>
              <a:pPr>
                <a:defRPr/>
              </a:pPr>
              <a:t>3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8116193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642590" y="0"/>
            <a:ext cx="7772400" cy="731520"/>
          </a:xfrm>
        </p:spPr>
        <p:txBody>
          <a:bodyPr/>
          <a:lstStyle/>
          <a:p>
            <a:r>
              <a:rPr lang="en-US" altLang="en-US" dirty="0" smtClean="0">
                <a:ea typeface="SimSun" pitchFamily="2" charset="-122"/>
              </a:rPr>
              <a:t>Information about the Instructor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0552" y="815926"/>
            <a:ext cx="7950200" cy="5011526"/>
          </a:xfrm>
        </p:spPr>
        <p:txBody>
          <a:bodyPr/>
          <a:lstStyle/>
          <a:p>
            <a:r>
              <a:rPr lang="en-US" altLang="en-US" sz="2800" dirty="0" smtClean="0">
                <a:ea typeface="SimSun" pitchFamily="2" charset="-122"/>
              </a:rPr>
              <a:t>Instructor: CK Cheng</a:t>
            </a:r>
          </a:p>
          <a:p>
            <a:r>
              <a:rPr lang="en-US" altLang="en-US" sz="2800" dirty="0" smtClean="0">
                <a:ea typeface="SimSun" pitchFamily="2" charset="-122"/>
              </a:rPr>
              <a:t>Education:  Ph.D. in EECS UC Berkeley</a:t>
            </a:r>
          </a:p>
          <a:p>
            <a:r>
              <a:rPr lang="en-US" altLang="en-US" sz="2800" dirty="0" smtClean="0">
                <a:ea typeface="SimSun" pitchFamily="2" charset="-122"/>
              </a:rPr>
              <a:t>Industrial Experiences: Engineer of AMD, Mentor Graphics, Bellcore; Consultant for technology companies</a:t>
            </a:r>
          </a:p>
          <a:p>
            <a:r>
              <a:rPr lang="en-US" altLang="en-US" sz="2800" dirty="0" smtClean="0">
                <a:ea typeface="SimSun" pitchFamily="2" charset="-122"/>
              </a:rPr>
              <a:t>Email: ckcheng+140@ucsd.edu</a:t>
            </a:r>
          </a:p>
          <a:p>
            <a:r>
              <a:rPr lang="en-US" altLang="en-US" sz="2800" dirty="0" smtClean="0">
                <a:ea typeface="SimSun" pitchFamily="2" charset="-122"/>
              </a:rPr>
              <a:t>Office: Room 2130 CSE Building</a:t>
            </a:r>
          </a:p>
          <a:p>
            <a:r>
              <a:rPr lang="en-US" altLang="en-US" sz="2800" dirty="0" smtClean="0">
                <a:ea typeface="SimSun" pitchFamily="2" charset="-122"/>
              </a:rPr>
              <a:t>Office hours are posted on the course website</a:t>
            </a:r>
          </a:p>
          <a:p>
            <a:pPr lvl="1"/>
            <a:r>
              <a:rPr lang="en-US" altLang="en-US" sz="2400" dirty="0" smtClean="0">
                <a:solidFill>
                  <a:srgbClr val="C00000"/>
                </a:solidFill>
                <a:ea typeface="SimSun" pitchFamily="2" charset="-122"/>
              </a:rPr>
              <a:t>2-250PM Monday; 10-1050AM Friday</a:t>
            </a:r>
          </a:p>
          <a:p>
            <a:r>
              <a:rPr lang="en-US" altLang="en-US" sz="2800" dirty="0" smtClean="0">
                <a:ea typeface="SimSun" pitchFamily="2" charset="-122"/>
              </a:rPr>
              <a:t>Websites</a:t>
            </a:r>
          </a:p>
          <a:p>
            <a:pPr lvl="1"/>
            <a:r>
              <a:rPr lang="en-US" altLang="en-US" sz="2400" dirty="0" smtClean="0">
                <a:ea typeface="SimSun" pitchFamily="2" charset="-122"/>
              </a:rPr>
              <a:t>http://cseweb.ucsd.edu/~kuan</a:t>
            </a:r>
          </a:p>
          <a:p>
            <a:pPr lvl="1"/>
            <a:r>
              <a:rPr lang="en-US" altLang="en-US" sz="2400" dirty="0" smtClean="0">
                <a:ea typeface="SimSun" pitchFamily="2" charset="-122"/>
              </a:rPr>
              <a:t>http</a:t>
            </a:r>
            <a:r>
              <a:rPr lang="en-US" altLang="en-US" sz="2400" dirty="0">
                <a:ea typeface="SimSun" pitchFamily="2" charset="-122"/>
              </a:rPr>
              <a:t>://</a:t>
            </a:r>
            <a:r>
              <a:rPr lang="en-US" altLang="en-US" sz="2400" dirty="0" smtClean="0">
                <a:ea typeface="SimSun" pitchFamily="2" charset="-122"/>
              </a:rPr>
              <a:t>cseweb.ucsd.edu/classes/sp18/cse140-a</a:t>
            </a:r>
          </a:p>
          <a:p>
            <a:pPr marL="0" indent="0">
              <a:buNone/>
            </a:pPr>
            <a:endParaRPr lang="en-US" altLang="en-US" dirty="0" smtClean="0">
              <a:ea typeface="SimSun" pitchFamily="2" charset="-122"/>
            </a:endParaRPr>
          </a:p>
          <a:p>
            <a:pPr lvl="1"/>
            <a:endParaRPr lang="en-US" altLang="en-US" dirty="0" smtClean="0">
              <a:ea typeface="SimSun" pitchFamily="2" charset="-122"/>
            </a:endParaRPr>
          </a:p>
        </p:txBody>
      </p:sp>
      <p:sp>
        <p:nvSpPr>
          <p:cNvPr id="3076" name="Slide Number Placeholder 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D1A22A39-8F2B-4B26-9EA1-9900644F2E24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4</a:t>
            </a:fld>
            <a:endParaRPr lang="en-US" altLang="en-US" sz="1400" dirty="0" smtClean="0"/>
          </a:p>
        </p:txBody>
      </p:sp>
    </p:spTree>
  </p:cSld>
  <p:clrMapOvr>
    <a:masterClrMapping/>
  </p:clrMapOvr>
  <p:transition spd="slow" advTm="5944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549274" y="0"/>
            <a:ext cx="8214897" cy="731520"/>
          </a:xfrm>
        </p:spPr>
        <p:txBody>
          <a:bodyPr/>
          <a:lstStyle/>
          <a:p>
            <a:r>
              <a:rPr lang="en-US" altLang="en-US" dirty="0" smtClean="0">
                <a:ea typeface="SimSun" pitchFamily="2" charset="-122"/>
              </a:rPr>
              <a:t>Information about TAs and Tutors</a:t>
            </a:r>
          </a:p>
        </p:txBody>
      </p:sp>
      <p:sp>
        <p:nvSpPr>
          <p:cNvPr id="2969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2263" y="633047"/>
            <a:ext cx="8483600" cy="5107354"/>
          </a:xfrm>
        </p:spPr>
        <p:txBody>
          <a:bodyPr/>
          <a:lstStyle/>
          <a:p>
            <a:pPr marL="0" indent="0">
              <a:buNone/>
              <a:defRPr/>
            </a:pPr>
            <a:r>
              <a:rPr lang="en-US" sz="2000" dirty="0" smtClean="0">
                <a:ea typeface="ＭＳ Ｐゴシック" charset="0"/>
                <a:cs typeface="+mn-cs"/>
              </a:rPr>
              <a:t>TAs</a:t>
            </a:r>
          </a:p>
          <a:p>
            <a:pPr>
              <a:defRPr/>
            </a:pPr>
            <a:r>
              <a:rPr lang="en-US" sz="2000" dirty="0" smtClean="0">
                <a:ea typeface="ＭＳ Ｐゴシック" charset="0"/>
                <a:cs typeface="+mn-cs"/>
              </a:rPr>
              <a:t>Wang, Ariel Xinyuan email:xiw193@ucsd.edu</a:t>
            </a:r>
            <a:endParaRPr lang="en-US" sz="2000" dirty="0">
              <a:ea typeface="ＭＳ Ｐゴシック" charset="0"/>
              <a:cs typeface="+mn-cs"/>
            </a:endParaRPr>
          </a:p>
          <a:p>
            <a:pPr>
              <a:defRPr/>
            </a:pPr>
            <a:r>
              <a:rPr lang="en-US" sz="2000" dirty="0" smtClean="0">
                <a:ea typeface="ＭＳ Ｐゴシック" charset="0"/>
                <a:cs typeface="+mn-cs"/>
              </a:rPr>
              <a:t>Hsu, Po-Ya email:p8hsu@ucsd.edu</a:t>
            </a:r>
            <a:endParaRPr lang="en-US" sz="2000" dirty="0">
              <a:ea typeface="ＭＳ Ｐゴシック" charset="0"/>
              <a:cs typeface="+mn-cs"/>
            </a:endParaRPr>
          </a:p>
          <a:p>
            <a:pPr>
              <a:defRPr/>
            </a:pPr>
            <a:r>
              <a:rPr lang="en-US" sz="2000" dirty="0" smtClean="0">
                <a:ea typeface="ＭＳ Ｐゴシック" charset="0"/>
                <a:cs typeface="+mn-cs"/>
              </a:rPr>
              <a:t>Assare, Omid email:omid@ucsd.edu</a:t>
            </a:r>
            <a:endParaRPr lang="en-US" sz="2000" dirty="0">
              <a:ea typeface="ＭＳ Ｐゴシック" charset="0"/>
              <a:cs typeface="+mn-cs"/>
            </a:endParaRPr>
          </a:p>
          <a:p>
            <a:pPr marL="0" indent="0">
              <a:buNone/>
              <a:defRPr/>
            </a:pPr>
            <a:r>
              <a:rPr lang="en-US" sz="2000" dirty="0" smtClean="0">
                <a:ea typeface="ＭＳ Ｐゴシック" charset="0"/>
                <a:cs typeface="+mn-cs"/>
              </a:rPr>
              <a:t>Tutors</a:t>
            </a:r>
          </a:p>
          <a:p>
            <a:pPr>
              <a:defRPr/>
            </a:pPr>
            <a:r>
              <a:rPr lang="en-US" sz="2000" dirty="0">
                <a:ea typeface="ＭＳ Ｐゴシック" charset="0"/>
                <a:cs typeface="+mn-cs"/>
              </a:rPr>
              <a:t>Yu, Yue 10hrs/week</a:t>
            </a:r>
          </a:p>
          <a:p>
            <a:pPr>
              <a:defRPr/>
            </a:pPr>
            <a:r>
              <a:rPr lang="en-US" sz="2000" dirty="0">
                <a:ea typeface="ＭＳ Ｐゴシック" charset="0"/>
                <a:cs typeface="+mn-cs"/>
              </a:rPr>
              <a:t>Deliwala, Ravish Ashish </a:t>
            </a:r>
            <a:r>
              <a:rPr lang="en-US" sz="2000" dirty="0" smtClean="0">
                <a:ea typeface="ＭＳ Ｐゴシック" charset="0"/>
                <a:cs typeface="+mn-cs"/>
              </a:rPr>
              <a:t>10hrs/week</a:t>
            </a:r>
          </a:p>
          <a:p>
            <a:pPr>
              <a:defRPr/>
            </a:pPr>
            <a:r>
              <a:rPr lang="en-US" sz="2000" dirty="0" smtClean="0">
                <a:ea typeface="ＭＳ Ｐゴシック" charset="0"/>
                <a:cs typeface="+mn-cs"/>
              </a:rPr>
              <a:t>Hu, Renxu 5hrs/week</a:t>
            </a:r>
            <a:endParaRPr lang="en-US" sz="2000" dirty="0">
              <a:ea typeface="ＭＳ Ｐゴシック" charset="0"/>
              <a:cs typeface="+mn-cs"/>
            </a:endParaRPr>
          </a:p>
          <a:p>
            <a:pPr>
              <a:defRPr/>
            </a:pPr>
            <a:r>
              <a:rPr lang="en-US" sz="2000" dirty="0">
                <a:ea typeface="ＭＳ Ｐゴシック" charset="0"/>
                <a:cs typeface="+mn-cs"/>
              </a:rPr>
              <a:t>Lu, Anthony 20 hrs/week</a:t>
            </a:r>
          </a:p>
          <a:p>
            <a:pPr>
              <a:defRPr/>
            </a:pPr>
            <a:r>
              <a:rPr lang="en-US" sz="2000" dirty="0">
                <a:ea typeface="ＭＳ Ｐゴシック" charset="0"/>
                <a:cs typeface="+mn-cs"/>
              </a:rPr>
              <a:t>Kulshreshtha, Priyanka 10hrs/week</a:t>
            </a:r>
          </a:p>
          <a:p>
            <a:pPr>
              <a:defRPr/>
            </a:pPr>
            <a:r>
              <a:rPr lang="en-US" sz="2000" dirty="0">
                <a:ea typeface="ＭＳ Ｐゴシック" charset="0"/>
                <a:cs typeface="+mn-cs"/>
              </a:rPr>
              <a:t>Chen, Zhiran 10hrs/week</a:t>
            </a:r>
          </a:p>
          <a:p>
            <a:pPr>
              <a:defRPr/>
            </a:pPr>
            <a:r>
              <a:rPr lang="en-US" sz="2000" dirty="0">
                <a:ea typeface="ＭＳ Ｐゴシック" charset="0"/>
                <a:cs typeface="+mn-cs"/>
              </a:rPr>
              <a:t>Wang, Lan 10hrs/week</a:t>
            </a:r>
          </a:p>
          <a:p>
            <a:pPr>
              <a:defRPr/>
            </a:pPr>
            <a:r>
              <a:rPr lang="en-US" sz="2000" dirty="0">
                <a:ea typeface="ＭＳ Ｐゴシック" charset="0"/>
                <a:cs typeface="+mn-cs"/>
              </a:rPr>
              <a:t>Wang, Xinwei 10hrs/week</a:t>
            </a:r>
          </a:p>
          <a:p>
            <a:pPr>
              <a:defRPr/>
            </a:pPr>
            <a:r>
              <a:rPr lang="en-US" sz="2000" dirty="0">
                <a:ea typeface="ＭＳ Ｐゴシック" charset="0"/>
                <a:cs typeface="+mn-cs"/>
              </a:rPr>
              <a:t>Kum, Cheuk Him Deacon </a:t>
            </a:r>
            <a:r>
              <a:rPr lang="en-US" sz="2000" dirty="0" smtClean="0">
                <a:ea typeface="ＭＳ Ｐゴシック" charset="0"/>
                <a:cs typeface="+mn-cs"/>
              </a:rPr>
              <a:t>10hrs/week</a:t>
            </a:r>
          </a:p>
          <a:p>
            <a:pPr>
              <a:defRPr/>
            </a:pPr>
            <a:r>
              <a:rPr lang="en-US" sz="2000" dirty="0" smtClean="0">
                <a:ea typeface="ＭＳ Ｐゴシック" charset="0"/>
                <a:cs typeface="+mn-cs"/>
              </a:rPr>
              <a:t>Sim, Joonseop 5hrs/week</a:t>
            </a:r>
          </a:p>
          <a:p>
            <a:pPr marL="0" indent="0">
              <a:buNone/>
              <a:defRPr/>
            </a:pPr>
            <a:r>
              <a:rPr lang="en-US" sz="2000" dirty="0" smtClean="0">
                <a:ea typeface="宋体" charset="0"/>
                <a:cs typeface="宋体" charset="0"/>
              </a:rPr>
              <a:t>Office hours will be posted on the course website</a:t>
            </a:r>
            <a:endParaRPr lang="en-US" sz="2000" dirty="0">
              <a:ea typeface="宋体" charset="0"/>
              <a:cs typeface="宋体" charset="0"/>
            </a:endParaRPr>
          </a:p>
        </p:txBody>
      </p:sp>
      <p:sp>
        <p:nvSpPr>
          <p:cNvPr id="4100" name="Slide Number Placeholder 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5219CF39-915C-4FA8-84D9-B29705C153CA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5</a:t>
            </a:fld>
            <a:endParaRPr lang="en-US" altLang="en-US" sz="1400" dirty="0" smtClean="0"/>
          </a:p>
        </p:txBody>
      </p:sp>
    </p:spTree>
  </p:cSld>
  <p:clrMapOvr>
    <a:masterClrMapping/>
  </p:clrMapOvr>
  <p:transition spd="slow" advTm="5944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652463" y="0"/>
            <a:ext cx="7772400" cy="653143"/>
          </a:xfrm>
        </p:spPr>
        <p:txBody>
          <a:bodyPr/>
          <a:lstStyle/>
          <a:p>
            <a:r>
              <a:rPr lang="en-US" altLang="en-US" dirty="0" smtClean="0">
                <a:ea typeface="SimSun" pitchFamily="2" charset="-122"/>
              </a:rPr>
              <a:t>Logistics: Sites for the Class</a:t>
            </a:r>
          </a:p>
        </p:txBody>
      </p:sp>
      <p:sp>
        <p:nvSpPr>
          <p:cNvPr id="2969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4000" y="809898"/>
            <a:ext cx="8755063" cy="5303566"/>
          </a:xfrm>
        </p:spPr>
        <p:txBody>
          <a:bodyPr/>
          <a:lstStyle/>
          <a:p>
            <a:pPr>
              <a:defRPr/>
            </a:pPr>
            <a:r>
              <a:rPr lang="en-US" sz="2400" dirty="0" smtClean="0">
                <a:solidFill>
                  <a:srgbClr val="800000"/>
                </a:solidFill>
                <a:ea typeface="ＭＳ Ｐゴシック" charset="0"/>
                <a:cs typeface="+mn-cs"/>
              </a:rPr>
              <a:t>Class website </a:t>
            </a:r>
          </a:p>
          <a:p>
            <a:pPr lvl="1">
              <a:defRPr/>
            </a:pPr>
            <a:r>
              <a:rPr lang="en-US" sz="2400" dirty="0" smtClean="0">
                <a:ea typeface="ＭＳ Ｐゴシック" charset="0"/>
              </a:rPr>
              <a:t>http</a:t>
            </a:r>
            <a:r>
              <a:rPr lang="en-US" sz="2400" dirty="0">
                <a:ea typeface="ＭＳ Ｐゴシック" charset="0"/>
              </a:rPr>
              <a:t>://</a:t>
            </a:r>
            <a:r>
              <a:rPr lang="en-US" sz="2400" dirty="0" smtClean="0">
                <a:ea typeface="ＭＳ Ｐゴシック" charset="0"/>
              </a:rPr>
              <a:t>cseweb.ucsd.edu/classes/sp18/cse140-a/index.html</a:t>
            </a:r>
            <a:endParaRPr lang="en-US" sz="2400" dirty="0" smtClean="0">
              <a:solidFill>
                <a:srgbClr val="800000"/>
              </a:solidFill>
              <a:ea typeface="ＭＳ Ｐゴシック" charset="0"/>
              <a:cs typeface="+mn-cs"/>
            </a:endParaRPr>
          </a:p>
          <a:p>
            <a:pPr lvl="1">
              <a:defRPr/>
            </a:pPr>
            <a:r>
              <a:rPr lang="en-US" sz="2400" dirty="0" smtClean="0">
                <a:solidFill>
                  <a:srgbClr val="800000"/>
                </a:solidFill>
                <a:ea typeface="ＭＳ Ｐゴシック" charset="0"/>
                <a:cs typeface="+mn-cs"/>
              </a:rPr>
              <a:t>Index: Staff Contacts and Office Hrs</a:t>
            </a:r>
          </a:p>
          <a:p>
            <a:pPr lvl="1">
              <a:defRPr/>
            </a:pPr>
            <a:r>
              <a:rPr lang="en-US" sz="2400" dirty="0" smtClean="0">
                <a:solidFill>
                  <a:srgbClr val="800000"/>
                </a:solidFill>
                <a:ea typeface="ＭＳ Ｐゴシック" charset="0"/>
                <a:cs typeface="+mn-cs"/>
              </a:rPr>
              <a:t>Syllabus </a:t>
            </a:r>
          </a:p>
          <a:p>
            <a:pPr lvl="2">
              <a:defRPr/>
            </a:pPr>
            <a:r>
              <a:rPr lang="en-US" dirty="0" smtClean="0">
                <a:solidFill>
                  <a:srgbClr val="800000"/>
                </a:solidFill>
                <a:ea typeface="ＭＳ Ｐゴシック" charset="0"/>
                <a:cs typeface="+mn-cs"/>
              </a:rPr>
              <a:t>Grading policy </a:t>
            </a:r>
          </a:p>
          <a:p>
            <a:pPr lvl="2">
              <a:defRPr/>
            </a:pPr>
            <a:r>
              <a:rPr lang="en-US" dirty="0" smtClean="0">
                <a:solidFill>
                  <a:srgbClr val="800000"/>
                </a:solidFill>
                <a:ea typeface="ＭＳ Ｐゴシック" charset="0"/>
                <a:cs typeface="+mn-cs"/>
              </a:rPr>
              <a:t>Class notes </a:t>
            </a:r>
          </a:p>
          <a:p>
            <a:pPr lvl="2">
              <a:defRPr/>
            </a:pPr>
            <a:r>
              <a:rPr lang="en-US" dirty="0" smtClean="0">
                <a:solidFill>
                  <a:srgbClr val="800000"/>
                </a:solidFill>
                <a:ea typeface="ＭＳ Ｐゴシック" charset="0"/>
                <a:cs typeface="+mn-cs"/>
              </a:rPr>
              <a:t>Assignment: Homework and zyBook Activities</a:t>
            </a:r>
          </a:p>
          <a:p>
            <a:pPr lvl="2">
              <a:defRPr/>
            </a:pPr>
            <a:r>
              <a:rPr lang="en-US" dirty="0" smtClean="0">
                <a:solidFill>
                  <a:srgbClr val="800000"/>
                </a:solidFill>
                <a:ea typeface="ＭＳ Ｐゴシック" charset="0"/>
                <a:cs typeface="+mn-cs"/>
              </a:rPr>
              <a:t>Exercises: Solutions and Rubrics</a:t>
            </a:r>
          </a:p>
          <a:p>
            <a:pPr>
              <a:defRPr/>
            </a:pPr>
            <a:r>
              <a:rPr lang="en-US" sz="2400" dirty="0" smtClean="0">
                <a:solidFill>
                  <a:srgbClr val="800000"/>
                </a:solidFill>
                <a:ea typeface="ＭＳ Ｐゴシック" charset="0"/>
                <a:cs typeface="+mn-cs"/>
              </a:rPr>
              <a:t>Forum (Piazza): Online Discussion *make sure you have access</a:t>
            </a:r>
          </a:p>
          <a:p>
            <a:pPr>
              <a:defRPr/>
            </a:pPr>
            <a:r>
              <a:rPr lang="en-US" sz="2400" dirty="0" smtClean="0">
                <a:solidFill>
                  <a:srgbClr val="800000"/>
                </a:solidFill>
                <a:ea typeface="ＭＳ Ｐゴシック" charset="0"/>
                <a:cs typeface="+mn-cs"/>
              </a:rPr>
              <a:t>Score keepers: Gradescope, TritonEd</a:t>
            </a:r>
          </a:p>
          <a:p>
            <a:pPr>
              <a:defRPr/>
            </a:pPr>
            <a:r>
              <a:rPr lang="en-US" sz="2400" dirty="0" smtClean="0">
                <a:solidFill>
                  <a:srgbClr val="800000"/>
                </a:solidFill>
                <a:ea typeface="ＭＳ Ｐゴシック" charset="0"/>
                <a:cs typeface="+mn-cs"/>
              </a:rPr>
              <a:t>ACMS Labs ieng6: BSV Bluespec System Verilog</a:t>
            </a:r>
          </a:p>
          <a:p>
            <a:pPr>
              <a:defRPr/>
            </a:pPr>
            <a:r>
              <a:rPr lang="en-US" sz="2400" dirty="0" smtClean="0">
                <a:solidFill>
                  <a:srgbClr val="800000"/>
                </a:solidFill>
                <a:ea typeface="ＭＳ Ｐゴシック" charset="0"/>
                <a:cs typeface="+mn-cs"/>
              </a:rPr>
              <a:t>zyBook: UCSDCSE140ChengSpring2018</a:t>
            </a:r>
            <a:endParaRPr lang="en-US" sz="2800" dirty="0" smtClean="0">
              <a:solidFill>
                <a:srgbClr val="800000"/>
              </a:solidFill>
              <a:ea typeface="ＭＳ Ｐゴシック" charset="0"/>
              <a:cs typeface="+mn-cs"/>
            </a:endParaRPr>
          </a:p>
          <a:p>
            <a:pPr marL="0" indent="0">
              <a:buFontTx/>
              <a:buNone/>
              <a:defRPr/>
            </a:pPr>
            <a:endParaRPr lang="en-US" sz="2400" dirty="0" smtClean="0">
              <a:ea typeface="ＭＳ Ｐゴシック" charset="0"/>
              <a:cs typeface="+mn-cs"/>
            </a:endParaRPr>
          </a:p>
          <a:p>
            <a:pPr marL="0" indent="0">
              <a:buFontTx/>
              <a:buNone/>
              <a:defRPr/>
            </a:pPr>
            <a:r>
              <a:rPr lang="en-US" sz="2400" dirty="0" smtClean="0">
                <a:ea typeface="ＭＳ Ｐゴシック" charset="0"/>
                <a:cs typeface="+mn-cs"/>
              </a:rPr>
              <a:t> </a:t>
            </a:r>
            <a:endParaRPr lang="en-US" dirty="0" smtClean="0">
              <a:ea typeface="宋体" charset="0"/>
              <a:cs typeface="宋体" charset="0"/>
            </a:endParaRPr>
          </a:p>
        </p:txBody>
      </p:sp>
      <p:sp>
        <p:nvSpPr>
          <p:cNvPr id="5124" name="Slide Number Placeholder 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26DF0006-F26C-4673-8B8B-3AA845A30E05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6</a:t>
            </a:fld>
            <a:endParaRPr lang="en-US" altLang="en-US" sz="1400" dirty="0" smtClean="0"/>
          </a:p>
        </p:txBody>
      </p:sp>
    </p:spTree>
  </p:cSld>
  <p:clrMapOvr>
    <a:masterClrMapping/>
  </p:clrMapOvr>
  <p:transition spd="slow" advTm="5944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6"/>
          <p:cNvSpPr>
            <a:spLocks noGrp="1" noChangeArrowheads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DBC5AFAA-A4B3-4764-B3A5-F55783DE11D9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7</a:t>
            </a:fld>
            <a:endParaRPr lang="en-US" altLang="en-US" sz="1400" dirty="0" smtClean="0"/>
          </a:p>
        </p:txBody>
      </p:sp>
      <p:sp>
        <p:nvSpPr>
          <p:cNvPr id="6147" name="Rectangle 2"/>
          <p:cNvSpPr>
            <a:spLocks noGrp="1" noChangeArrowheads="1"/>
          </p:cNvSpPr>
          <p:nvPr>
            <p:ph type="title"/>
          </p:nvPr>
        </p:nvSpPr>
        <p:spPr>
          <a:xfrm>
            <a:off x="665163" y="0"/>
            <a:ext cx="7772400" cy="717452"/>
          </a:xfrm>
        </p:spPr>
        <p:txBody>
          <a:bodyPr/>
          <a:lstStyle/>
          <a:p>
            <a:pPr eaLnBrk="1" hangingPunct="1"/>
            <a:r>
              <a:rPr lang="en-US" altLang="en-US" dirty="0" smtClean="0"/>
              <a:t>Logistics: Textbooks</a:t>
            </a:r>
          </a:p>
        </p:txBody>
      </p:sp>
      <p:sp>
        <p:nvSpPr>
          <p:cNvPr id="614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38138" y="689317"/>
            <a:ext cx="8602662" cy="5694022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en-US" sz="2400" dirty="0" smtClean="0"/>
              <a:t>Required text:</a:t>
            </a:r>
          </a:p>
          <a:p>
            <a:pPr eaLnBrk="1" hangingPunct="1"/>
            <a:r>
              <a:rPr lang="en-US" altLang="en-US" sz="2400" dirty="0" smtClean="0">
                <a:solidFill>
                  <a:srgbClr val="000000"/>
                </a:solidFill>
              </a:rPr>
              <a:t>Online Textbook: Digital Design by F. Vahid</a:t>
            </a:r>
          </a:p>
          <a:p>
            <a:pPr marL="914400" lvl="1" indent="-457200" eaLnBrk="1" hangingPunct="1">
              <a:buFont typeface="+mj-lt"/>
              <a:buAutoNum type="arabicPeriod"/>
            </a:pPr>
            <a:r>
              <a:rPr lang="en-US" altLang="en-US" sz="2400" dirty="0">
                <a:solidFill>
                  <a:srgbClr val="000000"/>
                </a:solidFill>
              </a:rPr>
              <a:t>Sign in or create an account at </a:t>
            </a:r>
            <a:r>
              <a:rPr lang="en-US" altLang="en-US" sz="2400" dirty="0" smtClean="0">
                <a:solidFill>
                  <a:srgbClr val="000000"/>
                </a:solidFill>
              </a:rPr>
              <a:t>learn.zybooks.com</a:t>
            </a:r>
          </a:p>
          <a:p>
            <a:pPr marL="914400" lvl="1" indent="-457200" eaLnBrk="1" hangingPunct="1">
              <a:buFont typeface="+mj-lt"/>
              <a:buAutoNum type="arabicPeriod"/>
            </a:pPr>
            <a:r>
              <a:rPr lang="en-US" altLang="en-US" sz="2400" dirty="0" smtClean="0">
                <a:solidFill>
                  <a:srgbClr val="000000"/>
                </a:solidFill>
              </a:rPr>
              <a:t>Enter zyBook code UCSDCSE140ChengSpring2018</a:t>
            </a:r>
          </a:p>
          <a:p>
            <a:pPr marL="914400" lvl="1" indent="-457200" eaLnBrk="1" hangingPunct="1">
              <a:buFont typeface="+mj-lt"/>
              <a:buAutoNum type="arabicPeriod"/>
            </a:pPr>
            <a:r>
              <a:rPr lang="en-US" altLang="en-US" sz="2400" dirty="0" smtClean="0">
                <a:solidFill>
                  <a:srgbClr val="000000"/>
                </a:solidFill>
              </a:rPr>
              <a:t>Fill email address with domain @</a:t>
            </a:r>
            <a:r>
              <a:rPr lang="en-US" altLang="en-US" sz="2400" dirty="0" smtClean="0">
                <a:solidFill>
                  <a:srgbClr val="C00000"/>
                </a:solidFill>
              </a:rPr>
              <a:t>ucsd.edu</a:t>
            </a:r>
          </a:p>
          <a:p>
            <a:pPr marL="914400" lvl="1" indent="-457200" eaLnBrk="1" hangingPunct="1">
              <a:buFont typeface="+mj-lt"/>
              <a:buAutoNum type="arabicPeriod"/>
            </a:pPr>
            <a:r>
              <a:rPr lang="en-US" altLang="en-US" sz="2400" dirty="0" smtClean="0"/>
              <a:t>Fill section A or B</a:t>
            </a:r>
          </a:p>
          <a:p>
            <a:pPr marL="914400" lvl="1" indent="-457200" eaLnBrk="1" hangingPunct="1">
              <a:buFont typeface="+mj-lt"/>
              <a:buAutoNum type="arabicPeriod"/>
            </a:pPr>
            <a:r>
              <a:rPr lang="en-US" altLang="en-US" sz="2400" dirty="0" smtClean="0"/>
              <a:t>Click Subscribe $54</a:t>
            </a:r>
            <a:endParaRPr lang="en-US" altLang="en-US" sz="2400" dirty="0"/>
          </a:p>
          <a:p>
            <a:pPr marL="0" lvl="1" indent="0" eaLnBrk="1" hangingPunct="1">
              <a:buNone/>
            </a:pPr>
            <a:r>
              <a:rPr lang="en-US" altLang="en-US" dirty="0" smtClean="0"/>
              <a:t>Reference </a:t>
            </a:r>
            <a:r>
              <a:rPr lang="en-US" altLang="en-US" dirty="0"/>
              <a:t>texts </a:t>
            </a:r>
            <a:r>
              <a:rPr lang="en-US" altLang="en-US" dirty="0" smtClean="0"/>
              <a:t>(recommended and reserved in library)</a:t>
            </a:r>
          </a:p>
          <a:p>
            <a:pPr eaLnBrk="1" hangingPunct="1"/>
            <a:r>
              <a:rPr lang="en-US" altLang="en-US" sz="2400" dirty="0" smtClean="0"/>
              <a:t>Digital Design, F. Vahid, 2010 (2</a:t>
            </a:r>
            <a:r>
              <a:rPr lang="en-US" altLang="en-US" sz="2400" baseline="30000" dirty="0" smtClean="0"/>
              <a:t>nd</a:t>
            </a:r>
            <a:r>
              <a:rPr lang="en-US" altLang="en-US" sz="2400" dirty="0" smtClean="0"/>
              <a:t> Edition).</a:t>
            </a:r>
          </a:p>
          <a:p>
            <a:pPr eaLnBrk="1" hangingPunct="1"/>
            <a:r>
              <a:rPr lang="en-US" altLang="en-US" sz="2400" dirty="0" smtClean="0"/>
              <a:t>Digital Design and Computer Architecture, D.M. Harris and S.L. Harris, Morgan Kaufmann, 2015 (ARM Edition).</a:t>
            </a:r>
          </a:p>
          <a:p>
            <a:pPr eaLnBrk="1" hangingPunct="1"/>
            <a:r>
              <a:rPr lang="en-US" altLang="en-US" sz="2400" dirty="0" smtClean="0"/>
              <a:t>Digital Systems and Hardware/Firmware Algorithms, Milos D. Ercegovac and Tomas Lang.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35000" y="0"/>
            <a:ext cx="7772400" cy="914400"/>
          </a:xfrm>
        </p:spPr>
        <p:txBody>
          <a:bodyPr/>
          <a:lstStyle/>
          <a:p>
            <a:r>
              <a:rPr lang="en-US" altLang="en-US" sz="3600" dirty="0" smtClean="0">
                <a:latin typeface="Times" charset="0"/>
                <a:ea typeface="SimSun" pitchFamily="2" charset="-122"/>
              </a:rPr>
              <a:t>Lecture: iCliker for Peer Instruction</a:t>
            </a:r>
          </a:p>
        </p:txBody>
      </p:sp>
      <p:sp>
        <p:nvSpPr>
          <p:cNvPr id="7171" name="Content Placeholder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228600" y="875763"/>
            <a:ext cx="8643938" cy="5525037"/>
          </a:xfrm>
        </p:spPr>
        <p:txBody>
          <a:bodyPr/>
          <a:lstStyle/>
          <a:p>
            <a:r>
              <a:rPr lang="en-US" altLang="en-US" dirty="0" smtClean="0"/>
              <a:t>I will pose questions. You will</a:t>
            </a:r>
          </a:p>
          <a:p>
            <a:pPr lvl="1"/>
            <a:r>
              <a:rPr lang="en-US" altLang="en-US" dirty="0" smtClean="0"/>
              <a:t>Solo vote: Think for yourself and select answer</a:t>
            </a:r>
          </a:p>
          <a:p>
            <a:pPr lvl="1"/>
            <a:r>
              <a:rPr lang="en-US" altLang="en-US" dirty="0" smtClean="0"/>
              <a:t>Discuss: Analyze problem in teams of three</a:t>
            </a:r>
          </a:p>
          <a:p>
            <a:pPr lvl="2"/>
            <a:r>
              <a:rPr lang="en-US" altLang="en-US" dirty="0" smtClean="0"/>
              <a:t>Practice analyzing, talking about challenging concepts</a:t>
            </a:r>
          </a:p>
          <a:p>
            <a:pPr lvl="2"/>
            <a:r>
              <a:rPr lang="en-US" altLang="en-US" dirty="0" smtClean="0"/>
              <a:t>Reach consensus</a:t>
            </a:r>
          </a:p>
          <a:p>
            <a:pPr lvl="1"/>
            <a:r>
              <a:rPr lang="en-US" altLang="en-US" dirty="0" smtClean="0"/>
              <a:t>Class wide discussion:</a:t>
            </a:r>
          </a:p>
          <a:p>
            <a:pPr lvl="2"/>
            <a:r>
              <a:rPr lang="en-US" altLang="en-US" dirty="0" smtClean="0"/>
              <a:t>Led by YOU (students) – tell us what you talked about in discussion that everyone should know.</a:t>
            </a:r>
          </a:p>
          <a:p>
            <a:r>
              <a:rPr lang="en-US" altLang="en-US" dirty="0" smtClean="0">
                <a:solidFill>
                  <a:srgbClr val="C00000"/>
                </a:solidFill>
              </a:rPr>
              <a:t>Many questions are open, i.e. no exact solutions.</a:t>
            </a:r>
          </a:p>
          <a:p>
            <a:pPr lvl="1"/>
            <a:r>
              <a:rPr lang="en-US" altLang="en-US" dirty="0" smtClean="0">
                <a:solidFill>
                  <a:srgbClr val="C00000"/>
                </a:solidFill>
              </a:rPr>
              <a:t>Emphasis is on reasoning and </a:t>
            </a:r>
            <a:r>
              <a:rPr lang="en-US" altLang="en-US" b="1" dirty="0" smtClean="0">
                <a:solidFill>
                  <a:srgbClr val="C00000"/>
                </a:solidFill>
              </a:rPr>
              <a:t>team</a:t>
            </a:r>
            <a:r>
              <a:rPr lang="en-US" altLang="en-US" dirty="0" smtClean="0">
                <a:solidFill>
                  <a:srgbClr val="C00000"/>
                </a:solidFill>
              </a:rPr>
              <a:t> discussion</a:t>
            </a:r>
          </a:p>
          <a:p>
            <a:pPr lvl="1"/>
            <a:r>
              <a:rPr lang="en-US" altLang="en-US" dirty="0" smtClean="0">
                <a:solidFill>
                  <a:srgbClr val="C00000"/>
                </a:solidFill>
              </a:rPr>
              <a:t>No solution will be posted</a:t>
            </a:r>
          </a:p>
          <a:p>
            <a:pPr lvl="2"/>
            <a:endParaRPr lang="en-US" altLang="en-US" dirty="0" smtClean="0"/>
          </a:p>
        </p:txBody>
      </p:sp>
      <p:sp>
        <p:nvSpPr>
          <p:cNvPr id="7172" name="Slide Number Placeholder 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AC0DE02E-0031-4A04-A41B-85532E11CB14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8</a:t>
            </a:fld>
            <a:endParaRPr lang="en-US" altLang="en-US" sz="1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6"/>
          <p:cNvSpPr>
            <a:spLocks noGrp="1" noChangeArrowheads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0BBD425F-F186-46ED-93AE-F8BD05D10341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9</a:t>
            </a:fld>
            <a:endParaRPr lang="en-US" altLang="en-US" sz="1400" dirty="0" smtClean="0"/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33388" y="846667"/>
            <a:ext cx="8493125" cy="5446183"/>
          </a:xfrm>
        </p:spPr>
        <p:txBody>
          <a:bodyPr/>
          <a:lstStyle/>
          <a:p>
            <a:pPr eaLnBrk="1" hangingPunct="1">
              <a:buFontTx/>
              <a:buNone/>
              <a:defRPr/>
            </a:pPr>
            <a:r>
              <a:rPr lang="en-US" sz="2400" dirty="0" smtClean="0">
                <a:ea typeface="ＭＳ Ｐゴシック" charset="0"/>
              </a:rPr>
              <a:t>Grade </a:t>
            </a:r>
            <a:r>
              <a:rPr lang="en-US" sz="2400" dirty="0">
                <a:ea typeface="ＭＳ Ｐゴシック" charset="0"/>
              </a:rPr>
              <a:t>on style, completeness and </a:t>
            </a:r>
            <a:r>
              <a:rPr lang="en-US" sz="2400" dirty="0" smtClean="0">
                <a:ea typeface="ＭＳ Ｐゴシック" charset="0"/>
              </a:rPr>
              <a:t>correctness</a:t>
            </a:r>
            <a:endParaRPr lang="en-US" sz="2400" dirty="0">
              <a:ea typeface="ＭＳ Ｐゴシック" charset="0"/>
            </a:endParaRPr>
          </a:p>
          <a:p>
            <a:pPr eaLnBrk="1" hangingPunct="1">
              <a:defRPr/>
            </a:pPr>
            <a:r>
              <a:rPr lang="en-US" sz="2400" dirty="0" smtClean="0">
                <a:ea typeface="ＭＳ Ｐゴシック" charset="0"/>
              </a:rPr>
              <a:t>zyBook exercises: 10% (due Tuesday 2:00PM)</a:t>
            </a:r>
          </a:p>
          <a:p>
            <a:pPr eaLnBrk="1" hangingPunct="1">
              <a:defRPr/>
            </a:pPr>
            <a:r>
              <a:rPr lang="en-US" sz="2400" dirty="0" smtClean="0">
                <a:ea typeface="ＭＳ Ｐゴシック" charset="0"/>
              </a:rPr>
              <a:t>iClicker</a:t>
            </a:r>
            <a:r>
              <a:rPr lang="en-US" sz="2400" dirty="0">
                <a:ea typeface="ＭＳ Ｐゴシック" charset="0"/>
              </a:rPr>
              <a:t>: </a:t>
            </a:r>
            <a:r>
              <a:rPr lang="en-US" sz="2400" dirty="0" smtClean="0">
                <a:ea typeface="ＭＳ Ｐゴシック" charset="0"/>
              </a:rPr>
              <a:t>10% (by participation up to 10 classes)</a:t>
            </a:r>
            <a:endParaRPr lang="en-US" sz="2400" dirty="0">
              <a:solidFill>
                <a:srgbClr val="C00000"/>
              </a:solidFill>
              <a:ea typeface="ＭＳ Ｐゴシック" charset="0"/>
            </a:endParaRPr>
          </a:p>
          <a:p>
            <a:pPr eaLnBrk="1" hangingPunct="1">
              <a:defRPr/>
            </a:pPr>
            <a:r>
              <a:rPr lang="en-US" sz="2400" dirty="0">
                <a:ea typeface="ＭＳ Ｐゴシック" charset="0"/>
              </a:rPr>
              <a:t>Homework: </a:t>
            </a:r>
            <a:r>
              <a:rPr lang="en-US" sz="2400" dirty="0" smtClean="0">
                <a:ea typeface="ＭＳ Ｐゴシック" charset="0"/>
              </a:rPr>
              <a:t>15% </a:t>
            </a:r>
            <a:r>
              <a:rPr lang="en-US" sz="2400" dirty="0">
                <a:ea typeface="ＭＳ Ｐゴシック" charset="0"/>
              </a:rPr>
              <a:t>(grade based on a subset of </a:t>
            </a:r>
            <a:r>
              <a:rPr lang="en-US" sz="2400" dirty="0" smtClean="0">
                <a:ea typeface="ＭＳ Ｐゴシック" charset="0"/>
              </a:rPr>
              <a:t>problems)</a:t>
            </a:r>
            <a:endParaRPr lang="en-US" sz="2400" dirty="0">
              <a:ea typeface="ＭＳ Ｐゴシック" charset="0"/>
            </a:endParaRPr>
          </a:p>
          <a:p>
            <a:pPr eaLnBrk="1" hangingPunct="1">
              <a:defRPr/>
            </a:pPr>
            <a:r>
              <a:rPr lang="en-US" sz="2400" dirty="0">
                <a:ea typeface="ＭＳ Ｐゴシック" charset="0"/>
              </a:rPr>
              <a:t>Midterm 1: </a:t>
            </a:r>
            <a:r>
              <a:rPr lang="en-US" sz="2400" dirty="0" smtClean="0">
                <a:ea typeface="ＭＳ Ｐゴシック" charset="0"/>
              </a:rPr>
              <a:t>20% (T 4/24/18) </a:t>
            </a:r>
            <a:endParaRPr lang="en-US" sz="2400" dirty="0">
              <a:ea typeface="ＭＳ Ｐゴシック" charset="0"/>
            </a:endParaRPr>
          </a:p>
          <a:p>
            <a:pPr eaLnBrk="1" hangingPunct="1">
              <a:defRPr/>
            </a:pPr>
            <a:r>
              <a:rPr lang="en-US" sz="2400" dirty="0">
                <a:ea typeface="ＭＳ Ｐゴシック" charset="0"/>
              </a:rPr>
              <a:t>Midterm 2: </a:t>
            </a:r>
            <a:r>
              <a:rPr lang="en-US" sz="2400" dirty="0" smtClean="0">
                <a:ea typeface="ＭＳ Ｐゴシック" charset="0"/>
              </a:rPr>
              <a:t>20% (T 5/15/18)  </a:t>
            </a:r>
            <a:endParaRPr lang="en-US" sz="2400" dirty="0" smtClean="0">
              <a:solidFill>
                <a:srgbClr val="C00000"/>
              </a:solidFill>
              <a:ea typeface="ＭＳ Ｐゴシック" charset="0"/>
            </a:endParaRPr>
          </a:p>
          <a:p>
            <a:pPr eaLnBrk="1" hangingPunct="1">
              <a:defRPr/>
            </a:pPr>
            <a:r>
              <a:rPr lang="en-US" sz="2400" dirty="0" smtClean="0">
                <a:ea typeface="ＭＳ Ｐゴシック" charset="0"/>
              </a:rPr>
              <a:t>Final: 25% (3-5PM, Saturday 6/9/18)  </a:t>
            </a:r>
            <a:endParaRPr lang="en-US" sz="2400" dirty="0">
              <a:ea typeface="ＭＳ Ｐゴシック" charset="0"/>
            </a:endParaRPr>
          </a:p>
          <a:p>
            <a:pPr eaLnBrk="1" hangingPunct="1">
              <a:defRPr/>
            </a:pPr>
            <a:r>
              <a:rPr lang="en-US" sz="2400" dirty="0" smtClean="0">
                <a:ea typeface="ＭＳ Ｐゴシック" charset="0"/>
              </a:rPr>
              <a:t>Grading: The best of the following</a:t>
            </a:r>
          </a:p>
          <a:p>
            <a:pPr lvl="1" eaLnBrk="1" hangingPunct="1">
              <a:defRPr/>
            </a:pPr>
            <a:r>
              <a:rPr lang="en-US" sz="2400" dirty="0" smtClean="0">
                <a:ea typeface="ＭＳ Ｐゴシック" charset="0"/>
              </a:rPr>
              <a:t>The threshold:  A- &gt;90% </a:t>
            </a:r>
            <a:r>
              <a:rPr lang="en-US" sz="2400" dirty="0">
                <a:ea typeface="ＭＳ Ｐゴシック" charset="0"/>
              </a:rPr>
              <a:t>;</a:t>
            </a:r>
            <a:r>
              <a:rPr lang="en-US" sz="2400" dirty="0" smtClean="0">
                <a:ea typeface="ＭＳ Ｐゴシック" charset="0"/>
              </a:rPr>
              <a:t> B- &gt;80% of 100% score</a:t>
            </a:r>
          </a:p>
          <a:p>
            <a:pPr lvl="1" eaLnBrk="1" hangingPunct="1">
              <a:defRPr/>
            </a:pPr>
            <a:r>
              <a:rPr lang="en-US" sz="2400" dirty="0" smtClean="0">
                <a:ea typeface="ＭＳ Ｐゴシック" charset="0"/>
              </a:rPr>
              <a:t>The curve: (A+,A,A-) top 33±</a:t>
            </a:r>
            <a:r>
              <a:rPr lang="el-GR" sz="2400" dirty="0" smtClean="0">
                <a:ea typeface="ＭＳ Ｐゴシック" charset="0"/>
              </a:rPr>
              <a:t>ε</a:t>
            </a:r>
            <a:r>
              <a:rPr lang="en-US" sz="2400" dirty="0" smtClean="0">
                <a:ea typeface="ＭＳ Ｐゴシック" charset="0"/>
              </a:rPr>
              <a:t>% of class; (B+,B,B-) second 33±</a:t>
            </a:r>
            <a:r>
              <a:rPr lang="el-GR" sz="2400" dirty="0" smtClean="0">
                <a:ea typeface="ＭＳ Ｐゴシック" charset="0"/>
              </a:rPr>
              <a:t>ε</a:t>
            </a:r>
            <a:r>
              <a:rPr lang="en-US" sz="2400" dirty="0" smtClean="0">
                <a:ea typeface="ＭＳ Ｐゴシック" charset="0"/>
              </a:rPr>
              <a:t>%</a:t>
            </a:r>
          </a:p>
          <a:p>
            <a:pPr lvl="1" eaLnBrk="1" hangingPunct="1">
              <a:defRPr/>
            </a:pPr>
            <a:r>
              <a:rPr lang="en-US" sz="2400" dirty="0" smtClean="0">
                <a:ea typeface="ＭＳ Ｐゴシック" charset="0"/>
              </a:rPr>
              <a:t>The bottom: C- above 45% of  100% score. </a:t>
            </a:r>
          </a:p>
          <a:p>
            <a:pPr marL="0" indent="0" eaLnBrk="1" hangingPunct="1">
              <a:buFontTx/>
              <a:buNone/>
              <a:defRPr/>
            </a:pPr>
            <a:r>
              <a:rPr lang="en-US" sz="2400" dirty="0" smtClean="0">
                <a:ea typeface="ＭＳ Ｐゴシック" charset="0"/>
              </a:rPr>
              <a:t> </a:t>
            </a:r>
            <a:endParaRPr lang="en-US" sz="2400" dirty="0">
              <a:ea typeface="ＭＳ Ｐゴシック" charset="0"/>
            </a:endParaRPr>
          </a:p>
        </p:txBody>
      </p:sp>
      <p:sp>
        <p:nvSpPr>
          <p:cNvPr id="8196" name="Title 1"/>
          <p:cNvSpPr>
            <a:spLocks noGrp="1"/>
          </p:cNvSpPr>
          <p:nvPr>
            <p:ph type="title"/>
          </p:nvPr>
        </p:nvSpPr>
        <p:spPr>
          <a:xfrm>
            <a:off x="549804" y="0"/>
            <a:ext cx="7772400" cy="829733"/>
          </a:xfrm>
        </p:spPr>
        <p:txBody>
          <a:bodyPr/>
          <a:lstStyle/>
          <a:p>
            <a:r>
              <a:rPr lang="en-US" altLang="en-US" dirty="0" smtClean="0">
                <a:ea typeface="SimSun" pitchFamily="2" charset="-122"/>
              </a:rPr>
              <a:t>Logistics: Grading</a:t>
            </a:r>
          </a:p>
        </p:txBody>
      </p:sp>
      <p:graphicFrame>
        <p:nvGraphicFramePr>
          <p:cNvPr id="8197" name="Object 2"/>
          <p:cNvGraphicFramePr>
            <a:graphicFrameLocks noChangeAspect="1"/>
          </p:cNvGraphicFramePr>
          <p:nvPr/>
        </p:nvGraphicFramePr>
        <p:xfrm>
          <a:off x="6057900" y="3175000"/>
          <a:ext cx="114300" cy="165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60" name="Equation" r:id="rId3" imgW="114300" imgH="165100" progId="Equation.DSMT4">
                  <p:embed/>
                </p:oleObj>
              </mc:Choice>
              <mc:Fallback>
                <p:oleObj name="Equation" r:id="rId3" imgW="114300" imgH="165100" progId="Equation.DSMT4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57900" y="3175000"/>
                        <a:ext cx="114300" cy="165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/>
          </p:nvPr>
        </p:nvSpPr>
        <p:spPr>
          <a:xfrm>
            <a:off x="363255" y="2"/>
            <a:ext cx="8392438" cy="509449"/>
          </a:xfrm>
        </p:spPr>
        <p:txBody>
          <a:bodyPr/>
          <a:lstStyle/>
          <a:p>
            <a:r>
              <a:rPr lang="en-US" altLang="en-US" sz="3600" dirty="0" smtClean="0">
                <a:latin typeface="Times" charset="0"/>
                <a:ea typeface="SimSun" pitchFamily="2" charset="-122"/>
              </a:rPr>
              <a:t>Logistic: grading components</a:t>
            </a:r>
          </a:p>
        </p:txBody>
      </p:sp>
      <p:sp>
        <p:nvSpPr>
          <p:cNvPr id="9219" name="Content Placeholder 2"/>
          <p:cNvSpPr>
            <a:spLocks noGrp="1"/>
          </p:cNvSpPr>
          <p:nvPr>
            <p:ph idx="1"/>
          </p:nvPr>
        </p:nvSpPr>
        <p:spPr>
          <a:xfrm>
            <a:off x="338202" y="483326"/>
            <a:ext cx="8411923" cy="5992631"/>
          </a:xfrm>
        </p:spPr>
        <p:txBody>
          <a:bodyPr/>
          <a:lstStyle/>
          <a:p>
            <a:r>
              <a:rPr lang="en-US" altLang="en-US" sz="2400" dirty="0" smtClean="0">
                <a:ea typeface="SimSun" pitchFamily="2" charset="-122"/>
              </a:rPr>
              <a:t>zyBook: Interactive learning experience</a:t>
            </a:r>
          </a:p>
          <a:p>
            <a:pPr lvl="1"/>
            <a:r>
              <a:rPr lang="en-US" altLang="en-US" sz="2400" dirty="0" smtClean="0">
                <a:solidFill>
                  <a:srgbClr val="C00000"/>
                </a:solidFill>
                <a:ea typeface="SimSun" pitchFamily="2" charset="-122"/>
              </a:rPr>
              <a:t>No excuse for delay </a:t>
            </a:r>
          </a:p>
          <a:p>
            <a:r>
              <a:rPr lang="en-US" altLang="en-US" sz="2400" dirty="0" smtClean="0">
                <a:ea typeface="SimSun" pitchFamily="2" charset="-122"/>
              </a:rPr>
              <a:t>iClicker: </a:t>
            </a:r>
          </a:p>
          <a:p>
            <a:pPr lvl="1"/>
            <a:r>
              <a:rPr lang="en-US" altLang="en-US" sz="2400" dirty="0" smtClean="0">
                <a:ea typeface="SimSun" pitchFamily="2" charset="-122"/>
              </a:rPr>
              <a:t>Clarification of the concepts and team discussion</a:t>
            </a:r>
          </a:p>
          <a:p>
            <a:pPr lvl="1"/>
            <a:r>
              <a:rPr lang="en-US" altLang="en-US" sz="2400" dirty="0" smtClean="0">
                <a:solidFill>
                  <a:srgbClr val="C00000"/>
                </a:solidFill>
                <a:ea typeface="SimSun" pitchFamily="2" charset="-122"/>
              </a:rPr>
              <a:t>Participation of  10 classes. No excuse for missing</a:t>
            </a:r>
          </a:p>
          <a:p>
            <a:pPr marL="342900" lvl="1" indent="-342900">
              <a:buFontTx/>
              <a:buChar char="•"/>
            </a:pPr>
            <a:r>
              <a:rPr lang="en-US" altLang="en-US" sz="2400" dirty="0" smtClean="0">
                <a:ea typeface="SimSun" pitchFamily="2" charset="-122"/>
              </a:rPr>
              <a:t>Homework: </a:t>
            </a:r>
          </a:p>
          <a:p>
            <a:pPr marL="742950" lvl="2" indent="-342900"/>
            <a:r>
              <a:rPr lang="en-US" altLang="en-US" dirty="0" smtClean="0">
                <a:ea typeface="SimSun" pitchFamily="2" charset="-122"/>
              </a:rPr>
              <a:t>Paper Work</a:t>
            </a:r>
          </a:p>
          <a:p>
            <a:pPr marL="742950" lvl="2" indent="-342900"/>
            <a:r>
              <a:rPr lang="en-US" altLang="en-US" dirty="0" smtClean="0">
                <a:ea typeface="SimSun" pitchFamily="2" charset="-122"/>
              </a:rPr>
              <a:t>Coding: BSV Bluespec System Verilog</a:t>
            </a:r>
          </a:p>
          <a:p>
            <a:pPr marL="742950" lvl="2" indent="-342900"/>
            <a:r>
              <a:rPr lang="en-US" altLang="en-US" dirty="0" smtClean="0">
                <a:ea typeface="SimSun" pitchFamily="2" charset="-122"/>
              </a:rPr>
              <a:t>Group discussion is encouraged. However, we are required to write them individually for the best results</a:t>
            </a:r>
          </a:p>
          <a:p>
            <a:pPr lvl="1"/>
            <a:r>
              <a:rPr lang="en-US" altLang="en-US" sz="2400" dirty="0" smtClean="0">
                <a:ea typeface="SimSun" pitchFamily="2" charset="-122"/>
              </a:rPr>
              <a:t>Discount </a:t>
            </a:r>
            <a:r>
              <a:rPr lang="en-US" sz="2400" dirty="0"/>
              <a:t>10% loss of credit for each day after the deadline but no credit after the solution is posted</a:t>
            </a:r>
            <a:r>
              <a:rPr lang="en-US" sz="2400" dirty="0" smtClean="0"/>
              <a:t>.</a:t>
            </a:r>
          </a:p>
          <a:p>
            <a:pPr lvl="1"/>
            <a:r>
              <a:rPr lang="en-US" sz="2400" dirty="0" smtClean="0">
                <a:solidFill>
                  <a:srgbClr val="C00000"/>
                </a:solidFill>
              </a:rPr>
              <a:t>Metric: Posted solutions and rubrics, but not grading results</a:t>
            </a:r>
            <a:endParaRPr lang="en-US" altLang="en-US" sz="2400" dirty="0" smtClean="0">
              <a:solidFill>
                <a:srgbClr val="C00000"/>
              </a:solidFill>
              <a:ea typeface="SimSun" pitchFamily="2" charset="-122"/>
            </a:endParaRPr>
          </a:p>
          <a:p>
            <a:pPr marL="0" indent="0">
              <a:buNone/>
            </a:pPr>
            <a:endParaRPr lang="en-US" altLang="en-US" dirty="0" smtClean="0">
              <a:ea typeface="SimSun" pitchFamily="2" charset="-122"/>
            </a:endParaRPr>
          </a:p>
          <a:p>
            <a:pPr lvl="1"/>
            <a:endParaRPr lang="en-US" altLang="en-US" dirty="0" smtClean="0">
              <a:ea typeface="SimSun" pitchFamily="2" charset="-122"/>
            </a:endParaRPr>
          </a:p>
          <a:p>
            <a:pPr lvl="1">
              <a:buFontTx/>
              <a:buNone/>
            </a:pPr>
            <a:endParaRPr lang="en-US" altLang="en-US" dirty="0" smtClean="0">
              <a:ea typeface="SimSun" pitchFamily="2" charset="-122"/>
            </a:endParaRPr>
          </a:p>
          <a:p>
            <a:pPr lvl="1">
              <a:buFontTx/>
              <a:buNone/>
            </a:pPr>
            <a:endParaRPr lang="en-US" altLang="en-US" dirty="0" smtClean="0">
              <a:ea typeface="SimSun" pitchFamily="2" charset="-122"/>
            </a:endParaRPr>
          </a:p>
          <a:p>
            <a:endParaRPr lang="en-US" altLang="en-US" dirty="0" smtClean="0">
              <a:ea typeface="SimSun" pitchFamily="2" charset="-122"/>
            </a:endParaRPr>
          </a:p>
          <a:p>
            <a:pPr>
              <a:buFont typeface="Wingdings" pitchFamily="2" charset="2"/>
              <a:buNone/>
            </a:pPr>
            <a:endParaRPr lang="en-US" altLang="en-US" dirty="0" smtClean="0">
              <a:ea typeface="SimSun" pitchFamily="2" charset="-122"/>
            </a:endParaRPr>
          </a:p>
        </p:txBody>
      </p:sp>
      <p:sp>
        <p:nvSpPr>
          <p:cNvPr id="9220" name="Slide Number Placeholder 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0418A45C-C413-4474-9372-5E2308F9A725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10</a:t>
            </a:fld>
            <a:endParaRPr lang="en-US" altLang="en-US" sz="1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/>
          </p:nvPr>
        </p:nvSpPr>
        <p:spPr>
          <a:xfrm>
            <a:off x="363255" y="1"/>
            <a:ext cx="8392438" cy="998805"/>
          </a:xfrm>
        </p:spPr>
        <p:txBody>
          <a:bodyPr/>
          <a:lstStyle/>
          <a:p>
            <a:r>
              <a:rPr lang="en-US" altLang="en-US" sz="3600" dirty="0" smtClean="0">
                <a:latin typeface="Times" charset="0"/>
                <a:ea typeface="SimSun" pitchFamily="2" charset="-122"/>
              </a:rPr>
              <a:t>Logistic: Midterms and Final</a:t>
            </a:r>
          </a:p>
        </p:txBody>
      </p:sp>
      <p:sp>
        <p:nvSpPr>
          <p:cNvPr id="9219" name="Content Placeholder 2"/>
          <p:cNvSpPr>
            <a:spLocks noGrp="1"/>
          </p:cNvSpPr>
          <p:nvPr>
            <p:ph idx="1"/>
          </p:nvPr>
        </p:nvSpPr>
        <p:spPr>
          <a:xfrm>
            <a:off x="338202" y="1026942"/>
            <a:ext cx="8411923" cy="5449013"/>
          </a:xfrm>
        </p:spPr>
        <p:txBody>
          <a:bodyPr/>
          <a:lstStyle/>
          <a:p>
            <a:r>
              <a:rPr lang="en-US" altLang="en-US" sz="2400" dirty="0" smtClean="0">
                <a:ea typeface="SimSun" pitchFamily="2" charset="-122"/>
              </a:rPr>
              <a:t>Midterms: (Another) Indication of how well we have absorbed the material</a:t>
            </a:r>
          </a:p>
          <a:p>
            <a:pPr lvl="1"/>
            <a:r>
              <a:rPr lang="en-US" altLang="en-US" sz="2400" dirty="0" smtClean="0">
                <a:ea typeface="SimSun" pitchFamily="2" charset="-122"/>
              </a:rPr>
              <a:t>Samples will be posted for more practices.</a:t>
            </a:r>
          </a:p>
          <a:p>
            <a:pPr lvl="1"/>
            <a:r>
              <a:rPr lang="en-US" altLang="en-US" sz="2400" dirty="0" smtClean="0">
                <a:ea typeface="SimSun" pitchFamily="2" charset="-122"/>
              </a:rPr>
              <a:t>Solution and grading policy will be posted after the exam.</a:t>
            </a:r>
          </a:p>
          <a:p>
            <a:pPr lvl="1"/>
            <a:r>
              <a:rPr lang="en-US" altLang="en-US" sz="2400" dirty="0" smtClean="0">
                <a:ea typeface="SimSun" pitchFamily="2" charset="-122"/>
              </a:rPr>
              <a:t>Midterm 2 is not cumulative but requires a good command of the Midterm 1 content.</a:t>
            </a:r>
          </a:p>
          <a:p>
            <a:r>
              <a:rPr lang="en-US" altLang="en-US" sz="2400" dirty="0" smtClean="0">
                <a:ea typeface="SimSun" pitchFamily="2" charset="-122"/>
              </a:rPr>
              <a:t>Final: </a:t>
            </a:r>
          </a:p>
          <a:p>
            <a:pPr lvl="1"/>
            <a:r>
              <a:rPr lang="en-US" altLang="en-US" sz="2400" dirty="0" smtClean="0">
                <a:ea typeface="SimSun" pitchFamily="2" charset="-122"/>
              </a:rPr>
              <a:t>Two hours exam.</a:t>
            </a:r>
          </a:p>
          <a:p>
            <a:pPr lvl="1"/>
            <a:r>
              <a:rPr lang="en-US" altLang="en-US" sz="2400" dirty="0" smtClean="0">
                <a:ea typeface="SimSun" pitchFamily="2" charset="-122"/>
              </a:rPr>
              <a:t>Samples </a:t>
            </a:r>
            <a:r>
              <a:rPr lang="en-US" altLang="en-US" sz="2400" dirty="0">
                <a:ea typeface="SimSun" pitchFamily="2" charset="-122"/>
              </a:rPr>
              <a:t>will be posted for more practices.</a:t>
            </a:r>
          </a:p>
          <a:p>
            <a:pPr lvl="1"/>
            <a:r>
              <a:rPr lang="en-US" altLang="en-US" sz="2400" dirty="0" smtClean="0">
                <a:ea typeface="SimSun" pitchFamily="2" charset="-122"/>
              </a:rPr>
              <a:t>Final is </a:t>
            </a:r>
            <a:r>
              <a:rPr lang="en-US" altLang="en-US" sz="2400" dirty="0">
                <a:ea typeface="SimSun" pitchFamily="2" charset="-122"/>
              </a:rPr>
              <a:t>not cumulative but requires a good command of the whole class</a:t>
            </a:r>
            <a:r>
              <a:rPr lang="en-US" altLang="en-US" sz="2400" dirty="0" smtClean="0">
                <a:ea typeface="SimSun" pitchFamily="2" charset="-122"/>
              </a:rPr>
              <a:t>.</a:t>
            </a:r>
            <a:endParaRPr lang="en-US" altLang="en-US" dirty="0" smtClean="0">
              <a:ea typeface="SimSun" pitchFamily="2" charset="-122"/>
            </a:endParaRPr>
          </a:p>
          <a:p>
            <a:pPr lvl="1">
              <a:buFontTx/>
              <a:buNone/>
            </a:pPr>
            <a:endParaRPr lang="en-US" altLang="en-US" dirty="0" smtClean="0">
              <a:ea typeface="SimSun" pitchFamily="2" charset="-122"/>
            </a:endParaRPr>
          </a:p>
          <a:p>
            <a:pPr lvl="1">
              <a:buFontTx/>
              <a:buNone/>
            </a:pPr>
            <a:endParaRPr lang="en-US" altLang="en-US" dirty="0" smtClean="0">
              <a:ea typeface="SimSun" pitchFamily="2" charset="-122"/>
            </a:endParaRPr>
          </a:p>
          <a:p>
            <a:endParaRPr lang="en-US" altLang="en-US" dirty="0" smtClean="0">
              <a:ea typeface="SimSun" pitchFamily="2" charset="-122"/>
            </a:endParaRPr>
          </a:p>
          <a:p>
            <a:pPr>
              <a:buFont typeface="Wingdings" pitchFamily="2" charset="2"/>
              <a:buNone/>
            </a:pPr>
            <a:endParaRPr lang="en-US" altLang="en-US" dirty="0" smtClean="0">
              <a:ea typeface="SimSun" pitchFamily="2" charset="-122"/>
            </a:endParaRPr>
          </a:p>
        </p:txBody>
      </p:sp>
      <p:sp>
        <p:nvSpPr>
          <p:cNvPr id="9220" name="Slide Number Placeholder 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0418A45C-C413-4474-9372-5E2308F9A725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11</a:t>
            </a:fld>
            <a:endParaRPr lang="en-US" altLang="en-US" sz="1400" dirty="0" smtClean="0"/>
          </a:p>
        </p:txBody>
      </p:sp>
    </p:spTree>
    <p:extLst>
      <p:ext uri="{BB962C8B-B14F-4D97-AF65-F5344CB8AC3E}">
        <p14:creationId xmlns:p14="http://schemas.microsoft.com/office/powerpoint/2010/main" val="11025279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/>
          </p:nvPr>
        </p:nvSpPr>
        <p:spPr>
          <a:xfrm>
            <a:off x="363255" y="1"/>
            <a:ext cx="8392438" cy="998805"/>
          </a:xfrm>
        </p:spPr>
        <p:txBody>
          <a:bodyPr/>
          <a:lstStyle/>
          <a:p>
            <a:r>
              <a:rPr lang="en-US" altLang="en-US" sz="3600" dirty="0" smtClean="0">
                <a:latin typeface="Times" charset="0"/>
                <a:ea typeface="SimSun" pitchFamily="2" charset="-122"/>
              </a:rPr>
              <a:t>Logistic: Class Expectation</a:t>
            </a:r>
          </a:p>
        </p:txBody>
      </p:sp>
      <p:sp>
        <p:nvSpPr>
          <p:cNvPr id="9219" name="Content Placeholder 2"/>
          <p:cNvSpPr>
            <a:spLocks noGrp="1"/>
          </p:cNvSpPr>
          <p:nvPr>
            <p:ph idx="1"/>
          </p:nvPr>
        </p:nvSpPr>
        <p:spPr>
          <a:xfrm>
            <a:off x="547208" y="1026942"/>
            <a:ext cx="8411923" cy="5449013"/>
          </a:xfrm>
        </p:spPr>
        <p:txBody>
          <a:bodyPr/>
          <a:lstStyle/>
          <a:p>
            <a:r>
              <a:rPr lang="en-US" altLang="en-US" sz="2800" dirty="0" smtClean="0">
                <a:ea typeface="SimSun" pitchFamily="2" charset="-122"/>
              </a:rPr>
              <a:t>Level 1: Introduction (zyBook)</a:t>
            </a:r>
          </a:p>
          <a:p>
            <a:pPr lvl="1"/>
            <a:r>
              <a:rPr lang="en-US" altLang="en-US" dirty="0" smtClean="0">
                <a:ea typeface="SimSun" pitchFamily="2" charset="-122"/>
              </a:rPr>
              <a:t>Basic concepts</a:t>
            </a:r>
          </a:p>
          <a:p>
            <a:pPr lvl="1"/>
            <a:r>
              <a:rPr lang="en-US" altLang="en-US" dirty="0" smtClean="0">
                <a:ea typeface="SimSun" pitchFamily="2" charset="-122"/>
              </a:rPr>
              <a:t>Motivation</a:t>
            </a:r>
          </a:p>
          <a:p>
            <a:r>
              <a:rPr lang="en-US" altLang="en-US" sz="2800" dirty="0" smtClean="0">
                <a:ea typeface="SimSun" pitchFamily="2" charset="-122"/>
              </a:rPr>
              <a:t>Level 2: Essence (Lecture and slides)</a:t>
            </a:r>
          </a:p>
          <a:p>
            <a:pPr lvl="1"/>
            <a:r>
              <a:rPr lang="en-US" altLang="en-US" dirty="0" smtClean="0">
                <a:ea typeface="SimSun" pitchFamily="2" charset="-122"/>
              </a:rPr>
              <a:t>Key ideas</a:t>
            </a:r>
          </a:p>
          <a:p>
            <a:r>
              <a:rPr lang="en-US" altLang="en-US" sz="2800" dirty="0" smtClean="0">
                <a:ea typeface="SimSun" pitchFamily="2" charset="-122"/>
              </a:rPr>
              <a:t>Level 3: Hands on practice (Homework)</a:t>
            </a:r>
          </a:p>
          <a:p>
            <a:pPr lvl="1"/>
            <a:r>
              <a:rPr lang="en-US" altLang="en-US" dirty="0" smtClean="0">
                <a:ea typeface="SimSun" pitchFamily="2" charset="-122"/>
              </a:rPr>
              <a:t>Exercises</a:t>
            </a:r>
          </a:p>
          <a:p>
            <a:r>
              <a:rPr lang="en-US" altLang="en-US" sz="2800" dirty="0" smtClean="0">
                <a:ea typeface="SimSun" pitchFamily="2" charset="-122"/>
              </a:rPr>
              <a:t>Level 4: Samples of exams</a:t>
            </a:r>
          </a:p>
          <a:p>
            <a:pPr lvl="1"/>
            <a:r>
              <a:rPr lang="en-US" altLang="en-US" dirty="0" smtClean="0">
                <a:ea typeface="SimSun" pitchFamily="2" charset="-122"/>
              </a:rPr>
              <a:t>Review</a:t>
            </a:r>
          </a:p>
          <a:p>
            <a:pPr lvl="1">
              <a:buFontTx/>
              <a:buNone/>
            </a:pPr>
            <a:endParaRPr lang="en-US" altLang="en-US" dirty="0" smtClean="0">
              <a:ea typeface="SimSun" pitchFamily="2" charset="-122"/>
            </a:endParaRPr>
          </a:p>
          <a:p>
            <a:endParaRPr lang="en-US" altLang="en-US" dirty="0" smtClean="0">
              <a:ea typeface="SimSun" pitchFamily="2" charset="-122"/>
            </a:endParaRPr>
          </a:p>
          <a:p>
            <a:pPr>
              <a:buFont typeface="Wingdings" pitchFamily="2" charset="2"/>
              <a:buNone/>
            </a:pPr>
            <a:endParaRPr lang="en-US" altLang="en-US" dirty="0" smtClean="0">
              <a:ea typeface="SimSun" pitchFamily="2" charset="-122"/>
            </a:endParaRPr>
          </a:p>
        </p:txBody>
      </p:sp>
      <p:sp>
        <p:nvSpPr>
          <p:cNvPr id="9220" name="Slide Number Placeholder 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0418A45C-C413-4474-9372-5E2308F9A725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12</a:t>
            </a:fld>
            <a:endParaRPr lang="en-US" altLang="en-US" sz="1400" dirty="0" smtClean="0"/>
          </a:p>
        </p:txBody>
      </p:sp>
    </p:spTree>
    <p:extLst>
      <p:ext uri="{BB962C8B-B14F-4D97-AF65-F5344CB8AC3E}">
        <p14:creationId xmlns:p14="http://schemas.microsoft.com/office/powerpoint/2010/main" val="439538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1401763" y="214313"/>
            <a:ext cx="6323012" cy="600075"/>
          </a:xfrm>
        </p:spPr>
        <p:txBody>
          <a:bodyPr wrap="none" lIns="63500" tIns="25400" rIns="63500" bIns="25400" anchor="t">
            <a:spAutoFit/>
          </a:bodyPr>
          <a:lstStyle/>
          <a:p>
            <a:r>
              <a:rPr lang="en-US" altLang="en-US" dirty="0" smtClean="0">
                <a:latin typeface="Lucida Sans Unicode" pitchFamily="34" charset="0"/>
                <a:ea typeface="SimSun" pitchFamily="2" charset="-122"/>
              </a:rPr>
              <a:t>Course Problems…Cheating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458913"/>
            <a:ext cx="8763000" cy="3726148"/>
          </a:xfrm>
        </p:spPr>
        <p:txBody>
          <a:bodyPr lIns="63500" tIns="25400" rIns="63500" bIns="25400">
            <a:spAutoFit/>
          </a:bodyPr>
          <a:lstStyle/>
          <a:p>
            <a:pPr marL="203200" indent="-203200"/>
            <a:r>
              <a:rPr lang="en-US" altLang="en-US" sz="2400" dirty="0" smtClean="0">
                <a:ea typeface="SimSun" pitchFamily="2" charset="-122"/>
              </a:rPr>
              <a:t>What is cheating?</a:t>
            </a:r>
          </a:p>
          <a:p>
            <a:pPr marL="685800" lvl="1" indent="-190500"/>
            <a:r>
              <a:rPr lang="en-US" altLang="en-US" sz="2400" u="sng" dirty="0" smtClean="0">
                <a:ea typeface="SimSun" pitchFamily="2" charset="-122"/>
              </a:rPr>
              <a:t>Studying</a:t>
            </a:r>
            <a:r>
              <a:rPr lang="en-US" altLang="en-US" sz="2400" dirty="0" smtClean="0">
                <a:ea typeface="SimSun" pitchFamily="2" charset="-122"/>
              </a:rPr>
              <a:t> together in groups is </a:t>
            </a:r>
            <a:r>
              <a:rPr lang="en-US" altLang="en-US" sz="2400" u="sng" dirty="0" smtClean="0">
                <a:ea typeface="SimSun" pitchFamily="2" charset="-122"/>
              </a:rPr>
              <a:t>not cheating but encouraged</a:t>
            </a:r>
          </a:p>
          <a:p>
            <a:pPr marL="685800" lvl="1" indent="-190500"/>
            <a:r>
              <a:rPr lang="en-US" altLang="en-US" sz="2400" dirty="0" smtClean="0">
                <a:ea typeface="SimSun" pitchFamily="2" charset="-122"/>
              </a:rPr>
              <a:t>Turned-in work must be </a:t>
            </a:r>
            <a:r>
              <a:rPr lang="en-US" altLang="en-US" sz="2400" i="1" dirty="0" smtClean="0">
                <a:ea typeface="SimSun" pitchFamily="2" charset="-122"/>
              </a:rPr>
              <a:t>completely</a:t>
            </a:r>
            <a:r>
              <a:rPr lang="en-US" altLang="en-US" sz="2400" dirty="0" smtClean="0">
                <a:ea typeface="SimSun" pitchFamily="2" charset="-122"/>
              </a:rPr>
              <a:t> your own.</a:t>
            </a:r>
          </a:p>
          <a:p>
            <a:pPr marL="685800" lvl="1" indent="-190500"/>
            <a:r>
              <a:rPr lang="en-US" altLang="en-US" sz="2400" dirty="0" smtClean="0">
                <a:ea typeface="SimSun" pitchFamily="2" charset="-122"/>
              </a:rPr>
              <a:t>Copying someone else’s solution on a HW or Exam is cheating </a:t>
            </a:r>
            <a:endParaRPr lang="en-US" altLang="ja-JP" sz="2400" dirty="0" smtClean="0">
              <a:ea typeface="SimSun" pitchFamily="2" charset="-122"/>
            </a:endParaRPr>
          </a:p>
          <a:p>
            <a:pPr marL="685800" lvl="1" indent="-190500"/>
            <a:r>
              <a:rPr lang="en-US" altLang="en-US" sz="2400" dirty="0" smtClean="0">
                <a:ea typeface="SimSun" pitchFamily="2" charset="-122"/>
              </a:rPr>
              <a:t>Both “giver” and “receiver” are equally culpable</a:t>
            </a:r>
          </a:p>
          <a:p>
            <a:pPr marL="685800" lvl="1" indent="-190500">
              <a:buFont typeface="Wingdings" pitchFamily="2" charset="2"/>
              <a:buNone/>
            </a:pPr>
            <a:endParaRPr lang="en-US" altLang="en-US" sz="2400" dirty="0" smtClean="0">
              <a:ea typeface="SimSun" pitchFamily="2" charset="-122"/>
            </a:endParaRPr>
          </a:p>
          <a:p>
            <a:pPr marL="203200" indent="-203200">
              <a:lnSpc>
                <a:spcPct val="85000"/>
              </a:lnSpc>
            </a:pPr>
            <a:r>
              <a:rPr lang="en-US" altLang="en-US" sz="2400" dirty="0" smtClean="0">
                <a:solidFill>
                  <a:srgbClr val="C00000"/>
                </a:solidFill>
                <a:ea typeface="SimSun" pitchFamily="2" charset="-122"/>
              </a:rPr>
              <a:t>We will be better off  to work on the problem alone during the exam.</a:t>
            </a:r>
          </a:p>
          <a:p>
            <a:pPr marL="203200" indent="-203200">
              <a:lnSpc>
                <a:spcPct val="85000"/>
              </a:lnSpc>
            </a:pPr>
            <a:r>
              <a:rPr lang="en-US" altLang="en-US" sz="2400" dirty="0" smtClean="0">
                <a:solidFill>
                  <a:srgbClr val="C00000"/>
                </a:solidFill>
                <a:ea typeface="SimSun" pitchFamily="2" charset="-122"/>
              </a:rPr>
              <a:t>We have to address the issue once the cheating is reported by TAs or tutors.</a:t>
            </a:r>
          </a:p>
        </p:txBody>
      </p:sp>
      <p:sp>
        <p:nvSpPr>
          <p:cNvPr id="10244" name="Slide Number Placeholder 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C0E7D45B-2670-43E8-8BEB-47B56AD94262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13</a:t>
            </a:fld>
            <a:endParaRPr lang="en-US" altLang="en-US" sz="1400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6"/>
          <p:cNvSpPr>
            <a:spLocks noGrp="1" noChangeArrowheads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C147FC7B-5F42-4FCA-BCDB-F30D979BECE5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14</a:t>
            </a:fld>
            <a:endParaRPr lang="en-US" altLang="en-US" sz="1400" dirty="0" smtClean="0"/>
          </a:p>
        </p:txBody>
      </p:sp>
      <p:pic>
        <p:nvPicPr>
          <p:cNvPr id="11267" name="Picture 6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3429000"/>
            <a:ext cx="2055813" cy="312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8" name="Picture 5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9400" y="4038600"/>
            <a:ext cx="2720975" cy="274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9" name="Picture 2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6375" y="3419475"/>
            <a:ext cx="3248025" cy="2600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70" name="Rectangle 3"/>
          <p:cNvSpPr>
            <a:spLocks noGrp="1" noChangeArrowheads="1"/>
          </p:cNvSpPr>
          <p:nvPr>
            <p:ph type="title"/>
            <p:custDataLst>
              <p:tags r:id="rId4"/>
            </p:custDataLst>
          </p:nvPr>
        </p:nvSpPr>
        <p:spPr>
          <a:xfrm>
            <a:off x="685800" y="228600"/>
            <a:ext cx="7772400" cy="457200"/>
          </a:xfrm>
        </p:spPr>
        <p:txBody>
          <a:bodyPr/>
          <a:lstStyle/>
          <a:p>
            <a:pPr eaLnBrk="1" hangingPunct="1"/>
            <a:r>
              <a:rPr lang="en-US" altLang="en-US" sz="4000" dirty="0" smtClean="0"/>
              <a:t>Motivation</a:t>
            </a:r>
            <a:endParaRPr lang="en-GB" altLang="en-US" sz="4000" dirty="0" smtClean="0"/>
          </a:p>
        </p:txBody>
      </p:sp>
      <p:sp>
        <p:nvSpPr>
          <p:cNvPr id="11271" name="Rectangle 4"/>
          <p:cNvSpPr>
            <a:spLocks noGrp="1" noChangeArrowheads="1"/>
          </p:cNvSpPr>
          <p:nvPr>
            <p:ph type="body" idx="1"/>
            <p:custDataLst>
              <p:tags r:id="rId5"/>
            </p:custDataLst>
          </p:nvPr>
        </p:nvSpPr>
        <p:spPr>
          <a:xfrm>
            <a:off x="685800" y="762000"/>
            <a:ext cx="7772400" cy="2438400"/>
          </a:xfrm>
        </p:spPr>
        <p:txBody>
          <a:bodyPr/>
          <a:lstStyle/>
          <a:p>
            <a:pPr eaLnBrk="1" hangingPunct="1"/>
            <a:r>
              <a:rPr lang="en-US" altLang="en-US" sz="2800" dirty="0" smtClean="0"/>
              <a:t>Microelectronic technologies have revolutionized our world: cell phones, internet, rapid advances in medicine, etc.</a:t>
            </a:r>
          </a:p>
          <a:p>
            <a:pPr eaLnBrk="1" hangingPunct="1"/>
            <a:r>
              <a:rPr lang="en-US" altLang="en-US" sz="2800" dirty="0" smtClean="0"/>
              <a:t>The semiconductor industry has grown from $21 billion in 1985 to $335 billion in 2015.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/>
          <p:cNvSpPr>
            <a:spLocks noGrp="1"/>
          </p:cNvSpPr>
          <p:nvPr>
            <p:ph type="title"/>
          </p:nvPr>
        </p:nvSpPr>
        <p:spPr>
          <a:xfrm>
            <a:off x="685800" y="-50800"/>
            <a:ext cx="7772400" cy="1143000"/>
          </a:xfrm>
        </p:spPr>
        <p:txBody>
          <a:bodyPr/>
          <a:lstStyle/>
          <a:p>
            <a:pPr eaLnBrk="1" hangingPunct="1"/>
            <a:r>
              <a:rPr lang="en-US" altLang="en-US" dirty="0" smtClean="0">
                <a:ea typeface="SimSun" pitchFamily="2" charset="-122"/>
              </a:rPr>
              <a:t>The Digital Revolution</a:t>
            </a:r>
          </a:p>
        </p:txBody>
      </p:sp>
      <p:cxnSp>
        <p:nvCxnSpPr>
          <p:cNvPr id="12291" name="Straight Connector 5"/>
          <p:cNvCxnSpPr>
            <a:cxnSpLocks noChangeShapeType="1"/>
          </p:cNvCxnSpPr>
          <p:nvPr/>
        </p:nvCxnSpPr>
        <p:spPr bwMode="auto">
          <a:xfrm>
            <a:off x="0" y="5857875"/>
            <a:ext cx="9144000" cy="1588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2292" name="Straight Connector 7"/>
          <p:cNvCxnSpPr>
            <a:cxnSpLocks noChangeShapeType="1"/>
          </p:cNvCxnSpPr>
          <p:nvPr/>
        </p:nvCxnSpPr>
        <p:spPr bwMode="auto">
          <a:xfrm rot="5400000">
            <a:off x="1353344" y="5904706"/>
            <a:ext cx="381000" cy="1588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2293" name="TextBox 8"/>
          <p:cNvSpPr txBox="1">
            <a:spLocks noChangeArrowheads="1"/>
          </p:cNvSpPr>
          <p:nvPr/>
        </p:nvSpPr>
        <p:spPr bwMode="auto">
          <a:xfrm>
            <a:off x="1087438" y="6086475"/>
            <a:ext cx="969962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000000"/>
                </a:solidFill>
                <a:latin typeface="Tahoma" pitchFamily="34" charset="0"/>
                <a:ea typeface="SimSun" pitchFamily="2" charset="-122"/>
              </a:rPr>
              <a:t>WWII</a:t>
            </a:r>
          </a:p>
        </p:txBody>
      </p:sp>
      <p:sp>
        <p:nvSpPr>
          <p:cNvPr id="12294" name="TextBox 19"/>
          <p:cNvSpPr txBox="1">
            <a:spLocks noChangeArrowheads="1"/>
          </p:cNvSpPr>
          <p:nvPr/>
        </p:nvSpPr>
        <p:spPr bwMode="auto">
          <a:xfrm>
            <a:off x="200025" y="922338"/>
            <a:ext cx="894397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000000"/>
                </a:solidFill>
                <a:latin typeface="Tahoma" pitchFamily="34" charset="0"/>
                <a:ea typeface="SimSun" pitchFamily="2" charset="-122"/>
              </a:rPr>
              <a:t>Integrated Circuit:  Many digital operations on the same material</a:t>
            </a:r>
          </a:p>
        </p:txBody>
      </p:sp>
      <p:sp>
        <p:nvSpPr>
          <p:cNvPr id="12295" name="TextBox 34"/>
          <p:cNvSpPr txBox="1">
            <a:spLocks noChangeArrowheads="1"/>
          </p:cNvSpPr>
          <p:nvPr/>
        </p:nvSpPr>
        <p:spPr bwMode="auto">
          <a:xfrm>
            <a:off x="1143000" y="5302250"/>
            <a:ext cx="83185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000000"/>
                </a:solidFill>
                <a:latin typeface="Tahoma" pitchFamily="34" charset="0"/>
                <a:ea typeface="SimSun" pitchFamily="2" charset="-122"/>
              </a:rPr>
              <a:t>ENIAC</a:t>
            </a:r>
          </a:p>
        </p:txBody>
      </p:sp>
      <p:grpSp>
        <p:nvGrpSpPr>
          <p:cNvPr id="3" name="Group 43"/>
          <p:cNvGrpSpPr>
            <a:grpSpLocks/>
          </p:cNvGrpSpPr>
          <p:nvPr/>
        </p:nvGrpSpPr>
        <p:grpSpPr bwMode="auto">
          <a:xfrm>
            <a:off x="6781800" y="5349875"/>
            <a:ext cx="1439863" cy="1208088"/>
            <a:chOff x="6781800" y="5349118"/>
            <a:chExt cx="1439141" cy="1208547"/>
          </a:xfrm>
        </p:grpSpPr>
        <p:cxnSp>
          <p:nvCxnSpPr>
            <p:cNvPr id="12311" name="Straight Connector 32"/>
            <p:cNvCxnSpPr>
              <a:cxnSpLocks noChangeShapeType="1"/>
            </p:cNvCxnSpPr>
            <p:nvPr/>
          </p:nvCxnSpPr>
          <p:spPr bwMode="auto">
            <a:xfrm rot="5400000">
              <a:off x="7330315" y="5889588"/>
              <a:ext cx="381000" cy="158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2312" name="TextBox 33"/>
            <p:cNvSpPr txBox="1">
              <a:spLocks noChangeArrowheads="1"/>
            </p:cNvSpPr>
            <p:nvPr/>
          </p:nvSpPr>
          <p:spPr bwMode="auto">
            <a:xfrm>
              <a:off x="6781800" y="5349118"/>
              <a:ext cx="1439141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>
                  <a:solidFill>
                    <a:srgbClr val="000000"/>
                  </a:solidFill>
                  <a:latin typeface="Tahoma" pitchFamily="34" charset="0"/>
                  <a:ea typeface="SimSun" pitchFamily="2" charset="-122"/>
                </a:rPr>
                <a:t>Moore</a:t>
              </a:r>
              <a:r>
                <a:rPr lang="ja-JP" altLang="en-US" sz="1800">
                  <a:solidFill>
                    <a:srgbClr val="000000"/>
                  </a:solidFill>
                  <a:latin typeface="Tahoma" pitchFamily="34" charset="0"/>
                  <a:ea typeface="SimSun" pitchFamily="2" charset="-122"/>
                </a:rPr>
                <a:t>’</a:t>
              </a:r>
              <a:r>
                <a:rPr lang="en-US" altLang="ja-JP" sz="1800" dirty="0">
                  <a:solidFill>
                    <a:srgbClr val="000000"/>
                  </a:solidFill>
                  <a:latin typeface="Tahoma" pitchFamily="34" charset="0"/>
                  <a:ea typeface="SimSun" pitchFamily="2" charset="-122"/>
                </a:rPr>
                <a:t>s Law</a:t>
              </a:r>
              <a:endParaRPr lang="en-US" altLang="en-US" sz="1800" dirty="0">
                <a:solidFill>
                  <a:srgbClr val="000000"/>
                </a:solidFill>
                <a:latin typeface="Tahoma" pitchFamily="34" charset="0"/>
                <a:ea typeface="SimSun" pitchFamily="2" charset="-122"/>
              </a:endParaRPr>
            </a:p>
          </p:txBody>
        </p:sp>
        <p:sp>
          <p:nvSpPr>
            <p:cNvPr id="12313" name="TextBox 35"/>
            <p:cNvSpPr txBox="1">
              <a:spLocks noChangeArrowheads="1"/>
            </p:cNvSpPr>
            <p:nvPr/>
          </p:nvSpPr>
          <p:spPr bwMode="auto">
            <a:xfrm>
              <a:off x="7101720" y="6096000"/>
              <a:ext cx="856725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>
                  <a:solidFill>
                    <a:srgbClr val="000000"/>
                  </a:solidFill>
                  <a:latin typeface="Tahoma" pitchFamily="34" charset="0"/>
                  <a:ea typeface="SimSun" pitchFamily="2" charset="-122"/>
                </a:rPr>
                <a:t>1965</a:t>
              </a:r>
            </a:p>
          </p:txBody>
        </p:sp>
      </p:grpSp>
      <p:pic>
        <p:nvPicPr>
          <p:cNvPr id="12297" name="Picture 4" descr="mau0-1a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6200" y="2971800"/>
            <a:ext cx="3048000" cy="2395538"/>
          </a:xfrm>
        </p:spPr>
      </p:pic>
      <p:pic>
        <p:nvPicPr>
          <p:cNvPr id="40" name="Content Placeholder 39"/>
          <p:cNvPicPr>
            <a:picLocks noGrp="1" noChangeAspect="1" noChangeArrowheads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897563" y="3413125"/>
            <a:ext cx="3170237" cy="1981200"/>
          </a:xfrm>
        </p:spPr>
      </p:pic>
      <p:grpSp>
        <p:nvGrpSpPr>
          <p:cNvPr id="4" name="Group 41"/>
          <p:cNvGrpSpPr>
            <a:grpSpLocks/>
          </p:cNvGrpSpPr>
          <p:nvPr/>
        </p:nvGrpSpPr>
        <p:grpSpPr bwMode="auto">
          <a:xfrm>
            <a:off x="3190875" y="1925638"/>
            <a:ext cx="2540000" cy="4632325"/>
            <a:chOff x="3190120" y="1924954"/>
            <a:chExt cx="2540000" cy="4632711"/>
          </a:xfrm>
        </p:grpSpPr>
        <p:cxnSp>
          <p:nvCxnSpPr>
            <p:cNvPr id="12306" name="Straight Connector 26"/>
            <p:cNvCxnSpPr>
              <a:cxnSpLocks noChangeShapeType="1"/>
            </p:cNvCxnSpPr>
            <p:nvPr/>
          </p:nvCxnSpPr>
          <p:spPr bwMode="auto">
            <a:xfrm rot="5400000">
              <a:off x="4344993" y="5904706"/>
              <a:ext cx="381000" cy="158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2307" name="TextBox 27"/>
            <p:cNvSpPr txBox="1">
              <a:spLocks noChangeArrowheads="1"/>
            </p:cNvSpPr>
            <p:nvPr/>
          </p:nvSpPr>
          <p:spPr bwMode="auto">
            <a:xfrm>
              <a:off x="4104934" y="6096000"/>
              <a:ext cx="856725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>
                  <a:solidFill>
                    <a:srgbClr val="000000"/>
                  </a:solidFill>
                  <a:latin typeface="Tahoma" pitchFamily="34" charset="0"/>
                  <a:ea typeface="SimSun" pitchFamily="2" charset="-122"/>
                </a:rPr>
                <a:t>1949</a:t>
              </a:r>
            </a:p>
          </p:txBody>
        </p:sp>
        <p:pic>
          <p:nvPicPr>
            <p:cNvPr id="12308" name="Picture 4" descr="internet23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90120" y="1924954"/>
              <a:ext cx="2540000" cy="1854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2309" name="Picture 6" descr="505_firsic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00400" y="3886200"/>
              <a:ext cx="2514600" cy="14954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310" name="TextBox 40"/>
            <p:cNvSpPr txBox="1">
              <a:spLocks noChangeArrowheads="1"/>
            </p:cNvSpPr>
            <p:nvPr/>
          </p:nvSpPr>
          <p:spPr bwMode="auto">
            <a:xfrm>
              <a:off x="3551160" y="5334000"/>
              <a:ext cx="1967205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>
                  <a:solidFill>
                    <a:srgbClr val="000000"/>
                  </a:solidFill>
                  <a:latin typeface="Tahoma" pitchFamily="34" charset="0"/>
                  <a:ea typeface="SimSun" pitchFamily="2" charset="-122"/>
                </a:rPr>
                <a:t>Integrated Circuit</a:t>
              </a:r>
            </a:p>
          </p:txBody>
        </p:sp>
      </p:grpSp>
      <p:sp>
        <p:nvSpPr>
          <p:cNvPr id="43" name="TextBox 42"/>
          <p:cNvSpPr txBox="1">
            <a:spLocks noChangeArrowheads="1"/>
          </p:cNvSpPr>
          <p:nvPr/>
        </p:nvSpPr>
        <p:spPr bwMode="auto">
          <a:xfrm>
            <a:off x="5900738" y="2209800"/>
            <a:ext cx="3395662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dirty="0">
                <a:solidFill>
                  <a:srgbClr val="000000"/>
                </a:solidFill>
                <a:latin typeface="Tahoma" pitchFamily="34" charset="0"/>
                <a:ea typeface="SimSun" pitchFamily="2" charset="-122"/>
              </a:rPr>
              <a:t>Exponential Growth of Computation</a:t>
            </a:r>
          </a:p>
        </p:txBody>
      </p:sp>
      <p:pic>
        <p:nvPicPr>
          <p:cNvPr id="12301" name="Picture 1" descr="small_vac-tube2.jp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675" y="1828800"/>
            <a:ext cx="1784350" cy="1020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302" name="TextBox 4"/>
          <p:cNvSpPr txBox="1">
            <a:spLocks noChangeArrowheads="1"/>
          </p:cNvSpPr>
          <p:nvPr/>
        </p:nvSpPr>
        <p:spPr bwMode="auto">
          <a:xfrm>
            <a:off x="533400" y="1600200"/>
            <a:ext cx="188118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latin typeface="Garamond" pitchFamily="18" charset="0"/>
              </a:rPr>
              <a:t>Vacuum tubes</a:t>
            </a:r>
          </a:p>
        </p:txBody>
      </p:sp>
      <p:sp>
        <p:nvSpPr>
          <p:cNvPr id="12303" name="Rectangle 1"/>
          <p:cNvSpPr>
            <a:spLocks noChangeArrowheads="1"/>
          </p:cNvSpPr>
          <p:nvPr/>
        </p:nvSpPr>
        <p:spPr bwMode="auto">
          <a:xfrm>
            <a:off x="3352800" y="4905375"/>
            <a:ext cx="20669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en-US" sz="1800" dirty="0">
                <a:solidFill>
                  <a:schemeClr val="bg1"/>
                </a:solidFill>
              </a:rPr>
              <a:t>(1.6 x 11.1 mm)</a:t>
            </a:r>
            <a:endParaRPr lang="en-US" altLang="en-US" sz="1800" dirty="0">
              <a:solidFill>
                <a:schemeClr val="bg1"/>
              </a:solidFill>
            </a:endParaRPr>
          </a:p>
        </p:txBody>
      </p:sp>
      <p:sp>
        <p:nvSpPr>
          <p:cNvPr id="12304" name="TextBox 34"/>
          <p:cNvSpPr txBox="1">
            <a:spLocks noChangeArrowheads="1"/>
          </p:cNvSpPr>
          <p:nvPr/>
        </p:nvSpPr>
        <p:spPr bwMode="auto">
          <a:xfrm>
            <a:off x="1989138" y="5878513"/>
            <a:ext cx="1776412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000000"/>
                </a:solidFill>
                <a:latin typeface="Tahoma" pitchFamily="34" charset="0"/>
                <a:ea typeface="SimSun" pitchFamily="2" charset="-122"/>
              </a:rPr>
              <a:t>Stored Program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000000"/>
                </a:solidFill>
                <a:latin typeface="Tahoma" pitchFamily="34" charset="0"/>
                <a:ea typeface="SimSun" pitchFamily="2" charset="-122"/>
              </a:rPr>
              <a:t>Model</a:t>
            </a:r>
          </a:p>
        </p:txBody>
      </p:sp>
      <p:sp>
        <p:nvSpPr>
          <p:cNvPr id="12305" name="Slide Number Placeholder 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E64A1E49-BBDF-4DFD-967D-52BC8A4DCE07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15</a:t>
            </a:fld>
            <a:endParaRPr lang="en-US" altLang="en-US" sz="1400" dirty="0" smtClean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Title 1"/>
          <p:cNvSpPr>
            <a:spLocks noGrp="1"/>
          </p:cNvSpPr>
          <p:nvPr>
            <p:ph type="title"/>
          </p:nvPr>
        </p:nvSpPr>
        <p:spPr>
          <a:xfrm>
            <a:off x="685800" y="-220663"/>
            <a:ext cx="7772400" cy="1143001"/>
          </a:xfrm>
        </p:spPr>
        <p:txBody>
          <a:bodyPr/>
          <a:lstStyle/>
          <a:p>
            <a:r>
              <a:rPr lang="en-US" altLang="en-US" dirty="0" smtClean="0"/>
              <a:t>Building complex circuits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fld id="{F2ADCF0C-8455-4A04-ADC2-B314713CAB4E}" type="slidenum">
              <a:rPr lang="en-US" altLang="en-US" sz="1400"/>
              <a:pPr eaLnBrk="1" hangingPunct="1"/>
              <a:t>16</a:t>
            </a:fld>
            <a:endParaRPr lang="en-US" altLang="en-US" sz="1400" dirty="0"/>
          </a:p>
        </p:txBody>
      </p:sp>
      <p:pic>
        <p:nvPicPr>
          <p:cNvPr id="34819" name="Picture 6" descr="index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263" y="703263"/>
            <a:ext cx="5367337" cy="271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820" name="Picture 7" descr="bc635-transistor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063" y="4521200"/>
            <a:ext cx="1895475" cy="1897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821" name="Picture 8" descr="log44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8938" y="3695700"/>
            <a:ext cx="3311525" cy="3162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4822" name="TextBox 9"/>
          <p:cNvSpPr txBox="1">
            <a:spLocks noChangeArrowheads="1"/>
          </p:cNvSpPr>
          <p:nvPr/>
        </p:nvSpPr>
        <p:spPr bwMode="auto">
          <a:xfrm>
            <a:off x="693738" y="4335463"/>
            <a:ext cx="1112837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n-US" altLang="en-US" sz="1800" dirty="0"/>
              <a:t>Transistor</a:t>
            </a:r>
          </a:p>
        </p:txBody>
      </p:sp>
    </p:spTree>
    <p:extLst>
      <p:ext uri="{BB962C8B-B14F-4D97-AF65-F5344CB8AC3E}">
        <p14:creationId xmlns:p14="http://schemas.microsoft.com/office/powerpoint/2010/main" val="21638958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6"/>
          <p:cNvSpPr>
            <a:spLocks noGrp="1" noChangeArrowheads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F3B2B477-9426-40F6-B09E-DDB4C0D8E53B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17</a:t>
            </a:fld>
            <a:endParaRPr lang="en-US" altLang="en-US" sz="1400" dirty="0" smtClean="0"/>
          </a:p>
        </p:txBody>
      </p:sp>
      <p:sp>
        <p:nvSpPr>
          <p:cNvPr id="13315" name="Rectangle 2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buFontTx/>
              <a:buNone/>
            </a:pPr>
            <a:endParaRPr lang="en-US" altLang="en-US" sz="3600" dirty="0"/>
          </a:p>
          <a:p>
            <a:pPr eaLnBrk="1" hangingPunct="1">
              <a:buFontTx/>
              <a:buNone/>
            </a:pPr>
            <a:endParaRPr lang="en-US" altLang="en-US" sz="3600" dirty="0"/>
          </a:p>
          <a:p>
            <a:pPr eaLnBrk="1" hangingPunct="1">
              <a:buFontTx/>
              <a:buNone/>
            </a:pPr>
            <a:endParaRPr lang="en-US" altLang="en-US" sz="3600" dirty="0"/>
          </a:p>
        </p:txBody>
      </p:sp>
      <p:sp>
        <p:nvSpPr>
          <p:cNvPr id="13316" name="Rectangle 3"/>
          <p:cNvSpPr>
            <a:spLocks noGrp="1" noChangeArrowheads="1"/>
          </p:cNvSpPr>
          <p:nvPr>
            <p:ph type="title"/>
            <p:custDataLst>
              <p:tags r:id="rId2"/>
            </p:custDataLst>
          </p:nvPr>
        </p:nvSpPr>
        <p:spPr>
          <a:xfrm>
            <a:off x="685800" y="457200"/>
            <a:ext cx="7772400" cy="838200"/>
          </a:xfrm>
        </p:spPr>
        <p:txBody>
          <a:bodyPr/>
          <a:lstStyle/>
          <a:p>
            <a:pPr eaLnBrk="1" hangingPunct="1"/>
            <a:r>
              <a:rPr lang="en-US" altLang="en-US" dirty="0" smtClean="0"/>
              <a:t>Robert Noyce, 1927 - 1990</a:t>
            </a:r>
          </a:p>
        </p:txBody>
      </p:sp>
      <p:sp>
        <p:nvSpPr>
          <p:cNvPr id="13317" name="Rectangle 4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177800" y="1541463"/>
            <a:ext cx="5715000" cy="480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n-US" altLang="en-US" dirty="0"/>
              <a:t>Nicknamed </a:t>
            </a:r>
            <a:r>
              <a:rPr lang="ja-JP" altLang="en-US"/>
              <a:t>“</a:t>
            </a:r>
            <a:r>
              <a:rPr lang="en-US" altLang="ja-JP" dirty="0"/>
              <a:t>Mayor of Silicon Valley</a:t>
            </a:r>
            <a:r>
              <a:rPr lang="ja-JP" altLang="en-US"/>
              <a:t>”</a:t>
            </a:r>
            <a:endParaRPr lang="en-US" altLang="ja-JP" dirty="0"/>
          </a:p>
          <a:p>
            <a:pPr eaLnBrk="1" hangingPunct="1"/>
            <a:r>
              <a:rPr lang="en-US" altLang="en-US" dirty="0"/>
              <a:t>Cofounded Fairchild Semiconductor in 1957</a:t>
            </a:r>
          </a:p>
          <a:p>
            <a:pPr eaLnBrk="1" hangingPunct="1"/>
            <a:r>
              <a:rPr lang="en-US" altLang="en-US" dirty="0"/>
              <a:t>Cofounded Intel in 1968</a:t>
            </a:r>
          </a:p>
          <a:p>
            <a:pPr eaLnBrk="1" hangingPunct="1"/>
            <a:r>
              <a:rPr lang="en-US" altLang="en-US" dirty="0"/>
              <a:t>Co-invented the integrated circuit</a:t>
            </a:r>
          </a:p>
        </p:txBody>
      </p:sp>
      <p:pic>
        <p:nvPicPr>
          <p:cNvPr id="13318" name="Picture 5"/>
          <p:cNvPicPr>
            <a:picLocks noChangeAspect="1" noChangeArrowheads="1"/>
          </p:cNvPicPr>
          <p:nvPr>
            <p:custDataLst>
              <p:tags r:id="rId4"/>
            </p:custData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5038" y="1447800"/>
            <a:ext cx="2519362" cy="3752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6"/>
          <p:cNvSpPr>
            <a:spLocks noGrp="1" noChangeArrowheads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2E36E412-2FF4-4BC3-9F19-7283CBC46ECC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18</a:t>
            </a:fld>
            <a:endParaRPr lang="en-US" altLang="en-US" sz="1400" dirty="0" smtClean="0"/>
          </a:p>
        </p:txBody>
      </p:sp>
      <p:sp>
        <p:nvSpPr>
          <p:cNvPr id="14339" name="Rectangle 2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buFontTx/>
              <a:buNone/>
            </a:pPr>
            <a:endParaRPr lang="en-US" altLang="en-US" sz="3600" dirty="0"/>
          </a:p>
          <a:p>
            <a:pPr eaLnBrk="1" hangingPunct="1">
              <a:buFontTx/>
              <a:buNone/>
            </a:pPr>
            <a:endParaRPr lang="en-US" altLang="en-US" sz="3600" dirty="0"/>
          </a:p>
          <a:p>
            <a:pPr eaLnBrk="1" hangingPunct="1">
              <a:buFontTx/>
              <a:buNone/>
            </a:pPr>
            <a:endParaRPr lang="en-US" altLang="en-US" sz="3600" dirty="0"/>
          </a:p>
        </p:txBody>
      </p:sp>
      <p:sp>
        <p:nvSpPr>
          <p:cNvPr id="14340" name="Rectangle 3"/>
          <p:cNvSpPr>
            <a:spLocks noGrp="1" noChangeArrowheads="1"/>
          </p:cNvSpPr>
          <p:nvPr>
            <p:ph type="title"/>
            <p:custDataLst>
              <p:tags r:id="rId2"/>
            </p:custDataLst>
          </p:nvPr>
        </p:nvSpPr>
        <p:spPr>
          <a:xfrm>
            <a:off x="685800" y="228600"/>
            <a:ext cx="7772400" cy="838200"/>
          </a:xfrm>
        </p:spPr>
        <p:txBody>
          <a:bodyPr/>
          <a:lstStyle/>
          <a:p>
            <a:pPr eaLnBrk="1" hangingPunct="1"/>
            <a:r>
              <a:rPr lang="en-US" altLang="en-US" dirty="0" smtClean="0"/>
              <a:t>Gordon Moore</a:t>
            </a:r>
          </a:p>
        </p:txBody>
      </p:sp>
      <p:sp>
        <p:nvSpPr>
          <p:cNvPr id="14341" name="Rectangle 4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685800" y="1643063"/>
            <a:ext cx="3962400" cy="4757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n-US" altLang="en-US" sz="2800" dirty="0"/>
              <a:t>Cofounded Intel in 1968 with Robert Noyce. </a:t>
            </a:r>
          </a:p>
          <a:p>
            <a:pPr eaLnBrk="1" hangingPunct="1"/>
            <a:r>
              <a:rPr lang="en-US" altLang="en-US" sz="2800" b="1" dirty="0">
                <a:solidFill>
                  <a:schemeClr val="accent2"/>
                </a:solidFill>
              </a:rPr>
              <a:t>Moore</a:t>
            </a:r>
            <a:r>
              <a:rPr lang="ja-JP" altLang="en-US" sz="2800" b="1">
                <a:solidFill>
                  <a:schemeClr val="accent2"/>
                </a:solidFill>
              </a:rPr>
              <a:t>’</a:t>
            </a:r>
            <a:r>
              <a:rPr lang="en-US" altLang="ja-JP" sz="2800" b="1" dirty="0">
                <a:solidFill>
                  <a:schemeClr val="accent2"/>
                </a:solidFill>
              </a:rPr>
              <a:t>s Law: </a:t>
            </a:r>
            <a:r>
              <a:rPr lang="en-US" altLang="ja-JP" sz="2800" dirty="0"/>
              <a:t>the number of transistors on a computer chip doubles every 1.5 years (observed in 1965)</a:t>
            </a:r>
            <a:endParaRPr lang="en-US" altLang="en-US" sz="2800" dirty="0"/>
          </a:p>
        </p:txBody>
      </p:sp>
      <p:pic>
        <p:nvPicPr>
          <p:cNvPr id="14342" name="Picture 5"/>
          <p:cNvPicPr>
            <a:picLocks noChangeAspect="1" noChangeArrowheads="1"/>
          </p:cNvPicPr>
          <p:nvPr>
            <p:custDataLst>
              <p:tags r:id="rId4"/>
            </p:custData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0200" y="1676400"/>
            <a:ext cx="3016250" cy="4295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4"/>
          <p:cNvSpPr>
            <a:spLocks noGrp="1" noChangeArrowheads="1"/>
          </p:cNvSpPr>
          <p:nvPr>
            <p:ph type="title"/>
          </p:nvPr>
        </p:nvSpPr>
        <p:spPr>
          <a:xfrm>
            <a:off x="762000" y="228600"/>
            <a:ext cx="7353300" cy="762000"/>
          </a:xfrm>
        </p:spPr>
        <p:txBody>
          <a:bodyPr lIns="90487" tIns="44450" rIns="90487" bIns="44450"/>
          <a:lstStyle/>
          <a:p>
            <a:pPr>
              <a:lnSpc>
                <a:spcPct val="107000"/>
              </a:lnSpc>
            </a:pPr>
            <a:r>
              <a:rPr lang="en-US" altLang="en-US" sz="3200" dirty="0" smtClean="0">
                <a:latin typeface="Lucida Sans Unicode" pitchFamily="34" charset="0"/>
                <a:ea typeface="SimSun" pitchFamily="2" charset="-122"/>
              </a:rPr>
              <a:t>Technology Trends: Moore’s Law</a:t>
            </a:r>
          </a:p>
        </p:txBody>
      </p:sp>
      <p:pic>
        <p:nvPicPr>
          <p:cNvPr id="15363" name="Picture 29" descr="moor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72" t="3607" r="4218" b="6010"/>
          <a:stretch>
            <a:fillRect/>
          </a:stretch>
        </p:blipFill>
        <p:spPr bwMode="auto">
          <a:xfrm>
            <a:off x="371475" y="931863"/>
            <a:ext cx="7469188" cy="5146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4" name="Rectangle 3"/>
          <p:cNvSpPr txBox="1">
            <a:spLocks noChangeArrowheads="1"/>
          </p:cNvSpPr>
          <p:nvPr/>
        </p:nvSpPr>
        <p:spPr bwMode="auto">
          <a:xfrm>
            <a:off x="0" y="5867400"/>
            <a:ext cx="8958263" cy="16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r>
              <a:rPr lang="en-US" altLang="en-US" sz="2800" dirty="0">
                <a:latin typeface="Garamond" pitchFamily="18" charset="0"/>
              </a:rPr>
              <a:t>Since 1975, transistor counts have doubled every two years.</a:t>
            </a:r>
          </a:p>
        </p:txBody>
      </p:sp>
      <p:sp>
        <p:nvSpPr>
          <p:cNvPr id="15365" name="Slide Number Placeholder 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0E1A2811-311E-4436-96D9-CDDED33AF420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19</a:t>
            </a:fld>
            <a:endParaRPr lang="en-US" altLang="en-US" sz="1400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6"/>
          <p:cNvSpPr>
            <a:spLocks noGrp="1" noChangeArrowheads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F7DA566A-707F-4F53-BC36-A49BA5D98EDE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20</a:t>
            </a:fld>
            <a:endParaRPr lang="en-US" altLang="en-US" sz="1400" dirty="0" smtClean="0"/>
          </a:p>
        </p:txBody>
      </p:sp>
      <p:sp>
        <p:nvSpPr>
          <p:cNvPr id="17411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>
          <a:xfrm>
            <a:off x="659674" y="0"/>
            <a:ext cx="7772400" cy="914400"/>
          </a:xfrm>
        </p:spPr>
        <p:txBody>
          <a:bodyPr/>
          <a:lstStyle/>
          <a:p>
            <a:pPr eaLnBrk="1" hangingPunct="1"/>
            <a:r>
              <a:rPr lang="en-US" altLang="en-US" dirty="0" smtClean="0">
                <a:solidFill>
                  <a:srgbClr val="C00000"/>
                </a:solidFill>
              </a:rPr>
              <a:t>New Technologies</a:t>
            </a:r>
            <a:endParaRPr lang="en-GB" altLang="en-US" dirty="0" smtClean="0">
              <a:solidFill>
                <a:srgbClr val="C00000"/>
              </a:solidFill>
            </a:endParaRPr>
          </a:p>
        </p:txBody>
      </p:sp>
      <p:sp>
        <p:nvSpPr>
          <p:cNvPr id="17412" name="Rectangle 3"/>
          <p:cNvSpPr>
            <a:spLocks noGrp="1" noChangeArrowheads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574766" y="1018903"/>
            <a:ext cx="7883434" cy="5077097"/>
          </a:xfrm>
        </p:spPr>
        <p:txBody>
          <a:bodyPr/>
          <a:lstStyle/>
          <a:p>
            <a:pPr eaLnBrk="1" hangingPunct="1"/>
            <a:r>
              <a:rPr lang="en-US" altLang="en-US" dirty="0" smtClean="0"/>
              <a:t>New materials and fabrication for devices</a:t>
            </a:r>
          </a:p>
          <a:p>
            <a:pPr lvl="1" eaLnBrk="1" hangingPunct="1"/>
            <a:r>
              <a:rPr lang="en-US" altLang="en-US" dirty="0" smtClean="0"/>
              <a:t>Low power devices </a:t>
            </a:r>
          </a:p>
          <a:p>
            <a:pPr lvl="1" eaLnBrk="1" hangingPunct="1"/>
            <a:r>
              <a:rPr lang="en-US" altLang="en-US" dirty="0" smtClean="0"/>
              <a:t>Three dimensional integrated circuits</a:t>
            </a:r>
          </a:p>
          <a:p>
            <a:pPr lvl="1" eaLnBrk="1" hangingPunct="1"/>
            <a:r>
              <a:rPr lang="en-US" altLang="en-US" dirty="0" smtClean="0"/>
              <a:t>Graphene</a:t>
            </a:r>
          </a:p>
          <a:p>
            <a:pPr eaLnBrk="1" hangingPunct="1"/>
            <a:r>
              <a:rPr lang="en-US" altLang="en-US" dirty="0" smtClean="0"/>
              <a:t>New architecture</a:t>
            </a:r>
          </a:p>
          <a:p>
            <a:pPr lvl="1" eaLnBrk="1" hangingPunct="1"/>
            <a:r>
              <a:rPr lang="en-US" altLang="en-US" dirty="0" smtClean="0"/>
              <a:t>Machine learning, deep learning</a:t>
            </a:r>
          </a:p>
          <a:p>
            <a:pPr eaLnBrk="1" hangingPunct="1"/>
            <a:r>
              <a:rPr lang="en-US" altLang="en-US" dirty="0" smtClean="0"/>
              <a:t>Quantum computing</a:t>
            </a:r>
          </a:p>
          <a:p>
            <a:pPr lvl="1" eaLnBrk="1" hangingPunct="1">
              <a:buFontTx/>
              <a:buNone/>
            </a:pPr>
            <a:endParaRPr lang="en-US" altLang="en-US" dirty="0" smtClean="0"/>
          </a:p>
          <a:p>
            <a:pPr lvl="1" eaLnBrk="1" hangingPunct="1"/>
            <a:endParaRPr lang="en-US" altLang="en-US" dirty="0" smtClean="0"/>
          </a:p>
          <a:p>
            <a:pPr eaLnBrk="1" hangingPunct="1">
              <a:buFontTx/>
              <a:buNone/>
            </a:pPr>
            <a:endParaRPr lang="en-US" alt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6"/>
          <p:cNvSpPr>
            <a:spLocks noGrp="1" noChangeArrowheads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F7DA566A-707F-4F53-BC36-A49BA5D98EDE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21</a:t>
            </a:fld>
            <a:endParaRPr lang="en-US" altLang="en-US" sz="1400" dirty="0" smtClean="0"/>
          </a:p>
        </p:txBody>
      </p:sp>
      <p:sp>
        <p:nvSpPr>
          <p:cNvPr id="17411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>
          <a:xfrm>
            <a:off x="659674" y="0"/>
            <a:ext cx="7772400" cy="914400"/>
          </a:xfrm>
        </p:spPr>
        <p:txBody>
          <a:bodyPr/>
          <a:lstStyle/>
          <a:p>
            <a:pPr eaLnBrk="1" hangingPunct="1"/>
            <a:r>
              <a:rPr lang="en-US" altLang="en-US" dirty="0" smtClean="0">
                <a:solidFill>
                  <a:srgbClr val="C00000"/>
                </a:solidFill>
              </a:rPr>
              <a:t>Artificial Intelligence</a:t>
            </a:r>
            <a:endParaRPr lang="en-GB" altLang="en-US" dirty="0" smtClean="0">
              <a:solidFill>
                <a:srgbClr val="C00000"/>
              </a:solidFill>
            </a:endParaRPr>
          </a:p>
        </p:txBody>
      </p:sp>
      <p:sp>
        <p:nvSpPr>
          <p:cNvPr id="17412" name="Rectangle 3"/>
          <p:cNvSpPr>
            <a:spLocks noGrp="1" noChangeArrowheads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574766" y="1018903"/>
            <a:ext cx="7883434" cy="5077097"/>
          </a:xfrm>
        </p:spPr>
        <p:txBody>
          <a:bodyPr/>
          <a:lstStyle/>
          <a:p>
            <a:pPr eaLnBrk="1" hangingPunct="1"/>
            <a:r>
              <a:rPr lang="en-US" altLang="en-US" dirty="0" smtClean="0"/>
              <a:t>Logic and Reasoning</a:t>
            </a:r>
          </a:p>
          <a:p>
            <a:pPr eaLnBrk="1" hangingPunct="1"/>
            <a:r>
              <a:rPr lang="en-US" altLang="en-US" dirty="0" smtClean="0"/>
              <a:t>Boolean Satisfiability</a:t>
            </a:r>
          </a:p>
          <a:p>
            <a:pPr lvl="1" eaLnBrk="1" hangingPunct="1"/>
            <a:r>
              <a:rPr lang="en-US" altLang="en-US" dirty="0" smtClean="0"/>
              <a:t>Product of sum clauses</a:t>
            </a:r>
          </a:p>
          <a:p>
            <a:pPr lvl="1" eaLnBrk="1" hangingPunct="1"/>
            <a:r>
              <a:rPr lang="en-US" altLang="en-US" dirty="0" smtClean="0"/>
              <a:t>Diagnosis</a:t>
            </a:r>
            <a:endParaRPr lang="en-US" altLang="en-US" dirty="0"/>
          </a:p>
          <a:p>
            <a:pPr eaLnBrk="1" hangingPunct="1"/>
            <a:r>
              <a:rPr lang="en-US" altLang="en-US" dirty="0" smtClean="0"/>
              <a:t>States and Sequences</a:t>
            </a:r>
          </a:p>
          <a:p>
            <a:pPr lvl="1" eaLnBrk="1" hangingPunct="1"/>
            <a:r>
              <a:rPr lang="en-US" altLang="en-US" dirty="0" smtClean="0"/>
              <a:t>Sequential Machines</a:t>
            </a:r>
          </a:p>
          <a:p>
            <a:pPr lvl="1" eaLnBrk="1" hangingPunct="1"/>
            <a:r>
              <a:rPr lang="en-US" altLang="en-US" dirty="0" smtClean="0"/>
              <a:t>Reachability</a:t>
            </a:r>
          </a:p>
          <a:p>
            <a:pPr lvl="1" eaLnBrk="1" hangingPunct="1"/>
            <a:r>
              <a:rPr lang="en-US" altLang="en-US" dirty="0" smtClean="0"/>
              <a:t>Controllability</a:t>
            </a:r>
          </a:p>
          <a:p>
            <a:pPr lvl="1" eaLnBrk="1" hangingPunct="1"/>
            <a:endParaRPr lang="en-US" altLang="en-US" dirty="0" smtClean="0"/>
          </a:p>
          <a:p>
            <a:pPr eaLnBrk="1" hangingPunct="1">
              <a:buFontTx/>
              <a:buNone/>
            </a:pPr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32925609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6"/>
          <p:cNvSpPr>
            <a:spLocks noGrp="1" noChangeArrowheads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F7DA566A-707F-4F53-BC36-A49BA5D98EDE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22</a:t>
            </a:fld>
            <a:endParaRPr lang="en-US" altLang="en-US" sz="1400" dirty="0" smtClean="0"/>
          </a:p>
        </p:txBody>
      </p:sp>
      <p:sp>
        <p:nvSpPr>
          <p:cNvPr id="17411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>
          <a:xfrm>
            <a:off x="659675" y="0"/>
            <a:ext cx="7772400" cy="901337"/>
          </a:xfrm>
        </p:spPr>
        <p:txBody>
          <a:bodyPr/>
          <a:lstStyle/>
          <a:p>
            <a:pPr eaLnBrk="1" hangingPunct="1"/>
            <a:r>
              <a:rPr lang="en-US" altLang="en-US" dirty="0" smtClean="0"/>
              <a:t>Scope</a:t>
            </a:r>
            <a:endParaRPr lang="en-GB" altLang="en-US" dirty="0" smtClean="0"/>
          </a:p>
        </p:txBody>
      </p:sp>
      <p:sp>
        <p:nvSpPr>
          <p:cNvPr id="17412" name="Rectangle 3"/>
          <p:cNvSpPr>
            <a:spLocks noGrp="1" noChangeArrowheads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09555" y="965156"/>
            <a:ext cx="8018462" cy="4386262"/>
          </a:xfrm>
        </p:spPr>
        <p:txBody>
          <a:bodyPr/>
          <a:lstStyle/>
          <a:p>
            <a:pPr marL="0" indent="0" eaLnBrk="1" hangingPunct="1">
              <a:buNone/>
            </a:pPr>
            <a:r>
              <a:rPr lang="en-US" altLang="en-US" dirty="0" smtClean="0"/>
              <a:t>The purpose of this course is that we:</a:t>
            </a:r>
          </a:p>
          <a:p>
            <a:pPr eaLnBrk="1" hangingPunct="1"/>
            <a:r>
              <a:rPr lang="en-US" altLang="en-US" dirty="0" smtClean="0"/>
              <a:t>Learn the principles of digital design</a:t>
            </a:r>
          </a:p>
          <a:p>
            <a:pPr eaLnBrk="1" hangingPunct="1"/>
            <a:r>
              <a:rPr lang="en-US" altLang="en-US" dirty="0" smtClean="0"/>
              <a:t>Learn to systematically debug increasingly complex designs </a:t>
            </a:r>
          </a:p>
          <a:p>
            <a:pPr eaLnBrk="1" hangingPunct="1"/>
            <a:r>
              <a:rPr lang="en-US" altLang="en-US" dirty="0" smtClean="0"/>
              <a:t>Design and build digital systems</a:t>
            </a:r>
          </a:p>
          <a:p>
            <a:pPr eaLnBrk="1" hangingPunct="1"/>
            <a:r>
              <a:rPr lang="en-US" altLang="en-US" dirty="0" smtClean="0"/>
              <a:t>Learn what’s under the hood of an electronic component</a:t>
            </a:r>
          </a:p>
          <a:p>
            <a:pPr eaLnBrk="1" hangingPunct="1"/>
            <a:r>
              <a:rPr lang="en-US" altLang="en-US" dirty="0" smtClean="0"/>
              <a:t>Prepare for the future technology revolution</a:t>
            </a:r>
          </a:p>
          <a:p>
            <a:pPr lvl="1" eaLnBrk="1" hangingPunct="1">
              <a:buFontTx/>
              <a:buNone/>
            </a:pPr>
            <a:endParaRPr lang="en-US" altLang="en-US" dirty="0" smtClean="0"/>
          </a:p>
          <a:p>
            <a:pPr lvl="1" eaLnBrk="1" hangingPunct="1"/>
            <a:endParaRPr lang="en-US" altLang="en-US" dirty="0" smtClean="0"/>
          </a:p>
          <a:p>
            <a:pPr eaLnBrk="1" hangingPunct="1">
              <a:buFontTx/>
              <a:buNone/>
            </a:pPr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2338414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Rectangle 1027"/>
          <p:cNvSpPr>
            <a:spLocks noGrp="1" noChangeArrowheads="1"/>
          </p:cNvSpPr>
          <p:nvPr>
            <p:ph type="title"/>
          </p:nvPr>
        </p:nvSpPr>
        <p:spPr>
          <a:xfrm>
            <a:off x="604567" y="185995"/>
            <a:ext cx="7934865" cy="728405"/>
          </a:xfrm>
        </p:spPr>
        <p:txBody>
          <a:bodyPr wrap="none" lIns="63500" tIns="25400" rIns="63500" bIns="25400" anchor="t">
            <a:spAutoFit/>
          </a:bodyPr>
          <a:lstStyle/>
          <a:p>
            <a:r>
              <a:rPr lang="en-US" altLang="en-US" dirty="0" smtClean="0">
                <a:latin typeface="Lucida Sans Unicode" pitchFamily="34" charset="0"/>
                <a:ea typeface="SimSun" pitchFamily="2" charset="-122"/>
              </a:rPr>
              <a:t>Position among CSE Courses</a:t>
            </a:r>
          </a:p>
        </p:txBody>
      </p:sp>
      <p:sp>
        <p:nvSpPr>
          <p:cNvPr id="37890" name="Rectangle 1049"/>
          <p:cNvSpPr>
            <a:spLocks noGrp="1" noChangeArrowheads="1"/>
          </p:cNvSpPr>
          <p:nvPr>
            <p:ph type="body" idx="1"/>
          </p:nvPr>
        </p:nvSpPr>
        <p:spPr>
          <a:xfrm>
            <a:off x="304800" y="5029200"/>
            <a:ext cx="9296400" cy="482600"/>
          </a:xfrm>
        </p:spPr>
        <p:txBody>
          <a:bodyPr lIns="63500" tIns="25400" rIns="63500" bIns="25400">
            <a:spAutoFit/>
          </a:bodyPr>
          <a:lstStyle/>
          <a:p>
            <a:r>
              <a:rPr lang="en-US" altLang="en-US" sz="2800" dirty="0" smtClean="0">
                <a:ea typeface="SimSun" pitchFamily="2" charset="-122"/>
              </a:rPr>
              <a:t>Big idea: Coordination of many </a:t>
            </a:r>
            <a:r>
              <a:rPr lang="en-US" altLang="en-US" sz="2800" i="1" dirty="0" smtClean="0">
                <a:solidFill>
                  <a:schemeClr val="folHlink"/>
                </a:solidFill>
                <a:ea typeface="SimSun" pitchFamily="2" charset="-122"/>
              </a:rPr>
              <a:t>levels of abstraction</a:t>
            </a:r>
          </a:p>
        </p:txBody>
      </p:sp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0" y="3657170"/>
            <a:ext cx="8305800" cy="610031"/>
            <a:chOff x="96" y="1525"/>
            <a:chExt cx="5232" cy="585"/>
          </a:xfrm>
        </p:grpSpPr>
        <p:sp>
          <p:nvSpPr>
            <p:cNvPr id="79" name="Oval 3" descr="5%"/>
            <p:cNvSpPr>
              <a:spLocks noChangeArrowheads="1"/>
            </p:cNvSpPr>
            <p:nvPr/>
          </p:nvSpPr>
          <p:spPr bwMode="auto">
            <a:xfrm>
              <a:off x="96" y="1525"/>
              <a:ext cx="5232" cy="585"/>
            </a:xfrm>
            <a:prstGeom prst="ellipse">
              <a:avLst/>
            </a:prstGeom>
            <a:pattFill prst="pct5">
              <a:fgClr>
                <a:srgbClr val="00DFCA"/>
              </a:fgClr>
              <a:bgClr>
                <a:srgbClr val="FFFFFF"/>
              </a:bgClr>
            </a:pattFill>
            <a:ln w="28575">
              <a:solidFill>
                <a:srgbClr val="00DFCA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 dirty="0">
                <a:solidFill>
                  <a:sysClr val="windowText" lastClr="000000"/>
                </a:solidFill>
                <a:latin typeface="Times New Roman" charset="0"/>
                <a:ea typeface="+mn-ea"/>
              </a:endParaRPr>
            </a:p>
          </p:txBody>
        </p:sp>
        <p:sp>
          <p:nvSpPr>
            <p:cNvPr id="37932" name="Text Box 4"/>
            <p:cNvSpPr txBox="1">
              <a:spLocks noChangeArrowheads="1"/>
            </p:cNvSpPr>
            <p:nvPr/>
          </p:nvSpPr>
          <p:spPr bwMode="auto">
            <a:xfrm>
              <a:off x="3936" y="1549"/>
              <a:ext cx="1016" cy="5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3200" b="1" dirty="0">
                  <a:solidFill>
                    <a:srgbClr val="063DE8"/>
                  </a:solidFill>
                  <a:latin typeface="Garamond" pitchFamily="18" charset="0"/>
                  <a:ea typeface="SimSun" pitchFamily="2" charset="-122"/>
                </a:rPr>
                <a:t>CSE 140</a:t>
              </a:r>
              <a:endParaRPr lang="en-US" altLang="en-US" sz="3200" dirty="0">
                <a:solidFill>
                  <a:srgbClr val="000000"/>
                </a:solidFill>
                <a:latin typeface="Garamond" pitchFamily="18" charset="0"/>
                <a:ea typeface="SimSun" pitchFamily="2" charset="-122"/>
              </a:endParaRPr>
            </a:p>
          </p:txBody>
        </p:sp>
      </p:grpSp>
      <p:sp>
        <p:nvSpPr>
          <p:cNvPr id="81" name="Rectangle 7"/>
          <p:cNvSpPr>
            <a:spLocks noChangeArrowheads="1"/>
          </p:cNvSpPr>
          <p:nvPr/>
        </p:nvSpPr>
        <p:spPr bwMode="auto">
          <a:xfrm>
            <a:off x="4572000" y="2971800"/>
            <a:ext cx="1282700" cy="330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63500" tIns="25400" rIns="63500" bIns="25400">
            <a:spAutoFit/>
          </a:bodyPr>
          <a:lstStyle/>
          <a:p>
            <a:pPr fontAlgn="auto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kern="0" dirty="0">
                <a:solidFill>
                  <a:srgbClr val="000000"/>
                </a:solidFill>
                <a:latin typeface="Times New Roman" charset="0"/>
                <a:ea typeface="+mn-ea"/>
              </a:rPr>
              <a:t>I/O system</a:t>
            </a:r>
          </a:p>
        </p:txBody>
      </p:sp>
      <p:sp>
        <p:nvSpPr>
          <p:cNvPr id="82" name="Rectangle 8"/>
          <p:cNvSpPr>
            <a:spLocks noChangeArrowheads="1"/>
          </p:cNvSpPr>
          <p:nvPr/>
        </p:nvSpPr>
        <p:spPr bwMode="auto">
          <a:xfrm>
            <a:off x="2908300" y="4394200"/>
            <a:ext cx="25400" cy="279400"/>
          </a:xfrm>
          <a:prstGeom prst="rect">
            <a:avLst/>
          </a:prstGeom>
          <a:noFill/>
          <a:ln w="762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kern="0" dirty="0">
              <a:solidFill>
                <a:sysClr val="windowText" lastClr="000000"/>
              </a:solidFill>
              <a:latin typeface="Times New Roman" charset="0"/>
              <a:ea typeface="+mn-ea"/>
            </a:endParaRPr>
          </a:p>
        </p:txBody>
      </p:sp>
      <p:sp>
        <p:nvSpPr>
          <p:cNvPr id="83" name="Rectangle 9"/>
          <p:cNvSpPr>
            <a:spLocks noChangeArrowheads="1"/>
          </p:cNvSpPr>
          <p:nvPr/>
        </p:nvSpPr>
        <p:spPr bwMode="auto">
          <a:xfrm>
            <a:off x="2362200" y="2971800"/>
            <a:ext cx="1244600" cy="330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63500" tIns="25400" rIns="63500" bIns="25400">
            <a:spAutoFit/>
          </a:bodyPr>
          <a:lstStyle/>
          <a:p>
            <a:pPr fontAlgn="auto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kern="0" dirty="0">
                <a:solidFill>
                  <a:srgbClr val="000000"/>
                </a:solidFill>
                <a:latin typeface="Times New Roman" charset="0"/>
                <a:ea typeface="+mn-ea"/>
              </a:rPr>
              <a:t>Processor</a:t>
            </a:r>
          </a:p>
        </p:txBody>
      </p:sp>
      <p:sp>
        <p:nvSpPr>
          <p:cNvPr id="84" name="Rectangle 10"/>
          <p:cNvSpPr>
            <a:spLocks noChangeArrowheads="1"/>
          </p:cNvSpPr>
          <p:nvPr/>
        </p:nvSpPr>
        <p:spPr bwMode="auto">
          <a:xfrm>
            <a:off x="2286000" y="2965450"/>
            <a:ext cx="3810000" cy="381000"/>
          </a:xfrm>
          <a:prstGeom prst="rect">
            <a:avLst/>
          </a:prstGeom>
          <a:noFill/>
          <a:ln w="28575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kern="0" dirty="0">
              <a:solidFill>
                <a:sysClr val="windowText" lastClr="000000"/>
              </a:solidFill>
              <a:latin typeface="Times New Roman" charset="0"/>
              <a:ea typeface="+mn-ea"/>
            </a:endParaRPr>
          </a:p>
        </p:txBody>
      </p:sp>
      <p:sp>
        <p:nvSpPr>
          <p:cNvPr id="85" name="Line 11"/>
          <p:cNvSpPr>
            <a:spLocks noChangeShapeType="1"/>
          </p:cNvSpPr>
          <p:nvPr/>
        </p:nvSpPr>
        <p:spPr bwMode="auto">
          <a:xfrm>
            <a:off x="4572000" y="2971800"/>
            <a:ext cx="0" cy="40640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kern="0" dirty="0">
              <a:solidFill>
                <a:sysClr val="windowText" lastClr="000000"/>
              </a:solidFill>
              <a:latin typeface="Times New Roman" charset="0"/>
              <a:ea typeface="+mn-ea"/>
            </a:endParaRPr>
          </a:p>
        </p:txBody>
      </p:sp>
      <p:sp>
        <p:nvSpPr>
          <p:cNvPr id="86" name="Rectangle 12"/>
          <p:cNvSpPr>
            <a:spLocks noChangeArrowheads="1"/>
          </p:cNvSpPr>
          <p:nvPr/>
        </p:nvSpPr>
        <p:spPr bwMode="auto">
          <a:xfrm>
            <a:off x="2743200" y="2057400"/>
            <a:ext cx="1117600" cy="330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63500" tIns="25400" rIns="63500" bIns="25400">
            <a:spAutoFit/>
          </a:bodyPr>
          <a:lstStyle/>
          <a:p>
            <a:pPr fontAlgn="auto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kern="0" dirty="0">
                <a:solidFill>
                  <a:srgbClr val="000000"/>
                </a:solidFill>
                <a:latin typeface="Times New Roman" charset="0"/>
                <a:ea typeface="+mn-ea"/>
              </a:rPr>
              <a:t>Compiler</a:t>
            </a:r>
          </a:p>
        </p:txBody>
      </p:sp>
      <p:sp>
        <p:nvSpPr>
          <p:cNvPr id="87" name="Rectangle 13"/>
          <p:cNvSpPr>
            <a:spLocks noChangeArrowheads="1"/>
          </p:cNvSpPr>
          <p:nvPr/>
        </p:nvSpPr>
        <p:spPr bwMode="auto">
          <a:xfrm>
            <a:off x="2743200" y="2438400"/>
            <a:ext cx="1295400" cy="330200"/>
          </a:xfrm>
          <a:prstGeom prst="rect">
            <a:avLst/>
          </a:prstGeom>
          <a:noFill/>
          <a:ln w="28575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kern="0" dirty="0">
              <a:solidFill>
                <a:sysClr val="windowText" lastClr="000000"/>
              </a:solidFill>
              <a:latin typeface="Times New Roman" charset="0"/>
              <a:ea typeface="+mn-ea"/>
            </a:endParaRPr>
          </a:p>
        </p:txBody>
      </p:sp>
      <p:sp>
        <p:nvSpPr>
          <p:cNvPr id="88" name="Rectangle 14"/>
          <p:cNvSpPr>
            <a:spLocks noChangeArrowheads="1"/>
          </p:cNvSpPr>
          <p:nvPr/>
        </p:nvSpPr>
        <p:spPr bwMode="auto">
          <a:xfrm>
            <a:off x="4267200" y="1752600"/>
            <a:ext cx="1206500" cy="330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63500" tIns="25400" rIns="63500" bIns="25400">
            <a:spAutoFit/>
          </a:bodyPr>
          <a:lstStyle/>
          <a:p>
            <a:pPr fontAlgn="auto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kern="0" dirty="0">
                <a:solidFill>
                  <a:srgbClr val="000000"/>
                </a:solidFill>
                <a:latin typeface="Times New Roman" charset="0"/>
                <a:ea typeface="+mn-ea"/>
              </a:rPr>
              <a:t>Operating</a:t>
            </a:r>
          </a:p>
        </p:txBody>
      </p:sp>
      <p:sp>
        <p:nvSpPr>
          <p:cNvPr id="89" name="Rectangle 15"/>
          <p:cNvSpPr>
            <a:spLocks noChangeArrowheads="1"/>
          </p:cNvSpPr>
          <p:nvPr/>
        </p:nvSpPr>
        <p:spPr bwMode="auto">
          <a:xfrm>
            <a:off x="4279900" y="2057400"/>
            <a:ext cx="1270000" cy="6096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63500" tIns="25400" rIns="63500" bIns="25400">
            <a:spAutoFit/>
          </a:bodyPr>
          <a:lstStyle/>
          <a:p>
            <a:pPr fontAlgn="auto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kern="0" dirty="0">
                <a:solidFill>
                  <a:srgbClr val="000000"/>
                </a:solidFill>
                <a:latin typeface="Times New Roman" charset="0"/>
                <a:ea typeface="+mn-ea"/>
              </a:rPr>
              <a:t>System</a:t>
            </a:r>
          </a:p>
          <a:p>
            <a:pPr fontAlgn="auto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kern="0" dirty="0">
                <a:solidFill>
                  <a:srgbClr val="000000"/>
                </a:solidFill>
                <a:latin typeface="Times New Roman" charset="0"/>
                <a:ea typeface="+mn-ea"/>
              </a:rPr>
              <a:t>(Mac OSX)</a:t>
            </a:r>
          </a:p>
        </p:txBody>
      </p:sp>
      <p:sp>
        <p:nvSpPr>
          <p:cNvPr id="90" name="Line 16"/>
          <p:cNvSpPr>
            <a:spLocks noChangeShapeType="1"/>
          </p:cNvSpPr>
          <p:nvPr/>
        </p:nvSpPr>
        <p:spPr bwMode="auto">
          <a:xfrm flipV="1">
            <a:off x="3505200" y="1752600"/>
            <a:ext cx="0" cy="30480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kern="0" dirty="0">
              <a:solidFill>
                <a:sysClr val="windowText" lastClr="000000"/>
              </a:solidFill>
              <a:latin typeface="Times New Roman" charset="0"/>
              <a:ea typeface="+mn-ea"/>
            </a:endParaRPr>
          </a:p>
        </p:txBody>
      </p:sp>
      <p:sp>
        <p:nvSpPr>
          <p:cNvPr id="91" name="Line 17"/>
          <p:cNvSpPr>
            <a:spLocks noChangeShapeType="1"/>
          </p:cNvSpPr>
          <p:nvPr/>
        </p:nvSpPr>
        <p:spPr bwMode="auto">
          <a:xfrm>
            <a:off x="3511550" y="1752600"/>
            <a:ext cx="2203450" cy="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kern="0" dirty="0">
              <a:solidFill>
                <a:sysClr val="windowText" lastClr="000000"/>
              </a:solidFill>
              <a:latin typeface="Times New Roman" charset="0"/>
              <a:ea typeface="+mn-ea"/>
            </a:endParaRPr>
          </a:p>
        </p:txBody>
      </p:sp>
      <p:sp>
        <p:nvSpPr>
          <p:cNvPr id="92" name="Line 18"/>
          <p:cNvSpPr>
            <a:spLocks noChangeShapeType="1"/>
          </p:cNvSpPr>
          <p:nvPr/>
        </p:nvSpPr>
        <p:spPr bwMode="auto">
          <a:xfrm>
            <a:off x="5715000" y="1752600"/>
            <a:ext cx="0" cy="105410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kern="0" dirty="0">
              <a:solidFill>
                <a:sysClr val="windowText" lastClr="000000"/>
              </a:solidFill>
              <a:latin typeface="Times New Roman" charset="0"/>
              <a:ea typeface="+mn-ea"/>
            </a:endParaRPr>
          </a:p>
        </p:txBody>
      </p:sp>
      <p:sp>
        <p:nvSpPr>
          <p:cNvPr id="93" name="Rectangle 19"/>
          <p:cNvSpPr>
            <a:spLocks noChangeArrowheads="1"/>
          </p:cNvSpPr>
          <p:nvPr/>
        </p:nvSpPr>
        <p:spPr bwMode="auto">
          <a:xfrm>
            <a:off x="2667000" y="1397000"/>
            <a:ext cx="2870200" cy="330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63500" tIns="25400" rIns="63500" bIns="25400">
            <a:spAutoFit/>
          </a:bodyPr>
          <a:lstStyle/>
          <a:p>
            <a:pPr fontAlgn="auto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kern="0" dirty="0">
                <a:solidFill>
                  <a:srgbClr val="000000"/>
                </a:solidFill>
                <a:latin typeface="Times New Roman" charset="0"/>
                <a:ea typeface="+mn-ea"/>
              </a:rPr>
              <a:t>Application (ex: browser)</a:t>
            </a:r>
          </a:p>
        </p:txBody>
      </p:sp>
      <p:sp>
        <p:nvSpPr>
          <p:cNvPr id="94" name="Line 20"/>
          <p:cNvSpPr>
            <a:spLocks noChangeShapeType="1"/>
          </p:cNvSpPr>
          <p:nvPr/>
        </p:nvSpPr>
        <p:spPr bwMode="auto">
          <a:xfrm flipV="1">
            <a:off x="2438400" y="1295400"/>
            <a:ext cx="0" cy="144780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kern="0" dirty="0">
              <a:solidFill>
                <a:sysClr val="windowText" lastClr="000000"/>
              </a:solidFill>
              <a:latin typeface="Times New Roman" charset="0"/>
              <a:ea typeface="+mn-ea"/>
            </a:endParaRPr>
          </a:p>
        </p:txBody>
      </p:sp>
      <p:sp>
        <p:nvSpPr>
          <p:cNvPr id="95" name="Line 21"/>
          <p:cNvSpPr>
            <a:spLocks noChangeShapeType="1"/>
          </p:cNvSpPr>
          <p:nvPr/>
        </p:nvSpPr>
        <p:spPr bwMode="auto">
          <a:xfrm>
            <a:off x="5562600" y="1301750"/>
            <a:ext cx="0" cy="44450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kern="0" dirty="0">
              <a:solidFill>
                <a:sysClr val="windowText" lastClr="000000"/>
              </a:solidFill>
              <a:latin typeface="Times New Roman" charset="0"/>
              <a:ea typeface="+mn-ea"/>
            </a:endParaRPr>
          </a:p>
        </p:txBody>
      </p:sp>
      <p:sp>
        <p:nvSpPr>
          <p:cNvPr id="96" name="Rectangle 22"/>
          <p:cNvSpPr>
            <a:spLocks noChangeArrowheads="1"/>
          </p:cNvSpPr>
          <p:nvPr/>
        </p:nvSpPr>
        <p:spPr bwMode="auto">
          <a:xfrm>
            <a:off x="3187700" y="3873500"/>
            <a:ext cx="1651000" cy="330200"/>
          </a:xfrm>
          <a:prstGeom prst="rect">
            <a:avLst/>
          </a:prstGeom>
          <a:noFill/>
          <a:ln w="50800">
            <a:noFill/>
            <a:miter lim="800000"/>
            <a:headEnd/>
            <a:tailEnd/>
          </a:ln>
          <a:effectLst/>
        </p:spPr>
        <p:txBody>
          <a:bodyPr wrap="none" lIns="63500" tIns="25400" rIns="63500" bIns="25400">
            <a:spAutoFit/>
          </a:bodyPr>
          <a:lstStyle/>
          <a:p>
            <a:pPr fontAlgn="auto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kern="0" dirty="0">
                <a:solidFill>
                  <a:srgbClr val="000000"/>
                </a:solidFill>
                <a:latin typeface="Times New Roman" charset="0"/>
                <a:ea typeface="+mn-ea"/>
              </a:rPr>
              <a:t>Digital Design</a:t>
            </a:r>
          </a:p>
        </p:txBody>
      </p:sp>
      <p:sp>
        <p:nvSpPr>
          <p:cNvPr id="97" name="Rectangle 23"/>
          <p:cNvSpPr>
            <a:spLocks noChangeArrowheads="1"/>
          </p:cNvSpPr>
          <p:nvPr/>
        </p:nvSpPr>
        <p:spPr bwMode="auto">
          <a:xfrm>
            <a:off x="2724150" y="3841750"/>
            <a:ext cx="2654300" cy="342900"/>
          </a:xfrm>
          <a:prstGeom prst="rect">
            <a:avLst/>
          </a:prstGeom>
          <a:noFill/>
          <a:ln w="28575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kern="0" dirty="0">
              <a:solidFill>
                <a:sysClr val="windowText" lastClr="000000"/>
              </a:solidFill>
              <a:latin typeface="Times New Roman" charset="0"/>
              <a:ea typeface="+mn-ea"/>
            </a:endParaRPr>
          </a:p>
        </p:txBody>
      </p:sp>
      <p:sp>
        <p:nvSpPr>
          <p:cNvPr id="98" name="Rectangle 24"/>
          <p:cNvSpPr>
            <a:spLocks noChangeArrowheads="1"/>
          </p:cNvSpPr>
          <p:nvPr/>
        </p:nvSpPr>
        <p:spPr bwMode="auto">
          <a:xfrm>
            <a:off x="3124200" y="4165600"/>
            <a:ext cx="1676400" cy="330200"/>
          </a:xfrm>
          <a:prstGeom prst="rect">
            <a:avLst/>
          </a:prstGeom>
          <a:noFill/>
          <a:ln w="50800">
            <a:noFill/>
            <a:miter lim="800000"/>
            <a:headEnd/>
            <a:tailEnd/>
          </a:ln>
          <a:effectLst/>
        </p:spPr>
        <p:txBody>
          <a:bodyPr wrap="none" lIns="63500" tIns="25400" rIns="63500" bIns="25400">
            <a:spAutoFit/>
          </a:bodyPr>
          <a:lstStyle/>
          <a:p>
            <a:pPr fontAlgn="auto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kern="0" dirty="0">
                <a:solidFill>
                  <a:srgbClr val="000000"/>
                </a:solidFill>
                <a:latin typeface="Times New Roman" charset="0"/>
                <a:ea typeface="+mn-ea"/>
              </a:rPr>
              <a:t>Circuit Design</a:t>
            </a:r>
          </a:p>
        </p:txBody>
      </p:sp>
      <p:sp>
        <p:nvSpPr>
          <p:cNvPr id="99" name="Rectangle 25"/>
          <p:cNvSpPr>
            <a:spLocks noChangeArrowheads="1"/>
          </p:cNvSpPr>
          <p:nvPr/>
        </p:nvSpPr>
        <p:spPr bwMode="auto">
          <a:xfrm>
            <a:off x="2895600" y="4191000"/>
            <a:ext cx="2247900" cy="304800"/>
          </a:xfrm>
          <a:prstGeom prst="rect">
            <a:avLst/>
          </a:prstGeom>
          <a:noFill/>
          <a:ln w="28575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kern="0" dirty="0">
              <a:solidFill>
                <a:sysClr val="windowText" lastClr="000000"/>
              </a:solidFill>
              <a:latin typeface="Times New Roman" charset="0"/>
              <a:ea typeface="+mn-ea"/>
            </a:endParaRPr>
          </a:p>
        </p:txBody>
      </p:sp>
      <p:sp>
        <p:nvSpPr>
          <p:cNvPr id="100" name="Rectangle 26" descr="50%"/>
          <p:cNvSpPr>
            <a:spLocks noChangeArrowheads="1"/>
          </p:cNvSpPr>
          <p:nvPr/>
        </p:nvSpPr>
        <p:spPr bwMode="auto">
          <a:xfrm>
            <a:off x="838200" y="2743200"/>
            <a:ext cx="5372100" cy="192088"/>
          </a:xfrm>
          <a:prstGeom prst="rect">
            <a:avLst/>
          </a:prstGeom>
          <a:pattFill prst="pct50">
            <a:fgClr>
              <a:srgbClr val="FC0128"/>
            </a:fgClr>
            <a:bgClr>
              <a:srgbClr val="FFFFFF"/>
            </a:bgClr>
          </a:pattFill>
          <a:ln w="127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kern="0" dirty="0">
              <a:solidFill>
                <a:sysClr val="windowText" lastClr="000000"/>
              </a:solidFill>
              <a:latin typeface="Times New Roman" charset="0"/>
              <a:ea typeface="+mn-ea"/>
            </a:endParaRPr>
          </a:p>
        </p:txBody>
      </p:sp>
      <p:sp>
        <p:nvSpPr>
          <p:cNvPr id="101" name="Rectangle 27"/>
          <p:cNvSpPr>
            <a:spLocks noChangeArrowheads="1"/>
          </p:cNvSpPr>
          <p:nvPr/>
        </p:nvSpPr>
        <p:spPr bwMode="auto">
          <a:xfrm>
            <a:off x="6172200" y="2743200"/>
            <a:ext cx="1727200" cy="5175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63500" tIns="25400" rIns="63500" bIns="25400">
            <a:spAutoFit/>
          </a:bodyPr>
          <a:lstStyle/>
          <a:p>
            <a:pPr fontAlgn="auto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kern="0" dirty="0">
                <a:solidFill>
                  <a:srgbClr val="000000"/>
                </a:solidFill>
                <a:latin typeface="Times New Roman" charset="0"/>
                <a:ea typeface="+mn-ea"/>
              </a:rPr>
              <a:t>Instruction Set</a:t>
            </a:r>
          </a:p>
          <a:p>
            <a:pPr fontAlgn="auto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kern="0" dirty="0">
                <a:solidFill>
                  <a:srgbClr val="000000"/>
                </a:solidFill>
                <a:latin typeface="Times New Roman" charset="0"/>
                <a:ea typeface="+mn-ea"/>
              </a:rPr>
              <a:t> Architecture</a:t>
            </a:r>
          </a:p>
        </p:txBody>
      </p:sp>
      <p:sp>
        <p:nvSpPr>
          <p:cNvPr id="102" name="Line 28"/>
          <p:cNvSpPr>
            <a:spLocks noChangeShapeType="1"/>
          </p:cNvSpPr>
          <p:nvPr/>
        </p:nvSpPr>
        <p:spPr bwMode="auto">
          <a:xfrm>
            <a:off x="2444750" y="1295400"/>
            <a:ext cx="3117850" cy="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kern="0" dirty="0">
              <a:solidFill>
                <a:sysClr val="windowText" lastClr="000000"/>
              </a:solidFill>
              <a:latin typeface="Times New Roman" charset="0"/>
              <a:ea typeface="+mn-ea"/>
            </a:endParaRPr>
          </a:p>
        </p:txBody>
      </p:sp>
      <p:sp>
        <p:nvSpPr>
          <p:cNvPr id="103" name="Rectangle 29"/>
          <p:cNvSpPr>
            <a:spLocks noChangeArrowheads="1"/>
          </p:cNvSpPr>
          <p:nvPr/>
        </p:nvSpPr>
        <p:spPr bwMode="auto">
          <a:xfrm>
            <a:off x="2881313" y="3406775"/>
            <a:ext cx="2327275" cy="36353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87" tIns="44450" rIns="90487" bIns="4445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kern="0" dirty="0">
                <a:solidFill>
                  <a:srgbClr val="000000"/>
                </a:solidFill>
                <a:latin typeface="Times New Roman" charset="0"/>
                <a:ea typeface="+mn-ea"/>
              </a:rPr>
              <a:t>Datapath &amp; Control </a:t>
            </a:r>
          </a:p>
        </p:txBody>
      </p:sp>
      <p:sp>
        <p:nvSpPr>
          <p:cNvPr id="104" name="Rectangle 30"/>
          <p:cNvSpPr>
            <a:spLocks noChangeArrowheads="1"/>
          </p:cNvSpPr>
          <p:nvPr/>
        </p:nvSpPr>
        <p:spPr bwMode="auto">
          <a:xfrm>
            <a:off x="2597150" y="3359150"/>
            <a:ext cx="2882900" cy="444500"/>
          </a:xfrm>
          <a:prstGeom prst="rect">
            <a:avLst/>
          </a:prstGeom>
          <a:noFill/>
          <a:ln w="28575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kern="0" dirty="0">
              <a:solidFill>
                <a:sysClr val="windowText" lastClr="000000"/>
              </a:solidFill>
              <a:latin typeface="Times New Roman" charset="0"/>
              <a:ea typeface="+mn-ea"/>
            </a:endParaRPr>
          </a:p>
        </p:txBody>
      </p:sp>
      <p:sp>
        <p:nvSpPr>
          <p:cNvPr id="37916" name="Rectangle 31"/>
          <p:cNvSpPr>
            <a:spLocks noChangeArrowheads="1"/>
          </p:cNvSpPr>
          <p:nvPr/>
        </p:nvSpPr>
        <p:spPr bwMode="auto">
          <a:xfrm>
            <a:off x="3276600" y="4467225"/>
            <a:ext cx="1295400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7" tIns="44450" rIns="90487" bIns="4445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n-US" altLang="en-US" sz="1600" b="1" dirty="0">
                <a:solidFill>
                  <a:srgbClr val="000000"/>
                </a:solidFill>
                <a:ea typeface="SimSun" pitchFamily="2" charset="-122"/>
              </a:rPr>
              <a:t>Transistors</a:t>
            </a:r>
          </a:p>
        </p:txBody>
      </p:sp>
      <p:sp>
        <p:nvSpPr>
          <p:cNvPr id="106" name="Rectangle 32"/>
          <p:cNvSpPr>
            <a:spLocks noChangeArrowheads="1"/>
          </p:cNvSpPr>
          <p:nvPr/>
        </p:nvSpPr>
        <p:spPr bwMode="auto">
          <a:xfrm>
            <a:off x="2978150" y="4502150"/>
            <a:ext cx="2044700" cy="298450"/>
          </a:xfrm>
          <a:prstGeom prst="rect">
            <a:avLst/>
          </a:prstGeom>
          <a:noFill/>
          <a:ln w="28575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kern="0" dirty="0">
              <a:solidFill>
                <a:sysClr val="windowText" lastClr="000000"/>
              </a:solidFill>
              <a:latin typeface="Times New Roman" charset="0"/>
              <a:ea typeface="+mn-ea"/>
            </a:endParaRPr>
          </a:p>
        </p:txBody>
      </p:sp>
      <p:sp>
        <p:nvSpPr>
          <p:cNvPr id="107" name="Line 33"/>
          <p:cNvSpPr>
            <a:spLocks noChangeShapeType="1"/>
          </p:cNvSpPr>
          <p:nvPr/>
        </p:nvSpPr>
        <p:spPr bwMode="auto">
          <a:xfrm>
            <a:off x="3581400" y="2971800"/>
            <a:ext cx="0" cy="40640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kern="0" dirty="0">
              <a:solidFill>
                <a:sysClr val="windowText" lastClr="000000"/>
              </a:solidFill>
              <a:latin typeface="Times New Roman" charset="0"/>
              <a:ea typeface="+mn-ea"/>
            </a:endParaRPr>
          </a:p>
        </p:txBody>
      </p:sp>
      <p:sp>
        <p:nvSpPr>
          <p:cNvPr id="108" name="Rectangle 34"/>
          <p:cNvSpPr>
            <a:spLocks noChangeArrowheads="1"/>
          </p:cNvSpPr>
          <p:nvPr/>
        </p:nvSpPr>
        <p:spPr bwMode="auto">
          <a:xfrm>
            <a:off x="3568700" y="2971800"/>
            <a:ext cx="1003300" cy="330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63500" tIns="25400" rIns="63500" bIns="25400">
            <a:spAutoFit/>
          </a:bodyPr>
          <a:lstStyle/>
          <a:p>
            <a:pPr fontAlgn="auto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kern="0" dirty="0">
                <a:solidFill>
                  <a:srgbClr val="000000"/>
                </a:solidFill>
                <a:latin typeface="Times New Roman" charset="0"/>
                <a:ea typeface="+mn-ea"/>
              </a:rPr>
              <a:t>Memory</a:t>
            </a:r>
          </a:p>
        </p:txBody>
      </p:sp>
      <p:sp>
        <p:nvSpPr>
          <p:cNvPr id="109" name="Text Box 35"/>
          <p:cNvSpPr txBox="1">
            <a:spLocks noChangeArrowheads="1"/>
          </p:cNvSpPr>
          <p:nvPr/>
        </p:nvSpPr>
        <p:spPr bwMode="auto">
          <a:xfrm>
            <a:off x="762000" y="2895600"/>
            <a:ext cx="1579278" cy="40011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 kern="0" dirty="0" smtClean="0">
                <a:solidFill>
                  <a:sysClr val="windowText" lastClr="000000"/>
                </a:solidFill>
                <a:latin typeface="Times New Roman" charset="0"/>
                <a:ea typeface="+mn-ea"/>
              </a:rPr>
              <a:t>Architecture</a:t>
            </a:r>
            <a:endParaRPr lang="en-US" sz="2000" b="1" kern="0" dirty="0">
              <a:solidFill>
                <a:sysClr val="windowText" lastClr="000000"/>
              </a:solidFill>
              <a:latin typeface="Times New Roman" charset="0"/>
              <a:ea typeface="+mn-ea"/>
            </a:endParaRPr>
          </a:p>
        </p:txBody>
      </p:sp>
      <p:sp>
        <p:nvSpPr>
          <p:cNvPr id="110" name="Text Box 36"/>
          <p:cNvSpPr txBox="1">
            <a:spLocks noChangeArrowheads="1"/>
          </p:cNvSpPr>
          <p:nvPr/>
        </p:nvSpPr>
        <p:spPr bwMode="auto">
          <a:xfrm>
            <a:off x="762000" y="2362200"/>
            <a:ext cx="1257300" cy="3968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 kern="0" dirty="0">
                <a:solidFill>
                  <a:sysClr val="windowText" lastClr="000000"/>
                </a:solidFill>
                <a:latin typeface="Times New Roman" charset="0"/>
                <a:ea typeface="+mn-ea"/>
              </a:rPr>
              <a:t>Software</a:t>
            </a:r>
          </a:p>
        </p:txBody>
      </p:sp>
      <p:sp>
        <p:nvSpPr>
          <p:cNvPr id="111" name="Line 37"/>
          <p:cNvSpPr>
            <a:spLocks noChangeShapeType="1"/>
          </p:cNvSpPr>
          <p:nvPr/>
        </p:nvSpPr>
        <p:spPr bwMode="auto">
          <a:xfrm flipV="1">
            <a:off x="2133600" y="1752600"/>
            <a:ext cx="0" cy="990600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kern="0" dirty="0">
              <a:solidFill>
                <a:sysClr val="windowText" lastClr="000000"/>
              </a:solidFill>
              <a:latin typeface="Times New Roman" charset="0"/>
              <a:ea typeface="+mn-ea"/>
            </a:endParaRPr>
          </a:p>
        </p:txBody>
      </p:sp>
      <p:sp>
        <p:nvSpPr>
          <p:cNvPr id="112" name="Line 38"/>
          <p:cNvSpPr>
            <a:spLocks noChangeShapeType="1"/>
          </p:cNvSpPr>
          <p:nvPr/>
        </p:nvSpPr>
        <p:spPr bwMode="auto">
          <a:xfrm>
            <a:off x="2133600" y="2946400"/>
            <a:ext cx="0" cy="1066800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kern="0" dirty="0">
              <a:solidFill>
                <a:sysClr val="windowText" lastClr="000000"/>
              </a:solidFill>
              <a:latin typeface="Times New Roman" charset="0"/>
              <a:ea typeface="+mn-ea"/>
            </a:endParaRPr>
          </a:p>
        </p:txBody>
      </p:sp>
      <p:sp>
        <p:nvSpPr>
          <p:cNvPr id="113" name="Rectangle 39"/>
          <p:cNvSpPr>
            <a:spLocks noChangeArrowheads="1"/>
          </p:cNvSpPr>
          <p:nvPr/>
        </p:nvSpPr>
        <p:spPr bwMode="auto">
          <a:xfrm>
            <a:off x="2755900" y="2057400"/>
            <a:ext cx="1143000" cy="330200"/>
          </a:xfrm>
          <a:prstGeom prst="rect">
            <a:avLst/>
          </a:prstGeom>
          <a:noFill/>
          <a:ln w="28575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kern="0" dirty="0">
              <a:solidFill>
                <a:sysClr val="windowText" lastClr="000000"/>
              </a:solidFill>
              <a:latin typeface="Times New Roman" charset="0"/>
              <a:ea typeface="+mn-ea"/>
            </a:endParaRPr>
          </a:p>
        </p:txBody>
      </p:sp>
      <p:sp>
        <p:nvSpPr>
          <p:cNvPr id="114" name="Rectangle 40"/>
          <p:cNvSpPr>
            <a:spLocks noChangeArrowheads="1"/>
          </p:cNvSpPr>
          <p:nvPr/>
        </p:nvSpPr>
        <p:spPr bwMode="auto">
          <a:xfrm>
            <a:off x="2743200" y="2438400"/>
            <a:ext cx="1371600" cy="330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63500" tIns="25400" rIns="63500" bIns="25400">
            <a:spAutoFit/>
          </a:bodyPr>
          <a:lstStyle/>
          <a:p>
            <a:pPr fontAlgn="auto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kern="0" dirty="0">
                <a:solidFill>
                  <a:srgbClr val="000000"/>
                </a:solidFill>
                <a:latin typeface="Times New Roman" charset="0"/>
                <a:ea typeface="+mn-ea"/>
              </a:rPr>
              <a:t>Assembler</a:t>
            </a:r>
          </a:p>
        </p:txBody>
      </p:sp>
      <p:sp>
        <p:nvSpPr>
          <p:cNvPr id="37926" name="Text Box 15"/>
          <p:cNvSpPr txBox="1">
            <a:spLocks noChangeArrowheads="1"/>
          </p:cNvSpPr>
          <p:nvPr/>
        </p:nvSpPr>
        <p:spPr bwMode="auto">
          <a:xfrm>
            <a:off x="8145463" y="6583363"/>
            <a:ext cx="998537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r>
              <a:rPr lang="en-US" altLang="en-US" sz="1200" dirty="0">
                <a:solidFill>
                  <a:schemeClr val="bg2"/>
                </a:solidFill>
                <a:latin typeface="Garamond" pitchFamily="18" charset="0"/>
                <a:ea typeface="SimSun" pitchFamily="2" charset="-122"/>
                <a:sym typeface="Symbol" pitchFamily="18" charset="2"/>
              </a:rPr>
              <a:t>Dan Garcia</a:t>
            </a:r>
          </a:p>
        </p:txBody>
      </p:sp>
      <p:sp>
        <p:nvSpPr>
          <p:cNvPr id="37927" name="Text Box 4"/>
          <p:cNvSpPr txBox="1">
            <a:spLocks noChangeArrowheads="1"/>
          </p:cNvSpPr>
          <p:nvPr/>
        </p:nvSpPr>
        <p:spPr bwMode="auto">
          <a:xfrm>
            <a:off x="3432175" y="1676400"/>
            <a:ext cx="9874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n-US" altLang="en-US" sz="1800" b="1" dirty="0">
                <a:solidFill>
                  <a:srgbClr val="063DE8"/>
                </a:solidFill>
                <a:latin typeface="Garamond" pitchFamily="18" charset="0"/>
                <a:ea typeface="SimSun" pitchFamily="2" charset="-122"/>
              </a:rPr>
              <a:t>CSE 120</a:t>
            </a:r>
            <a:endParaRPr lang="en-US" altLang="en-US" sz="1800" dirty="0">
              <a:solidFill>
                <a:srgbClr val="000000"/>
              </a:solidFill>
              <a:latin typeface="Garamond" pitchFamily="18" charset="0"/>
              <a:ea typeface="SimSun" pitchFamily="2" charset="-122"/>
            </a:endParaRPr>
          </a:p>
        </p:txBody>
      </p:sp>
      <p:sp>
        <p:nvSpPr>
          <p:cNvPr id="37928" name="Text Box 4"/>
          <p:cNvSpPr txBox="1">
            <a:spLocks noChangeArrowheads="1"/>
          </p:cNvSpPr>
          <p:nvPr/>
        </p:nvSpPr>
        <p:spPr bwMode="auto">
          <a:xfrm>
            <a:off x="760413" y="3222625"/>
            <a:ext cx="97174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n-US" altLang="en-US" sz="1800" b="1" dirty="0">
                <a:solidFill>
                  <a:srgbClr val="063DE8"/>
                </a:solidFill>
                <a:latin typeface="Garamond" pitchFamily="18" charset="0"/>
                <a:ea typeface="SimSun" pitchFamily="2" charset="-122"/>
              </a:rPr>
              <a:t>CSE </a:t>
            </a:r>
            <a:r>
              <a:rPr lang="en-US" altLang="en-US" sz="1800" b="1" dirty="0" smtClean="0">
                <a:solidFill>
                  <a:srgbClr val="063DE8"/>
                </a:solidFill>
                <a:latin typeface="Garamond" pitchFamily="18" charset="0"/>
                <a:ea typeface="SimSun" pitchFamily="2" charset="-122"/>
              </a:rPr>
              <a:t>141</a:t>
            </a:r>
            <a:endParaRPr lang="en-US" altLang="en-US" sz="1800" dirty="0">
              <a:solidFill>
                <a:srgbClr val="000000"/>
              </a:solidFill>
              <a:latin typeface="Garamond" pitchFamily="18" charset="0"/>
              <a:ea typeface="SimSun" pitchFamily="2" charset="-122"/>
            </a:endParaRPr>
          </a:p>
        </p:txBody>
      </p:sp>
      <p:sp>
        <p:nvSpPr>
          <p:cNvPr id="37929" name="Text Box 4"/>
          <p:cNvSpPr txBox="1">
            <a:spLocks noChangeArrowheads="1"/>
          </p:cNvSpPr>
          <p:nvPr/>
        </p:nvSpPr>
        <p:spPr bwMode="auto">
          <a:xfrm>
            <a:off x="2597150" y="1752600"/>
            <a:ext cx="9715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n-US" altLang="en-US" sz="1800" b="1" dirty="0">
                <a:solidFill>
                  <a:srgbClr val="063DE8"/>
                </a:solidFill>
                <a:latin typeface="Garamond" pitchFamily="18" charset="0"/>
                <a:ea typeface="SimSun" pitchFamily="2" charset="-122"/>
              </a:rPr>
              <a:t>CSE 131</a:t>
            </a:r>
            <a:endParaRPr lang="en-US" altLang="en-US" sz="1800" dirty="0">
              <a:solidFill>
                <a:srgbClr val="000000"/>
              </a:solidFill>
              <a:latin typeface="Garamond" pitchFamily="18" charset="0"/>
              <a:ea typeface="SimSun" pitchFamily="2" charset="-122"/>
            </a:endParaRPr>
          </a:p>
        </p:txBody>
      </p:sp>
      <p:sp>
        <p:nvSpPr>
          <p:cNvPr id="37930" name="Text Box 4"/>
          <p:cNvSpPr txBox="1">
            <a:spLocks noChangeArrowheads="1"/>
          </p:cNvSpPr>
          <p:nvPr/>
        </p:nvSpPr>
        <p:spPr bwMode="auto">
          <a:xfrm>
            <a:off x="2657475" y="914400"/>
            <a:ext cx="20669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n-US" altLang="en-US" sz="1800" b="1" dirty="0">
                <a:solidFill>
                  <a:srgbClr val="063DE8"/>
                </a:solidFill>
                <a:latin typeface="Garamond" pitchFamily="18" charset="0"/>
                <a:ea typeface="SimSun" pitchFamily="2" charset="-122"/>
              </a:rPr>
              <a:t>Algos: CSE 100, 101</a:t>
            </a:r>
            <a:endParaRPr lang="en-US" altLang="en-US" sz="1800" dirty="0">
              <a:solidFill>
                <a:srgbClr val="000000"/>
              </a:solidFill>
              <a:latin typeface="Garamond" pitchFamily="18" charset="0"/>
              <a:ea typeface="SimSun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8802760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7366000" y="6248400"/>
            <a:ext cx="19050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C0DF31C2-3F9A-4FCA-AA19-A653FB2015FE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24</a:t>
            </a:fld>
            <a:endParaRPr lang="en-US" altLang="en-US" sz="1400" dirty="0" smtClean="0"/>
          </a:p>
        </p:txBody>
      </p:sp>
      <p:sp>
        <p:nvSpPr>
          <p:cNvPr id="16387" name="Rectangle 2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buFontTx/>
              <a:buNone/>
            </a:pPr>
            <a:endParaRPr lang="en-US" altLang="en-US" sz="3600" dirty="0"/>
          </a:p>
          <a:p>
            <a:pPr eaLnBrk="1" hangingPunct="1">
              <a:buFontTx/>
              <a:buNone/>
            </a:pPr>
            <a:endParaRPr lang="en-US" altLang="en-US" sz="3600" dirty="0"/>
          </a:p>
          <a:p>
            <a:pPr eaLnBrk="1" hangingPunct="1">
              <a:buFontTx/>
              <a:buNone/>
            </a:pPr>
            <a:endParaRPr lang="en-US" altLang="en-US" sz="3600" dirty="0"/>
          </a:p>
        </p:txBody>
      </p:sp>
      <p:sp>
        <p:nvSpPr>
          <p:cNvPr id="16388" name="Rectangle 3"/>
          <p:cNvSpPr>
            <a:spLocks noGrp="1" noChangeArrowheads="1"/>
          </p:cNvSpPr>
          <p:nvPr>
            <p:ph type="title"/>
            <p:custDataLst>
              <p:tags r:id="rId3"/>
            </p:custDataLst>
          </p:nvPr>
        </p:nvSpPr>
        <p:spPr>
          <a:xfrm>
            <a:off x="381000" y="76200"/>
            <a:ext cx="8458200" cy="762000"/>
          </a:xfrm>
        </p:spPr>
        <p:txBody>
          <a:bodyPr/>
          <a:lstStyle/>
          <a:p>
            <a:pPr eaLnBrk="1" hangingPunct="1"/>
            <a:r>
              <a:rPr lang="en-US" altLang="en-US" dirty="0" smtClean="0"/>
              <a:t>Principle of Abstraction</a:t>
            </a:r>
          </a:p>
        </p:txBody>
      </p:sp>
      <p:sp>
        <p:nvSpPr>
          <p:cNvPr id="16389" name="Rectangle 4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169863" y="5199063"/>
            <a:ext cx="5316537" cy="1658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en-US" sz="2800" dirty="0"/>
              <a:t>Abstraction: Hiding details when they </a:t>
            </a:r>
            <a:r>
              <a:rPr lang="en-US" altLang="en-US" sz="2800" dirty="0" smtClean="0"/>
              <a:t>are not </a:t>
            </a:r>
            <a:r>
              <a:rPr lang="en-US" altLang="ja-JP" sz="2800" dirty="0" smtClean="0"/>
              <a:t>important</a:t>
            </a:r>
            <a:endParaRPr lang="en-US" altLang="en-US" sz="2800" dirty="0"/>
          </a:p>
        </p:txBody>
      </p:sp>
      <p:graphicFrame>
        <p:nvGraphicFramePr>
          <p:cNvPr id="16390" name="Object 5"/>
          <p:cNvGraphicFramePr>
            <a:graphicFrameLocks noGrp="1" noChangeAspect="1"/>
          </p:cNvGraphicFramePr>
          <p:nvPr>
            <p:ph idx="1"/>
            <p:custDataLst>
              <p:tags r:id="rId5"/>
            </p:custDataLst>
          </p:nvPr>
        </p:nvGraphicFramePr>
        <p:xfrm>
          <a:off x="4757738" y="958850"/>
          <a:ext cx="4048125" cy="5899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55" name="Visio" r:id="rId8" imgW="2372250" imgH="4162886" progId="Visio.Drawing.11">
                  <p:embed/>
                </p:oleObj>
              </mc:Choice>
              <mc:Fallback>
                <p:oleObj name="Visio" r:id="rId8" imgW="2372250" imgH="4162886" progId="Visio.Drawing.11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57738" y="958850"/>
                        <a:ext cx="4048125" cy="58991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391" name="TextBox 1"/>
          <p:cNvSpPr txBox="1">
            <a:spLocks noChangeArrowheads="1"/>
          </p:cNvSpPr>
          <p:nvPr/>
        </p:nvSpPr>
        <p:spPr bwMode="auto">
          <a:xfrm>
            <a:off x="3184525" y="2133600"/>
            <a:ext cx="129222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dirty="0"/>
              <a:t>CSE 30</a:t>
            </a:r>
          </a:p>
        </p:txBody>
      </p:sp>
      <p:sp>
        <p:nvSpPr>
          <p:cNvPr id="3" name="Left Brace 2"/>
          <p:cNvSpPr>
            <a:spLocks/>
          </p:cNvSpPr>
          <p:nvPr/>
        </p:nvSpPr>
        <p:spPr bwMode="auto">
          <a:xfrm>
            <a:off x="4656138" y="2065338"/>
            <a:ext cx="508000" cy="525462"/>
          </a:xfrm>
          <a:prstGeom prst="leftBrace">
            <a:avLst>
              <a:gd name="adj1" fmla="val 8332"/>
              <a:gd name="adj2" fmla="val 50000"/>
            </a:avLst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algn="ctr">
              <a:defRPr/>
            </a:pPr>
            <a:endParaRPr lang="en-US" dirty="0">
              <a:latin typeface="+mn-lt"/>
              <a:ea typeface="+mn-ea"/>
            </a:endParaRPr>
          </a:p>
        </p:txBody>
      </p:sp>
      <p:sp>
        <p:nvSpPr>
          <p:cNvPr id="9" name="Left Brace 8"/>
          <p:cNvSpPr>
            <a:spLocks/>
          </p:cNvSpPr>
          <p:nvPr/>
        </p:nvSpPr>
        <p:spPr bwMode="auto">
          <a:xfrm>
            <a:off x="4452938" y="2692400"/>
            <a:ext cx="508000" cy="881063"/>
          </a:xfrm>
          <a:prstGeom prst="leftBrace">
            <a:avLst>
              <a:gd name="adj1" fmla="val 8335"/>
              <a:gd name="adj2" fmla="val 50000"/>
            </a:avLst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algn="ctr">
              <a:defRPr/>
            </a:pPr>
            <a:endParaRPr lang="en-US" dirty="0">
              <a:latin typeface="+mn-lt"/>
              <a:ea typeface="+mn-ea"/>
            </a:endParaRPr>
          </a:p>
        </p:txBody>
      </p:sp>
      <p:sp>
        <p:nvSpPr>
          <p:cNvPr id="16394" name="TextBox 9"/>
          <p:cNvSpPr txBox="1">
            <a:spLocks noChangeArrowheads="1"/>
          </p:cNvSpPr>
          <p:nvPr/>
        </p:nvSpPr>
        <p:spPr bwMode="auto">
          <a:xfrm>
            <a:off x="2963863" y="2776538"/>
            <a:ext cx="1471612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dirty="0"/>
              <a:t>CSE 141</a:t>
            </a:r>
          </a:p>
        </p:txBody>
      </p:sp>
      <p:sp>
        <p:nvSpPr>
          <p:cNvPr id="11" name="Left Brace 10"/>
          <p:cNvSpPr>
            <a:spLocks/>
          </p:cNvSpPr>
          <p:nvPr/>
        </p:nvSpPr>
        <p:spPr bwMode="auto">
          <a:xfrm>
            <a:off x="4503738" y="3319463"/>
            <a:ext cx="542925" cy="1557337"/>
          </a:xfrm>
          <a:prstGeom prst="leftBrace">
            <a:avLst>
              <a:gd name="adj1" fmla="val 8326"/>
              <a:gd name="adj2" fmla="val 50000"/>
            </a:avLst>
          </a:prstGeom>
          <a:noFill/>
          <a:ln w="25400">
            <a:solidFill>
              <a:srgbClr val="FF0000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algn="ctr">
              <a:defRPr/>
            </a:pPr>
            <a:endParaRPr lang="en-US" dirty="0">
              <a:latin typeface="+mn-lt"/>
              <a:ea typeface="+mn-ea"/>
            </a:endParaRPr>
          </a:p>
        </p:txBody>
      </p:sp>
      <p:sp>
        <p:nvSpPr>
          <p:cNvPr id="16396" name="TextBox 11"/>
          <p:cNvSpPr txBox="1">
            <a:spLocks noChangeArrowheads="1"/>
          </p:cNvSpPr>
          <p:nvPr/>
        </p:nvSpPr>
        <p:spPr bwMode="auto">
          <a:xfrm>
            <a:off x="2794000" y="3776663"/>
            <a:ext cx="1471613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dirty="0"/>
              <a:t>CSE 140</a:t>
            </a: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5080000" y="2014538"/>
            <a:ext cx="474663" cy="3352800"/>
          </a:xfrm>
          <a:prstGeom prst="rect">
            <a:avLst/>
          </a:prstGeom>
          <a:solidFill>
            <a:srgbClr val="FFFFFF"/>
          </a:solidFill>
          <a:ln w="9525">
            <a:solidFill>
              <a:srgbClr val="FFFFFF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lt1"/>
              </a:solidFill>
              <a:latin typeface="+mn-lt"/>
              <a:ea typeface="+mn-ea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6"/>
          <p:cNvSpPr>
            <a:spLocks noGrp="1" noChangeArrowheads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D0A553B3-10FB-4CD3-901F-CE574A406B8B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25</a:t>
            </a:fld>
            <a:endParaRPr lang="en-US" altLang="en-US" sz="1400" dirty="0" smtClean="0"/>
          </a:p>
        </p:txBody>
      </p:sp>
      <p:grpSp>
        <p:nvGrpSpPr>
          <p:cNvPr id="20483" name="Group 45"/>
          <p:cNvGrpSpPr>
            <a:grpSpLocks/>
          </p:cNvGrpSpPr>
          <p:nvPr/>
        </p:nvGrpSpPr>
        <p:grpSpPr bwMode="auto">
          <a:xfrm>
            <a:off x="5005388" y="1220788"/>
            <a:ext cx="3632200" cy="1917700"/>
            <a:chOff x="264" y="792"/>
            <a:chExt cx="2288" cy="1208"/>
          </a:xfrm>
        </p:grpSpPr>
        <p:sp>
          <p:nvSpPr>
            <p:cNvPr id="20511" name="Rectangle 46"/>
            <p:cNvSpPr>
              <a:spLocks noChangeArrowheads="1"/>
            </p:cNvSpPr>
            <p:nvPr/>
          </p:nvSpPr>
          <p:spPr bwMode="auto">
            <a:xfrm>
              <a:off x="1008" y="920"/>
              <a:ext cx="624" cy="1008"/>
            </a:xfrm>
            <a:prstGeom prst="rect">
              <a:avLst/>
            </a:prstGeom>
            <a:solidFill>
              <a:srgbClr val="00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 dirty="0"/>
            </a:p>
          </p:txBody>
        </p:sp>
        <p:sp>
          <p:nvSpPr>
            <p:cNvPr id="20512" name="Line 47"/>
            <p:cNvSpPr>
              <a:spLocks noChangeShapeType="1"/>
            </p:cNvSpPr>
            <p:nvPr/>
          </p:nvSpPr>
          <p:spPr bwMode="auto">
            <a:xfrm>
              <a:off x="1632" y="1400"/>
              <a:ext cx="288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0513" name="Text Box 48"/>
            <p:cNvSpPr txBox="1">
              <a:spLocks noChangeArrowheads="1"/>
            </p:cNvSpPr>
            <p:nvPr/>
          </p:nvSpPr>
          <p:spPr bwMode="auto">
            <a:xfrm>
              <a:off x="1984" y="1264"/>
              <a:ext cx="568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 smtClean="0"/>
                <a:t>f</a:t>
              </a:r>
              <a:r>
                <a:rPr lang="en-US" altLang="en-US" sz="2400" baseline="-25000" dirty="0" smtClean="0"/>
                <a:t>i</a:t>
              </a:r>
              <a:r>
                <a:rPr lang="en-US" altLang="en-US" sz="2400" dirty="0" smtClean="0"/>
                <a:t>(x,s)</a:t>
              </a:r>
              <a:endParaRPr lang="en-US" altLang="en-US" sz="2400" dirty="0"/>
            </a:p>
          </p:txBody>
        </p:sp>
        <p:sp>
          <p:nvSpPr>
            <p:cNvPr id="20514" name="Line 49"/>
            <p:cNvSpPr>
              <a:spLocks noChangeShapeType="1"/>
            </p:cNvSpPr>
            <p:nvPr/>
          </p:nvSpPr>
          <p:spPr bwMode="auto">
            <a:xfrm>
              <a:off x="624" y="1088"/>
              <a:ext cx="384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0515" name="Text Box 50"/>
            <p:cNvSpPr txBox="1">
              <a:spLocks noChangeArrowheads="1"/>
            </p:cNvSpPr>
            <p:nvPr/>
          </p:nvSpPr>
          <p:spPr bwMode="auto">
            <a:xfrm>
              <a:off x="264" y="792"/>
              <a:ext cx="276" cy="12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x</a:t>
              </a:r>
              <a:r>
                <a:rPr lang="en-US" altLang="en-US" sz="2400" baseline="-25000" dirty="0"/>
                <a:t>1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.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.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.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x</a:t>
              </a:r>
              <a:r>
                <a:rPr lang="en-US" altLang="en-US" sz="2400" baseline="-25000" dirty="0"/>
                <a:t>n</a:t>
              </a:r>
            </a:p>
          </p:txBody>
        </p:sp>
        <p:sp>
          <p:nvSpPr>
            <p:cNvPr id="20516" name="Line 51"/>
            <p:cNvSpPr>
              <a:spLocks noChangeShapeType="1"/>
            </p:cNvSpPr>
            <p:nvPr/>
          </p:nvSpPr>
          <p:spPr bwMode="auto">
            <a:xfrm>
              <a:off x="624" y="1768"/>
              <a:ext cx="384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0517" name="Line 52"/>
            <p:cNvSpPr>
              <a:spLocks noChangeShapeType="1"/>
            </p:cNvSpPr>
            <p:nvPr/>
          </p:nvSpPr>
          <p:spPr bwMode="auto">
            <a:xfrm>
              <a:off x="1720" y="1336"/>
              <a:ext cx="96" cy="1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</p:grpSp>
      <p:sp>
        <p:nvSpPr>
          <p:cNvPr id="20484" name="Rectangle 2"/>
          <p:cNvSpPr>
            <a:spLocks noGrp="1" noChangeArrowheads="1"/>
          </p:cNvSpPr>
          <p:nvPr>
            <p:ph type="title" sz="quarter"/>
          </p:nvPr>
        </p:nvSpPr>
        <p:spPr>
          <a:xfrm>
            <a:off x="647700" y="482600"/>
            <a:ext cx="7810500" cy="457200"/>
          </a:xfrm>
        </p:spPr>
        <p:txBody>
          <a:bodyPr/>
          <a:lstStyle/>
          <a:p>
            <a:pPr eaLnBrk="1" hangingPunct="1"/>
            <a:r>
              <a:rPr lang="en-US" altLang="en-US" sz="3200" dirty="0" smtClean="0"/>
              <a:t>Combinational Logic vs Sequential Network</a:t>
            </a:r>
          </a:p>
        </p:txBody>
      </p:sp>
      <p:sp>
        <p:nvSpPr>
          <p:cNvPr id="20485" name="Text Box 7"/>
          <p:cNvSpPr txBox="1">
            <a:spLocks noChangeArrowheads="1"/>
          </p:cNvSpPr>
          <p:nvPr/>
        </p:nvSpPr>
        <p:spPr bwMode="auto">
          <a:xfrm>
            <a:off x="533400" y="4022725"/>
            <a:ext cx="3733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400" dirty="0"/>
              <a:t>Combinational logic:</a:t>
            </a:r>
          </a:p>
        </p:txBody>
      </p:sp>
      <p:sp>
        <p:nvSpPr>
          <p:cNvPr id="20486" name="Text Box 17"/>
          <p:cNvSpPr txBox="1">
            <a:spLocks noChangeArrowheads="1"/>
          </p:cNvSpPr>
          <p:nvPr/>
        </p:nvSpPr>
        <p:spPr bwMode="auto">
          <a:xfrm>
            <a:off x="685800" y="4556125"/>
            <a:ext cx="24384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000" dirty="0"/>
              <a:t>y</a:t>
            </a:r>
            <a:r>
              <a:rPr lang="en-US" altLang="en-US" sz="2000" baseline="-25000" dirty="0"/>
              <a:t>i</a:t>
            </a:r>
            <a:r>
              <a:rPr lang="en-US" altLang="en-US" sz="2000" dirty="0"/>
              <a:t> = f</a:t>
            </a:r>
            <a:r>
              <a:rPr lang="en-US" altLang="en-US" sz="2000" baseline="-25000" dirty="0"/>
              <a:t>i</a:t>
            </a:r>
            <a:r>
              <a:rPr lang="en-US" altLang="en-US" sz="2000" dirty="0"/>
              <a:t>(x</a:t>
            </a:r>
            <a:r>
              <a:rPr lang="en-US" altLang="en-US" sz="2000" baseline="-25000" dirty="0"/>
              <a:t>1</a:t>
            </a:r>
            <a:r>
              <a:rPr lang="en-US" altLang="en-US" sz="2000" dirty="0"/>
              <a:t>,..,x</a:t>
            </a:r>
            <a:r>
              <a:rPr lang="en-US" altLang="en-US" sz="2000" baseline="-25000" dirty="0"/>
              <a:t>n</a:t>
            </a:r>
            <a:r>
              <a:rPr lang="en-US" altLang="en-US" sz="2000" dirty="0"/>
              <a:t>)</a:t>
            </a:r>
          </a:p>
        </p:txBody>
      </p:sp>
      <p:sp>
        <p:nvSpPr>
          <p:cNvPr id="20487" name="Rectangle 24"/>
          <p:cNvSpPr>
            <a:spLocks noChangeArrowheads="1"/>
          </p:cNvSpPr>
          <p:nvPr/>
        </p:nvSpPr>
        <p:spPr bwMode="auto">
          <a:xfrm>
            <a:off x="6553200" y="1781175"/>
            <a:ext cx="266700" cy="914400"/>
          </a:xfrm>
          <a:prstGeom prst="rect">
            <a:avLst/>
          </a:prstGeom>
          <a:solidFill>
            <a:srgbClr val="FFCC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dirty="0"/>
          </a:p>
        </p:txBody>
      </p:sp>
      <p:sp>
        <p:nvSpPr>
          <p:cNvPr id="20488" name="Line 25"/>
          <p:cNvSpPr>
            <a:spLocks noChangeShapeType="1"/>
          </p:cNvSpPr>
          <p:nvPr/>
        </p:nvSpPr>
        <p:spPr bwMode="auto">
          <a:xfrm flipV="1">
            <a:off x="6692900" y="2695575"/>
            <a:ext cx="0" cy="6096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0489" name="Text Box 26"/>
          <p:cNvSpPr txBox="1">
            <a:spLocks noChangeArrowheads="1"/>
          </p:cNvSpPr>
          <p:nvPr/>
        </p:nvSpPr>
        <p:spPr bwMode="auto">
          <a:xfrm>
            <a:off x="6308725" y="3305175"/>
            <a:ext cx="7937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CLK</a:t>
            </a:r>
          </a:p>
        </p:txBody>
      </p:sp>
      <p:sp>
        <p:nvSpPr>
          <p:cNvPr id="20490" name="Text Box 27"/>
          <p:cNvSpPr txBox="1">
            <a:spLocks noChangeArrowheads="1"/>
          </p:cNvSpPr>
          <p:nvPr/>
        </p:nvSpPr>
        <p:spPr bwMode="auto">
          <a:xfrm>
            <a:off x="4038600" y="3721100"/>
            <a:ext cx="36449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Sequential Networks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1. Memory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2. Time Steps (Clock)</a:t>
            </a:r>
          </a:p>
        </p:txBody>
      </p:sp>
      <p:sp>
        <p:nvSpPr>
          <p:cNvPr id="20491" name="Text Box 28"/>
          <p:cNvSpPr txBox="1">
            <a:spLocks noChangeArrowheads="1"/>
          </p:cNvSpPr>
          <p:nvPr/>
        </p:nvSpPr>
        <p:spPr bwMode="auto">
          <a:xfrm>
            <a:off x="4152900" y="4953000"/>
            <a:ext cx="4267200" cy="85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000" dirty="0"/>
              <a:t>y</a:t>
            </a:r>
            <a:r>
              <a:rPr lang="en-US" altLang="en-US" sz="2000" baseline="-25000" dirty="0"/>
              <a:t>i</a:t>
            </a:r>
            <a:r>
              <a:rPr lang="en-US" altLang="en-US" sz="2000" baseline="30000" dirty="0"/>
              <a:t>t </a:t>
            </a:r>
            <a:r>
              <a:rPr lang="en-US" altLang="en-US" sz="2000" dirty="0"/>
              <a:t>= f</a:t>
            </a:r>
            <a:r>
              <a:rPr lang="en-US" altLang="en-US" sz="2000" baseline="-25000" dirty="0"/>
              <a:t>i </a:t>
            </a:r>
            <a:r>
              <a:rPr lang="en-US" altLang="en-US" sz="2000" dirty="0"/>
              <a:t>(x</a:t>
            </a:r>
            <a:r>
              <a:rPr lang="en-US" altLang="en-US" sz="2000" baseline="-25000" dirty="0"/>
              <a:t>1</a:t>
            </a:r>
            <a:r>
              <a:rPr lang="en-US" altLang="en-US" sz="2000" baseline="30000" dirty="0"/>
              <a:t>t</a:t>
            </a:r>
            <a:r>
              <a:rPr lang="en-US" altLang="en-US" sz="2000" dirty="0"/>
              <a:t>,…,x</a:t>
            </a:r>
            <a:r>
              <a:rPr lang="en-US" altLang="en-US" sz="2000" baseline="-25000" dirty="0"/>
              <a:t>n</a:t>
            </a:r>
            <a:r>
              <a:rPr lang="en-US" altLang="en-US" sz="2000" baseline="30000" dirty="0"/>
              <a:t>t</a:t>
            </a:r>
            <a:r>
              <a:rPr lang="en-US" altLang="en-US" sz="2000" dirty="0"/>
              <a:t>, s</a:t>
            </a:r>
            <a:r>
              <a:rPr lang="en-US" altLang="en-US" sz="2000" baseline="-25000" dirty="0"/>
              <a:t>1</a:t>
            </a:r>
            <a:r>
              <a:rPr lang="en-US" altLang="en-US" sz="2000" baseline="30000" dirty="0"/>
              <a:t>t</a:t>
            </a:r>
            <a:r>
              <a:rPr lang="en-US" altLang="en-US" sz="2000" dirty="0"/>
              <a:t>, …,s</a:t>
            </a:r>
            <a:r>
              <a:rPr lang="en-US" altLang="en-US" sz="2000" baseline="-25000" dirty="0"/>
              <a:t>m</a:t>
            </a:r>
            <a:r>
              <a:rPr lang="en-US" altLang="en-US" sz="2000" baseline="30000" dirty="0"/>
              <a:t>t</a:t>
            </a:r>
            <a:r>
              <a:rPr lang="en-US" altLang="en-US" sz="2000" dirty="0"/>
              <a:t>)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000" dirty="0" smtClean="0"/>
              <a:t>s</a:t>
            </a:r>
            <a:r>
              <a:rPr lang="en-US" altLang="en-US" sz="2000" baseline="-25000" dirty="0" smtClean="0"/>
              <a:t>i</a:t>
            </a:r>
            <a:r>
              <a:rPr lang="en-US" altLang="en-US" sz="2000" baseline="30000" dirty="0" smtClean="0"/>
              <a:t>t+1</a:t>
            </a:r>
            <a:r>
              <a:rPr lang="en-US" altLang="en-US" sz="2000" dirty="0" smtClean="0"/>
              <a:t> </a:t>
            </a:r>
            <a:r>
              <a:rPr lang="en-US" altLang="en-US" sz="2000" dirty="0"/>
              <a:t>= g</a:t>
            </a:r>
            <a:r>
              <a:rPr lang="en-US" altLang="en-US" sz="2000" baseline="-25000" dirty="0"/>
              <a:t>i</a:t>
            </a:r>
            <a:r>
              <a:rPr lang="en-US" altLang="en-US" sz="2000" dirty="0"/>
              <a:t>(x</a:t>
            </a:r>
            <a:r>
              <a:rPr lang="en-US" altLang="en-US" sz="2000" baseline="-25000" dirty="0"/>
              <a:t>1</a:t>
            </a:r>
            <a:r>
              <a:rPr lang="en-US" altLang="en-US" sz="2000" baseline="30000" dirty="0"/>
              <a:t>t</a:t>
            </a:r>
            <a:r>
              <a:rPr lang="en-US" altLang="en-US" sz="2000" dirty="0"/>
              <a:t>,…,x</a:t>
            </a:r>
            <a:r>
              <a:rPr lang="en-US" altLang="en-US" sz="2000" baseline="-25000" dirty="0"/>
              <a:t>n</a:t>
            </a:r>
            <a:r>
              <a:rPr lang="en-US" altLang="en-US" sz="2000" baseline="30000" dirty="0"/>
              <a:t>t</a:t>
            </a:r>
            <a:r>
              <a:rPr lang="en-US" altLang="en-US" sz="2000" dirty="0"/>
              <a:t>, s</a:t>
            </a:r>
            <a:r>
              <a:rPr lang="en-US" altLang="en-US" sz="2000" baseline="-25000" dirty="0"/>
              <a:t>1</a:t>
            </a:r>
            <a:r>
              <a:rPr lang="en-US" altLang="en-US" sz="2000" baseline="30000" dirty="0"/>
              <a:t>t</a:t>
            </a:r>
            <a:r>
              <a:rPr lang="en-US" altLang="en-US" sz="2000" dirty="0"/>
              <a:t>,…,s</a:t>
            </a:r>
            <a:r>
              <a:rPr lang="en-US" altLang="en-US" sz="2000" baseline="-25000" dirty="0"/>
              <a:t>m</a:t>
            </a:r>
            <a:r>
              <a:rPr lang="en-US" altLang="en-US" sz="2000" baseline="30000" dirty="0"/>
              <a:t>t</a:t>
            </a:r>
            <a:r>
              <a:rPr lang="en-US" altLang="en-US" sz="2000" dirty="0"/>
              <a:t>)</a:t>
            </a:r>
          </a:p>
        </p:txBody>
      </p:sp>
      <p:grpSp>
        <p:nvGrpSpPr>
          <p:cNvPr id="20492" name="Group 34"/>
          <p:cNvGrpSpPr>
            <a:grpSpLocks/>
          </p:cNvGrpSpPr>
          <p:nvPr/>
        </p:nvGrpSpPr>
        <p:grpSpPr bwMode="auto">
          <a:xfrm>
            <a:off x="419100" y="1257300"/>
            <a:ext cx="3429000" cy="1917700"/>
            <a:chOff x="264" y="792"/>
            <a:chExt cx="2160" cy="1208"/>
          </a:xfrm>
        </p:grpSpPr>
        <p:sp>
          <p:nvSpPr>
            <p:cNvPr id="20503" name="Rectangle 10"/>
            <p:cNvSpPr>
              <a:spLocks noChangeArrowheads="1"/>
            </p:cNvSpPr>
            <p:nvPr/>
          </p:nvSpPr>
          <p:spPr bwMode="auto">
            <a:xfrm>
              <a:off x="1008" y="920"/>
              <a:ext cx="624" cy="1008"/>
            </a:xfrm>
            <a:prstGeom prst="rect">
              <a:avLst/>
            </a:prstGeom>
            <a:solidFill>
              <a:srgbClr val="00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 dirty="0"/>
            </a:p>
          </p:txBody>
        </p:sp>
        <p:sp>
          <p:nvSpPr>
            <p:cNvPr id="20504" name="Line 11"/>
            <p:cNvSpPr>
              <a:spLocks noChangeShapeType="1"/>
            </p:cNvSpPr>
            <p:nvPr/>
          </p:nvSpPr>
          <p:spPr bwMode="auto">
            <a:xfrm>
              <a:off x="1632" y="1400"/>
              <a:ext cx="288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0505" name="Text Box 12"/>
            <p:cNvSpPr txBox="1">
              <a:spLocks noChangeArrowheads="1"/>
            </p:cNvSpPr>
            <p:nvPr/>
          </p:nvSpPr>
          <p:spPr bwMode="auto">
            <a:xfrm>
              <a:off x="1984" y="1264"/>
              <a:ext cx="440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f</a:t>
              </a:r>
              <a:r>
                <a:rPr lang="en-US" altLang="en-US" sz="2400" baseline="-25000" dirty="0"/>
                <a:t>i</a:t>
              </a:r>
              <a:r>
                <a:rPr lang="en-US" altLang="en-US" sz="2400" dirty="0"/>
                <a:t>(x)</a:t>
              </a:r>
            </a:p>
          </p:txBody>
        </p:sp>
        <p:sp>
          <p:nvSpPr>
            <p:cNvPr id="20506" name="Line 13"/>
            <p:cNvSpPr>
              <a:spLocks noChangeShapeType="1"/>
            </p:cNvSpPr>
            <p:nvPr/>
          </p:nvSpPr>
          <p:spPr bwMode="auto">
            <a:xfrm>
              <a:off x="624" y="1088"/>
              <a:ext cx="384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0507" name="Text Box 14"/>
            <p:cNvSpPr txBox="1">
              <a:spLocks noChangeArrowheads="1"/>
            </p:cNvSpPr>
            <p:nvPr/>
          </p:nvSpPr>
          <p:spPr bwMode="auto">
            <a:xfrm>
              <a:off x="264" y="792"/>
              <a:ext cx="276" cy="12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x</a:t>
              </a:r>
              <a:r>
                <a:rPr lang="en-US" altLang="en-US" sz="2400" baseline="-25000" dirty="0"/>
                <a:t>1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.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.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.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x</a:t>
              </a:r>
              <a:r>
                <a:rPr lang="en-US" altLang="en-US" sz="2400" baseline="-25000" dirty="0"/>
                <a:t>n</a:t>
              </a:r>
            </a:p>
          </p:txBody>
        </p:sp>
        <p:sp>
          <p:nvSpPr>
            <p:cNvPr id="20508" name="Line 15"/>
            <p:cNvSpPr>
              <a:spLocks noChangeShapeType="1"/>
            </p:cNvSpPr>
            <p:nvPr/>
          </p:nvSpPr>
          <p:spPr bwMode="auto">
            <a:xfrm>
              <a:off x="624" y="1768"/>
              <a:ext cx="384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0509" name="Line 16"/>
            <p:cNvSpPr>
              <a:spLocks noChangeShapeType="1"/>
            </p:cNvSpPr>
            <p:nvPr/>
          </p:nvSpPr>
          <p:spPr bwMode="auto">
            <a:xfrm>
              <a:off x="1720" y="1336"/>
              <a:ext cx="96" cy="1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0510" name="Text Box 30"/>
            <p:cNvSpPr txBox="1">
              <a:spLocks noChangeArrowheads="1"/>
            </p:cNvSpPr>
            <p:nvPr/>
          </p:nvSpPr>
          <p:spPr bwMode="auto">
            <a:xfrm>
              <a:off x="1984" y="1264"/>
              <a:ext cx="440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f</a:t>
              </a:r>
              <a:r>
                <a:rPr lang="en-US" altLang="en-US" sz="2400" baseline="-25000" dirty="0"/>
                <a:t>i</a:t>
              </a:r>
              <a:r>
                <a:rPr lang="en-US" altLang="en-US" sz="2400" dirty="0"/>
                <a:t>(x)</a:t>
              </a:r>
            </a:p>
          </p:txBody>
        </p:sp>
      </p:grpSp>
      <p:grpSp>
        <p:nvGrpSpPr>
          <p:cNvPr id="20493" name="Group 35"/>
          <p:cNvGrpSpPr>
            <a:grpSpLocks/>
          </p:cNvGrpSpPr>
          <p:nvPr/>
        </p:nvGrpSpPr>
        <p:grpSpPr bwMode="auto">
          <a:xfrm>
            <a:off x="419100" y="1257300"/>
            <a:ext cx="3429000" cy="1917700"/>
            <a:chOff x="264" y="792"/>
            <a:chExt cx="2160" cy="1208"/>
          </a:xfrm>
        </p:grpSpPr>
        <p:sp>
          <p:nvSpPr>
            <p:cNvPr id="20495" name="Rectangle 36"/>
            <p:cNvSpPr>
              <a:spLocks noChangeArrowheads="1"/>
            </p:cNvSpPr>
            <p:nvPr/>
          </p:nvSpPr>
          <p:spPr bwMode="auto">
            <a:xfrm>
              <a:off x="1008" y="920"/>
              <a:ext cx="624" cy="1008"/>
            </a:xfrm>
            <a:prstGeom prst="rect">
              <a:avLst/>
            </a:prstGeom>
            <a:solidFill>
              <a:srgbClr val="00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 dirty="0"/>
            </a:p>
          </p:txBody>
        </p:sp>
        <p:sp>
          <p:nvSpPr>
            <p:cNvPr id="20496" name="Line 37"/>
            <p:cNvSpPr>
              <a:spLocks noChangeShapeType="1"/>
            </p:cNvSpPr>
            <p:nvPr/>
          </p:nvSpPr>
          <p:spPr bwMode="auto">
            <a:xfrm>
              <a:off x="1632" y="1400"/>
              <a:ext cx="288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0497" name="Text Box 38"/>
            <p:cNvSpPr txBox="1">
              <a:spLocks noChangeArrowheads="1"/>
            </p:cNvSpPr>
            <p:nvPr/>
          </p:nvSpPr>
          <p:spPr bwMode="auto">
            <a:xfrm>
              <a:off x="1984" y="1264"/>
              <a:ext cx="440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f</a:t>
              </a:r>
              <a:r>
                <a:rPr lang="en-US" altLang="en-US" sz="2400" baseline="-25000" dirty="0"/>
                <a:t>i</a:t>
              </a:r>
              <a:r>
                <a:rPr lang="en-US" altLang="en-US" sz="2400" dirty="0"/>
                <a:t>(x)</a:t>
              </a:r>
            </a:p>
          </p:txBody>
        </p:sp>
        <p:sp>
          <p:nvSpPr>
            <p:cNvPr id="20498" name="Line 39"/>
            <p:cNvSpPr>
              <a:spLocks noChangeShapeType="1"/>
            </p:cNvSpPr>
            <p:nvPr/>
          </p:nvSpPr>
          <p:spPr bwMode="auto">
            <a:xfrm>
              <a:off x="624" y="1088"/>
              <a:ext cx="384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0499" name="Text Box 40"/>
            <p:cNvSpPr txBox="1">
              <a:spLocks noChangeArrowheads="1"/>
            </p:cNvSpPr>
            <p:nvPr/>
          </p:nvSpPr>
          <p:spPr bwMode="auto">
            <a:xfrm>
              <a:off x="264" y="792"/>
              <a:ext cx="276" cy="12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x</a:t>
              </a:r>
              <a:r>
                <a:rPr lang="en-US" altLang="en-US" sz="2400" baseline="-25000" dirty="0"/>
                <a:t>1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.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.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.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x</a:t>
              </a:r>
              <a:r>
                <a:rPr lang="en-US" altLang="en-US" sz="2400" baseline="-25000" dirty="0"/>
                <a:t>n</a:t>
              </a:r>
            </a:p>
          </p:txBody>
        </p:sp>
        <p:sp>
          <p:nvSpPr>
            <p:cNvPr id="20500" name="Line 41"/>
            <p:cNvSpPr>
              <a:spLocks noChangeShapeType="1"/>
            </p:cNvSpPr>
            <p:nvPr/>
          </p:nvSpPr>
          <p:spPr bwMode="auto">
            <a:xfrm>
              <a:off x="624" y="1768"/>
              <a:ext cx="384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0501" name="Line 42"/>
            <p:cNvSpPr>
              <a:spLocks noChangeShapeType="1"/>
            </p:cNvSpPr>
            <p:nvPr/>
          </p:nvSpPr>
          <p:spPr bwMode="auto">
            <a:xfrm>
              <a:off x="1720" y="1336"/>
              <a:ext cx="96" cy="1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0502" name="Text Box 43"/>
            <p:cNvSpPr txBox="1">
              <a:spLocks noChangeArrowheads="1"/>
            </p:cNvSpPr>
            <p:nvPr/>
          </p:nvSpPr>
          <p:spPr bwMode="auto">
            <a:xfrm>
              <a:off x="1984" y="1264"/>
              <a:ext cx="440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f</a:t>
              </a:r>
              <a:r>
                <a:rPr lang="en-US" altLang="en-US" sz="2400" baseline="-25000" dirty="0"/>
                <a:t>i</a:t>
              </a:r>
              <a:r>
                <a:rPr lang="en-US" altLang="en-US" sz="2400" dirty="0"/>
                <a:t>(x)</a:t>
              </a:r>
            </a:p>
          </p:txBody>
        </p:sp>
      </p:grpSp>
      <p:sp>
        <p:nvSpPr>
          <p:cNvPr id="20494" name="Text Box 55"/>
          <p:cNvSpPr txBox="1">
            <a:spLocks noChangeArrowheads="1"/>
          </p:cNvSpPr>
          <p:nvPr/>
        </p:nvSpPr>
        <p:spPr bwMode="auto">
          <a:xfrm>
            <a:off x="6537325" y="2009775"/>
            <a:ext cx="36036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s</a:t>
            </a:r>
            <a:r>
              <a:rPr lang="en-US" altLang="en-US" sz="2400" baseline="-25000" dirty="0"/>
              <a:t>i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6"/>
          <p:cNvSpPr>
            <a:spLocks noGrp="1" noChangeArrowheads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4376EE65-3EDE-4AD0-9C75-F143D3615C66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26</a:t>
            </a:fld>
            <a:endParaRPr lang="en-US" altLang="en-US" sz="1400" dirty="0" smtClean="0"/>
          </a:p>
        </p:txBody>
      </p:sp>
      <p:sp>
        <p:nvSpPr>
          <p:cNvPr id="19459" name="Rectangle 2"/>
          <p:cNvSpPr>
            <a:spLocks noGrp="1" noChangeArrowheads="1"/>
          </p:cNvSpPr>
          <p:nvPr>
            <p:ph type="title"/>
          </p:nvPr>
        </p:nvSpPr>
        <p:spPr>
          <a:xfrm>
            <a:off x="1066801" y="165100"/>
            <a:ext cx="7267574" cy="622300"/>
          </a:xfrm>
        </p:spPr>
        <p:txBody>
          <a:bodyPr/>
          <a:lstStyle/>
          <a:p>
            <a:pPr eaLnBrk="1" hangingPunct="1"/>
            <a:r>
              <a:rPr lang="en-US" altLang="en-US" sz="3600" dirty="0" smtClean="0"/>
              <a:t>Scope: Overall Picture of CS140</a:t>
            </a:r>
          </a:p>
        </p:txBody>
      </p:sp>
      <p:grpSp>
        <p:nvGrpSpPr>
          <p:cNvPr id="19460" name="Group 35"/>
          <p:cNvGrpSpPr>
            <a:grpSpLocks/>
          </p:cNvGrpSpPr>
          <p:nvPr/>
        </p:nvGrpSpPr>
        <p:grpSpPr bwMode="auto">
          <a:xfrm>
            <a:off x="5470525" y="1752600"/>
            <a:ext cx="3038475" cy="3352800"/>
            <a:chOff x="3414" y="1104"/>
            <a:chExt cx="1914" cy="2112"/>
          </a:xfrm>
        </p:grpSpPr>
        <p:sp>
          <p:nvSpPr>
            <p:cNvPr id="19486" name="Oval 24"/>
            <p:cNvSpPr>
              <a:spLocks noChangeArrowheads="1"/>
            </p:cNvSpPr>
            <p:nvPr/>
          </p:nvSpPr>
          <p:spPr bwMode="auto">
            <a:xfrm>
              <a:off x="4128" y="1104"/>
              <a:ext cx="1200" cy="2112"/>
            </a:xfrm>
            <a:prstGeom prst="ellips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 dirty="0"/>
            </a:p>
          </p:txBody>
        </p:sp>
        <p:sp>
          <p:nvSpPr>
            <p:cNvPr id="19487" name="Text Box 25"/>
            <p:cNvSpPr txBox="1">
              <a:spLocks noChangeArrowheads="1"/>
            </p:cNvSpPr>
            <p:nvPr/>
          </p:nvSpPr>
          <p:spPr bwMode="auto">
            <a:xfrm>
              <a:off x="4292" y="1803"/>
              <a:ext cx="926" cy="5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Sequential machine</a:t>
              </a:r>
            </a:p>
          </p:txBody>
        </p:sp>
        <p:sp>
          <p:nvSpPr>
            <p:cNvPr id="19488" name="Line 27"/>
            <p:cNvSpPr>
              <a:spLocks noChangeShapeType="1"/>
            </p:cNvSpPr>
            <p:nvPr/>
          </p:nvSpPr>
          <p:spPr bwMode="auto">
            <a:xfrm>
              <a:off x="3888" y="1536"/>
              <a:ext cx="3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9489" name="Line 28"/>
            <p:cNvSpPr>
              <a:spLocks noChangeShapeType="1"/>
            </p:cNvSpPr>
            <p:nvPr/>
          </p:nvSpPr>
          <p:spPr bwMode="auto">
            <a:xfrm flipH="1">
              <a:off x="3884" y="2832"/>
              <a:ext cx="38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9490" name="Text Box 29"/>
            <p:cNvSpPr txBox="1">
              <a:spLocks noChangeArrowheads="1"/>
            </p:cNvSpPr>
            <p:nvPr/>
          </p:nvSpPr>
          <p:spPr bwMode="auto">
            <a:xfrm>
              <a:off x="3414" y="1210"/>
              <a:ext cx="95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>
                  <a:solidFill>
                    <a:srgbClr val="C00000"/>
                  </a:solidFill>
                </a:rPr>
                <a:t>Conditions</a:t>
              </a:r>
            </a:p>
          </p:txBody>
        </p:sp>
        <p:sp>
          <p:nvSpPr>
            <p:cNvPr id="19491" name="Text Box 30"/>
            <p:cNvSpPr txBox="1">
              <a:spLocks noChangeArrowheads="1"/>
            </p:cNvSpPr>
            <p:nvPr/>
          </p:nvSpPr>
          <p:spPr bwMode="auto">
            <a:xfrm>
              <a:off x="3590" y="2810"/>
              <a:ext cx="702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>
                  <a:solidFill>
                    <a:srgbClr val="C00000"/>
                  </a:solidFill>
                </a:rPr>
                <a:t>Control</a:t>
              </a:r>
            </a:p>
          </p:txBody>
        </p:sp>
      </p:grpSp>
      <p:grpSp>
        <p:nvGrpSpPr>
          <p:cNvPr id="19461" name="Group 37"/>
          <p:cNvGrpSpPr>
            <a:grpSpLocks/>
          </p:cNvGrpSpPr>
          <p:nvPr/>
        </p:nvGrpSpPr>
        <p:grpSpPr bwMode="auto">
          <a:xfrm>
            <a:off x="327025" y="1206500"/>
            <a:ext cx="5143500" cy="5070475"/>
            <a:chOff x="40" y="728"/>
            <a:chExt cx="3240" cy="3194"/>
          </a:xfrm>
        </p:grpSpPr>
        <p:pic>
          <p:nvPicPr>
            <p:cNvPr id="19466" name="Picture 7" descr="cpu copy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76" y="1072"/>
              <a:ext cx="2504" cy="25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9467" name="Line 8"/>
            <p:cNvSpPr>
              <a:spLocks noChangeShapeType="1"/>
            </p:cNvSpPr>
            <p:nvPr/>
          </p:nvSpPr>
          <p:spPr bwMode="auto">
            <a:xfrm>
              <a:off x="1400" y="1988"/>
              <a:ext cx="0" cy="33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9468" name="Line 10"/>
            <p:cNvSpPr>
              <a:spLocks noChangeShapeType="1"/>
            </p:cNvSpPr>
            <p:nvPr/>
          </p:nvSpPr>
          <p:spPr bwMode="auto">
            <a:xfrm>
              <a:off x="2456" y="1920"/>
              <a:ext cx="0" cy="38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9469" name="Line 11"/>
            <p:cNvSpPr>
              <a:spLocks noChangeShapeType="1"/>
            </p:cNvSpPr>
            <p:nvPr/>
          </p:nvSpPr>
          <p:spPr bwMode="auto">
            <a:xfrm>
              <a:off x="1976" y="2828"/>
              <a:ext cx="0" cy="25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9470" name="Line 12"/>
            <p:cNvSpPr>
              <a:spLocks noChangeShapeType="1"/>
            </p:cNvSpPr>
            <p:nvPr/>
          </p:nvSpPr>
          <p:spPr bwMode="auto">
            <a:xfrm>
              <a:off x="2360" y="984"/>
              <a:ext cx="0" cy="62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9471" name="Line 13"/>
            <p:cNvSpPr>
              <a:spLocks noChangeShapeType="1"/>
            </p:cNvSpPr>
            <p:nvPr/>
          </p:nvSpPr>
          <p:spPr bwMode="auto">
            <a:xfrm>
              <a:off x="2696" y="1320"/>
              <a:ext cx="0" cy="28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9472" name="Line 14"/>
            <p:cNvSpPr>
              <a:spLocks noChangeShapeType="1"/>
            </p:cNvSpPr>
            <p:nvPr/>
          </p:nvSpPr>
          <p:spPr bwMode="auto">
            <a:xfrm>
              <a:off x="2696" y="1316"/>
              <a:ext cx="432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9473" name="Line 15"/>
            <p:cNvSpPr>
              <a:spLocks noChangeShapeType="1"/>
            </p:cNvSpPr>
            <p:nvPr/>
          </p:nvSpPr>
          <p:spPr bwMode="auto">
            <a:xfrm>
              <a:off x="3124" y="1316"/>
              <a:ext cx="4" cy="224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9474" name="Line 16"/>
            <p:cNvSpPr>
              <a:spLocks noChangeShapeType="1"/>
            </p:cNvSpPr>
            <p:nvPr/>
          </p:nvSpPr>
          <p:spPr bwMode="auto">
            <a:xfrm flipH="1">
              <a:off x="2168" y="3560"/>
              <a:ext cx="96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9475" name="Line 17"/>
            <p:cNvSpPr>
              <a:spLocks noChangeShapeType="1"/>
            </p:cNvSpPr>
            <p:nvPr/>
          </p:nvSpPr>
          <p:spPr bwMode="auto">
            <a:xfrm flipV="1">
              <a:off x="2168" y="3300"/>
              <a:ext cx="0" cy="2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9476" name="Line 18"/>
            <p:cNvSpPr>
              <a:spLocks noChangeShapeType="1"/>
            </p:cNvSpPr>
            <p:nvPr/>
          </p:nvSpPr>
          <p:spPr bwMode="auto">
            <a:xfrm>
              <a:off x="1784" y="3300"/>
              <a:ext cx="0" cy="38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9477" name="Line 19"/>
            <p:cNvSpPr>
              <a:spLocks noChangeShapeType="1"/>
            </p:cNvSpPr>
            <p:nvPr/>
          </p:nvSpPr>
          <p:spPr bwMode="auto">
            <a:xfrm>
              <a:off x="2024" y="1736"/>
              <a:ext cx="14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9478" name="Text Box 20"/>
            <p:cNvSpPr txBox="1">
              <a:spLocks noChangeArrowheads="1"/>
            </p:cNvSpPr>
            <p:nvPr/>
          </p:nvSpPr>
          <p:spPr bwMode="auto">
            <a:xfrm>
              <a:off x="2512" y="1872"/>
              <a:ext cx="504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2400" dirty="0"/>
                <a:t>Mux</a:t>
              </a:r>
            </a:p>
          </p:txBody>
        </p:sp>
        <p:sp>
          <p:nvSpPr>
            <p:cNvPr id="19479" name="Text Box 21"/>
            <p:cNvSpPr txBox="1">
              <a:spLocks noChangeArrowheads="1"/>
            </p:cNvSpPr>
            <p:nvPr/>
          </p:nvSpPr>
          <p:spPr bwMode="auto">
            <a:xfrm>
              <a:off x="872" y="1112"/>
              <a:ext cx="1160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2400" dirty="0"/>
                <a:t>Memory File</a:t>
              </a:r>
            </a:p>
          </p:txBody>
        </p:sp>
        <p:sp>
          <p:nvSpPr>
            <p:cNvPr id="19480" name="Text Box 22"/>
            <p:cNvSpPr txBox="1">
              <a:spLocks noChangeArrowheads="1"/>
            </p:cNvSpPr>
            <p:nvPr/>
          </p:nvSpPr>
          <p:spPr bwMode="auto">
            <a:xfrm>
              <a:off x="968" y="2544"/>
              <a:ext cx="56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2400" dirty="0"/>
                <a:t>ALU</a:t>
              </a:r>
            </a:p>
          </p:txBody>
        </p:sp>
        <p:sp>
          <p:nvSpPr>
            <p:cNvPr id="19481" name="Text Box 23"/>
            <p:cNvSpPr txBox="1">
              <a:spLocks noChangeArrowheads="1"/>
            </p:cNvSpPr>
            <p:nvPr/>
          </p:nvSpPr>
          <p:spPr bwMode="auto">
            <a:xfrm>
              <a:off x="864" y="2936"/>
              <a:ext cx="840" cy="5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2400" dirty="0"/>
                <a:t>Memory Register</a:t>
              </a:r>
            </a:p>
          </p:txBody>
        </p:sp>
        <p:sp>
          <p:nvSpPr>
            <p:cNvPr id="19482" name="Text Box 26"/>
            <p:cNvSpPr txBox="1">
              <a:spLocks noChangeArrowheads="1"/>
            </p:cNvSpPr>
            <p:nvPr/>
          </p:nvSpPr>
          <p:spPr bwMode="auto">
            <a:xfrm>
              <a:off x="1390" y="3634"/>
              <a:ext cx="95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>
                  <a:solidFill>
                    <a:srgbClr val="C00000"/>
                  </a:solidFill>
                </a:rPr>
                <a:t>Conditions</a:t>
              </a:r>
            </a:p>
          </p:txBody>
        </p:sp>
        <p:sp>
          <p:nvSpPr>
            <p:cNvPr id="19483" name="Line 31"/>
            <p:cNvSpPr>
              <a:spLocks noChangeShapeType="1"/>
            </p:cNvSpPr>
            <p:nvPr/>
          </p:nvSpPr>
          <p:spPr bwMode="auto">
            <a:xfrm>
              <a:off x="716" y="1736"/>
              <a:ext cx="384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9484" name="Text Box 33"/>
            <p:cNvSpPr txBox="1">
              <a:spLocks noChangeArrowheads="1"/>
            </p:cNvSpPr>
            <p:nvPr/>
          </p:nvSpPr>
          <p:spPr bwMode="auto">
            <a:xfrm>
              <a:off x="2120" y="728"/>
              <a:ext cx="720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2400" dirty="0"/>
                <a:t>Input</a:t>
              </a:r>
            </a:p>
          </p:txBody>
        </p:sp>
        <p:sp>
          <p:nvSpPr>
            <p:cNvPr id="19485" name="Text Box 34"/>
            <p:cNvSpPr txBox="1">
              <a:spLocks noChangeArrowheads="1"/>
            </p:cNvSpPr>
            <p:nvPr/>
          </p:nvSpPr>
          <p:spPr bwMode="auto">
            <a:xfrm>
              <a:off x="40" y="1576"/>
              <a:ext cx="670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>
                  <a:solidFill>
                    <a:srgbClr val="C00000"/>
                  </a:solidFill>
                </a:rPr>
                <a:t>Pointer</a:t>
              </a:r>
            </a:p>
          </p:txBody>
        </p:sp>
      </p:grpSp>
      <p:sp>
        <p:nvSpPr>
          <p:cNvPr id="19462" name="Text Box 38"/>
          <p:cNvSpPr txBox="1">
            <a:spLocks noChangeArrowheads="1"/>
          </p:cNvSpPr>
          <p:nvPr/>
        </p:nvSpPr>
        <p:spPr bwMode="auto">
          <a:xfrm>
            <a:off x="5588843" y="5267325"/>
            <a:ext cx="35337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CLK: Synchronizing Clock</a:t>
            </a:r>
          </a:p>
        </p:txBody>
      </p:sp>
      <p:sp>
        <p:nvSpPr>
          <p:cNvPr id="19463" name="TextBox 1"/>
          <p:cNvSpPr txBox="1">
            <a:spLocks noChangeArrowheads="1"/>
          </p:cNvSpPr>
          <p:nvPr/>
        </p:nvSpPr>
        <p:spPr bwMode="auto">
          <a:xfrm>
            <a:off x="168275" y="1139825"/>
            <a:ext cx="34607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b="1" dirty="0">
                <a:solidFill>
                  <a:schemeClr val="accent2"/>
                </a:solidFill>
              </a:rPr>
              <a:t>Data Path Subsystem</a:t>
            </a:r>
          </a:p>
        </p:txBody>
      </p:sp>
      <p:sp>
        <p:nvSpPr>
          <p:cNvPr id="19464" name="TextBox 1"/>
          <p:cNvSpPr txBox="1">
            <a:spLocks noChangeArrowheads="1"/>
          </p:cNvSpPr>
          <p:nvPr/>
        </p:nvSpPr>
        <p:spPr bwMode="auto">
          <a:xfrm>
            <a:off x="3057525" y="2789238"/>
            <a:ext cx="7493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C00000"/>
                </a:solidFill>
              </a:rPr>
              <a:t>Select</a:t>
            </a:r>
          </a:p>
        </p:txBody>
      </p:sp>
      <p:sp>
        <p:nvSpPr>
          <p:cNvPr id="35" name="TextBox 1"/>
          <p:cNvSpPr txBox="1">
            <a:spLocks noChangeArrowheads="1"/>
          </p:cNvSpPr>
          <p:nvPr/>
        </p:nvSpPr>
        <p:spPr bwMode="auto">
          <a:xfrm>
            <a:off x="5643563" y="1135063"/>
            <a:ext cx="3103562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defRPr/>
            </a:pPr>
            <a:r>
              <a:rPr lang="en-US" altLang="en-US" sz="2800" b="1" dirty="0" smtClean="0">
                <a:solidFill>
                  <a:schemeClr val="accent6">
                    <a:lumMod val="75000"/>
                  </a:schemeClr>
                </a:solidFill>
                <a:ea typeface="+mn-ea"/>
              </a:rPr>
              <a:t>Control Subsystem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250967" y="6276975"/>
            <a:ext cx="800071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BSV: Design specification and modular design methodology</a:t>
            </a:r>
            <a:endParaRPr lang="en-US"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6"/>
          <p:cNvSpPr>
            <a:spLocks noGrp="1" noChangeArrowheads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7C10CABD-5497-4FBB-8F7D-3B0A31D055B2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27</a:t>
            </a:fld>
            <a:endParaRPr lang="en-US" altLang="en-US" sz="1400" dirty="0" smtClean="0"/>
          </a:p>
        </p:txBody>
      </p:sp>
      <p:sp>
        <p:nvSpPr>
          <p:cNvPr id="21507" name="Rectangle 4"/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660400"/>
          </a:xfrm>
        </p:spPr>
        <p:txBody>
          <a:bodyPr/>
          <a:lstStyle/>
          <a:p>
            <a:pPr eaLnBrk="1" hangingPunct="1"/>
            <a:r>
              <a:rPr lang="en-US" altLang="en-US" sz="4000" dirty="0" smtClean="0"/>
              <a:t>Scope</a:t>
            </a:r>
          </a:p>
        </p:txBody>
      </p:sp>
      <p:graphicFrame>
        <p:nvGraphicFramePr>
          <p:cNvPr id="38953" name="Group 41"/>
          <p:cNvGraphicFramePr>
            <a:graphicFrameLocks noGrp="1"/>
          </p:cNvGraphicFramePr>
          <p:nvPr>
            <p:ph type="tbl" idx="1"/>
          </p:nvPr>
        </p:nvGraphicFramePr>
        <p:xfrm>
          <a:off x="685800" y="1270000"/>
          <a:ext cx="7772400" cy="5203824"/>
        </p:xfrm>
        <a:graphic>
          <a:graphicData uri="http://schemas.openxmlformats.org/drawingml/2006/table">
            <a:tbl>
              <a:tblPr/>
              <a:tblGrid>
                <a:gridCol w="2590800"/>
                <a:gridCol w="2590800"/>
                <a:gridCol w="2590800"/>
              </a:tblGrid>
              <a:tr h="66044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imes New Roman" pitchFamily="18" charset="0"/>
                        </a:rPr>
                        <a:t>Subjects</a:t>
                      </a:r>
                    </a:p>
                  </a:txBody>
                  <a:tcPr marT="45723" marB="4572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imes New Roman" pitchFamily="18" charset="0"/>
                        </a:rPr>
                        <a:t>Building Blocks</a:t>
                      </a:r>
                    </a:p>
                  </a:txBody>
                  <a:tcPr marT="45723" marB="4572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imes New Roman" pitchFamily="18" charset="0"/>
                        </a:rPr>
                        <a:t>Theory</a:t>
                      </a:r>
                    </a:p>
                  </a:txBody>
                  <a:tcPr marT="45723" marB="4572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287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Combinational Logic</a:t>
                      </a:r>
                    </a:p>
                  </a:txBody>
                  <a:tcPr marT="45723" marB="4572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AND, OR, NOT, XOR</a:t>
                      </a:r>
                    </a:p>
                  </a:txBody>
                  <a:tcPr marT="45723" marB="4572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C0000"/>
                          </a:solidFill>
                          <a:effectLst/>
                          <a:latin typeface="Times New Roman" pitchFamily="18" charset="0"/>
                        </a:rPr>
                        <a:t>Boolean Algebra</a:t>
                      </a:r>
                    </a:p>
                  </a:txBody>
                  <a:tcPr marT="45723" marB="4572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287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Sequential Network</a:t>
                      </a:r>
                    </a:p>
                  </a:txBody>
                  <a:tcPr marT="45723" marB="4572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AND, OR, NOT, FF</a:t>
                      </a:r>
                    </a:p>
                  </a:txBody>
                  <a:tcPr marT="45723" marB="4572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C0000"/>
                          </a:solidFill>
                          <a:effectLst/>
                          <a:latin typeface="Times New Roman" pitchFamily="18" charset="0"/>
                        </a:rPr>
                        <a:t>Finite State Machine</a:t>
                      </a:r>
                    </a:p>
                  </a:txBody>
                  <a:tcPr marT="45723" marB="4572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45705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Standard Modules</a:t>
                      </a:r>
                    </a:p>
                  </a:txBody>
                  <a:tcPr marT="45723" marB="4572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Operators,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Interconnects, Memory</a:t>
                      </a:r>
                    </a:p>
                  </a:txBody>
                  <a:tcPr marT="45723" marB="4572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C0000"/>
                          </a:solidFill>
                          <a:effectLst/>
                          <a:latin typeface="Times New Roman" pitchFamily="18" charset="0"/>
                        </a:rPr>
                        <a:t>Arithmetics, Universal Logic</a:t>
                      </a:r>
                    </a:p>
                  </a:txBody>
                  <a:tcPr marT="45723" marB="4572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287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System Design</a:t>
                      </a:r>
                    </a:p>
                  </a:txBody>
                  <a:tcPr marT="45723" marB="4572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Data Paths, Control Paths</a:t>
                      </a:r>
                    </a:p>
                  </a:txBody>
                  <a:tcPr marT="45723" marB="4572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C0000"/>
                          </a:solidFill>
                          <a:effectLst/>
                          <a:latin typeface="Times New Roman" pitchFamily="18" charset="0"/>
                        </a:rPr>
                        <a:t>Methodologies</a:t>
                      </a:r>
                    </a:p>
                  </a:txBody>
                  <a:tcPr marT="45723" marB="4572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6"/>
          <p:cNvSpPr>
            <a:spLocks noGrp="1" noChangeArrowheads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fld id="{A7BC6D29-0725-4810-8A7B-ABDC0CAE5E5F}" type="slidenum">
              <a:rPr lang="en-US" altLang="en-US" sz="1400"/>
              <a:pPr eaLnBrk="1" hangingPunct="1"/>
              <a:t>28</a:t>
            </a:fld>
            <a:endParaRPr lang="en-US" altLang="en-US" sz="1400" dirty="0"/>
          </a:p>
        </p:txBody>
      </p:sp>
      <p:sp>
        <p:nvSpPr>
          <p:cNvPr id="4403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87338" y="1371600"/>
            <a:ext cx="8856662" cy="1143000"/>
          </a:xfrm>
        </p:spPr>
        <p:txBody>
          <a:bodyPr/>
          <a:lstStyle/>
          <a:p>
            <a:pPr eaLnBrk="1" hangingPunct="1"/>
            <a:r>
              <a:rPr lang="en-US" altLang="en-US" dirty="0" smtClean="0"/>
              <a:t/>
            </a:r>
            <a:br>
              <a:rPr lang="en-US" altLang="en-US" dirty="0" smtClean="0"/>
            </a:br>
            <a:r>
              <a:rPr lang="en-US" altLang="en-US" dirty="0" smtClean="0"/>
              <a:t>Combinational Logic</a:t>
            </a:r>
            <a:br>
              <a:rPr lang="en-US" altLang="en-US" dirty="0" smtClean="0"/>
            </a:br>
            <a:r>
              <a:rPr lang="en-US" altLang="en-US" dirty="0" smtClean="0"/>
              <a:t>Basics</a:t>
            </a:r>
          </a:p>
        </p:txBody>
      </p:sp>
      <p:sp>
        <p:nvSpPr>
          <p:cNvPr id="44035" name="Subtitle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11088704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Title 1"/>
          <p:cNvSpPr>
            <a:spLocks noGrp="1"/>
          </p:cNvSpPr>
          <p:nvPr>
            <p:ph type="title"/>
          </p:nvPr>
        </p:nvSpPr>
        <p:spPr>
          <a:xfrm>
            <a:off x="635000" y="0"/>
            <a:ext cx="7772400" cy="1143000"/>
          </a:xfrm>
        </p:spPr>
        <p:txBody>
          <a:bodyPr/>
          <a:lstStyle/>
          <a:p>
            <a:r>
              <a:rPr lang="en-US" altLang="en-US" sz="4000" dirty="0" smtClean="0"/>
              <a:t>What is a combinational circuit?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fld id="{8FACACDA-5276-4970-A23B-E64E80FE1369}" type="slidenum">
              <a:rPr lang="en-US" altLang="en-US" sz="1400"/>
              <a:pPr eaLnBrk="1" hangingPunct="1"/>
              <a:t>29</a:t>
            </a:fld>
            <a:endParaRPr lang="en-US" altLang="en-US" sz="1400" dirty="0"/>
          </a:p>
        </p:txBody>
      </p:sp>
      <p:sp>
        <p:nvSpPr>
          <p:cNvPr id="45059" name="TextBox 1"/>
          <p:cNvSpPr txBox="1">
            <a:spLocks noChangeArrowheads="1"/>
          </p:cNvSpPr>
          <p:nvPr/>
        </p:nvSpPr>
        <p:spPr bwMode="auto">
          <a:xfrm>
            <a:off x="633260" y="1345852"/>
            <a:ext cx="8042586" cy="28623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2857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buFont typeface="Arial" pitchFamily="34" charset="0"/>
              <a:buChar char="•"/>
            </a:pPr>
            <a:r>
              <a:rPr lang="en-US" altLang="en-US" sz="2800" dirty="0"/>
              <a:t>No memory</a:t>
            </a:r>
          </a:p>
          <a:p>
            <a:pPr eaLnBrk="1" hangingPunct="1">
              <a:buFont typeface="Arial" pitchFamily="34" charset="0"/>
              <a:buChar char="•"/>
            </a:pPr>
            <a:r>
              <a:rPr lang="en-US" altLang="en-US" sz="2800" dirty="0"/>
              <a:t>Realizes one or more </a:t>
            </a:r>
            <a:r>
              <a:rPr lang="en-US" altLang="en-US" sz="2800" dirty="0" smtClean="0"/>
              <a:t>functions</a:t>
            </a:r>
          </a:p>
          <a:p>
            <a:pPr eaLnBrk="1" hangingPunct="1">
              <a:buFont typeface="Arial" pitchFamily="34" charset="0"/>
              <a:buChar char="•"/>
            </a:pPr>
            <a:r>
              <a:rPr lang="en-US" altLang="en-US" sz="2800" dirty="0" smtClean="0"/>
              <a:t>Inputs and outputs can only have two discrete values</a:t>
            </a:r>
          </a:p>
          <a:p>
            <a:pPr lvl="1" eaLnBrk="1" hangingPunct="1">
              <a:buFont typeface="Arial" pitchFamily="34" charset="0"/>
              <a:buChar char="•"/>
            </a:pPr>
            <a:r>
              <a:rPr lang="en-US" altLang="en-US" dirty="0" smtClean="0"/>
              <a:t>Physical domain (usually, voltages) (Ground 0V, Vdd 1V)</a:t>
            </a:r>
          </a:p>
          <a:p>
            <a:pPr lvl="1" eaLnBrk="1" hangingPunct="1">
              <a:buFont typeface="Arial" pitchFamily="34" charset="0"/>
              <a:buChar char="•"/>
            </a:pPr>
            <a:r>
              <a:rPr lang="en-US" altLang="en-US" dirty="0" smtClean="0"/>
              <a:t>Mathematical </a:t>
            </a:r>
            <a:r>
              <a:rPr lang="en-US" altLang="en-US" dirty="0"/>
              <a:t>domain : Boolean variables </a:t>
            </a:r>
            <a:r>
              <a:rPr lang="en-US" altLang="en-US" dirty="0" smtClean="0"/>
              <a:t>(True, False</a:t>
            </a:r>
            <a:r>
              <a:rPr lang="en-US" altLang="en-US" dirty="0"/>
              <a:t>)</a:t>
            </a:r>
          </a:p>
          <a:p>
            <a:pPr marL="457200" lvl="1" indent="0" eaLnBrk="1" hangingPunct="1"/>
            <a:endParaRPr lang="en-US" altLang="en-US" dirty="0" smtClean="0"/>
          </a:p>
          <a:p>
            <a:pPr lvl="1" eaLnBrk="1" hangingPunct="1">
              <a:buFont typeface="Arial" pitchFamily="34" charset="0"/>
              <a:buChar char="•"/>
            </a:pPr>
            <a:endParaRPr lang="en-US" altLang="en-US" dirty="0" smtClean="0"/>
          </a:p>
        </p:txBody>
      </p:sp>
      <p:sp>
        <p:nvSpPr>
          <p:cNvPr id="45061" name="Rectangle 4"/>
          <p:cNvSpPr>
            <a:spLocks noChangeArrowheads="1"/>
          </p:cNvSpPr>
          <p:nvPr/>
        </p:nvSpPr>
        <p:spPr bwMode="auto">
          <a:xfrm>
            <a:off x="858728" y="3828375"/>
            <a:ext cx="7146925" cy="18158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800100" indent="-3429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n-US" altLang="en-US" sz="2800" dirty="0"/>
              <a:t>Differentiate between different representations:</a:t>
            </a:r>
          </a:p>
          <a:p>
            <a:pPr lvl="1" eaLnBrk="1" hangingPunct="1">
              <a:buFont typeface="Arial" pitchFamily="34" charset="0"/>
              <a:buChar char="•"/>
            </a:pPr>
            <a:r>
              <a:rPr lang="en-US" altLang="en-US" sz="2800" dirty="0">
                <a:solidFill>
                  <a:srgbClr val="C00000"/>
                </a:solidFill>
              </a:rPr>
              <a:t>physical circuit</a:t>
            </a:r>
          </a:p>
          <a:p>
            <a:pPr lvl="1" eaLnBrk="1" hangingPunct="1">
              <a:buFont typeface="Arial" pitchFamily="34" charset="0"/>
              <a:buChar char="•"/>
            </a:pPr>
            <a:r>
              <a:rPr lang="en-US" altLang="en-US" sz="2800" dirty="0">
                <a:solidFill>
                  <a:srgbClr val="C00000"/>
                </a:solidFill>
              </a:rPr>
              <a:t>schematic </a:t>
            </a:r>
            <a:r>
              <a:rPr lang="en-US" altLang="en-US" sz="2800" dirty="0" smtClean="0">
                <a:solidFill>
                  <a:srgbClr val="C00000"/>
                </a:solidFill>
              </a:rPr>
              <a:t>diagram</a:t>
            </a:r>
            <a:endParaRPr lang="en-US" altLang="en-US" sz="2800" dirty="0">
              <a:solidFill>
                <a:srgbClr val="C00000"/>
              </a:solidFill>
            </a:endParaRPr>
          </a:p>
          <a:p>
            <a:pPr lvl="1" eaLnBrk="1" hangingPunct="1">
              <a:buFont typeface="Arial" pitchFamily="34" charset="0"/>
              <a:buChar char="•"/>
            </a:pPr>
            <a:r>
              <a:rPr lang="en-US" altLang="en-US" sz="2800" dirty="0">
                <a:solidFill>
                  <a:srgbClr val="C00000"/>
                </a:solidFill>
              </a:rPr>
              <a:t>mathematical </a:t>
            </a:r>
            <a:r>
              <a:rPr lang="en-US" altLang="en-US" sz="2800" dirty="0" smtClean="0">
                <a:solidFill>
                  <a:srgbClr val="C00000"/>
                </a:solidFill>
              </a:rPr>
              <a:t>expressions</a:t>
            </a:r>
            <a:endParaRPr lang="en-US" altLang="en-US" sz="28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6218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lide Number Placeholder 6"/>
          <p:cNvSpPr>
            <a:spLocks noGrp="1"/>
          </p:cNvSpPr>
          <p:nvPr>
            <p:ph type="sldNum" sz="quarter" idx="11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n-US" altLang="en-US" sz="1400" dirty="0"/>
              <a:t>&lt;</a:t>
            </a:r>
            <a:fld id="{7AE164D8-D297-4005-B22B-03FB678509EC}" type="slidenum">
              <a:rPr lang="en-US" altLang="en-US" sz="1400"/>
              <a:pPr eaLnBrk="1" hangingPunct="1"/>
              <a:t>30</a:t>
            </a:fld>
            <a:r>
              <a:rPr lang="en-US" altLang="en-US" sz="1400" dirty="0"/>
              <a:t>&gt;</a:t>
            </a:r>
          </a:p>
          <a:p>
            <a:pPr eaLnBrk="1" hangingPunct="1"/>
            <a:endParaRPr lang="en-GB" altLang="en-US" sz="1400" dirty="0"/>
          </a:p>
        </p:txBody>
      </p:sp>
      <p:sp>
        <p:nvSpPr>
          <p:cNvPr id="53250" name="Rectangle 2"/>
          <p:cNvSpPr>
            <a:spLocks noGrp="1" noChangeArrowheads="1"/>
          </p:cNvSpPr>
          <p:nvPr>
            <p:ph type="title" idx="4294967295"/>
            <p:custDataLst>
              <p:tags r:id="rId1"/>
            </p:custDataLst>
          </p:nvPr>
        </p:nvSpPr>
        <p:spPr>
          <a:xfrm>
            <a:off x="515938" y="-101600"/>
            <a:ext cx="7772400" cy="1143000"/>
          </a:xfrm>
        </p:spPr>
        <p:txBody>
          <a:bodyPr/>
          <a:lstStyle/>
          <a:p>
            <a:r>
              <a:rPr lang="en-US" altLang="en-US" dirty="0" smtClean="0"/>
              <a:t>Boolean Algebra</a:t>
            </a:r>
          </a:p>
        </p:txBody>
      </p:sp>
      <p:sp>
        <p:nvSpPr>
          <p:cNvPr id="16388" name="Rectangle 3"/>
          <p:cNvSpPr>
            <a:spLocks noGrp="1" noChangeArrowheads="1"/>
          </p:cNvSpPr>
          <p:nvPr>
            <p:ph sz="half" idx="4294967295"/>
            <p:custDataLst>
              <p:tags r:id="rId2"/>
            </p:custDataLst>
          </p:nvPr>
        </p:nvSpPr>
        <p:spPr>
          <a:xfrm>
            <a:off x="381000" y="820738"/>
            <a:ext cx="8424863" cy="5699125"/>
          </a:xfrm>
        </p:spPr>
        <p:txBody>
          <a:bodyPr/>
          <a:lstStyle/>
          <a:p>
            <a:pPr marL="0" indent="0">
              <a:buFontTx/>
              <a:buNone/>
            </a:pPr>
            <a:r>
              <a:rPr lang="en-US" altLang="en-US" dirty="0" smtClean="0"/>
              <a:t>A branch of algebra in which the values of the variables belong to a set B (e.g. {0, 1}), has two  operations {+, .} that satisfy the following four sets of laws.</a:t>
            </a:r>
          </a:p>
          <a:p>
            <a:pPr marL="0" indent="0"/>
            <a:r>
              <a:rPr lang="en-US" altLang="en-US" sz="2800" dirty="0" smtClean="0"/>
              <a:t>Associative laws: (a+b)+c= a+(b+c),</a:t>
            </a:r>
            <a:r>
              <a:rPr lang="en-US" altLang="en-US" sz="2800" dirty="0"/>
              <a:t> </a:t>
            </a:r>
            <a:r>
              <a:rPr lang="en-US" altLang="en-US" sz="2800" dirty="0" smtClean="0"/>
              <a:t>(a·b)·c =a·(b·c)</a:t>
            </a:r>
          </a:p>
          <a:p>
            <a:pPr marL="0" indent="0"/>
            <a:r>
              <a:rPr lang="en-US" altLang="en-US" sz="2800" dirty="0" smtClean="0"/>
              <a:t>Commutative laws: a+b=b+a,         a·b=b·a</a:t>
            </a:r>
          </a:p>
          <a:p>
            <a:pPr marL="0" indent="0"/>
            <a:r>
              <a:rPr lang="en-US" altLang="en-US" sz="2800" dirty="0" smtClean="0"/>
              <a:t>Distributive laws: a+(b·c)=(a+b)·(a+c),      	</a:t>
            </a:r>
          </a:p>
          <a:p>
            <a:pPr marL="0" indent="0">
              <a:buFontTx/>
              <a:buNone/>
            </a:pPr>
            <a:r>
              <a:rPr lang="en-US" altLang="en-US" sz="2800" dirty="0" smtClean="0"/>
              <a:t>  		          a·(b+c)=a·b+a·c</a:t>
            </a:r>
          </a:p>
          <a:p>
            <a:pPr marL="0" indent="0"/>
            <a:r>
              <a:rPr lang="en-US" altLang="en-US" sz="2800" dirty="0" smtClean="0"/>
              <a:t>Identity laws: a+0=a, a·1=a</a:t>
            </a:r>
          </a:p>
          <a:p>
            <a:pPr marL="0" indent="0"/>
            <a:r>
              <a:rPr lang="en-US" altLang="en-US" sz="2800" dirty="0" smtClean="0"/>
              <a:t>Complement laws: a+a</a:t>
            </a:r>
            <a:r>
              <a:rPr lang="ja-JP" altLang="en-US" sz="2800" dirty="0" smtClean="0"/>
              <a:t>’</a:t>
            </a:r>
            <a:r>
              <a:rPr lang="en-US" altLang="ja-JP" sz="2800" dirty="0" smtClean="0"/>
              <a:t>=1, a·a</a:t>
            </a:r>
            <a:r>
              <a:rPr lang="ja-JP" altLang="en-US" sz="2800" dirty="0" smtClean="0"/>
              <a:t>’</a:t>
            </a:r>
            <a:r>
              <a:rPr lang="en-US" altLang="ja-JP" sz="2800" dirty="0" smtClean="0"/>
              <a:t>=0</a:t>
            </a:r>
          </a:p>
          <a:p>
            <a:pPr marL="0" indent="0">
              <a:buNone/>
            </a:pPr>
            <a:r>
              <a:rPr lang="en-US" altLang="en-US" sz="2800" dirty="0" smtClean="0"/>
              <a:t>(x’: the complement element of x)</a:t>
            </a:r>
            <a:endParaRPr lang="en-US" altLang="en-US" sz="2800" dirty="0"/>
          </a:p>
        </p:txBody>
      </p:sp>
    </p:spTree>
    <p:extLst>
      <p:ext uri="{BB962C8B-B14F-4D97-AF65-F5344CB8AC3E}">
        <p14:creationId xmlns:p14="http://schemas.microsoft.com/office/powerpoint/2010/main" val="371609524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Title 1"/>
          <p:cNvSpPr>
            <a:spLocks noGrp="1"/>
          </p:cNvSpPr>
          <p:nvPr>
            <p:ph type="title"/>
          </p:nvPr>
        </p:nvSpPr>
        <p:spPr>
          <a:xfrm>
            <a:off x="0" y="33338"/>
            <a:ext cx="8770938" cy="1143000"/>
          </a:xfrm>
        </p:spPr>
        <p:txBody>
          <a:bodyPr/>
          <a:lstStyle/>
          <a:p>
            <a:r>
              <a:rPr lang="en-US" altLang="en-US" sz="3600" dirty="0" smtClean="0"/>
              <a:t>Representations of combinational circuits:</a:t>
            </a:r>
            <a:br>
              <a:rPr lang="en-US" altLang="en-US" sz="3600" dirty="0" smtClean="0"/>
            </a:br>
            <a:r>
              <a:rPr lang="en-US" altLang="en-US" sz="3600" dirty="0" smtClean="0"/>
              <a:t>The Schematic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fld id="{114D6AD5-88F9-4E9E-8157-0F05B2E87BAD}" type="slidenum">
              <a:rPr lang="en-US" altLang="en-US" sz="1400"/>
              <a:pPr eaLnBrk="1" hangingPunct="1"/>
              <a:t>31</a:t>
            </a:fld>
            <a:endParaRPr lang="en-US" altLang="en-US" sz="1400" dirty="0"/>
          </a:p>
        </p:txBody>
      </p:sp>
      <p:grpSp>
        <p:nvGrpSpPr>
          <p:cNvPr id="5" name="Group 4"/>
          <p:cNvGrpSpPr/>
          <p:nvPr/>
        </p:nvGrpSpPr>
        <p:grpSpPr>
          <a:xfrm>
            <a:off x="3217863" y="1828800"/>
            <a:ext cx="2911475" cy="1504950"/>
            <a:chOff x="3217863" y="1828800"/>
            <a:chExt cx="2911475" cy="1504950"/>
          </a:xfrm>
        </p:grpSpPr>
        <p:cxnSp>
          <p:nvCxnSpPr>
            <p:cNvPr id="9" name="Straight Connector 8"/>
            <p:cNvCxnSpPr>
              <a:cxnSpLocks noChangeShapeType="1"/>
            </p:cNvCxnSpPr>
            <p:nvPr/>
          </p:nvCxnSpPr>
          <p:spPr bwMode="auto">
            <a:xfrm>
              <a:off x="3217863" y="2455863"/>
              <a:ext cx="1016000" cy="0"/>
            </a:xfrm>
            <a:prstGeom prst="line">
              <a:avLst/>
            </a:prstGeom>
            <a:noFill/>
            <a:ln w="25400">
              <a:solidFill>
                <a:schemeClr val="accent1"/>
              </a:solidFill>
              <a:round/>
              <a:headEnd/>
              <a:tailEnd/>
            </a:ln>
            <a:effectLst>
              <a:outerShdw blurRad="40000" dist="20000" dir="5400000" rotWithShape="0">
                <a:srgbClr val="80808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" name="Straight Connector 9"/>
            <p:cNvCxnSpPr>
              <a:cxnSpLocks noChangeShapeType="1"/>
            </p:cNvCxnSpPr>
            <p:nvPr/>
          </p:nvCxnSpPr>
          <p:spPr bwMode="auto">
            <a:xfrm>
              <a:off x="3217863" y="2776538"/>
              <a:ext cx="1066800" cy="0"/>
            </a:xfrm>
            <a:prstGeom prst="line">
              <a:avLst/>
            </a:prstGeom>
            <a:noFill/>
            <a:ln w="25400">
              <a:solidFill>
                <a:schemeClr val="accent1"/>
              </a:solidFill>
              <a:round/>
              <a:headEnd/>
              <a:tailEnd/>
            </a:ln>
            <a:effectLst>
              <a:outerShdw blurRad="40000" dist="20000" dir="5400000" rotWithShape="0">
                <a:srgbClr val="80808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2" name="Straight Connector 11"/>
            <p:cNvCxnSpPr>
              <a:cxnSpLocks noChangeShapeType="1"/>
              <a:stCxn id="46086" idx="3"/>
            </p:cNvCxnSpPr>
            <p:nvPr/>
          </p:nvCxnSpPr>
          <p:spPr bwMode="auto">
            <a:xfrm flipV="1">
              <a:off x="4706938" y="2590800"/>
              <a:ext cx="1422400" cy="6350"/>
            </a:xfrm>
            <a:prstGeom prst="line">
              <a:avLst/>
            </a:prstGeom>
            <a:noFill/>
            <a:ln w="25400">
              <a:solidFill>
                <a:schemeClr val="accent1"/>
              </a:solidFill>
              <a:round/>
              <a:headEnd/>
              <a:tailEnd/>
            </a:ln>
            <a:effectLst>
              <a:outerShdw blurRad="40000" dist="20000" dir="5400000" rotWithShape="0">
                <a:srgbClr val="80808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46086" name="AutoShape 12"/>
            <p:cNvSpPr>
              <a:spLocks noChangeArrowheads="1"/>
            </p:cNvSpPr>
            <p:nvPr/>
          </p:nvSpPr>
          <p:spPr bwMode="auto">
            <a:xfrm>
              <a:off x="4249738" y="2292350"/>
              <a:ext cx="457200" cy="609600"/>
            </a:xfrm>
            <a:prstGeom prst="flowChartDelay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sz="1800" dirty="0"/>
            </a:p>
          </p:txBody>
        </p:sp>
        <p:sp>
          <p:nvSpPr>
            <p:cNvPr id="46087" name="TextBox 5"/>
            <p:cNvSpPr txBox="1">
              <a:spLocks noChangeArrowheads="1"/>
            </p:cNvSpPr>
            <p:nvPr/>
          </p:nvSpPr>
          <p:spPr bwMode="auto">
            <a:xfrm>
              <a:off x="3522663" y="1828800"/>
              <a:ext cx="454025" cy="523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2800" dirty="0"/>
                <a:t>A</a:t>
              </a:r>
            </a:p>
          </p:txBody>
        </p:sp>
        <p:sp>
          <p:nvSpPr>
            <p:cNvPr id="46088" name="TextBox 13"/>
            <p:cNvSpPr txBox="1">
              <a:spLocks noChangeArrowheads="1"/>
            </p:cNvSpPr>
            <p:nvPr/>
          </p:nvSpPr>
          <p:spPr bwMode="auto">
            <a:xfrm>
              <a:off x="3556000" y="2811463"/>
              <a:ext cx="423863" cy="5222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2800" dirty="0"/>
                <a:t>B</a:t>
              </a:r>
            </a:p>
          </p:txBody>
        </p:sp>
        <p:sp>
          <p:nvSpPr>
            <p:cNvPr id="46089" name="TextBox 15"/>
            <p:cNvSpPr txBox="1">
              <a:spLocks noChangeArrowheads="1"/>
            </p:cNvSpPr>
            <p:nvPr/>
          </p:nvSpPr>
          <p:spPr bwMode="auto">
            <a:xfrm>
              <a:off x="5214938" y="1981200"/>
              <a:ext cx="441325" cy="523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2800" dirty="0"/>
                <a:t>Y</a:t>
              </a:r>
            </a:p>
          </p:txBody>
        </p:sp>
      </p:grpSp>
      <p:sp>
        <p:nvSpPr>
          <p:cNvPr id="14" name="Content Placeholder 2"/>
          <p:cNvSpPr txBox="1">
            <a:spLocks/>
          </p:cNvSpPr>
          <p:nvPr/>
        </p:nvSpPr>
        <p:spPr bwMode="auto">
          <a:xfrm>
            <a:off x="739035" y="3911600"/>
            <a:ext cx="8270027" cy="2371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ea typeface="ＭＳ Ｐゴシック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ＭＳ Ｐゴシック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ＭＳ Ｐゴシック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ＭＳ Ｐゴシック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FontTx/>
              <a:buNone/>
              <a:defRPr/>
            </a:pPr>
            <a:endParaRPr lang="en-US" sz="2400" dirty="0" smtClean="0"/>
          </a:p>
          <a:p>
            <a:pPr>
              <a:defRPr/>
            </a:pPr>
            <a:r>
              <a:rPr lang="en-US" sz="2800" dirty="0" smtClean="0"/>
              <a:t>What is the simplest combinational circuit that you know?</a:t>
            </a:r>
          </a:p>
          <a:p>
            <a:pPr marL="0" indent="0">
              <a:buFontTx/>
              <a:buNone/>
              <a:defRPr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2401372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Title 1"/>
          <p:cNvSpPr>
            <a:spLocks noGrp="1"/>
          </p:cNvSpPr>
          <p:nvPr>
            <p:ph type="title"/>
          </p:nvPr>
        </p:nvSpPr>
        <p:spPr>
          <a:xfrm>
            <a:off x="0" y="33338"/>
            <a:ext cx="8770938" cy="1471906"/>
          </a:xfrm>
        </p:spPr>
        <p:txBody>
          <a:bodyPr/>
          <a:lstStyle/>
          <a:p>
            <a:r>
              <a:rPr lang="en-US" altLang="en-US" sz="4000" dirty="0" smtClean="0"/>
              <a:t>Representations of combinational circuits</a:t>
            </a:r>
            <a:br>
              <a:rPr lang="en-US" altLang="en-US" sz="4000" dirty="0" smtClean="0"/>
            </a:br>
            <a:r>
              <a:rPr lang="en-US" altLang="en-US" sz="2800" dirty="0" smtClean="0"/>
              <a:t>Truth Table: Enumeration of all combinations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fld id="{812E3935-E931-4185-B528-DEBF23459708}" type="slidenum">
              <a:rPr lang="en-US" altLang="en-US" sz="1400"/>
              <a:pPr eaLnBrk="1" hangingPunct="1"/>
              <a:t>32</a:t>
            </a:fld>
            <a:endParaRPr lang="en-US" altLang="en-US" sz="1400" dirty="0"/>
          </a:p>
        </p:txBody>
      </p:sp>
      <p:grpSp>
        <p:nvGrpSpPr>
          <p:cNvPr id="2" name="Group 1"/>
          <p:cNvGrpSpPr/>
          <p:nvPr/>
        </p:nvGrpSpPr>
        <p:grpSpPr>
          <a:xfrm>
            <a:off x="3048000" y="4300538"/>
            <a:ext cx="3302000" cy="1504950"/>
            <a:chOff x="3048000" y="4300538"/>
            <a:chExt cx="3302000" cy="1504950"/>
          </a:xfrm>
        </p:grpSpPr>
        <p:cxnSp>
          <p:nvCxnSpPr>
            <p:cNvPr id="9" name="Straight Connector 8"/>
            <p:cNvCxnSpPr>
              <a:cxnSpLocks noChangeShapeType="1"/>
            </p:cNvCxnSpPr>
            <p:nvPr/>
          </p:nvCxnSpPr>
          <p:spPr bwMode="auto">
            <a:xfrm>
              <a:off x="3098800" y="4927600"/>
              <a:ext cx="1016000" cy="0"/>
            </a:xfrm>
            <a:prstGeom prst="line">
              <a:avLst/>
            </a:prstGeom>
            <a:noFill/>
            <a:ln w="25400">
              <a:solidFill>
                <a:schemeClr val="accent1"/>
              </a:solidFill>
              <a:round/>
              <a:headEnd/>
              <a:tailEnd/>
            </a:ln>
            <a:effectLst>
              <a:outerShdw blurRad="40000" dist="20000" dir="5400000" rotWithShape="0">
                <a:srgbClr val="80808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" name="Straight Connector 9"/>
            <p:cNvCxnSpPr>
              <a:cxnSpLocks noChangeShapeType="1"/>
            </p:cNvCxnSpPr>
            <p:nvPr/>
          </p:nvCxnSpPr>
          <p:spPr bwMode="auto">
            <a:xfrm>
              <a:off x="3048000" y="5232400"/>
              <a:ext cx="1117600" cy="15875"/>
            </a:xfrm>
            <a:prstGeom prst="line">
              <a:avLst/>
            </a:prstGeom>
            <a:noFill/>
            <a:ln w="25400">
              <a:solidFill>
                <a:schemeClr val="accent1"/>
              </a:solidFill>
              <a:round/>
              <a:headEnd/>
              <a:tailEnd/>
            </a:ln>
            <a:effectLst>
              <a:outerShdw blurRad="40000" dist="20000" dir="5400000" rotWithShape="0">
                <a:srgbClr val="80808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2" name="Straight Connector 11"/>
            <p:cNvCxnSpPr>
              <a:cxnSpLocks noChangeShapeType="1"/>
              <a:stCxn id="47110" idx="3"/>
            </p:cNvCxnSpPr>
            <p:nvPr/>
          </p:nvCxnSpPr>
          <p:spPr bwMode="auto">
            <a:xfrm>
              <a:off x="4587875" y="5068888"/>
              <a:ext cx="1762125" cy="11112"/>
            </a:xfrm>
            <a:prstGeom prst="line">
              <a:avLst/>
            </a:prstGeom>
            <a:noFill/>
            <a:ln w="25400">
              <a:solidFill>
                <a:schemeClr val="accent1"/>
              </a:solidFill>
              <a:round/>
              <a:headEnd/>
              <a:tailEnd/>
            </a:ln>
            <a:effectLst>
              <a:outerShdw blurRad="40000" dist="20000" dir="5400000" rotWithShape="0">
                <a:srgbClr val="80808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47110" name="AutoShape 12"/>
            <p:cNvSpPr>
              <a:spLocks noChangeArrowheads="1"/>
            </p:cNvSpPr>
            <p:nvPr/>
          </p:nvSpPr>
          <p:spPr bwMode="auto">
            <a:xfrm>
              <a:off x="4130675" y="4764088"/>
              <a:ext cx="457200" cy="609600"/>
            </a:xfrm>
            <a:prstGeom prst="flowChartDelay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sz="1800" dirty="0"/>
            </a:p>
          </p:txBody>
        </p:sp>
        <p:sp>
          <p:nvSpPr>
            <p:cNvPr id="47111" name="TextBox 5"/>
            <p:cNvSpPr txBox="1">
              <a:spLocks noChangeArrowheads="1"/>
            </p:cNvSpPr>
            <p:nvPr/>
          </p:nvSpPr>
          <p:spPr bwMode="auto">
            <a:xfrm>
              <a:off x="3403600" y="4300538"/>
              <a:ext cx="454025" cy="523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2800" dirty="0"/>
                <a:t>A</a:t>
              </a:r>
            </a:p>
          </p:txBody>
        </p:sp>
        <p:sp>
          <p:nvSpPr>
            <p:cNvPr id="47112" name="TextBox 13"/>
            <p:cNvSpPr txBox="1">
              <a:spLocks noChangeArrowheads="1"/>
            </p:cNvSpPr>
            <p:nvPr/>
          </p:nvSpPr>
          <p:spPr bwMode="auto">
            <a:xfrm>
              <a:off x="3436938" y="5283200"/>
              <a:ext cx="423862" cy="522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2800" dirty="0"/>
                <a:t>B</a:t>
              </a:r>
            </a:p>
          </p:txBody>
        </p:sp>
        <p:sp>
          <p:nvSpPr>
            <p:cNvPr id="47113" name="TextBox 15"/>
            <p:cNvSpPr txBox="1">
              <a:spLocks noChangeArrowheads="1"/>
            </p:cNvSpPr>
            <p:nvPr/>
          </p:nvSpPr>
          <p:spPr bwMode="auto">
            <a:xfrm>
              <a:off x="5095875" y="4452938"/>
              <a:ext cx="1144865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2800" dirty="0" smtClean="0"/>
                <a:t>Y=AB</a:t>
              </a:r>
              <a:endParaRPr lang="en-US" altLang="en-US" sz="2800" dirty="0"/>
            </a:p>
          </p:txBody>
        </p:sp>
      </p:grpSp>
      <p:sp>
        <p:nvSpPr>
          <p:cNvPr id="47119" name="Text Box 11"/>
          <p:cNvSpPr txBox="1">
            <a:spLocks noChangeArrowheads="1"/>
          </p:cNvSpPr>
          <p:nvPr/>
        </p:nvSpPr>
        <p:spPr bwMode="auto">
          <a:xfrm>
            <a:off x="1009125" y="1404330"/>
            <a:ext cx="208967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n-US" altLang="en-US" dirty="0" smtClean="0">
                <a:solidFill>
                  <a:srgbClr val="C00000"/>
                </a:solidFill>
              </a:rPr>
              <a:t>Example: AND</a:t>
            </a:r>
            <a:endParaRPr lang="en-US" altLang="en-US" dirty="0">
              <a:solidFill>
                <a:srgbClr val="C00000"/>
              </a:solidFill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49150724"/>
              </p:ext>
            </p:extLst>
          </p:nvPr>
        </p:nvGraphicFramePr>
        <p:xfrm>
          <a:off x="2825526" y="2014538"/>
          <a:ext cx="2876572" cy="2286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19143"/>
                <a:gridCol w="719143"/>
                <a:gridCol w="719143"/>
                <a:gridCol w="719143"/>
              </a:tblGrid>
              <a:tr h="377555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id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A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B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Y</a:t>
                      </a:r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0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0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0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0</a:t>
                      </a:r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1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0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1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0</a:t>
                      </a:r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1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0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0</a:t>
                      </a:r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1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1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1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56246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lide Number Placeholder 6"/>
          <p:cNvSpPr>
            <a:spLocks noGrp="1"/>
          </p:cNvSpPr>
          <p:nvPr>
            <p:ph type="sldNum" sz="quarter" idx="11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n-US" altLang="en-US" sz="1400" dirty="0"/>
              <a:t>&lt;</a:t>
            </a:r>
            <a:fld id="{53B6341B-7821-4129-9004-F58166EFF5CF}" type="slidenum">
              <a:rPr lang="en-US" altLang="en-US" sz="1400"/>
              <a:pPr eaLnBrk="1" hangingPunct="1"/>
              <a:t>33</a:t>
            </a:fld>
            <a:r>
              <a:rPr lang="en-US" altLang="en-US" sz="1400" dirty="0"/>
              <a:t>&gt;</a:t>
            </a:r>
          </a:p>
          <a:p>
            <a:pPr eaLnBrk="1" hangingPunct="1"/>
            <a:endParaRPr lang="en-GB" altLang="en-US" sz="1400" dirty="0"/>
          </a:p>
        </p:txBody>
      </p:sp>
      <p:sp>
        <p:nvSpPr>
          <p:cNvPr id="49154" name="Rectangle 2"/>
          <p:cNvSpPr>
            <a:spLocks noGrp="1" noChangeArrowheads="1"/>
          </p:cNvSpPr>
          <p:nvPr>
            <p:ph type="title" idx="4294967295"/>
            <p:custDataLst>
              <p:tags r:id="rId1"/>
            </p:custDataLst>
          </p:nvPr>
        </p:nvSpPr>
        <p:spPr>
          <a:xfrm>
            <a:off x="515938" y="-101600"/>
            <a:ext cx="7772400" cy="1143000"/>
          </a:xfrm>
        </p:spPr>
        <p:txBody>
          <a:bodyPr/>
          <a:lstStyle/>
          <a:p>
            <a:r>
              <a:rPr lang="en-US" altLang="en-US" dirty="0" smtClean="0"/>
              <a:t>Boolean Algebra</a:t>
            </a:r>
          </a:p>
        </p:txBody>
      </p:sp>
      <p:sp>
        <p:nvSpPr>
          <p:cNvPr id="16388" name="Rectangle 3"/>
          <p:cNvSpPr>
            <a:spLocks noGrp="1" noChangeArrowheads="1"/>
          </p:cNvSpPr>
          <p:nvPr>
            <p:ph sz="half" idx="4294967295"/>
            <p:custDataLst>
              <p:tags r:id="rId2"/>
            </p:custDataLst>
          </p:nvPr>
        </p:nvSpPr>
        <p:spPr>
          <a:xfrm>
            <a:off x="381000" y="820739"/>
            <a:ext cx="8424863" cy="3272960"/>
          </a:xfrm>
        </p:spPr>
        <p:txBody>
          <a:bodyPr/>
          <a:lstStyle/>
          <a:p>
            <a:pPr marL="0" indent="0">
              <a:buFontTx/>
              <a:buNone/>
            </a:pPr>
            <a:r>
              <a:rPr lang="en-US" altLang="en-US" sz="2800" dirty="0" smtClean="0"/>
              <a:t>Similar to regular algebra but defined on sets with only three basic ‘logic’ operations:</a:t>
            </a:r>
          </a:p>
          <a:p>
            <a:pPr marL="0" indent="0">
              <a:buFontTx/>
              <a:buNone/>
            </a:pPr>
            <a:endParaRPr lang="en-US" altLang="en-US" sz="2400" dirty="0" smtClean="0"/>
          </a:p>
          <a:p>
            <a:pPr marL="571500" lvl="1" indent="-514350">
              <a:buFont typeface="Times New Roman" pitchFamily="18" charset="0"/>
              <a:buAutoNum type="arabicPeriod"/>
            </a:pPr>
            <a:r>
              <a:rPr lang="en-US" altLang="en-US" dirty="0" smtClean="0"/>
              <a:t>Intersection: AND (2-input); 	Operator: </a:t>
            </a:r>
            <a:r>
              <a:rPr lang="en-US" altLang="en-US" b="1" dirty="0" smtClean="0"/>
              <a:t>∙</a:t>
            </a:r>
            <a:r>
              <a:rPr lang="en-US" altLang="en-US" dirty="0" smtClean="0"/>
              <a:t> ,</a:t>
            </a:r>
            <a:r>
              <a:rPr lang="en-US" altLang="en-US" dirty="0" smtClean="0">
                <a:solidFill>
                  <a:srgbClr val="C00000"/>
                </a:solidFill>
              </a:rPr>
              <a:t>&amp;</a:t>
            </a:r>
          </a:p>
          <a:p>
            <a:pPr marL="571500" lvl="1" indent="-514350">
              <a:buFont typeface="Times New Roman" pitchFamily="18" charset="0"/>
              <a:buAutoNum type="arabicPeriod"/>
            </a:pPr>
            <a:r>
              <a:rPr lang="en-US" altLang="en-US" dirty="0" smtClean="0"/>
              <a:t>Union: OR (2-input);			Operator: </a:t>
            </a:r>
            <a:r>
              <a:rPr lang="en-US" altLang="en-US" b="1" dirty="0" smtClean="0"/>
              <a:t>+</a:t>
            </a:r>
            <a:r>
              <a:rPr lang="en-US" altLang="en-US" dirty="0" smtClean="0"/>
              <a:t> ,</a:t>
            </a:r>
            <a:r>
              <a:rPr lang="en-US" altLang="en-US" dirty="0" smtClean="0">
                <a:solidFill>
                  <a:srgbClr val="C00000"/>
                </a:solidFill>
              </a:rPr>
              <a:t>|</a:t>
            </a:r>
          </a:p>
          <a:p>
            <a:pPr marL="571500" lvl="1" indent="-514350">
              <a:buFont typeface="Times New Roman" pitchFamily="18" charset="0"/>
              <a:buAutoNum type="arabicPeriod"/>
            </a:pPr>
            <a:r>
              <a:rPr lang="en-US" altLang="en-US" dirty="0" smtClean="0"/>
              <a:t>Complement: NOT ( 1-input);  	Operator: </a:t>
            </a:r>
            <a:r>
              <a:rPr lang="en-US" altLang="en-US" b="1" dirty="0" smtClean="0"/>
              <a:t>‘</a:t>
            </a:r>
            <a:r>
              <a:rPr lang="en-US" altLang="en-US" dirty="0" smtClean="0"/>
              <a:t> ,</a:t>
            </a:r>
            <a:r>
              <a:rPr lang="en-US" altLang="en-US" dirty="0" smtClean="0">
                <a:solidFill>
                  <a:srgbClr val="C00000"/>
                </a:solidFill>
              </a:rPr>
              <a:t>!</a:t>
            </a:r>
          </a:p>
          <a:p>
            <a:pPr marL="57150" lvl="1" indent="0">
              <a:buNone/>
            </a:pPr>
            <a:endParaRPr lang="en-US" altLang="en-US" dirty="0" smtClean="0">
              <a:solidFill>
                <a:srgbClr val="C00000"/>
              </a:solidFill>
            </a:endParaRPr>
          </a:p>
          <a:p>
            <a:pPr marL="571500" lvl="1" indent="-514350">
              <a:buFontTx/>
              <a:buNone/>
            </a:pPr>
            <a:endParaRPr lang="en-US" altLang="en-US" sz="2400" dirty="0" smtClean="0">
              <a:solidFill>
                <a:srgbClr val="800000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699603" y="4071485"/>
            <a:ext cx="382348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C00000"/>
                </a:solidFill>
              </a:rPr>
              <a:t>“&amp;, |, !” Symbols in BSV</a:t>
            </a:r>
            <a:endParaRPr lang="en-US" sz="28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385882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7" name="Rectangle 6"/>
          <p:cNvSpPr>
            <a:spLocks noGrp="1" noChangeArrowheads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fld id="{8CA27859-EC89-4704-95B0-19AD9DA58CDC}" type="slidenum">
              <a:rPr lang="en-US" altLang="en-US" sz="1400"/>
              <a:pPr eaLnBrk="1" hangingPunct="1"/>
              <a:t>34</a:t>
            </a:fld>
            <a:endParaRPr lang="en-US" altLang="en-US" sz="1400" dirty="0"/>
          </a:p>
        </p:txBody>
      </p:sp>
      <p:sp>
        <p:nvSpPr>
          <p:cNvPr id="55298" name="Text Box 5"/>
          <p:cNvSpPr txBox="1">
            <a:spLocks noChangeArrowheads="1"/>
          </p:cNvSpPr>
          <p:nvPr/>
        </p:nvSpPr>
        <p:spPr bwMode="auto">
          <a:xfrm>
            <a:off x="349250" y="968374"/>
            <a:ext cx="29210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n-US" altLang="en-US" sz="2000" dirty="0"/>
              <a:t>Two-input </a:t>
            </a:r>
            <a:r>
              <a:rPr lang="en-US" altLang="en-US" sz="2000" dirty="0" smtClean="0"/>
              <a:t>AND </a:t>
            </a:r>
            <a:r>
              <a:rPr lang="en-US" altLang="en-US" sz="2000" dirty="0"/>
              <a:t>( ∙ )</a:t>
            </a:r>
          </a:p>
        </p:txBody>
      </p:sp>
      <p:grpSp>
        <p:nvGrpSpPr>
          <p:cNvPr id="6" name="Group 5"/>
          <p:cNvGrpSpPr/>
          <p:nvPr/>
        </p:nvGrpSpPr>
        <p:grpSpPr>
          <a:xfrm>
            <a:off x="783573" y="1340866"/>
            <a:ext cx="1670050" cy="1547813"/>
            <a:chOff x="838200" y="1676400"/>
            <a:chExt cx="1670050" cy="1547813"/>
          </a:xfrm>
        </p:grpSpPr>
        <p:sp>
          <p:nvSpPr>
            <p:cNvPr id="55299" name="Text Box 7"/>
            <p:cNvSpPr txBox="1">
              <a:spLocks noChangeArrowheads="1"/>
            </p:cNvSpPr>
            <p:nvPr/>
          </p:nvSpPr>
          <p:spPr bwMode="auto">
            <a:xfrm>
              <a:off x="968375" y="1758950"/>
              <a:ext cx="1454150" cy="14652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1800" dirty="0"/>
                <a:t>          A B   Y</a:t>
              </a:r>
            </a:p>
            <a:p>
              <a:pPr eaLnBrk="1" hangingPunct="1"/>
              <a:r>
                <a:rPr lang="en-US" altLang="en-US" sz="1800" dirty="0"/>
                <a:t>          0  0    0</a:t>
              </a:r>
            </a:p>
            <a:p>
              <a:pPr eaLnBrk="1" hangingPunct="1"/>
              <a:r>
                <a:rPr lang="en-US" altLang="en-US" sz="1800" dirty="0"/>
                <a:t>          0  1    0</a:t>
              </a:r>
            </a:p>
            <a:p>
              <a:pPr eaLnBrk="1" hangingPunct="1"/>
              <a:r>
                <a:rPr lang="en-US" altLang="en-US" sz="1800" dirty="0"/>
                <a:t>          1  0    0</a:t>
              </a:r>
            </a:p>
            <a:p>
              <a:pPr eaLnBrk="1" hangingPunct="1"/>
              <a:r>
                <a:rPr lang="en-US" altLang="en-US" sz="1800" dirty="0"/>
                <a:t>          1  1    1</a:t>
              </a:r>
            </a:p>
          </p:txBody>
        </p:sp>
        <p:sp>
          <p:nvSpPr>
            <p:cNvPr id="55300" name="Line 8"/>
            <p:cNvSpPr>
              <a:spLocks noChangeShapeType="1"/>
            </p:cNvSpPr>
            <p:nvPr/>
          </p:nvSpPr>
          <p:spPr bwMode="auto">
            <a:xfrm>
              <a:off x="908050" y="2101850"/>
              <a:ext cx="16002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5301" name="Line 9"/>
            <p:cNvSpPr>
              <a:spLocks noChangeShapeType="1"/>
            </p:cNvSpPr>
            <p:nvPr/>
          </p:nvSpPr>
          <p:spPr bwMode="auto">
            <a:xfrm>
              <a:off x="1593850" y="1797050"/>
              <a:ext cx="0" cy="1371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5302" name="Line 10"/>
            <p:cNvSpPr>
              <a:spLocks noChangeShapeType="1"/>
            </p:cNvSpPr>
            <p:nvPr/>
          </p:nvSpPr>
          <p:spPr bwMode="auto">
            <a:xfrm>
              <a:off x="2127250" y="1797050"/>
              <a:ext cx="0" cy="1371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5303" name="Text Box 11"/>
            <p:cNvSpPr txBox="1">
              <a:spLocks noChangeArrowheads="1"/>
            </p:cNvSpPr>
            <p:nvPr/>
          </p:nvSpPr>
          <p:spPr bwMode="auto">
            <a:xfrm>
              <a:off x="838200" y="1676400"/>
              <a:ext cx="679450" cy="3667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1800" dirty="0">
                  <a:solidFill>
                    <a:srgbClr val="C00000"/>
                  </a:solidFill>
                </a:rPr>
                <a:t>AND</a:t>
              </a: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3724275" y="1304983"/>
            <a:ext cx="1670050" cy="1547813"/>
            <a:chOff x="3702050" y="1676400"/>
            <a:chExt cx="1670050" cy="1547813"/>
          </a:xfrm>
        </p:grpSpPr>
        <p:sp>
          <p:nvSpPr>
            <p:cNvPr id="55310" name="Text Box 18"/>
            <p:cNvSpPr txBox="1">
              <a:spLocks noChangeArrowheads="1"/>
            </p:cNvSpPr>
            <p:nvPr/>
          </p:nvSpPr>
          <p:spPr bwMode="auto">
            <a:xfrm>
              <a:off x="3832225" y="1758950"/>
              <a:ext cx="1454150" cy="14652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1800" dirty="0"/>
                <a:t>          A B   Y</a:t>
              </a:r>
            </a:p>
            <a:p>
              <a:pPr eaLnBrk="1" hangingPunct="1"/>
              <a:r>
                <a:rPr lang="en-US" altLang="en-US" sz="1800" dirty="0"/>
                <a:t>          0  0    0</a:t>
              </a:r>
            </a:p>
            <a:p>
              <a:pPr eaLnBrk="1" hangingPunct="1"/>
              <a:r>
                <a:rPr lang="en-US" altLang="en-US" sz="1800" dirty="0"/>
                <a:t>          0  1    1</a:t>
              </a:r>
            </a:p>
            <a:p>
              <a:pPr eaLnBrk="1" hangingPunct="1"/>
              <a:r>
                <a:rPr lang="en-US" altLang="en-US" sz="1800" dirty="0"/>
                <a:t>          1  0    1</a:t>
              </a:r>
            </a:p>
            <a:p>
              <a:pPr eaLnBrk="1" hangingPunct="1"/>
              <a:r>
                <a:rPr lang="en-US" altLang="en-US" sz="1800" dirty="0"/>
                <a:t>          1  1    1</a:t>
              </a:r>
            </a:p>
          </p:txBody>
        </p:sp>
        <p:sp>
          <p:nvSpPr>
            <p:cNvPr id="55311" name="Line 19"/>
            <p:cNvSpPr>
              <a:spLocks noChangeShapeType="1"/>
            </p:cNvSpPr>
            <p:nvPr/>
          </p:nvSpPr>
          <p:spPr bwMode="auto">
            <a:xfrm>
              <a:off x="3771900" y="2101850"/>
              <a:ext cx="16002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5312" name="Line 20"/>
            <p:cNvSpPr>
              <a:spLocks noChangeShapeType="1"/>
            </p:cNvSpPr>
            <p:nvPr/>
          </p:nvSpPr>
          <p:spPr bwMode="auto">
            <a:xfrm>
              <a:off x="4457700" y="1797050"/>
              <a:ext cx="0" cy="1371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5313" name="Line 21"/>
            <p:cNvSpPr>
              <a:spLocks noChangeShapeType="1"/>
            </p:cNvSpPr>
            <p:nvPr/>
          </p:nvSpPr>
          <p:spPr bwMode="auto">
            <a:xfrm>
              <a:off x="4991100" y="1797050"/>
              <a:ext cx="0" cy="1371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5314" name="Text Box 22"/>
            <p:cNvSpPr txBox="1">
              <a:spLocks noChangeArrowheads="1"/>
            </p:cNvSpPr>
            <p:nvPr/>
          </p:nvSpPr>
          <p:spPr bwMode="auto">
            <a:xfrm>
              <a:off x="3702050" y="1676400"/>
              <a:ext cx="501650" cy="3667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1800" dirty="0">
                  <a:solidFill>
                    <a:srgbClr val="C00000"/>
                  </a:solidFill>
                </a:rPr>
                <a:t>OR</a:t>
              </a:r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6330950" y="1592544"/>
            <a:ext cx="1670050" cy="1143000"/>
            <a:chOff x="6330950" y="1700213"/>
            <a:chExt cx="1670050" cy="1143000"/>
          </a:xfrm>
        </p:grpSpPr>
        <p:sp>
          <p:nvSpPr>
            <p:cNvPr id="55331" name="Text Box 42"/>
            <p:cNvSpPr txBox="1">
              <a:spLocks noChangeArrowheads="1"/>
            </p:cNvSpPr>
            <p:nvPr/>
          </p:nvSpPr>
          <p:spPr bwMode="auto">
            <a:xfrm>
              <a:off x="6461125" y="1782763"/>
              <a:ext cx="1301750" cy="9159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1800" dirty="0"/>
                <a:t>          A    Y</a:t>
              </a:r>
            </a:p>
            <a:p>
              <a:pPr eaLnBrk="1" hangingPunct="1"/>
              <a:r>
                <a:rPr lang="en-US" altLang="en-US" sz="1800" dirty="0"/>
                <a:t>           0    1</a:t>
              </a:r>
            </a:p>
            <a:p>
              <a:pPr eaLnBrk="1" hangingPunct="1"/>
              <a:r>
                <a:rPr lang="en-US" altLang="en-US" sz="1800" dirty="0"/>
                <a:t>           1    0</a:t>
              </a:r>
            </a:p>
          </p:txBody>
        </p:sp>
        <p:sp>
          <p:nvSpPr>
            <p:cNvPr id="55332" name="Line 43"/>
            <p:cNvSpPr>
              <a:spLocks noChangeShapeType="1"/>
            </p:cNvSpPr>
            <p:nvPr/>
          </p:nvSpPr>
          <p:spPr bwMode="auto">
            <a:xfrm>
              <a:off x="6400800" y="2125663"/>
              <a:ext cx="16002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5333" name="Line 44"/>
            <p:cNvSpPr>
              <a:spLocks noChangeShapeType="1"/>
            </p:cNvSpPr>
            <p:nvPr/>
          </p:nvSpPr>
          <p:spPr bwMode="auto">
            <a:xfrm>
              <a:off x="7086600" y="1820863"/>
              <a:ext cx="0" cy="102235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5334" name="Line 45"/>
            <p:cNvSpPr>
              <a:spLocks noChangeShapeType="1"/>
            </p:cNvSpPr>
            <p:nvPr/>
          </p:nvSpPr>
          <p:spPr bwMode="auto">
            <a:xfrm>
              <a:off x="7467600" y="1820863"/>
              <a:ext cx="0" cy="102235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5335" name="Text Box 46"/>
            <p:cNvSpPr txBox="1">
              <a:spLocks noChangeArrowheads="1"/>
            </p:cNvSpPr>
            <p:nvPr/>
          </p:nvSpPr>
          <p:spPr bwMode="auto">
            <a:xfrm>
              <a:off x="6330950" y="1700213"/>
              <a:ext cx="654050" cy="3667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1800" dirty="0">
                  <a:solidFill>
                    <a:srgbClr val="C00000"/>
                  </a:solidFill>
                </a:rPr>
                <a:t>NOT</a:t>
              </a:r>
            </a:p>
          </p:txBody>
        </p:sp>
      </p:grpSp>
      <p:sp>
        <p:nvSpPr>
          <p:cNvPr id="55336" name="Rectangle 48"/>
          <p:cNvSpPr>
            <a:spLocks noGrp="1" noChangeArrowheads="1"/>
          </p:cNvSpPr>
          <p:nvPr>
            <p:ph type="title" idx="4294967295"/>
          </p:nvPr>
        </p:nvSpPr>
        <p:spPr>
          <a:xfrm>
            <a:off x="155706" y="128826"/>
            <a:ext cx="8534400" cy="803275"/>
          </a:xfrm>
        </p:spPr>
        <p:txBody>
          <a:bodyPr/>
          <a:lstStyle/>
          <a:p>
            <a:pPr eaLnBrk="1" hangingPunct="1"/>
            <a:r>
              <a:rPr lang="en-US" altLang="en-US" sz="2800" dirty="0" smtClean="0">
                <a:solidFill>
                  <a:schemeClr val="tx1"/>
                </a:solidFill>
              </a:rPr>
              <a:t/>
            </a:r>
            <a:br>
              <a:rPr lang="en-US" altLang="en-US" sz="2800" dirty="0" smtClean="0">
                <a:solidFill>
                  <a:schemeClr val="tx1"/>
                </a:solidFill>
              </a:rPr>
            </a:br>
            <a:r>
              <a:rPr lang="en-US" altLang="en-US" sz="2800" dirty="0" smtClean="0">
                <a:solidFill>
                  <a:schemeClr val="tx1"/>
                </a:solidFill>
              </a:rPr>
              <a:t> </a:t>
            </a:r>
            <a:r>
              <a:rPr lang="en-US" altLang="en-US" sz="3600" dirty="0" smtClean="0">
                <a:solidFill>
                  <a:schemeClr val="tx1"/>
                </a:solidFill>
              </a:rPr>
              <a:t>Boolean algebra and switching functions</a:t>
            </a:r>
            <a:r>
              <a:rPr lang="en-US" altLang="en-US" sz="2800" dirty="0" smtClean="0">
                <a:solidFill>
                  <a:schemeClr val="tx1"/>
                </a:solidFill>
              </a:rPr>
              <a:t/>
            </a:r>
            <a:br>
              <a:rPr lang="en-US" altLang="en-US" sz="2800" dirty="0" smtClean="0">
                <a:solidFill>
                  <a:schemeClr val="tx1"/>
                </a:solidFill>
              </a:rPr>
            </a:br>
            <a:endParaRPr lang="en-US" altLang="en-US" sz="2800" dirty="0" smtClean="0">
              <a:solidFill>
                <a:schemeClr val="tx1"/>
              </a:solidFill>
            </a:endParaRPr>
          </a:p>
        </p:txBody>
      </p:sp>
      <p:sp>
        <p:nvSpPr>
          <p:cNvPr id="55337" name="Text Box 49"/>
          <p:cNvSpPr txBox="1">
            <a:spLocks noChangeArrowheads="1"/>
          </p:cNvSpPr>
          <p:nvPr/>
        </p:nvSpPr>
        <p:spPr bwMode="auto">
          <a:xfrm>
            <a:off x="349250" y="4800401"/>
            <a:ext cx="4453612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n-US" altLang="en-US" dirty="0" smtClean="0">
                <a:solidFill>
                  <a:srgbClr val="C00000"/>
                </a:solidFill>
              </a:rPr>
              <a:t>For an AND gate,</a:t>
            </a:r>
          </a:p>
          <a:p>
            <a:pPr eaLnBrk="1" hangingPunct="1"/>
            <a:r>
              <a:rPr lang="en-US" altLang="en-US" dirty="0" smtClean="0">
                <a:solidFill>
                  <a:srgbClr val="C00000"/>
                </a:solidFill>
              </a:rPr>
              <a:t>0 at input blocks the other inputs and dominates the output</a:t>
            </a:r>
            <a:endParaRPr lang="en-US" altLang="en-US" dirty="0">
              <a:solidFill>
                <a:srgbClr val="C00000"/>
              </a:solidFill>
            </a:endParaRPr>
          </a:p>
          <a:p>
            <a:pPr eaLnBrk="1" hangingPunct="1"/>
            <a:r>
              <a:rPr lang="en-US" altLang="en-US" dirty="0" smtClean="0">
                <a:solidFill>
                  <a:srgbClr val="C00000"/>
                </a:solidFill>
              </a:rPr>
              <a:t>1 at input passes </a:t>
            </a:r>
            <a:r>
              <a:rPr lang="en-US" altLang="en-US" dirty="0">
                <a:solidFill>
                  <a:srgbClr val="C00000"/>
                </a:solidFill>
              </a:rPr>
              <a:t>signal A</a:t>
            </a:r>
          </a:p>
        </p:txBody>
      </p:sp>
      <p:sp>
        <p:nvSpPr>
          <p:cNvPr id="55338" name="Text Box 50"/>
          <p:cNvSpPr txBox="1">
            <a:spLocks noChangeArrowheads="1"/>
          </p:cNvSpPr>
          <p:nvPr/>
        </p:nvSpPr>
        <p:spPr bwMode="auto">
          <a:xfrm>
            <a:off x="4705045" y="4737771"/>
            <a:ext cx="4190826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n-US" altLang="en-US" dirty="0" smtClean="0">
                <a:solidFill>
                  <a:srgbClr val="C00000"/>
                </a:solidFill>
              </a:rPr>
              <a:t>For an OR gate,</a:t>
            </a:r>
          </a:p>
          <a:p>
            <a:pPr eaLnBrk="1" hangingPunct="1"/>
            <a:r>
              <a:rPr lang="en-US" altLang="en-US" dirty="0" smtClean="0">
                <a:solidFill>
                  <a:srgbClr val="C00000"/>
                </a:solidFill>
              </a:rPr>
              <a:t>1 at input blocks the other inputs and dominates the output</a:t>
            </a:r>
            <a:endParaRPr lang="en-US" altLang="en-US" dirty="0">
              <a:solidFill>
                <a:srgbClr val="C00000"/>
              </a:solidFill>
            </a:endParaRPr>
          </a:p>
          <a:p>
            <a:pPr eaLnBrk="1" hangingPunct="1"/>
            <a:r>
              <a:rPr lang="en-US" altLang="en-US" dirty="0" smtClean="0">
                <a:solidFill>
                  <a:srgbClr val="C00000"/>
                </a:solidFill>
              </a:rPr>
              <a:t>0 at input passes </a:t>
            </a:r>
            <a:r>
              <a:rPr lang="en-US" altLang="en-US" dirty="0">
                <a:solidFill>
                  <a:srgbClr val="C00000"/>
                </a:solidFill>
              </a:rPr>
              <a:t>signal A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3857756" y="2888679"/>
            <a:ext cx="1936750" cy="1720850"/>
            <a:chOff x="3702050" y="3544888"/>
            <a:chExt cx="1936750" cy="1720850"/>
          </a:xfrm>
        </p:grpSpPr>
        <p:sp>
          <p:nvSpPr>
            <p:cNvPr id="55315" name="Line 24"/>
            <p:cNvSpPr>
              <a:spLocks noChangeShapeType="1"/>
            </p:cNvSpPr>
            <p:nvPr/>
          </p:nvSpPr>
          <p:spPr bwMode="auto">
            <a:xfrm>
              <a:off x="4159250" y="3884613"/>
              <a:ext cx="412750" cy="158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5316" name="Line 25"/>
            <p:cNvSpPr>
              <a:spLocks noChangeShapeType="1"/>
            </p:cNvSpPr>
            <p:nvPr/>
          </p:nvSpPr>
          <p:spPr bwMode="auto">
            <a:xfrm>
              <a:off x="4159250" y="4113213"/>
              <a:ext cx="412750" cy="158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5317" name="Text Box 26"/>
            <p:cNvSpPr txBox="1">
              <a:spLocks noChangeArrowheads="1"/>
            </p:cNvSpPr>
            <p:nvPr/>
          </p:nvSpPr>
          <p:spPr bwMode="auto">
            <a:xfrm>
              <a:off x="3746500" y="3544888"/>
              <a:ext cx="404813" cy="8223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dirty="0"/>
                <a:t>A</a:t>
              </a:r>
            </a:p>
            <a:p>
              <a:pPr eaLnBrk="1" hangingPunct="1"/>
              <a:r>
                <a:rPr lang="en-US" altLang="en-US" dirty="0"/>
                <a:t>1</a:t>
              </a:r>
            </a:p>
          </p:txBody>
        </p:sp>
        <p:sp>
          <p:nvSpPr>
            <p:cNvPr id="55318" name="Text Box 27"/>
            <p:cNvSpPr txBox="1">
              <a:spLocks noChangeArrowheads="1"/>
            </p:cNvSpPr>
            <p:nvPr/>
          </p:nvSpPr>
          <p:spPr bwMode="auto">
            <a:xfrm>
              <a:off x="5278438" y="3757613"/>
              <a:ext cx="336550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dirty="0"/>
                <a:t>1</a:t>
              </a:r>
            </a:p>
          </p:txBody>
        </p:sp>
        <p:sp>
          <p:nvSpPr>
            <p:cNvPr id="55319" name="Line 28"/>
            <p:cNvSpPr>
              <a:spLocks noChangeShapeType="1"/>
            </p:cNvSpPr>
            <p:nvPr/>
          </p:nvSpPr>
          <p:spPr bwMode="auto">
            <a:xfrm>
              <a:off x="4921250" y="3986213"/>
              <a:ext cx="3048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5320" name="AutoShape 29"/>
            <p:cNvSpPr>
              <a:spLocks noChangeArrowheads="1"/>
            </p:cNvSpPr>
            <p:nvPr/>
          </p:nvSpPr>
          <p:spPr bwMode="auto">
            <a:xfrm flipH="1">
              <a:off x="4311650" y="3681413"/>
              <a:ext cx="609600" cy="609600"/>
            </a:xfrm>
            <a:prstGeom prst="moon">
              <a:avLst>
                <a:gd name="adj" fmla="val 50000"/>
              </a:avLst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sz="1800" dirty="0"/>
            </a:p>
          </p:txBody>
        </p:sp>
        <p:sp>
          <p:nvSpPr>
            <p:cNvPr id="55326" name="Line 37"/>
            <p:cNvSpPr>
              <a:spLocks noChangeShapeType="1"/>
            </p:cNvSpPr>
            <p:nvPr/>
          </p:nvSpPr>
          <p:spPr bwMode="auto">
            <a:xfrm>
              <a:off x="4114800" y="5029200"/>
              <a:ext cx="381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5327" name="Text Box 38"/>
            <p:cNvSpPr txBox="1">
              <a:spLocks noChangeArrowheads="1"/>
            </p:cNvSpPr>
            <p:nvPr/>
          </p:nvSpPr>
          <p:spPr bwMode="auto">
            <a:xfrm>
              <a:off x="3702050" y="4443413"/>
              <a:ext cx="404813" cy="8223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dirty="0"/>
                <a:t>A</a:t>
              </a:r>
            </a:p>
            <a:p>
              <a:pPr eaLnBrk="1" hangingPunct="1"/>
              <a:r>
                <a:rPr lang="en-US" altLang="en-US" dirty="0"/>
                <a:t>0</a:t>
              </a:r>
            </a:p>
          </p:txBody>
        </p:sp>
        <p:sp>
          <p:nvSpPr>
            <p:cNvPr id="55328" name="Text Box 39"/>
            <p:cNvSpPr txBox="1">
              <a:spLocks noChangeArrowheads="1"/>
            </p:cNvSpPr>
            <p:nvPr/>
          </p:nvSpPr>
          <p:spPr bwMode="auto">
            <a:xfrm>
              <a:off x="5233988" y="4656138"/>
              <a:ext cx="404812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dirty="0"/>
                <a:t>A</a:t>
              </a:r>
            </a:p>
          </p:txBody>
        </p:sp>
        <p:sp>
          <p:nvSpPr>
            <p:cNvPr id="55329" name="Line 40"/>
            <p:cNvSpPr>
              <a:spLocks noChangeShapeType="1"/>
            </p:cNvSpPr>
            <p:nvPr/>
          </p:nvSpPr>
          <p:spPr bwMode="auto">
            <a:xfrm>
              <a:off x="4876800" y="4884738"/>
              <a:ext cx="3048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5330" name="AutoShape 41"/>
            <p:cNvSpPr>
              <a:spLocks noChangeArrowheads="1"/>
            </p:cNvSpPr>
            <p:nvPr/>
          </p:nvSpPr>
          <p:spPr bwMode="auto">
            <a:xfrm flipH="1">
              <a:off x="4267200" y="4579938"/>
              <a:ext cx="609600" cy="609600"/>
            </a:xfrm>
            <a:prstGeom prst="moon">
              <a:avLst>
                <a:gd name="adj" fmla="val 50000"/>
              </a:avLst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sz="1800" dirty="0"/>
            </a:p>
          </p:txBody>
        </p:sp>
        <p:sp>
          <p:nvSpPr>
            <p:cNvPr id="55339" name="Line 37"/>
            <p:cNvSpPr>
              <a:spLocks noChangeShapeType="1"/>
            </p:cNvSpPr>
            <p:nvPr/>
          </p:nvSpPr>
          <p:spPr bwMode="auto">
            <a:xfrm>
              <a:off x="4114800" y="5029200"/>
              <a:ext cx="381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5340" name="Line 37"/>
            <p:cNvSpPr>
              <a:spLocks noChangeShapeType="1"/>
            </p:cNvSpPr>
            <p:nvPr/>
          </p:nvSpPr>
          <p:spPr bwMode="auto">
            <a:xfrm>
              <a:off x="4114800" y="4724400"/>
              <a:ext cx="381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</p:grpSp>
      <p:grpSp>
        <p:nvGrpSpPr>
          <p:cNvPr id="3" name="Group 2"/>
          <p:cNvGrpSpPr/>
          <p:nvPr/>
        </p:nvGrpSpPr>
        <p:grpSpPr>
          <a:xfrm>
            <a:off x="812779" y="2783923"/>
            <a:ext cx="1936750" cy="1736725"/>
            <a:chOff x="882650" y="3544888"/>
            <a:chExt cx="1936750" cy="1736725"/>
          </a:xfrm>
        </p:grpSpPr>
        <p:sp>
          <p:nvSpPr>
            <p:cNvPr id="55304" name="AutoShape 12"/>
            <p:cNvSpPr>
              <a:spLocks noChangeArrowheads="1"/>
            </p:cNvSpPr>
            <p:nvPr/>
          </p:nvSpPr>
          <p:spPr bwMode="auto">
            <a:xfrm>
              <a:off x="1676400" y="3732213"/>
              <a:ext cx="457200" cy="609600"/>
            </a:xfrm>
            <a:prstGeom prst="flowChartDelay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sz="1800" dirty="0"/>
            </a:p>
          </p:txBody>
        </p:sp>
        <p:sp>
          <p:nvSpPr>
            <p:cNvPr id="55305" name="Line 13"/>
            <p:cNvSpPr>
              <a:spLocks noChangeShapeType="1"/>
            </p:cNvSpPr>
            <p:nvPr/>
          </p:nvSpPr>
          <p:spPr bwMode="auto">
            <a:xfrm>
              <a:off x="1295400" y="3884613"/>
              <a:ext cx="381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5306" name="Line 14"/>
            <p:cNvSpPr>
              <a:spLocks noChangeShapeType="1"/>
            </p:cNvSpPr>
            <p:nvPr/>
          </p:nvSpPr>
          <p:spPr bwMode="auto">
            <a:xfrm>
              <a:off x="1295400" y="4113213"/>
              <a:ext cx="381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5307" name="Text Box 15"/>
            <p:cNvSpPr txBox="1">
              <a:spLocks noChangeArrowheads="1"/>
            </p:cNvSpPr>
            <p:nvPr/>
          </p:nvSpPr>
          <p:spPr bwMode="auto">
            <a:xfrm>
              <a:off x="882650" y="3544888"/>
              <a:ext cx="404813" cy="8223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dirty="0"/>
                <a:t>A</a:t>
              </a:r>
            </a:p>
            <a:p>
              <a:pPr eaLnBrk="1" hangingPunct="1"/>
              <a:r>
                <a:rPr lang="en-US" altLang="en-US" dirty="0"/>
                <a:t>1</a:t>
              </a:r>
            </a:p>
          </p:txBody>
        </p:sp>
        <p:sp>
          <p:nvSpPr>
            <p:cNvPr id="55308" name="Text Box 16"/>
            <p:cNvSpPr txBox="1">
              <a:spLocks noChangeArrowheads="1"/>
            </p:cNvSpPr>
            <p:nvPr/>
          </p:nvSpPr>
          <p:spPr bwMode="auto">
            <a:xfrm>
              <a:off x="2414588" y="3757613"/>
              <a:ext cx="404812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dirty="0"/>
                <a:t>A</a:t>
              </a:r>
            </a:p>
          </p:txBody>
        </p:sp>
        <p:sp>
          <p:nvSpPr>
            <p:cNvPr id="55309" name="Line 17"/>
            <p:cNvSpPr>
              <a:spLocks noChangeShapeType="1"/>
            </p:cNvSpPr>
            <p:nvPr/>
          </p:nvSpPr>
          <p:spPr bwMode="auto">
            <a:xfrm>
              <a:off x="2133600" y="4037013"/>
              <a:ext cx="3048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5321" name="AutoShape 30"/>
            <p:cNvSpPr>
              <a:spLocks noChangeArrowheads="1"/>
            </p:cNvSpPr>
            <p:nvPr/>
          </p:nvSpPr>
          <p:spPr bwMode="auto">
            <a:xfrm>
              <a:off x="1676400" y="4646613"/>
              <a:ext cx="457200" cy="609600"/>
            </a:xfrm>
            <a:prstGeom prst="flowChartDelay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sz="1800" dirty="0"/>
            </a:p>
          </p:txBody>
        </p:sp>
        <p:sp>
          <p:nvSpPr>
            <p:cNvPr id="55322" name="Line 31"/>
            <p:cNvSpPr>
              <a:spLocks noChangeShapeType="1"/>
            </p:cNvSpPr>
            <p:nvPr/>
          </p:nvSpPr>
          <p:spPr bwMode="auto">
            <a:xfrm>
              <a:off x="1295400" y="4799013"/>
              <a:ext cx="381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5323" name="Text Box 33"/>
            <p:cNvSpPr txBox="1">
              <a:spLocks noChangeArrowheads="1"/>
            </p:cNvSpPr>
            <p:nvPr/>
          </p:nvSpPr>
          <p:spPr bwMode="auto">
            <a:xfrm>
              <a:off x="882650" y="4459288"/>
              <a:ext cx="404813" cy="8223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dirty="0"/>
                <a:t>A</a:t>
              </a:r>
            </a:p>
            <a:p>
              <a:pPr eaLnBrk="1" hangingPunct="1"/>
              <a:r>
                <a:rPr lang="en-US" altLang="en-US" dirty="0"/>
                <a:t>0</a:t>
              </a:r>
            </a:p>
          </p:txBody>
        </p:sp>
        <p:sp>
          <p:nvSpPr>
            <p:cNvPr id="55324" name="Text Box 34"/>
            <p:cNvSpPr txBox="1">
              <a:spLocks noChangeArrowheads="1"/>
            </p:cNvSpPr>
            <p:nvPr/>
          </p:nvSpPr>
          <p:spPr bwMode="auto">
            <a:xfrm>
              <a:off x="2414588" y="4672013"/>
              <a:ext cx="336550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dirty="0"/>
                <a:t>0</a:t>
              </a:r>
            </a:p>
          </p:txBody>
        </p:sp>
        <p:sp>
          <p:nvSpPr>
            <p:cNvPr id="55325" name="Line 35"/>
            <p:cNvSpPr>
              <a:spLocks noChangeShapeType="1"/>
            </p:cNvSpPr>
            <p:nvPr/>
          </p:nvSpPr>
          <p:spPr bwMode="auto">
            <a:xfrm>
              <a:off x="2133600" y="4951413"/>
              <a:ext cx="3048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5341" name="Line 31"/>
            <p:cNvSpPr>
              <a:spLocks noChangeShapeType="1"/>
            </p:cNvSpPr>
            <p:nvPr/>
          </p:nvSpPr>
          <p:spPr bwMode="auto">
            <a:xfrm>
              <a:off x="1295400" y="5105400"/>
              <a:ext cx="381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</p:grpSp>
      <p:sp>
        <p:nvSpPr>
          <p:cNvPr id="55342" name="Text Box 5"/>
          <p:cNvSpPr txBox="1">
            <a:spLocks noChangeArrowheads="1"/>
          </p:cNvSpPr>
          <p:nvPr/>
        </p:nvSpPr>
        <p:spPr bwMode="auto">
          <a:xfrm>
            <a:off x="3270250" y="940756"/>
            <a:ext cx="26924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n-US" altLang="en-US" sz="2000" dirty="0" smtClean="0"/>
              <a:t>Two-input OR </a:t>
            </a:r>
            <a:r>
              <a:rPr lang="en-US" altLang="en-US" sz="2000" dirty="0"/>
              <a:t>(+ ) </a:t>
            </a:r>
          </a:p>
        </p:txBody>
      </p:sp>
      <p:sp>
        <p:nvSpPr>
          <p:cNvPr id="55343" name="Text Box 5"/>
          <p:cNvSpPr txBox="1">
            <a:spLocks noChangeArrowheads="1"/>
          </p:cNvSpPr>
          <p:nvPr/>
        </p:nvSpPr>
        <p:spPr bwMode="auto">
          <a:xfrm>
            <a:off x="6205058" y="932101"/>
            <a:ext cx="2690813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n-US" altLang="en-US" sz="2000" dirty="0"/>
              <a:t>One-input </a:t>
            </a:r>
            <a:r>
              <a:rPr lang="en-US" altLang="en-US" sz="2000" dirty="0" smtClean="0"/>
              <a:t>NOT </a:t>
            </a:r>
            <a:r>
              <a:rPr lang="en-US" altLang="en-US" sz="2000" dirty="0"/>
              <a:t>(Complement, ’  ) </a:t>
            </a:r>
          </a:p>
        </p:txBody>
      </p:sp>
    </p:spTree>
    <p:extLst>
      <p:ext uri="{BB962C8B-B14F-4D97-AF65-F5344CB8AC3E}">
        <p14:creationId xmlns:p14="http://schemas.microsoft.com/office/powerpoint/2010/main" val="4126620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4FCD8E-29D8-493C-B91A-F2A5F8CBAE2C}" type="slidenum">
              <a:rPr lang="en-US" altLang="en-US" smtClean="0"/>
              <a:pPr>
                <a:defRPr/>
              </a:pPr>
              <a:t>35</a:t>
            </a:fld>
            <a:endParaRPr lang="en-US" alt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0" y="0"/>
            <a:ext cx="10695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Example: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31311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lide Number Placeholder 6"/>
          <p:cNvSpPr>
            <a:spLocks noGrp="1"/>
          </p:cNvSpPr>
          <p:nvPr>
            <p:ph type="sldNum" sz="quarter" idx="11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n-US" altLang="en-US" sz="1400" dirty="0"/>
              <a:t>&lt;</a:t>
            </a:r>
            <a:fld id="{34EF3F7D-9B06-4C9C-B03C-5E04BF8E7F84}" type="slidenum">
              <a:rPr lang="en-US" altLang="en-US" sz="1400"/>
              <a:pPr eaLnBrk="1" hangingPunct="1"/>
              <a:t>36</a:t>
            </a:fld>
            <a:r>
              <a:rPr lang="en-US" altLang="en-US" sz="1400" dirty="0"/>
              <a:t>&gt;</a:t>
            </a:r>
          </a:p>
          <a:p>
            <a:pPr eaLnBrk="1" hangingPunct="1"/>
            <a:endParaRPr lang="en-GB" altLang="en-US" sz="1400" dirty="0"/>
          </a:p>
        </p:txBody>
      </p:sp>
      <p:sp>
        <p:nvSpPr>
          <p:cNvPr id="51202" name="Rectangle 2"/>
          <p:cNvSpPr>
            <a:spLocks noGrp="1" noChangeArrowheads="1"/>
          </p:cNvSpPr>
          <p:nvPr>
            <p:ph type="title" idx="4294967295"/>
            <p:custDataLst>
              <p:tags r:id="rId1"/>
            </p:custDataLst>
          </p:nvPr>
        </p:nvSpPr>
        <p:spPr>
          <a:xfrm>
            <a:off x="515938" y="-101600"/>
            <a:ext cx="7772400" cy="1143000"/>
          </a:xfrm>
        </p:spPr>
        <p:txBody>
          <a:bodyPr/>
          <a:lstStyle/>
          <a:p>
            <a:r>
              <a:rPr lang="en-US" altLang="en-US" dirty="0" smtClean="0"/>
              <a:t>Boolean Algebra</a:t>
            </a:r>
          </a:p>
        </p:txBody>
      </p:sp>
      <p:sp>
        <p:nvSpPr>
          <p:cNvPr id="16388" name="Rectangle 3"/>
          <p:cNvSpPr>
            <a:spLocks noGrp="1" noChangeArrowheads="1"/>
          </p:cNvSpPr>
          <p:nvPr>
            <p:ph sz="half" idx="4294967295"/>
            <p:custDataLst>
              <p:tags r:id="rId2"/>
            </p:custDataLst>
          </p:nvPr>
        </p:nvSpPr>
        <p:spPr>
          <a:xfrm>
            <a:off x="839244" y="1014608"/>
            <a:ext cx="7966619" cy="5505255"/>
          </a:xfrm>
        </p:spPr>
        <p:txBody>
          <a:bodyPr/>
          <a:lstStyle/>
          <a:p>
            <a:pPr marL="0" indent="0">
              <a:buFontTx/>
              <a:buNone/>
              <a:defRPr/>
            </a:pPr>
            <a:r>
              <a:rPr lang="en-US" sz="2800" dirty="0" smtClean="0">
                <a:ea typeface="ＭＳ Ｐゴシック" charset="0"/>
              </a:rPr>
              <a:t>iClicker Q: For two Boolean variables X and Y with X=1, Y=0, what is function F(X,Y)=X+Y?</a:t>
            </a:r>
          </a:p>
          <a:p>
            <a:pPr>
              <a:buFontTx/>
              <a:buAutoNum type="alphaUcPeriod"/>
              <a:defRPr/>
            </a:pPr>
            <a:r>
              <a:rPr lang="en-US" sz="2800" dirty="0">
                <a:ea typeface="ＭＳ Ｐゴシック" charset="0"/>
              </a:rPr>
              <a:t>F(X,Y)=0</a:t>
            </a:r>
          </a:p>
          <a:p>
            <a:pPr>
              <a:buFontTx/>
              <a:buAutoNum type="alphaUcPeriod"/>
              <a:defRPr/>
            </a:pPr>
            <a:r>
              <a:rPr lang="en-US" sz="2800" dirty="0">
                <a:ea typeface="ＭＳ Ｐゴシック" charset="0"/>
              </a:rPr>
              <a:t>F(X,Y)=1</a:t>
            </a:r>
          </a:p>
          <a:p>
            <a:pPr>
              <a:buFontTx/>
              <a:buAutoNum type="alphaUcPeriod"/>
              <a:defRPr/>
            </a:pPr>
            <a:r>
              <a:rPr lang="en-US" sz="2800" dirty="0">
                <a:ea typeface="ＭＳ Ｐゴシック" charset="0"/>
              </a:rPr>
              <a:t>F(X,Y)=2</a:t>
            </a:r>
          </a:p>
          <a:p>
            <a:pPr marL="457200" indent="-457200">
              <a:buFont typeface="+mj-lt"/>
              <a:buAutoNum type="alphaUcPeriod"/>
              <a:defRPr/>
            </a:pPr>
            <a:endParaRPr lang="en-US" sz="2400" dirty="0"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809799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lide Number Placeholder 6"/>
          <p:cNvSpPr>
            <a:spLocks noGrp="1"/>
          </p:cNvSpPr>
          <p:nvPr>
            <p:ph type="sldNum" sz="quarter" idx="11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n-US" altLang="en-US" sz="1400" dirty="0"/>
              <a:t>&lt;</a:t>
            </a:r>
            <a:fld id="{34EF3F7D-9B06-4C9C-B03C-5E04BF8E7F84}" type="slidenum">
              <a:rPr lang="en-US" altLang="en-US" sz="1400"/>
              <a:pPr eaLnBrk="1" hangingPunct="1"/>
              <a:t>37</a:t>
            </a:fld>
            <a:r>
              <a:rPr lang="en-US" altLang="en-US" sz="1400" dirty="0"/>
              <a:t>&gt;</a:t>
            </a:r>
          </a:p>
          <a:p>
            <a:pPr eaLnBrk="1" hangingPunct="1"/>
            <a:endParaRPr lang="en-GB" altLang="en-US" sz="1400" dirty="0"/>
          </a:p>
        </p:txBody>
      </p:sp>
      <p:sp>
        <p:nvSpPr>
          <p:cNvPr id="51202" name="Rectangle 2"/>
          <p:cNvSpPr>
            <a:spLocks noGrp="1" noChangeArrowheads="1"/>
          </p:cNvSpPr>
          <p:nvPr>
            <p:ph type="title" idx="4294967295"/>
            <p:custDataLst>
              <p:tags r:id="rId1"/>
            </p:custDataLst>
          </p:nvPr>
        </p:nvSpPr>
        <p:spPr>
          <a:xfrm>
            <a:off x="515938" y="-101600"/>
            <a:ext cx="7772400" cy="1143000"/>
          </a:xfrm>
        </p:spPr>
        <p:txBody>
          <a:bodyPr/>
          <a:lstStyle/>
          <a:p>
            <a:r>
              <a:rPr lang="en-US" altLang="en-US" dirty="0" smtClean="0"/>
              <a:t>Boolean Algebra</a:t>
            </a:r>
          </a:p>
        </p:txBody>
      </p:sp>
      <p:sp>
        <p:nvSpPr>
          <p:cNvPr id="16388" name="Rectangle 3"/>
          <p:cNvSpPr>
            <a:spLocks noGrp="1" noChangeArrowheads="1"/>
          </p:cNvSpPr>
          <p:nvPr>
            <p:ph sz="half" idx="4294967295"/>
            <p:custDataLst>
              <p:tags r:id="rId2"/>
            </p:custDataLst>
          </p:nvPr>
        </p:nvSpPr>
        <p:spPr>
          <a:xfrm>
            <a:off x="839244" y="1014608"/>
            <a:ext cx="7966619" cy="5505255"/>
          </a:xfrm>
        </p:spPr>
        <p:txBody>
          <a:bodyPr/>
          <a:lstStyle/>
          <a:p>
            <a:pPr marL="0" indent="0">
              <a:buFontTx/>
              <a:buNone/>
              <a:defRPr/>
            </a:pPr>
            <a:r>
              <a:rPr lang="en-US" sz="2800" dirty="0" smtClean="0">
                <a:ea typeface="ＭＳ Ｐゴシック" charset="0"/>
              </a:rPr>
              <a:t>iClicker Q: For two Boolean variables X and Y with X=1, Y=0, what is function F(X,Y)=X+X+Y?</a:t>
            </a:r>
          </a:p>
          <a:p>
            <a:pPr>
              <a:buFontTx/>
              <a:buAutoNum type="alphaUcPeriod"/>
              <a:defRPr/>
            </a:pPr>
            <a:r>
              <a:rPr lang="en-US" sz="2800" dirty="0">
                <a:ea typeface="ＭＳ Ｐゴシック" charset="0"/>
              </a:rPr>
              <a:t>F(X,Y)=0</a:t>
            </a:r>
          </a:p>
          <a:p>
            <a:pPr>
              <a:buFontTx/>
              <a:buAutoNum type="alphaUcPeriod"/>
              <a:defRPr/>
            </a:pPr>
            <a:r>
              <a:rPr lang="en-US" sz="2800" dirty="0">
                <a:ea typeface="ＭＳ Ｐゴシック" charset="0"/>
              </a:rPr>
              <a:t>F(X,Y)=1</a:t>
            </a:r>
          </a:p>
          <a:p>
            <a:pPr>
              <a:buFontTx/>
              <a:buAutoNum type="alphaUcPeriod"/>
              <a:defRPr/>
            </a:pPr>
            <a:r>
              <a:rPr lang="en-US" sz="2800" dirty="0">
                <a:ea typeface="ＭＳ Ｐゴシック" charset="0"/>
              </a:rPr>
              <a:t>F(X,Y)=2</a:t>
            </a:r>
          </a:p>
          <a:p>
            <a:pPr marL="457200" indent="-457200">
              <a:buFont typeface="+mj-lt"/>
              <a:buAutoNum type="alphaUcPeriod"/>
              <a:defRPr/>
            </a:pPr>
            <a:endParaRPr lang="en-US" sz="2400" dirty="0"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579333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lide Number Placeholder 6"/>
          <p:cNvSpPr>
            <a:spLocks noGrp="1"/>
          </p:cNvSpPr>
          <p:nvPr>
            <p:ph type="sldNum" sz="quarter" idx="11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n-US" altLang="en-US" sz="1400" dirty="0"/>
              <a:t>&lt;</a:t>
            </a:r>
            <a:fld id="{34EF3F7D-9B06-4C9C-B03C-5E04BF8E7F84}" type="slidenum">
              <a:rPr lang="en-US" altLang="en-US" sz="1400"/>
              <a:pPr eaLnBrk="1" hangingPunct="1"/>
              <a:t>38</a:t>
            </a:fld>
            <a:r>
              <a:rPr lang="en-US" altLang="en-US" sz="1400" dirty="0"/>
              <a:t>&gt;</a:t>
            </a:r>
          </a:p>
          <a:p>
            <a:pPr eaLnBrk="1" hangingPunct="1"/>
            <a:endParaRPr lang="en-GB" altLang="en-US" sz="1400" dirty="0"/>
          </a:p>
        </p:txBody>
      </p:sp>
      <p:sp>
        <p:nvSpPr>
          <p:cNvPr id="51202" name="Rectangle 2"/>
          <p:cNvSpPr>
            <a:spLocks noGrp="1" noChangeArrowheads="1"/>
          </p:cNvSpPr>
          <p:nvPr>
            <p:ph type="title" idx="4294967295"/>
            <p:custDataLst>
              <p:tags r:id="rId1"/>
            </p:custDataLst>
          </p:nvPr>
        </p:nvSpPr>
        <p:spPr>
          <a:xfrm>
            <a:off x="515938" y="-101600"/>
            <a:ext cx="7772400" cy="1143000"/>
          </a:xfrm>
        </p:spPr>
        <p:txBody>
          <a:bodyPr/>
          <a:lstStyle/>
          <a:p>
            <a:r>
              <a:rPr lang="en-US" altLang="en-US" dirty="0" smtClean="0"/>
              <a:t>Boolean Algebra</a:t>
            </a:r>
          </a:p>
        </p:txBody>
      </p:sp>
      <p:sp>
        <p:nvSpPr>
          <p:cNvPr id="16388" name="Rectangle 3"/>
          <p:cNvSpPr>
            <a:spLocks noGrp="1" noChangeArrowheads="1"/>
          </p:cNvSpPr>
          <p:nvPr>
            <p:ph sz="half" idx="4294967295"/>
            <p:custDataLst>
              <p:tags r:id="rId2"/>
            </p:custDataLst>
          </p:nvPr>
        </p:nvSpPr>
        <p:spPr>
          <a:xfrm>
            <a:off x="839244" y="1014608"/>
            <a:ext cx="7966619" cy="5505255"/>
          </a:xfrm>
        </p:spPr>
        <p:txBody>
          <a:bodyPr/>
          <a:lstStyle/>
          <a:p>
            <a:pPr marL="0" indent="0">
              <a:buFontTx/>
              <a:buNone/>
              <a:defRPr/>
            </a:pPr>
            <a:r>
              <a:rPr lang="en-US" sz="2800" dirty="0" smtClean="0">
                <a:ea typeface="ＭＳ Ｐゴシック" charset="0"/>
              </a:rPr>
              <a:t>iClicker Q: For two Boolean variables X and Y with X=1, Y=0, what is function F(X,Y)=X+XY?</a:t>
            </a:r>
          </a:p>
          <a:p>
            <a:pPr>
              <a:buFontTx/>
              <a:buAutoNum type="alphaUcPeriod"/>
              <a:defRPr/>
            </a:pPr>
            <a:r>
              <a:rPr lang="en-US" sz="2800" dirty="0" smtClean="0">
                <a:ea typeface="ＭＳ Ｐゴシック" charset="0"/>
              </a:rPr>
              <a:t>F(X,Y)=0</a:t>
            </a:r>
          </a:p>
          <a:p>
            <a:pPr>
              <a:buFontTx/>
              <a:buAutoNum type="alphaUcPeriod"/>
              <a:defRPr/>
            </a:pPr>
            <a:r>
              <a:rPr lang="en-US" sz="2800" dirty="0" smtClean="0">
                <a:ea typeface="ＭＳ Ｐゴシック" charset="0"/>
              </a:rPr>
              <a:t>F(X,Y)=1</a:t>
            </a:r>
          </a:p>
          <a:p>
            <a:pPr>
              <a:buFontTx/>
              <a:buAutoNum type="alphaUcPeriod"/>
              <a:defRPr/>
            </a:pPr>
            <a:r>
              <a:rPr lang="en-US" sz="2800" dirty="0" smtClean="0">
                <a:ea typeface="ＭＳ Ｐゴシック" charset="0"/>
              </a:rPr>
              <a:t>F(X,Y)=2</a:t>
            </a:r>
          </a:p>
          <a:p>
            <a:pPr marL="457200" indent="-457200">
              <a:buFont typeface="+mj-lt"/>
              <a:buAutoNum type="alphaUcPeriod"/>
              <a:defRPr/>
            </a:pPr>
            <a:endParaRPr lang="en-US" sz="2400" dirty="0"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579333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lide Number Placeholder 6"/>
          <p:cNvSpPr>
            <a:spLocks noGrp="1"/>
          </p:cNvSpPr>
          <p:nvPr>
            <p:ph type="sldNum" sz="quarter" idx="11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n-US" altLang="en-US" sz="1400" dirty="0"/>
              <a:t>&lt;</a:t>
            </a:r>
            <a:fld id="{34EF3F7D-9B06-4C9C-B03C-5E04BF8E7F84}" type="slidenum">
              <a:rPr lang="en-US" altLang="en-US" sz="1400"/>
              <a:pPr eaLnBrk="1" hangingPunct="1"/>
              <a:t>39</a:t>
            </a:fld>
            <a:r>
              <a:rPr lang="en-US" altLang="en-US" sz="1400" dirty="0"/>
              <a:t>&gt;</a:t>
            </a:r>
          </a:p>
          <a:p>
            <a:pPr eaLnBrk="1" hangingPunct="1"/>
            <a:endParaRPr lang="en-GB" altLang="en-US" sz="1400" dirty="0"/>
          </a:p>
        </p:txBody>
      </p:sp>
      <p:sp>
        <p:nvSpPr>
          <p:cNvPr id="51202" name="Rectangle 2"/>
          <p:cNvSpPr>
            <a:spLocks noGrp="1" noChangeArrowheads="1"/>
          </p:cNvSpPr>
          <p:nvPr>
            <p:ph type="title" idx="4294967295"/>
            <p:custDataLst>
              <p:tags r:id="rId1"/>
            </p:custDataLst>
          </p:nvPr>
        </p:nvSpPr>
        <p:spPr>
          <a:xfrm>
            <a:off x="515938" y="-101600"/>
            <a:ext cx="7772400" cy="1143000"/>
          </a:xfrm>
        </p:spPr>
        <p:txBody>
          <a:bodyPr/>
          <a:lstStyle/>
          <a:p>
            <a:r>
              <a:rPr lang="en-US" altLang="en-US" dirty="0" smtClean="0"/>
              <a:t>Boolean Algebra</a:t>
            </a:r>
          </a:p>
        </p:txBody>
      </p:sp>
      <p:sp>
        <p:nvSpPr>
          <p:cNvPr id="16388" name="Rectangle 3"/>
          <p:cNvSpPr>
            <a:spLocks noGrp="1" noChangeArrowheads="1"/>
          </p:cNvSpPr>
          <p:nvPr>
            <p:ph sz="half" idx="4294967295"/>
            <p:custDataLst>
              <p:tags r:id="rId2"/>
            </p:custDataLst>
          </p:nvPr>
        </p:nvSpPr>
        <p:spPr>
          <a:xfrm>
            <a:off x="839244" y="1014608"/>
            <a:ext cx="7966619" cy="5505255"/>
          </a:xfrm>
        </p:spPr>
        <p:txBody>
          <a:bodyPr/>
          <a:lstStyle/>
          <a:p>
            <a:pPr marL="0" indent="0">
              <a:buFontTx/>
              <a:buNone/>
              <a:defRPr/>
            </a:pPr>
            <a:r>
              <a:rPr lang="en-US" sz="2800" dirty="0" smtClean="0">
                <a:ea typeface="ＭＳ Ｐゴシック" charset="0"/>
              </a:rPr>
              <a:t>iClicker Q: For two Boolean variables X and Y with X=1, Y=0, what is function F(X,Y)=(X+Y)Y?</a:t>
            </a:r>
          </a:p>
          <a:p>
            <a:pPr>
              <a:buFontTx/>
              <a:buAutoNum type="alphaUcPeriod"/>
              <a:defRPr/>
            </a:pPr>
            <a:r>
              <a:rPr lang="en-US" sz="2800" dirty="0" smtClean="0">
                <a:ea typeface="ＭＳ Ｐゴシック" charset="0"/>
              </a:rPr>
              <a:t>F(X,Y)=0</a:t>
            </a:r>
          </a:p>
          <a:p>
            <a:pPr>
              <a:buFontTx/>
              <a:buAutoNum type="alphaUcPeriod"/>
              <a:defRPr/>
            </a:pPr>
            <a:r>
              <a:rPr lang="en-US" sz="2800" dirty="0" smtClean="0">
                <a:ea typeface="ＭＳ Ｐゴシック" charset="0"/>
              </a:rPr>
              <a:t>F(X,Y)=1</a:t>
            </a:r>
          </a:p>
          <a:p>
            <a:pPr>
              <a:buFontTx/>
              <a:buAutoNum type="alphaUcPeriod"/>
              <a:defRPr/>
            </a:pPr>
            <a:r>
              <a:rPr lang="en-US" sz="2800" dirty="0" smtClean="0">
                <a:ea typeface="ＭＳ Ｐゴシック" charset="0"/>
              </a:rPr>
              <a:t>F(X,Y)=2</a:t>
            </a:r>
          </a:p>
          <a:p>
            <a:pPr marL="457200" indent="-457200">
              <a:buFont typeface="+mj-lt"/>
              <a:buAutoNum type="alphaUcPeriod"/>
              <a:defRPr/>
            </a:pPr>
            <a:endParaRPr lang="en-US" sz="2400" dirty="0"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202530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1" name="Rectangle 6"/>
          <p:cNvSpPr>
            <a:spLocks noGrp="1" noChangeArrowheads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fld id="{D9E414B7-ED19-48B2-8B0B-2BF16079B8CB}" type="slidenum">
              <a:rPr lang="en-US" altLang="en-US" sz="1400"/>
              <a:pPr eaLnBrk="1" hangingPunct="1"/>
              <a:t>40</a:t>
            </a:fld>
            <a:endParaRPr lang="en-US" altLang="en-US" sz="1400" dirty="0"/>
          </a:p>
        </p:txBody>
      </p:sp>
      <p:sp>
        <p:nvSpPr>
          <p:cNvPr id="56322" name="Rectangle 2"/>
          <p:cNvSpPr>
            <a:spLocks noGrp="1" noChangeArrowheads="1"/>
          </p:cNvSpPr>
          <p:nvPr>
            <p:ph type="title"/>
          </p:nvPr>
        </p:nvSpPr>
        <p:spPr>
          <a:xfrm>
            <a:off x="723900" y="236538"/>
            <a:ext cx="8183563" cy="952500"/>
          </a:xfrm>
        </p:spPr>
        <p:txBody>
          <a:bodyPr/>
          <a:lstStyle/>
          <a:p>
            <a:pPr algn="l" eaLnBrk="1" hangingPunct="1"/>
            <a:r>
              <a:rPr lang="en-US" altLang="en-US" sz="3200" dirty="0" smtClean="0"/>
              <a:t>So, what is the point of representing gates as symbols and Boolean expressions?</a:t>
            </a:r>
          </a:p>
        </p:txBody>
      </p:sp>
      <p:grpSp>
        <p:nvGrpSpPr>
          <p:cNvPr id="56323" name="Group 32"/>
          <p:cNvGrpSpPr>
            <a:grpSpLocks/>
          </p:cNvGrpSpPr>
          <p:nvPr/>
        </p:nvGrpSpPr>
        <p:grpSpPr bwMode="auto">
          <a:xfrm>
            <a:off x="1250950" y="2770187"/>
            <a:ext cx="6629400" cy="2212975"/>
            <a:chOff x="1187450" y="1520825"/>
            <a:chExt cx="6630124" cy="2212975"/>
          </a:xfrm>
        </p:grpSpPr>
        <p:sp>
          <p:nvSpPr>
            <p:cNvPr id="56326" name="AutoShape 8"/>
            <p:cNvSpPr>
              <a:spLocks noChangeArrowheads="1"/>
            </p:cNvSpPr>
            <p:nvPr/>
          </p:nvSpPr>
          <p:spPr bwMode="auto">
            <a:xfrm>
              <a:off x="1981200" y="1711325"/>
              <a:ext cx="457200" cy="609600"/>
            </a:xfrm>
            <a:prstGeom prst="flowChartDelay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sz="1800" dirty="0"/>
            </a:p>
          </p:txBody>
        </p:sp>
        <p:sp>
          <p:nvSpPr>
            <p:cNvPr id="56327" name="AutoShape 9"/>
            <p:cNvSpPr>
              <a:spLocks noChangeArrowheads="1"/>
            </p:cNvSpPr>
            <p:nvPr/>
          </p:nvSpPr>
          <p:spPr bwMode="auto">
            <a:xfrm>
              <a:off x="1981200" y="2473325"/>
              <a:ext cx="457200" cy="609600"/>
            </a:xfrm>
            <a:prstGeom prst="flowChartDelay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sz="1800" dirty="0"/>
            </a:p>
          </p:txBody>
        </p:sp>
        <p:sp>
          <p:nvSpPr>
            <p:cNvPr id="56328" name="AutoShape 10"/>
            <p:cNvSpPr>
              <a:spLocks noChangeArrowheads="1"/>
            </p:cNvSpPr>
            <p:nvPr/>
          </p:nvSpPr>
          <p:spPr bwMode="auto">
            <a:xfrm>
              <a:off x="5410200" y="2549525"/>
              <a:ext cx="457200" cy="609600"/>
            </a:xfrm>
            <a:prstGeom prst="flowChartDelay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sz="1800" dirty="0"/>
            </a:p>
          </p:txBody>
        </p:sp>
        <p:sp>
          <p:nvSpPr>
            <p:cNvPr id="56329" name="AutoShape 11"/>
            <p:cNvSpPr>
              <a:spLocks noChangeArrowheads="1"/>
            </p:cNvSpPr>
            <p:nvPr/>
          </p:nvSpPr>
          <p:spPr bwMode="auto">
            <a:xfrm flipH="1">
              <a:off x="3276600" y="1939925"/>
              <a:ext cx="762000" cy="914400"/>
            </a:xfrm>
            <a:prstGeom prst="moon">
              <a:avLst>
                <a:gd name="adj" fmla="val 50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sz="1800" dirty="0"/>
            </a:p>
          </p:txBody>
        </p:sp>
        <p:sp>
          <p:nvSpPr>
            <p:cNvPr id="56330" name="Line 12"/>
            <p:cNvSpPr>
              <a:spLocks noChangeShapeType="1"/>
            </p:cNvSpPr>
            <p:nvPr/>
          </p:nvSpPr>
          <p:spPr bwMode="auto">
            <a:xfrm>
              <a:off x="2438400" y="2016125"/>
              <a:ext cx="609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6331" name="Line 13"/>
            <p:cNvSpPr>
              <a:spLocks noChangeShapeType="1"/>
            </p:cNvSpPr>
            <p:nvPr/>
          </p:nvSpPr>
          <p:spPr bwMode="auto">
            <a:xfrm>
              <a:off x="3048000" y="2016125"/>
              <a:ext cx="0" cy="152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6332" name="Line 14"/>
            <p:cNvSpPr>
              <a:spLocks noChangeShapeType="1"/>
            </p:cNvSpPr>
            <p:nvPr/>
          </p:nvSpPr>
          <p:spPr bwMode="auto">
            <a:xfrm>
              <a:off x="3048000" y="2168525"/>
              <a:ext cx="5334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6333" name="Line 15"/>
            <p:cNvSpPr>
              <a:spLocks noChangeShapeType="1"/>
            </p:cNvSpPr>
            <p:nvPr/>
          </p:nvSpPr>
          <p:spPr bwMode="auto">
            <a:xfrm>
              <a:off x="2438400" y="2778125"/>
              <a:ext cx="609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6334" name="Line 16"/>
            <p:cNvSpPr>
              <a:spLocks noChangeShapeType="1"/>
            </p:cNvSpPr>
            <p:nvPr/>
          </p:nvSpPr>
          <p:spPr bwMode="auto">
            <a:xfrm flipV="1">
              <a:off x="3048000" y="2473325"/>
              <a:ext cx="0" cy="304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6335" name="Line 17"/>
            <p:cNvSpPr>
              <a:spLocks noChangeShapeType="1"/>
            </p:cNvSpPr>
            <p:nvPr/>
          </p:nvSpPr>
          <p:spPr bwMode="auto">
            <a:xfrm>
              <a:off x="3048000" y="2473325"/>
              <a:ext cx="609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2305" name="Text Box 18"/>
            <p:cNvSpPr txBox="1">
              <a:spLocks noChangeArrowheads="1"/>
            </p:cNvSpPr>
            <p:nvPr/>
          </p:nvSpPr>
          <p:spPr bwMode="auto">
            <a:xfrm>
              <a:off x="4086542" y="1965325"/>
              <a:ext cx="1082793" cy="457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2400" dirty="0">
                  <a:solidFill>
                    <a:schemeClr val="accent6">
                      <a:lumMod val="75000"/>
                    </a:schemeClr>
                  </a:solidFill>
                  <a:ea typeface="+mn-ea"/>
                </a:rPr>
                <a:t>ab + cd</a:t>
              </a:r>
            </a:p>
          </p:txBody>
        </p:sp>
        <p:sp>
          <p:nvSpPr>
            <p:cNvPr id="56337" name="Line 20"/>
            <p:cNvSpPr>
              <a:spLocks noChangeShapeType="1"/>
            </p:cNvSpPr>
            <p:nvPr/>
          </p:nvSpPr>
          <p:spPr bwMode="auto">
            <a:xfrm>
              <a:off x="4038600" y="2397125"/>
              <a:ext cx="609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6338" name="Line 21"/>
            <p:cNvSpPr>
              <a:spLocks noChangeShapeType="1"/>
            </p:cNvSpPr>
            <p:nvPr/>
          </p:nvSpPr>
          <p:spPr bwMode="auto">
            <a:xfrm>
              <a:off x="4648200" y="2397125"/>
              <a:ext cx="0" cy="304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6339" name="Line 22"/>
            <p:cNvSpPr>
              <a:spLocks noChangeShapeType="1"/>
            </p:cNvSpPr>
            <p:nvPr/>
          </p:nvSpPr>
          <p:spPr bwMode="auto">
            <a:xfrm>
              <a:off x="4648200" y="2701925"/>
              <a:ext cx="762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6340" name="Line 23"/>
            <p:cNvSpPr>
              <a:spLocks noChangeShapeType="1"/>
            </p:cNvSpPr>
            <p:nvPr/>
          </p:nvSpPr>
          <p:spPr bwMode="auto">
            <a:xfrm>
              <a:off x="5867400" y="2854325"/>
              <a:ext cx="12192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6341" name="Line 24"/>
            <p:cNvSpPr>
              <a:spLocks noChangeShapeType="1"/>
            </p:cNvSpPr>
            <p:nvPr/>
          </p:nvSpPr>
          <p:spPr bwMode="auto">
            <a:xfrm>
              <a:off x="1600200" y="1863725"/>
              <a:ext cx="381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6342" name="Line 25"/>
            <p:cNvSpPr>
              <a:spLocks noChangeShapeType="1"/>
            </p:cNvSpPr>
            <p:nvPr/>
          </p:nvSpPr>
          <p:spPr bwMode="auto">
            <a:xfrm>
              <a:off x="1600200" y="2092325"/>
              <a:ext cx="381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6343" name="Line 26"/>
            <p:cNvSpPr>
              <a:spLocks noChangeShapeType="1"/>
            </p:cNvSpPr>
            <p:nvPr/>
          </p:nvSpPr>
          <p:spPr bwMode="auto">
            <a:xfrm>
              <a:off x="1600200" y="2625725"/>
              <a:ext cx="381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6344" name="Line 27"/>
            <p:cNvSpPr>
              <a:spLocks noChangeShapeType="1"/>
            </p:cNvSpPr>
            <p:nvPr/>
          </p:nvSpPr>
          <p:spPr bwMode="auto">
            <a:xfrm>
              <a:off x="1600200" y="2930525"/>
              <a:ext cx="381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6345" name="Text Box 29"/>
            <p:cNvSpPr txBox="1">
              <a:spLocks noChangeArrowheads="1"/>
            </p:cNvSpPr>
            <p:nvPr/>
          </p:nvSpPr>
          <p:spPr bwMode="auto">
            <a:xfrm>
              <a:off x="1187450" y="1524000"/>
              <a:ext cx="336550" cy="8223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dirty="0"/>
                <a:t>a</a:t>
              </a:r>
            </a:p>
            <a:p>
              <a:pPr eaLnBrk="1" hangingPunct="1"/>
              <a:r>
                <a:rPr lang="en-US" altLang="en-US" dirty="0"/>
                <a:t>b</a:t>
              </a:r>
            </a:p>
          </p:txBody>
        </p:sp>
        <p:sp>
          <p:nvSpPr>
            <p:cNvPr id="56346" name="Text Box 30"/>
            <p:cNvSpPr txBox="1">
              <a:spLocks noChangeArrowheads="1"/>
            </p:cNvSpPr>
            <p:nvPr/>
          </p:nvSpPr>
          <p:spPr bwMode="auto">
            <a:xfrm>
              <a:off x="1219200" y="2413000"/>
              <a:ext cx="336550" cy="8223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dirty="0"/>
                <a:t>c</a:t>
              </a:r>
            </a:p>
            <a:p>
              <a:pPr eaLnBrk="1" hangingPunct="1"/>
              <a:r>
                <a:rPr lang="en-US" altLang="en-US" dirty="0"/>
                <a:t>d</a:t>
              </a:r>
            </a:p>
          </p:txBody>
        </p:sp>
        <p:sp>
          <p:nvSpPr>
            <p:cNvPr id="56347" name="Text Box 31"/>
            <p:cNvSpPr txBox="1">
              <a:spLocks noChangeArrowheads="1"/>
            </p:cNvSpPr>
            <p:nvPr/>
          </p:nvSpPr>
          <p:spPr bwMode="auto">
            <a:xfrm>
              <a:off x="1219200" y="3276600"/>
              <a:ext cx="319088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dirty="0"/>
                <a:t>e</a:t>
              </a:r>
            </a:p>
          </p:txBody>
        </p:sp>
        <p:sp>
          <p:nvSpPr>
            <p:cNvPr id="56348" name="Line 32"/>
            <p:cNvSpPr>
              <a:spLocks noChangeShapeType="1"/>
            </p:cNvSpPr>
            <p:nvPr/>
          </p:nvSpPr>
          <p:spPr bwMode="auto">
            <a:xfrm>
              <a:off x="1676400" y="3540125"/>
              <a:ext cx="29718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6349" name="Line 33"/>
            <p:cNvSpPr>
              <a:spLocks noChangeShapeType="1"/>
            </p:cNvSpPr>
            <p:nvPr/>
          </p:nvSpPr>
          <p:spPr bwMode="auto">
            <a:xfrm flipV="1">
              <a:off x="4648200" y="3006725"/>
              <a:ext cx="0" cy="533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6350" name="Line 34"/>
            <p:cNvSpPr>
              <a:spLocks noChangeShapeType="1"/>
            </p:cNvSpPr>
            <p:nvPr/>
          </p:nvSpPr>
          <p:spPr bwMode="auto">
            <a:xfrm>
              <a:off x="4648200" y="3006725"/>
              <a:ext cx="8382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2320" name="Text Box 35"/>
            <p:cNvSpPr txBox="1">
              <a:spLocks noChangeArrowheads="1"/>
            </p:cNvSpPr>
            <p:nvPr/>
          </p:nvSpPr>
          <p:spPr bwMode="auto">
            <a:xfrm>
              <a:off x="2502044" y="2717800"/>
              <a:ext cx="471538" cy="457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2400" dirty="0">
                  <a:solidFill>
                    <a:schemeClr val="accent6">
                      <a:lumMod val="75000"/>
                    </a:schemeClr>
                  </a:solidFill>
                  <a:ea typeface="+mn-ea"/>
                </a:rPr>
                <a:t>cd</a:t>
              </a:r>
            </a:p>
          </p:txBody>
        </p:sp>
        <p:sp>
          <p:nvSpPr>
            <p:cNvPr id="12321" name="Text Box 36"/>
            <p:cNvSpPr txBox="1">
              <a:spLocks noChangeArrowheads="1"/>
            </p:cNvSpPr>
            <p:nvPr/>
          </p:nvSpPr>
          <p:spPr bwMode="auto">
            <a:xfrm>
              <a:off x="2514745" y="1520825"/>
              <a:ext cx="471538" cy="457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2400" dirty="0">
                  <a:solidFill>
                    <a:schemeClr val="accent6">
                      <a:lumMod val="75000"/>
                    </a:schemeClr>
                  </a:solidFill>
                  <a:ea typeface="+mn-ea"/>
                </a:rPr>
                <a:t>ab</a:t>
              </a:r>
            </a:p>
          </p:txBody>
        </p:sp>
        <p:sp>
          <p:nvSpPr>
            <p:cNvPr id="12322" name="Text Box 37"/>
            <p:cNvSpPr txBox="1">
              <a:spLocks noChangeArrowheads="1"/>
            </p:cNvSpPr>
            <p:nvPr/>
          </p:nvSpPr>
          <p:spPr bwMode="auto">
            <a:xfrm>
              <a:off x="6134640" y="2359025"/>
              <a:ext cx="1682934" cy="4619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2400" dirty="0">
                  <a:ea typeface="+mn-ea"/>
                </a:rPr>
                <a:t>y</a:t>
              </a:r>
              <a:r>
                <a:rPr lang="en-US" sz="2400" dirty="0">
                  <a:solidFill>
                    <a:schemeClr val="accent6">
                      <a:lumMod val="75000"/>
                    </a:schemeClr>
                  </a:solidFill>
                  <a:ea typeface="+mn-ea"/>
                </a:rPr>
                <a:t>=e (ab+cd)</a:t>
              </a:r>
            </a:p>
          </p:txBody>
        </p:sp>
      </p:grpSp>
      <p:sp>
        <p:nvSpPr>
          <p:cNvPr id="56324" name="Rectangle 2"/>
          <p:cNvSpPr>
            <a:spLocks noChangeArrowheads="1"/>
          </p:cNvSpPr>
          <p:nvPr/>
        </p:nvSpPr>
        <p:spPr bwMode="auto">
          <a:xfrm>
            <a:off x="1123640" y="5319235"/>
            <a:ext cx="671953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n-US" altLang="en-US" sz="2800" dirty="0"/>
              <a:t>Logic circuit vs. Boolean Algebra Expression</a:t>
            </a:r>
          </a:p>
        </p:txBody>
      </p:sp>
      <p:sp>
        <p:nvSpPr>
          <p:cNvPr id="56325" name="TextBox 3"/>
          <p:cNvSpPr txBox="1">
            <a:spLocks noChangeArrowheads="1"/>
          </p:cNvSpPr>
          <p:nvPr/>
        </p:nvSpPr>
        <p:spPr bwMode="auto">
          <a:xfrm>
            <a:off x="579438" y="1404938"/>
            <a:ext cx="7972425" cy="1384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buFont typeface="Arial" pitchFamily="34" charset="0"/>
              <a:buChar char="•"/>
            </a:pPr>
            <a:r>
              <a:rPr lang="en-US" altLang="en-US" sz="2800" dirty="0"/>
              <a:t>Given the Boolean expression, we can draw the circuit it represents by cascading gates (and vice versa)</a:t>
            </a:r>
          </a:p>
        </p:txBody>
      </p:sp>
    </p:spTree>
    <p:extLst>
      <p:ext uri="{BB962C8B-B14F-4D97-AF65-F5344CB8AC3E}">
        <p14:creationId xmlns:p14="http://schemas.microsoft.com/office/powerpoint/2010/main" val="14135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Next class</a:t>
            </a:r>
          </a:p>
        </p:txBody>
      </p:sp>
      <p:sp>
        <p:nvSpPr>
          <p:cNvPr id="57346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altLang="en-US" dirty="0" smtClean="0"/>
              <a:t>Designing Combinational circuits</a:t>
            </a:r>
          </a:p>
          <a:p>
            <a:pPr marL="457200" lvl="1" indent="0">
              <a:buFontTx/>
              <a:buNone/>
            </a:pPr>
            <a:endParaRPr lang="en-US" altLang="en-US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fld id="{5431B7F0-B5CF-46F0-9100-A7BB34188089}" type="slidenum">
              <a:rPr lang="en-US" altLang="en-US" sz="1400"/>
              <a:pPr eaLnBrk="1" hangingPunct="1"/>
              <a:t>41</a:t>
            </a:fld>
            <a:endParaRPr lang="en-US" altLang="en-US" sz="1400" dirty="0"/>
          </a:p>
        </p:txBody>
      </p:sp>
    </p:spTree>
    <p:extLst>
      <p:ext uri="{BB962C8B-B14F-4D97-AF65-F5344CB8AC3E}">
        <p14:creationId xmlns:p14="http://schemas.microsoft.com/office/powerpoint/2010/main" val="25032191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heme/theme1.xml><?xml version="1.0" encoding="utf-8"?>
<a:theme xmlns:a="http://schemas.openxmlformats.org/drawingml/2006/main" name="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2559</TotalTime>
  <Words>2236</Words>
  <Application>Microsoft Office PowerPoint</Application>
  <PresentationFormat>On-screen Show (4:3)</PresentationFormat>
  <Paragraphs>503</Paragraphs>
  <Slides>41</Slides>
  <Notes>22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41</vt:i4>
      </vt:variant>
    </vt:vector>
  </HeadingPairs>
  <TitlesOfParts>
    <vt:vector size="44" baseType="lpstr">
      <vt:lpstr>Default Design</vt:lpstr>
      <vt:lpstr>Equation</vt:lpstr>
      <vt:lpstr>Visio</vt:lpstr>
      <vt:lpstr>Lecture 1:  Introduction to Digital Logic Design</vt:lpstr>
      <vt:lpstr>Outlines</vt:lpstr>
      <vt:lpstr>Class Schedule and Enrollment</vt:lpstr>
      <vt:lpstr>Information about the Instructor</vt:lpstr>
      <vt:lpstr>Information about TAs and Tutors</vt:lpstr>
      <vt:lpstr>Logistics: Sites for the Class</vt:lpstr>
      <vt:lpstr>Logistics: Textbooks</vt:lpstr>
      <vt:lpstr>Lecture: iCliker for Peer Instruction</vt:lpstr>
      <vt:lpstr>Logistics: Grading</vt:lpstr>
      <vt:lpstr>Logistic: grading components</vt:lpstr>
      <vt:lpstr>Logistic: Midterms and Final</vt:lpstr>
      <vt:lpstr>Logistic: Class Expectation</vt:lpstr>
      <vt:lpstr>Course Problems…Cheating</vt:lpstr>
      <vt:lpstr>Motivation</vt:lpstr>
      <vt:lpstr>The Digital Revolution</vt:lpstr>
      <vt:lpstr>Building complex circuits</vt:lpstr>
      <vt:lpstr>Robert Noyce, 1927 - 1990</vt:lpstr>
      <vt:lpstr>Gordon Moore</vt:lpstr>
      <vt:lpstr>Technology Trends: Moore’s Law</vt:lpstr>
      <vt:lpstr>New Technologies</vt:lpstr>
      <vt:lpstr>Artificial Intelligence</vt:lpstr>
      <vt:lpstr>Scope</vt:lpstr>
      <vt:lpstr>Position among CSE Courses</vt:lpstr>
      <vt:lpstr>Principle of Abstraction</vt:lpstr>
      <vt:lpstr>Combinational Logic vs Sequential Network</vt:lpstr>
      <vt:lpstr>Scope: Overall Picture of CS140</vt:lpstr>
      <vt:lpstr>Scope</vt:lpstr>
      <vt:lpstr> Combinational Logic Basics</vt:lpstr>
      <vt:lpstr>What is a combinational circuit?</vt:lpstr>
      <vt:lpstr>Boolean Algebra</vt:lpstr>
      <vt:lpstr>Representations of combinational circuits: The Schematic</vt:lpstr>
      <vt:lpstr>Representations of combinational circuits Truth Table: Enumeration of all combinations</vt:lpstr>
      <vt:lpstr>Boolean Algebra</vt:lpstr>
      <vt:lpstr>  Boolean algebra and switching functions </vt:lpstr>
      <vt:lpstr>PowerPoint Presentation</vt:lpstr>
      <vt:lpstr>Boolean Algebra</vt:lpstr>
      <vt:lpstr>Boolean Algebra</vt:lpstr>
      <vt:lpstr>Boolean Algebra</vt:lpstr>
      <vt:lpstr>Boolean Algebra</vt:lpstr>
      <vt:lpstr>So, what is the point of representing gates as symbols and Boolean expressions?</vt:lpstr>
      <vt:lpstr>Next class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 1: Introduction to Digital Logic Design</dc:title>
  <dc:creator>ThomasLW</dc:creator>
  <cp:lastModifiedBy>CK</cp:lastModifiedBy>
  <cp:revision>213</cp:revision>
  <cp:lastPrinted>2015-12-31T19:10:37Z</cp:lastPrinted>
  <dcterms:created xsi:type="dcterms:W3CDTF">2002-04-03T04:23:45Z</dcterms:created>
  <dcterms:modified xsi:type="dcterms:W3CDTF">2018-04-04T19:34:46Z</dcterms:modified>
</cp:coreProperties>
</file>