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9" r:id="rId3"/>
    <p:sldId id="288" r:id="rId4"/>
    <p:sldId id="274" r:id="rId5"/>
    <p:sldId id="298" r:id="rId6"/>
    <p:sldId id="293" r:id="rId7"/>
    <p:sldId id="307" r:id="rId8"/>
    <p:sldId id="275" r:id="rId9"/>
    <p:sldId id="286" r:id="rId10"/>
    <p:sldId id="257" r:id="rId11"/>
    <p:sldId id="291" r:id="rId12"/>
    <p:sldId id="300" r:id="rId13"/>
    <p:sldId id="301" r:id="rId14"/>
    <p:sldId id="303" r:id="rId15"/>
    <p:sldId id="304" r:id="rId16"/>
    <p:sldId id="305" r:id="rId17"/>
    <p:sldId id="306" r:id="rId18"/>
    <p:sldId id="283" r:id="rId19"/>
    <p:sldId id="284" r:id="rId20"/>
    <p:sldId id="295" r:id="rId21"/>
    <p:sldId id="290" r:id="rId22"/>
    <p:sldId id="292" r:id="rId23"/>
    <p:sldId id="299" r:id="rId24"/>
    <p:sldId id="294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02" autoAdjust="0"/>
    <p:restoredTop sz="86438" autoAdjust="0"/>
  </p:normalViewPr>
  <p:slideViewPr>
    <p:cSldViewPr snapToGrid="0">
      <p:cViewPr varScale="1">
        <p:scale>
          <a:sx n="56" d="100"/>
          <a:sy n="56" d="100"/>
        </p:scale>
        <p:origin x="-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29C2D7-2D7F-4A21-86F4-C7BAA55F4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230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EA9486-89F6-45C7-A182-FE89E90A65DB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 smtClean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 smtClean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3434F-944F-46A5-8604-D3459D277F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2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0285-10AF-4383-95E3-52BC47E3DF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79B8F-BF63-48A5-B4BD-604DD2FBAA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4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CDDA-CC84-43B8-872D-C4C53F4BCF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A01A-0715-4E0E-AEEE-0664A76956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8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C634C-FE31-41FD-8D3D-2EB9DE1771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F270-7C74-40C6-9D9F-BF6B1BA16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389EE-B5A9-4F9A-B775-612450E241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7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168CF-69EC-4A63-A21C-0B2976C56F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5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343D2-47F8-47F6-99DB-57FF349C21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0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51148-C014-4470-86C0-5074685DA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3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040F5F3-6D66-46C7-B38A-B0888CD08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2870" y="1828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CSE 140 Lecture 16</a:t>
            </a:r>
            <a:br>
              <a:rPr lang="en-US" altLang="en-US" dirty="0" smtClean="0"/>
            </a:br>
            <a:r>
              <a:rPr lang="en-US" altLang="en-US" dirty="0" smtClean="0"/>
              <a:t>System Designs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CK Cheng</a:t>
            </a:r>
          </a:p>
          <a:p>
            <a:pPr eaLnBrk="1" hangingPunct="1"/>
            <a:r>
              <a:rPr lang="en-US" altLang="en-US" dirty="0" smtClean="0"/>
              <a:t>CSE Dept.</a:t>
            </a:r>
          </a:p>
          <a:p>
            <a:pPr eaLnBrk="1" hangingPunct="1"/>
            <a:r>
              <a:rPr lang="en-US" altLang="en-US" dirty="0" smtClean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4FC485-4545-40A6-B2F3-4CB0EE3E42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 smtClean="0"/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 smtClean="0"/>
              <a:t>Methodology and Framework</a:t>
            </a: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 smtClean="0"/>
              <a:t>Specification</a:t>
            </a:r>
            <a:endParaRPr lang="en-US" altLang="en-US" sz="3600" dirty="0"/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53570" y="203201"/>
            <a:ext cx="7886700" cy="705224"/>
          </a:xfrm>
        </p:spPr>
        <p:txBody>
          <a:bodyPr/>
          <a:lstStyle/>
          <a:p>
            <a:pPr algn="l"/>
            <a:r>
              <a:rPr lang="en-US" altLang="en-US" dirty="0" smtClean="0"/>
              <a:t>Introduction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98ACD0-3947-405C-A91A-AF78C216BA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704850" y="1142160"/>
            <a:ext cx="81343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Methodology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Approach with success </a:t>
            </a:r>
            <a:r>
              <a:rPr lang="en-US" altLang="en-US" sz="2400" dirty="0" smtClean="0"/>
              <a:t>stories.</a:t>
            </a:r>
            <a:endParaRPr lang="en-US" altLang="en-US" sz="2400" dirty="0"/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Hierarchical designs with interface between the </a:t>
            </a:r>
            <a:r>
              <a:rPr lang="en-US" altLang="en-US" sz="2400" dirty="0" smtClean="0"/>
              <a:t>modules (BSV).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Data Subsystem and Control Subsystem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For n-bit data, each operation takes n </a:t>
            </a:r>
            <a:r>
              <a:rPr lang="en-US" altLang="en-US" sz="2400" dirty="0" smtClean="0"/>
              <a:t>times or </a:t>
            </a:r>
            <a:r>
              <a:rPr lang="en-US" altLang="en-US" sz="2400" dirty="0"/>
              <a:t>more in </a:t>
            </a:r>
            <a:r>
              <a:rPr lang="en-US" altLang="en-US" sz="2400" dirty="0" smtClean="0"/>
              <a:t>hardware complexity.</a:t>
            </a:r>
            <a:endParaRPr lang="en-US" altLang="en-US" sz="2400" dirty="0"/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Data subsystem carries out the data operations and </a:t>
            </a:r>
            <a:r>
              <a:rPr lang="en-US" altLang="en-US" sz="2400" dirty="0" smtClean="0"/>
              <a:t>transports.</a:t>
            </a:r>
            <a:endParaRPr lang="en-US" altLang="en-US" sz="2400" dirty="0"/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Control system sequences the data subsystem and itself.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08"/>
          <p:cNvSpPr txBox="1">
            <a:spLocks noChangeArrowheads="1"/>
          </p:cNvSpPr>
          <p:nvPr/>
        </p:nvSpPr>
        <p:spPr bwMode="auto">
          <a:xfrm>
            <a:off x="899382" y="280032"/>
            <a:ext cx="6314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I. </a:t>
            </a:r>
            <a:r>
              <a:rPr lang="en-US" altLang="en-US" dirty="0" smtClean="0"/>
              <a:t>Introduction: Framework</a:t>
            </a:r>
            <a:endParaRPr lang="en-US" altLang="en-US" dirty="0"/>
          </a:p>
        </p:txBody>
      </p:sp>
      <p:sp>
        <p:nvSpPr>
          <p:cNvPr id="616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381561-0B05-4B8D-B8AA-DEB73E5543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842906" y="1710882"/>
            <a:ext cx="8139169" cy="3581547"/>
            <a:chOff x="842906" y="1710882"/>
            <a:chExt cx="8139169" cy="3581547"/>
          </a:xfrm>
        </p:grpSpPr>
        <p:sp>
          <p:nvSpPr>
            <p:cNvPr id="6147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8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9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0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1" name="Text Box 214"/>
            <p:cNvSpPr txBox="1">
              <a:spLocks noChangeArrowheads="1"/>
            </p:cNvSpPr>
            <p:nvPr/>
          </p:nvSpPr>
          <p:spPr bwMode="auto">
            <a:xfrm>
              <a:off x="2819401" y="3124202"/>
              <a:ext cx="15343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Conditions</a:t>
              </a:r>
            </a:p>
          </p:txBody>
        </p:sp>
        <p:sp>
          <p:nvSpPr>
            <p:cNvPr id="6152" name="Text Box 215"/>
            <p:cNvSpPr txBox="1">
              <a:spLocks noChangeArrowheads="1"/>
            </p:cNvSpPr>
            <p:nvPr/>
          </p:nvSpPr>
          <p:spPr bwMode="auto">
            <a:xfrm>
              <a:off x="5181600" y="2822855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Signals</a:t>
              </a:r>
            </a:p>
          </p:txBody>
        </p:sp>
        <p:sp>
          <p:nvSpPr>
            <p:cNvPr id="6153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4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5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6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7" name="Text Box 220"/>
            <p:cNvSpPr txBox="1">
              <a:spLocks noChangeArrowheads="1"/>
            </p:cNvSpPr>
            <p:nvPr/>
          </p:nvSpPr>
          <p:spPr bwMode="auto">
            <a:xfrm>
              <a:off x="2574926" y="1710882"/>
              <a:ext cx="9733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n</a:t>
              </a:r>
              <a:r>
                <a:rPr lang="en-US" altLang="en-US" sz="2400" dirty="0" smtClean="0">
                  <a:solidFill>
                    <a:srgbClr val="C00000"/>
                  </a:solidFill>
                </a:rPr>
                <a:t>=128</a:t>
              </a:r>
              <a:endParaRPr lang="en-US" alt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6158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Text Box 226"/>
            <p:cNvSpPr txBox="1">
              <a:spLocks noChangeArrowheads="1"/>
            </p:cNvSpPr>
            <p:nvPr/>
          </p:nvSpPr>
          <p:spPr bwMode="auto">
            <a:xfrm>
              <a:off x="6248401" y="1742166"/>
              <a:ext cx="8194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6163" name="Text Box 227"/>
            <p:cNvSpPr txBox="1">
              <a:spLocks noChangeArrowheads="1"/>
            </p:cNvSpPr>
            <p:nvPr/>
          </p:nvSpPr>
          <p:spPr bwMode="auto">
            <a:xfrm>
              <a:off x="1012826" y="2025651"/>
              <a:ext cx="95410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4" name="Text Box 228"/>
            <p:cNvSpPr txBox="1">
              <a:spLocks noChangeArrowheads="1"/>
            </p:cNvSpPr>
            <p:nvPr/>
          </p:nvSpPr>
          <p:spPr bwMode="auto">
            <a:xfrm>
              <a:off x="842906" y="4018418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5" name="Text Box 229"/>
            <p:cNvSpPr txBox="1">
              <a:spLocks noChangeArrowheads="1"/>
            </p:cNvSpPr>
            <p:nvPr/>
          </p:nvSpPr>
          <p:spPr bwMode="auto">
            <a:xfrm>
              <a:off x="7604126" y="2025651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6" name="Text Box 230"/>
            <p:cNvSpPr txBox="1">
              <a:spLocks noChangeArrowheads="1"/>
            </p:cNvSpPr>
            <p:nvPr/>
          </p:nvSpPr>
          <p:spPr bwMode="auto">
            <a:xfrm>
              <a:off x="7680326" y="4000502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7" name="Text Box 231"/>
            <p:cNvSpPr txBox="1">
              <a:spLocks noChangeArrowheads="1"/>
            </p:cNvSpPr>
            <p:nvPr/>
          </p:nvSpPr>
          <p:spPr bwMode="auto">
            <a:xfrm>
              <a:off x="1920876" y="4713289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6168" name="Text Box 232"/>
            <p:cNvSpPr txBox="1">
              <a:spLocks noChangeArrowheads="1"/>
            </p:cNvSpPr>
            <p:nvPr/>
          </p:nvSpPr>
          <p:spPr bwMode="auto">
            <a:xfrm>
              <a:off x="5743575" y="4830764"/>
              <a:ext cx="3238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2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4" y="0"/>
            <a:ext cx="8207557" cy="682580"/>
          </a:xfrm>
        </p:spPr>
        <p:txBody>
          <a:bodyPr/>
          <a:lstStyle/>
          <a:p>
            <a:pPr algn="l"/>
            <a:r>
              <a:rPr lang="en-US" sz="3600" dirty="0" smtClean="0"/>
              <a:t>I. Introduction: Handshaking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520171" y="3315808"/>
            <a:ext cx="5421381" cy="2907323"/>
            <a:chOff x="3540527" y="2829169"/>
            <a:chExt cx="5421381" cy="2907323"/>
          </a:xfrm>
        </p:grpSpPr>
        <p:sp>
          <p:nvSpPr>
            <p:cNvPr id="13" name="TextBox 12"/>
            <p:cNvSpPr txBox="1"/>
            <p:nvPr/>
          </p:nvSpPr>
          <p:spPr>
            <a:xfrm>
              <a:off x="3540527" y="5021349"/>
              <a:ext cx="713657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start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39663" y="2829169"/>
              <a:ext cx="5222245" cy="2907323"/>
              <a:chOff x="3366652" y="1055077"/>
              <a:chExt cx="5222245" cy="218049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431323" y="1055077"/>
                <a:ext cx="2614246" cy="21804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chemeClr val="tx1"/>
                    </a:solidFill>
                  </a:rPr>
                  <a:t>module S</a:t>
                </a:r>
                <a:endParaRPr lang="en-US" sz="3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>
                <a:off x="3739662" y="15357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3739662" y="2274277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3739662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045568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7045569" y="19929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388284" y="1351057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366652" y="208961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Y</a:t>
                </a:r>
                <a:endParaRPr lang="en-US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37229" y="1808257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Z</a:t>
                </a:r>
                <a:endParaRPr lang="en-US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806310" y="2710934"/>
                <a:ext cx="782587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done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16" name="Oval 15"/>
          <p:cNvSpPr/>
          <p:nvPr/>
        </p:nvSpPr>
        <p:spPr>
          <a:xfrm>
            <a:off x="449942" y="1799697"/>
            <a:ext cx="2000181" cy="36732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Master that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calls module 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03231" y="307755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50123" y="346832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309446" y="4578104"/>
            <a:ext cx="6096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450123" y="3937243"/>
            <a:ext cx="56270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168769" y="4906351"/>
            <a:ext cx="56270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36906" y="28313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059723" y="32220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012831" y="37145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866345" y="4331883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start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54923" y="466012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done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648848" y="751878"/>
            <a:ext cx="5103665" cy="2022274"/>
            <a:chOff x="417676" y="1485235"/>
            <a:chExt cx="8840090" cy="4266552"/>
          </a:xfrm>
        </p:grpSpPr>
        <p:sp>
          <p:nvSpPr>
            <p:cNvPr id="34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5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6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Text Box 214"/>
            <p:cNvSpPr txBox="1">
              <a:spLocks noChangeArrowheads="1"/>
            </p:cNvSpPr>
            <p:nvPr/>
          </p:nvSpPr>
          <p:spPr bwMode="auto">
            <a:xfrm>
              <a:off x="2687953" y="2928071"/>
              <a:ext cx="2074655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Conditions</a:t>
              </a:r>
            </a:p>
          </p:txBody>
        </p:sp>
        <p:sp>
          <p:nvSpPr>
            <p:cNvPr id="39" name="Text Box 215"/>
            <p:cNvSpPr txBox="1">
              <a:spLocks noChangeArrowheads="1"/>
            </p:cNvSpPr>
            <p:nvPr/>
          </p:nvSpPr>
          <p:spPr bwMode="auto">
            <a:xfrm>
              <a:off x="5181600" y="2670990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Signals</a:t>
              </a:r>
            </a:p>
          </p:txBody>
        </p:sp>
        <p:sp>
          <p:nvSpPr>
            <p:cNvPr id="40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2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3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4" name="Text Box 220"/>
            <p:cNvSpPr txBox="1">
              <a:spLocks noChangeArrowheads="1"/>
            </p:cNvSpPr>
            <p:nvPr/>
          </p:nvSpPr>
          <p:spPr bwMode="auto">
            <a:xfrm>
              <a:off x="2070292" y="1485235"/>
              <a:ext cx="1831780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n</a:t>
              </a:r>
              <a:r>
                <a:rPr lang="en-US" altLang="en-US" sz="2400" dirty="0" smtClean="0">
                  <a:solidFill>
                    <a:srgbClr val="C00000"/>
                  </a:solidFill>
                </a:rPr>
                <a:t>=128</a:t>
              </a:r>
              <a:endParaRPr lang="en-US" alt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45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Box 226"/>
            <p:cNvSpPr txBox="1">
              <a:spLocks noChangeArrowheads="1"/>
            </p:cNvSpPr>
            <p:nvPr/>
          </p:nvSpPr>
          <p:spPr bwMode="auto">
            <a:xfrm>
              <a:off x="5573477" y="1489279"/>
              <a:ext cx="819454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50" name="Text Box 227"/>
            <p:cNvSpPr txBox="1">
              <a:spLocks noChangeArrowheads="1"/>
            </p:cNvSpPr>
            <p:nvPr/>
          </p:nvSpPr>
          <p:spPr bwMode="auto">
            <a:xfrm>
              <a:off x="639801" y="1751580"/>
              <a:ext cx="131942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1" name="Text Box 228"/>
            <p:cNvSpPr txBox="1">
              <a:spLocks noChangeArrowheads="1"/>
            </p:cNvSpPr>
            <p:nvPr/>
          </p:nvSpPr>
          <p:spPr bwMode="auto">
            <a:xfrm>
              <a:off x="417676" y="3406056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2" name="Text Box 229"/>
            <p:cNvSpPr txBox="1">
              <a:spLocks noChangeArrowheads="1"/>
            </p:cNvSpPr>
            <p:nvPr/>
          </p:nvSpPr>
          <p:spPr bwMode="auto">
            <a:xfrm>
              <a:off x="7671789" y="1751580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3" name="Text Box 230"/>
            <p:cNvSpPr txBox="1">
              <a:spLocks noChangeArrowheads="1"/>
            </p:cNvSpPr>
            <p:nvPr/>
          </p:nvSpPr>
          <p:spPr bwMode="auto">
            <a:xfrm>
              <a:off x="7559675" y="3238654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4" name="Text Box 231"/>
            <p:cNvSpPr txBox="1">
              <a:spLocks noChangeArrowheads="1"/>
            </p:cNvSpPr>
            <p:nvPr/>
          </p:nvSpPr>
          <p:spPr bwMode="auto">
            <a:xfrm>
              <a:off x="1674234" y="4507053"/>
              <a:ext cx="2474480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55" name="Text Box 232"/>
            <p:cNvSpPr txBox="1">
              <a:spLocks noChangeArrowheads="1"/>
            </p:cNvSpPr>
            <p:nvPr/>
          </p:nvSpPr>
          <p:spPr bwMode="auto">
            <a:xfrm>
              <a:off x="5665317" y="4388171"/>
              <a:ext cx="3238500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5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2006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 smtClean="0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1908" y="1000373"/>
            <a:ext cx="6494584" cy="1234831"/>
            <a:chOff x="1781908" y="1090246"/>
            <a:chExt cx="6494584" cy="926123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81908" y="2004646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781908" y="1090246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781908" y="2297725"/>
            <a:ext cx="6494584" cy="1234831"/>
            <a:chOff x="1781908" y="1031631"/>
            <a:chExt cx="6494584" cy="926123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781908" y="1957754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781908" y="1031631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113924" y="75415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13924" y="231335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295378" y="19733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299939" y="327070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25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Handshaking: iClicker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49867" y="2001392"/>
            <a:ext cx="65414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master module that calls module S controls the following signals</a:t>
            </a:r>
          </a:p>
          <a:p>
            <a:pPr marL="514350" indent="-514350">
              <a:buAutoNum type="alphaUcPeriod"/>
            </a:pPr>
            <a:r>
              <a:rPr lang="en-US" sz="3200" dirty="0" smtClean="0"/>
              <a:t>Signal </a:t>
            </a:r>
            <a:r>
              <a:rPr lang="en-US" sz="3200" dirty="0" smtClean="0">
                <a:solidFill>
                  <a:srgbClr val="C00000"/>
                </a:solidFill>
              </a:rPr>
              <a:t>start</a:t>
            </a:r>
          </a:p>
          <a:p>
            <a:pPr marL="514350" indent="-514350">
              <a:buAutoNum type="alphaUcPeriod"/>
            </a:pPr>
            <a:r>
              <a:rPr lang="en-US" sz="3200" dirty="0" smtClean="0"/>
              <a:t>Signal </a:t>
            </a:r>
            <a:r>
              <a:rPr lang="en-US" sz="3200" dirty="0" smtClean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 smtClean="0"/>
              <a:t>Signals </a:t>
            </a:r>
            <a:r>
              <a:rPr lang="en-US" sz="3200" dirty="0" smtClean="0">
                <a:solidFill>
                  <a:srgbClr val="C00000"/>
                </a:solidFill>
              </a:rPr>
              <a:t>start</a:t>
            </a:r>
            <a:r>
              <a:rPr lang="en-US" sz="3200" dirty="0" smtClean="0"/>
              <a:t> and </a:t>
            </a:r>
            <a:r>
              <a:rPr lang="en-US" sz="3200" dirty="0" smtClean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 smtClean="0"/>
              <a:t>None of the above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336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192"/>
          <p:cNvSpPr txBox="1">
            <a:spLocks noChangeArrowheads="1"/>
          </p:cNvSpPr>
          <p:nvPr/>
        </p:nvSpPr>
        <p:spPr bwMode="auto">
          <a:xfrm>
            <a:off x="438150" y="1798639"/>
            <a:ext cx="15183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Data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</p:txBody>
      </p:sp>
      <p:sp>
        <p:nvSpPr>
          <p:cNvPr id="7171" name="Text Box 1193"/>
          <p:cNvSpPr txBox="1">
            <a:spLocks noChangeArrowheads="1"/>
          </p:cNvSpPr>
          <p:nvPr/>
        </p:nvSpPr>
        <p:spPr bwMode="auto">
          <a:xfrm>
            <a:off x="2209800" y="1079500"/>
            <a:ext cx="27959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Storage Modules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Operators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Interconnections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Sequential machines </a:t>
            </a:r>
          </a:p>
        </p:txBody>
      </p:sp>
      <p:sp>
        <p:nvSpPr>
          <p:cNvPr id="7172" name="Text Box 1194"/>
          <p:cNvSpPr txBox="1">
            <a:spLocks noChangeArrowheads="1"/>
          </p:cNvSpPr>
          <p:nvPr/>
        </p:nvSpPr>
        <p:spPr bwMode="auto">
          <a:xfrm>
            <a:off x="4953002" y="1066800"/>
            <a:ext cx="416331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Functions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storage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transport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transports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the sequential system</a:t>
            </a:r>
          </a:p>
        </p:txBody>
      </p:sp>
      <p:sp>
        <p:nvSpPr>
          <p:cNvPr id="717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8FCB837-CE6F-470C-B4B8-76D88596D2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 smtClean="0"/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>
            <a:off x="533402" y="310810"/>
            <a:ext cx="65012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II. Components</a:t>
            </a:r>
            <a:endParaRPr lang="en-US" alt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II. Data Subsystem Components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Storage: Register, RAM, FIFO, LIFO, Counter, Shifter</a:t>
            </a:r>
          </a:p>
          <a:p>
            <a:r>
              <a:rPr lang="en-US" altLang="en-US" dirty="0" smtClean="0"/>
              <a:t>Operator: ALU, Floating Point Operators</a:t>
            </a:r>
          </a:p>
          <a:p>
            <a:r>
              <a:rPr lang="en-US" altLang="en-US" dirty="0" smtClean="0"/>
              <a:t>Interconnect: Wire, Buses, Crossbars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57956A-4994-443F-8679-A07EB7B252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6"/>
          <p:cNvSpPr txBox="1">
            <a:spLocks noChangeArrowheads="1"/>
          </p:cNvSpPr>
          <p:nvPr/>
        </p:nvSpPr>
        <p:spPr bwMode="auto">
          <a:xfrm>
            <a:off x="762001" y="152401"/>
            <a:ext cx="82125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II. Components</a:t>
            </a:r>
            <a:r>
              <a:rPr lang="en-US" altLang="en-US" sz="3600" dirty="0"/>
              <a:t>: Storage Modules, Register</a:t>
            </a:r>
          </a:p>
        </p:txBody>
      </p:sp>
      <p:sp>
        <p:nvSpPr>
          <p:cNvPr id="9219" name="Rectangle 77"/>
          <p:cNvSpPr>
            <a:spLocks noChangeArrowheads="1"/>
          </p:cNvSpPr>
          <p:nvPr/>
        </p:nvSpPr>
        <p:spPr bwMode="auto">
          <a:xfrm>
            <a:off x="2908300" y="2322513"/>
            <a:ext cx="16764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CLR</a:t>
            </a:r>
            <a:endParaRPr lang="en-US" altLang="en-US" sz="2400" dirty="0"/>
          </a:p>
        </p:txBody>
      </p:sp>
      <p:sp>
        <p:nvSpPr>
          <p:cNvPr id="9220" name="Line 78"/>
          <p:cNvSpPr>
            <a:spLocks noChangeShapeType="1"/>
          </p:cNvSpPr>
          <p:nvPr/>
        </p:nvSpPr>
        <p:spPr bwMode="auto">
          <a:xfrm>
            <a:off x="2298700" y="26766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1" name="Line 79"/>
          <p:cNvSpPr>
            <a:spLocks noChangeShapeType="1"/>
          </p:cNvSpPr>
          <p:nvPr/>
        </p:nvSpPr>
        <p:spPr bwMode="auto">
          <a:xfrm>
            <a:off x="2298700" y="301727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2" name="Text Box 80"/>
          <p:cNvSpPr txBox="1">
            <a:spLocks noChangeArrowheads="1"/>
          </p:cNvSpPr>
          <p:nvPr/>
        </p:nvSpPr>
        <p:spPr bwMode="auto">
          <a:xfrm>
            <a:off x="1577041" y="2268611"/>
            <a:ext cx="782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3" name="Line 81"/>
          <p:cNvSpPr>
            <a:spLocks noChangeShapeType="1"/>
          </p:cNvSpPr>
          <p:nvPr/>
        </p:nvSpPr>
        <p:spPr bwMode="auto">
          <a:xfrm>
            <a:off x="3746500" y="1789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82"/>
          <p:cNvSpPr>
            <a:spLocks noChangeShapeType="1"/>
          </p:cNvSpPr>
          <p:nvPr/>
        </p:nvSpPr>
        <p:spPr bwMode="auto">
          <a:xfrm>
            <a:off x="3746500" y="3313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83"/>
          <p:cNvSpPr>
            <a:spLocks noChangeShapeType="1"/>
          </p:cNvSpPr>
          <p:nvPr/>
        </p:nvSpPr>
        <p:spPr bwMode="auto">
          <a:xfrm flipH="1">
            <a:off x="3670300" y="1941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84"/>
          <p:cNvSpPr>
            <a:spLocks noChangeShapeType="1"/>
          </p:cNvSpPr>
          <p:nvPr/>
        </p:nvSpPr>
        <p:spPr bwMode="auto">
          <a:xfrm flipH="1">
            <a:off x="3670300" y="3465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85"/>
          <p:cNvSpPr txBox="1">
            <a:spLocks noChangeArrowheads="1"/>
          </p:cNvSpPr>
          <p:nvPr/>
        </p:nvSpPr>
        <p:spPr bwMode="auto">
          <a:xfrm>
            <a:off x="3578225" y="126700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9228" name="Text Box 86"/>
          <p:cNvSpPr txBox="1">
            <a:spLocks noChangeArrowheads="1"/>
          </p:cNvSpPr>
          <p:nvPr/>
        </p:nvSpPr>
        <p:spPr bwMode="auto">
          <a:xfrm>
            <a:off x="3578225" y="380841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</a:t>
            </a:r>
          </a:p>
        </p:txBody>
      </p:sp>
      <p:sp>
        <p:nvSpPr>
          <p:cNvPr id="9229" name="Line 87"/>
          <p:cNvSpPr>
            <a:spLocks noChangeShapeType="1"/>
          </p:cNvSpPr>
          <p:nvPr/>
        </p:nvSpPr>
        <p:spPr bwMode="auto">
          <a:xfrm flipH="1">
            <a:off x="4356100" y="2703513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88"/>
          <p:cNvSpPr>
            <a:spLocks noChangeShapeType="1"/>
          </p:cNvSpPr>
          <p:nvPr/>
        </p:nvSpPr>
        <p:spPr bwMode="auto">
          <a:xfrm>
            <a:off x="4356100" y="2855913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Line 89"/>
          <p:cNvSpPr>
            <a:spLocks noChangeShapeType="1"/>
          </p:cNvSpPr>
          <p:nvPr/>
        </p:nvSpPr>
        <p:spPr bwMode="auto">
          <a:xfrm flipH="1">
            <a:off x="4584700" y="285591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2" name="Text Box 90"/>
          <p:cNvSpPr txBox="1">
            <a:spLocks noChangeArrowheads="1"/>
          </p:cNvSpPr>
          <p:nvPr/>
        </p:nvSpPr>
        <p:spPr bwMode="auto">
          <a:xfrm>
            <a:off x="4797426" y="254588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9233" name="Text Box 91"/>
          <p:cNvSpPr txBox="1">
            <a:spLocks noChangeArrowheads="1"/>
          </p:cNvSpPr>
          <p:nvPr/>
        </p:nvSpPr>
        <p:spPr bwMode="auto">
          <a:xfrm>
            <a:off x="1825625" y="4418014"/>
            <a:ext cx="57871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Q(t+1) = (0, 0, .. , 0)	if CLR = 1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D		if LD = 1 and CLR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Q(t)		if LD = 0 and CLR = 0</a:t>
            </a:r>
          </a:p>
        </p:txBody>
      </p:sp>
      <p:sp>
        <p:nvSpPr>
          <p:cNvPr id="9234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A8A207-499D-44B6-9E02-F35BFB2905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 smtClean="0"/>
          </a:p>
        </p:txBody>
      </p:sp>
      <p:sp>
        <p:nvSpPr>
          <p:cNvPr id="9235" name="TextBox 1"/>
          <p:cNvSpPr txBox="1">
            <a:spLocks noChangeArrowheads="1"/>
          </p:cNvSpPr>
          <p:nvPr/>
        </p:nvSpPr>
        <p:spPr bwMode="auto">
          <a:xfrm>
            <a:off x="817055" y="1202566"/>
            <a:ext cx="16193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LD:    Load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CLR: Clear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8702" y="234268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64471" y="29913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0C206B-4F05-4284-A7AB-98F308238C61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1"/>
            <a:ext cx="3634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60146" y="3606364"/>
            <a:ext cx="795525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838201" y="5578477"/>
            <a:ext cx="62352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3276600" y="16968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smtClean="0"/>
              <a:t>CNT</a:t>
            </a:r>
          </a:p>
          <a:p>
            <a:pPr eaLnBrk="1" hangingPunct="1"/>
            <a:r>
              <a:rPr lang="en-US" altLang="en-US" dirty="0" smtClean="0"/>
              <a:t>LD</a:t>
            </a:r>
          </a:p>
          <a:p>
            <a:pPr eaLnBrk="1" hangingPunct="1"/>
            <a:r>
              <a:rPr lang="en-US" altLang="en-US" dirty="0" smtClean="0"/>
              <a:t>CLR</a:t>
            </a:r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2133600" y="1925400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3962400" y="13920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4038600" y="3068401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3946526" y="86177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3946526" y="329858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5599114" y="177300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4953000" y="2077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4114800" y="123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4114800" y="287366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2057400" y="1544400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2057400" y="2306400"/>
            <a:ext cx="78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5562600" y="2230200"/>
            <a:ext cx="6286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4953000" y="2458801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2819400" y="19677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2819400" y="22725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2819400" y="25603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4724400" y="2306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4724400" y="2458801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62406" y="16968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45473" y="255194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84591" y="19370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7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2536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Registers, Array of Registers</a:t>
            </a:r>
          </a:p>
        </p:txBody>
      </p:sp>
      <p:grpSp>
        <p:nvGrpSpPr>
          <p:cNvPr id="10243" name="Group 38"/>
          <p:cNvGrpSpPr>
            <a:grpSpLocks/>
          </p:cNvGrpSpPr>
          <p:nvPr/>
        </p:nvGrpSpPr>
        <p:grpSpPr bwMode="auto">
          <a:xfrm>
            <a:off x="5798408" y="959221"/>
            <a:ext cx="2183557" cy="1710399"/>
            <a:chOff x="5513246" y="502023"/>
            <a:chExt cx="2182954" cy="1710396"/>
          </a:xfrm>
        </p:grpSpPr>
        <p:sp>
          <p:nvSpPr>
            <p:cNvPr id="10273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74" name="Text Box 116"/>
            <p:cNvSpPr txBox="1">
              <a:spLocks noChangeArrowheads="1"/>
            </p:cNvSpPr>
            <p:nvPr/>
          </p:nvSpPr>
          <p:spPr bwMode="auto">
            <a:xfrm>
              <a:off x="6252537" y="1171387"/>
              <a:ext cx="492307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0275" name="Line 117"/>
            <p:cNvSpPr>
              <a:spLocks noChangeShapeType="1"/>
            </p:cNvSpPr>
            <p:nvPr/>
          </p:nvSpPr>
          <p:spPr bwMode="auto">
            <a:xfrm>
              <a:off x="5791200" y="1423893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6" name="Text Box 118"/>
            <p:cNvSpPr txBox="1">
              <a:spLocks noChangeArrowheads="1"/>
            </p:cNvSpPr>
            <p:nvPr/>
          </p:nvSpPr>
          <p:spPr bwMode="auto">
            <a:xfrm>
              <a:off x="5513246" y="116400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0277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8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9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80" name="Text Box 122"/>
            <p:cNvSpPr txBox="1">
              <a:spLocks noChangeArrowheads="1"/>
            </p:cNvSpPr>
            <p:nvPr/>
          </p:nvSpPr>
          <p:spPr bwMode="auto">
            <a:xfrm>
              <a:off x="6781800" y="502023"/>
              <a:ext cx="35128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0244" name="Text Box 123"/>
          <p:cNvSpPr txBox="1">
            <a:spLocks noChangeArrowheads="1"/>
          </p:cNvSpPr>
          <p:nvPr/>
        </p:nvSpPr>
        <p:spPr bwMode="auto">
          <a:xfrm>
            <a:off x="685800" y="2598738"/>
            <a:ext cx="48468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Register Array: If C then </a:t>
            </a:r>
            <a:r>
              <a:rPr lang="en-US" altLang="en-US" sz="2400" dirty="0" smtClean="0"/>
              <a:t>R</a:t>
            </a:r>
            <a:r>
              <a:rPr lang="en-US" altLang="en-US" sz="2400" baseline="-25000" dirty="0" smtClean="0"/>
              <a:t>address</a:t>
            </a:r>
            <a:r>
              <a:rPr lang="en-US" altLang="en-US" sz="2400" dirty="0" smtClean="0"/>
              <a:t> </a:t>
            </a:r>
            <a:r>
              <a:rPr lang="en-US" altLang="en-US" sz="2400" dirty="0">
                <a:sym typeface="Wingdings" pitchFamily="2" charset="2"/>
              </a:rPr>
              <a:t> </a:t>
            </a:r>
            <a:r>
              <a:rPr lang="en-US" altLang="en-US" sz="2400" dirty="0" smtClean="0">
                <a:sym typeface="Wingdings" pitchFamily="2" charset="2"/>
              </a:rPr>
              <a:t>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Sharing </a:t>
            </a:r>
            <a:r>
              <a:rPr lang="en-US" altLang="en-US" sz="2400" dirty="0"/>
              <a:t>connections and controls</a:t>
            </a:r>
          </a:p>
        </p:txBody>
      </p:sp>
      <p:sp>
        <p:nvSpPr>
          <p:cNvPr id="10245" name="Text Box 136"/>
          <p:cNvSpPr txBox="1">
            <a:spLocks noChangeArrowheads="1"/>
          </p:cNvSpPr>
          <p:nvPr/>
        </p:nvSpPr>
        <p:spPr bwMode="auto">
          <a:xfrm>
            <a:off x="4155767" y="4278504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LD</a:t>
            </a:r>
          </a:p>
        </p:txBody>
      </p:sp>
      <p:grpSp>
        <p:nvGrpSpPr>
          <p:cNvPr id="10246" name="Group 40"/>
          <p:cNvGrpSpPr>
            <a:grpSpLocks/>
          </p:cNvGrpSpPr>
          <p:nvPr/>
        </p:nvGrpSpPr>
        <p:grpSpPr bwMode="auto">
          <a:xfrm>
            <a:off x="4114801" y="3309476"/>
            <a:ext cx="4521181" cy="2712953"/>
            <a:chOff x="4359275" y="2928470"/>
            <a:chExt cx="4521102" cy="2712950"/>
          </a:xfrm>
        </p:grpSpPr>
        <p:sp>
          <p:nvSpPr>
            <p:cNvPr id="10250" name="Rectangle 124"/>
            <p:cNvSpPr>
              <a:spLocks noChangeArrowheads="1"/>
            </p:cNvSpPr>
            <p:nvPr/>
          </p:nvSpPr>
          <p:spPr bwMode="auto">
            <a:xfrm>
              <a:off x="4892675" y="3657600"/>
              <a:ext cx="1295400" cy="1371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51" name="Line 125"/>
            <p:cNvSpPr>
              <a:spLocks noChangeShapeType="1"/>
            </p:cNvSpPr>
            <p:nvPr/>
          </p:nvSpPr>
          <p:spPr bwMode="auto">
            <a:xfrm>
              <a:off x="4892675" y="3886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6"/>
            <p:cNvSpPr>
              <a:spLocks noChangeShapeType="1"/>
            </p:cNvSpPr>
            <p:nvPr/>
          </p:nvSpPr>
          <p:spPr bwMode="auto">
            <a:xfrm>
              <a:off x="4892675" y="4114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Line 127"/>
            <p:cNvSpPr>
              <a:spLocks noChangeShapeType="1"/>
            </p:cNvSpPr>
            <p:nvPr/>
          </p:nvSpPr>
          <p:spPr bwMode="auto">
            <a:xfrm>
              <a:off x="4892675" y="4343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4" name="Line 128"/>
            <p:cNvSpPr>
              <a:spLocks noChangeShapeType="1"/>
            </p:cNvSpPr>
            <p:nvPr/>
          </p:nvSpPr>
          <p:spPr bwMode="auto">
            <a:xfrm>
              <a:off x="4892675" y="4572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29"/>
            <p:cNvSpPr>
              <a:spLocks noChangeShapeType="1"/>
            </p:cNvSpPr>
            <p:nvPr/>
          </p:nvSpPr>
          <p:spPr bwMode="auto">
            <a:xfrm>
              <a:off x="4892675" y="4800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31"/>
            <p:cNvSpPr>
              <a:spLocks noChangeShapeType="1"/>
            </p:cNvSpPr>
            <p:nvPr/>
          </p:nvSpPr>
          <p:spPr bwMode="auto">
            <a:xfrm>
              <a:off x="4359275" y="4343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Line 132"/>
            <p:cNvSpPr>
              <a:spLocks noChangeShapeType="1"/>
            </p:cNvSpPr>
            <p:nvPr/>
          </p:nvSpPr>
          <p:spPr bwMode="auto">
            <a:xfrm>
              <a:off x="5534025" y="3352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8" name="Text Box 133"/>
            <p:cNvSpPr txBox="1">
              <a:spLocks noChangeArrowheads="1"/>
            </p:cNvSpPr>
            <p:nvPr/>
          </p:nvSpPr>
          <p:spPr bwMode="auto">
            <a:xfrm>
              <a:off x="5381625" y="5272088"/>
              <a:ext cx="3385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59" name="Text Box 134"/>
            <p:cNvSpPr txBox="1">
              <a:spLocks noChangeArrowheads="1"/>
            </p:cNvSpPr>
            <p:nvPr/>
          </p:nvSpPr>
          <p:spPr bwMode="auto">
            <a:xfrm>
              <a:off x="5381625" y="2928470"/>
              <a:ext cx="3513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0260" name="Line 135"/>
            <p:cNvSpPr>
              <a:spLocks noChangeShapeType="1"/>
            </p:cNvSpPr>
            <p:nvPr/>
          </p:nvSpPr>
          <p:spPr bwMode="auto">
            <a:xfrm>
              <a:off x="5502275" y="502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1" name="Line 137"/>
            <p:cNvSpPr>
              <a:spLocks noChangeShapeType="1"/>
            </p:cNvSpPr>
            <p:nvPr/>
          </p:nvSpPr>
          <p:spPr bwMode="auto">
            <a:xfrm flipH="1">
              <a:off x="5426075" y="51054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138"/>
            <p:cNvSpPr>
              <a:spLocks noChangeShapeType="1"/>
            </p:cNvSpPr>
            <p:nvPr/>
          </p:nvSpPr>
          <p:spPr bwMode="auto">
            <a:xfrm flipH="1">
              <a:off x="5426075" y="34290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Rectangle 139"/>
            <p:cNvSpPr>
              <a:spLocks noChangeArrowheads="1"/>
            </p:cNvSpPr>
            <p:nvPr/>
          </p:nvSpPr>
          <p:spPr bwMode="auto">
            <a:xfrm>
              <a:off x="6721475" y="3962400"/>
              <a:ext cx="990600" cy="838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Decoder</a:t>
              </a:r>
            </a:p>
          </p:txBody>
        </p:sp>
        <p:sp>
          <p:nvSpPr>
            <p:cNvPr id="10264" name="Line 141"/>
            <p:cNvSpPr>
              <a:spLocks noChangeShapeType="1"/>
            </p:cNvSpPr>
            <p:nvPr/>
          </p:nvSpPr>
          <p:spPr bwMode="auto">
            <a:xfrm flipH="1">
              <a:off x="6188075" y="3810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5" name="Line 142"/>
            <p:cNvSpPr>
              <a:spLocks noChangeShapeType="1"/>
            </p:cNvSpPr>
            <p:nvPr/>
          </p:nvSpPr>
          <p:spPr bwMode="auto">
            <a:xfrm>
              <a:off x="6340475" y="3810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143"/>
            <p:cNvSpPr>
              <a:spLocks noChangeShapeType="1"/>
            </p:cNvSpPr>
            <p:nvPr/>
          </p:nvSpPr>
          <p:spPr bwMode="auto">
            <a:xfrm>
              <a:off x="6340475" y="4114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Line 144"/>
            <p:cNvSpPr>
              <a:spLocks noChangeShapeType="1"/>
            </p:cNvSpPr>
            <p:nvPr/>
          </p:nvSpPr>
          <p:spPr bwMode="auto">
            <a:xfrm flipH="1">
              <a:off x="6188075" y="4953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8" name="Line 145"/>
            <p:cNvSpPr>
              <a:spLocks noChangeShapeType="1"/>
            </p:cNvSpPr>
            <p:nvPr/>
          </p:nvSpPr>
          <p:spPr bwMode="auto">
            <a:xfrm flipV="1">
              <a:off x="6340475" y="4648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146"/>
            <p:cNvSpPr>
              <a:spLocks noChangeShapeType="1"/>
            </p:cNvSpPr>
            <p:nvPr/>
          </p:nvSpPr>
          <p:spPr bwMode="auto">
            <a:xfrm>
              <a:off x="6340475" y="464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147"/>
            <p:cNvSpPr>
              <a:spLocks noChangeShapeType="1"/>
            </p:cNvSpPr>
            <p:nvPr/>
          </p:nvSpPr>
          <p:spPr bwMode="auto">
            <a:xfrm flipH="1">
              <a:off x="6188075" y="4267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Line 148"/>
            <p:cNvSpPr>
              <a:spLocks noChangeShapeType="1"/>
            </p:cNvSpPr>
            <p:nvPr/>
          </p:nvSpPr>
          <p:spPr bwMode="auto">
            <a:xfrm flipH="1">
              <a:off x="7712075" y="4343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2" name="Text Box 149"/>
            <p:cNvSpPr txBox="1">
              <a:spLocks noChangeArrowheads="1"/>
            </p:cNvSpPr>
            <p:nvPr/>
          </p:nvSpPr>
          <p:spPr bwMode="auto">
            <a:xfrm>
              <a:off x="7772400" y="4379913"/>
              <a:ext cx="11079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</p:grpSp>
      <p:sp>
        <p:nvSpPr>
          <p:cNvPr id="10247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38F335-FC44-4941-8F8C-E323AD3BC5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 smtClean="0"/>
          </a:p>
        </p:txBody>
      </p:sp>
      <p:sp>
        <p:nvSpPr>
          <p:cNvPr id="10248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38795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3770314" y="458628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99392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33"/>
          <p:cNvGrpSpPr>
            <a:grpSpLocks/>
          </p:cNvGrpSpPr>
          <p:nvPr/>
        </p:nvGrpSpPr>
        <p:grpSpPr bwMode="auto">
          <a:xfrm>
            <a:off x="652463" y="990600"/>
            <a:ext cx="5181600" cy="1600200"/>
            <a:chOff x="685800" y="838200"/>
            <a:chExt cx="5181600" cy="1600200"/>
          </a:xfrm>
        </p:grpSpPr>
        <p:sp>
          <p:nvSpPr>
            <p:cNvPr id="11288" name="Rectangle 49"/>
            <p:cNvSpPr>
              <a:spLocks noChangeArrowheads="1"/>
            </p:cNvSpPr>
            <p:nvPr/>
          </p:nvSpPr>
          <p:spPr bwMode="auto">
            <a:xfrm>
              <a:off x="1905000" y="1219200"/>
              <a:ext cx="1066800" cy="914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11289" name="Rectangle 51"/>
            <p:cNvSpPr>
              <a:spLocks noChangeArrowheads="1"/>
            </p:cNvSpPr>
            <p:nvPr/>
          </p:nvSpPr>
          <p:spPr bwMode="auto">
            <a:xfrm>
              <a:off x="4191000" y="838200"/>
              <a:ext cx="1676400" cy="1600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RAM</a:t>
              </a:r>
            </a:p>
          </p:txBody>
        </p:sp>
        <p:sp>
          <p:nvSpPr>
            <p:cNvPr id="11290" name="Line 53"/>
            <p:cNvSpPr>
              <a:spLocks noChangeShapeType="1"/>
            </p:cNvSpPr>
            <p:nvPr/>
          </p:nvSpPr>
          <p:spPr bwMode="auto">
            <a:xfrm>
              <a:off x="2971800" y="13716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1" name="Line 54"/>
            <p:cNvSpPr>
              <a:spLocks noChangeShapeType="1"/>
            </p:cNvSpPr>
            <p:nvPr/>
          </p:nvSpPr>
          <p:spPr bwMode="auto">
            <a:xfrm>
              <a:off x="2971800" y="18288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2" name="Line 55"/>
            <p:cNvSpPr>
              <a:spLocks noChangeShapeType="1"/>
            </p:cNvSpPr>
            <p:nvPr/>
          </p:nvSpPr>
          <p:spPr bwMode="auto">
            <a:xfrm>
              <a:off x="3505200" y="1828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3" name="Line 56"/>
            <p:cNvSpPr>
              <a:spLocks noChangeShapeType="1"/>
            </p:cNvSpPr>
            <p:nvPr/>
          </p:nvSpPr>
          <p:spPr bwMode="auto">
            <a:xfrm>
              <a:off x="3505200" y="1066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4" name="Line 57"/>
            <p:cNvSpPr>
              <a:spLocks noChangeShapeType="1"/>
            </p:cNvSpPr>
            <p:nvPr/>
          </p:nvSpPr>
          <p:spPr bwMode="auto">
            <a:xfrm>
              <a:off x="3505200" y="10668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5" name="Line 58"/>
            <p:cNvSpPr>
              <a:spLocks noChangeShapeType="1"/>
            </p:cNvSpPr>
            <p:nvPr/>
          </p:nvSpPr>
          <p:spPr bwMode="auto">
            <a:xfrm>
              <a:off x="3505200" y="21336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6" name="Line 59"/>
            <p:cNvSpPr>
              <a:spLocks noChangeShapeType="1"/>
            </p:cNvSpPr>
            <p:nvPr/>
          </p:nvSpPr>
          <p:spPr bwMode="auto">
            <a:xfrm>
              <a:off x="990600" y="1676400"/>
              <a:ext cx="914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7" name="Text Box 60"/>
            <p:cNvSpPr txBox="1">
              <a:spLocks noChangeArrowheads="1"/>
            </p:cNvSpPr>
            <p:nvPr/>
          </p:nvSpPr>
          <p:spPr bwMode="auto">
            <a:xfrm>
              <a:off x="685800" y="1714500"/>
              <a:ext cx="10246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Address</a:t>
              </a:r>
            </a:p>
          </p:txBody>
        </p:sp>
      </p:grpSp>
      <p:sp>
        <p:nvSpPr>
          <p:cNvPr id="11267" name="Text Box 61"/>
          <p:cNvSpPr txBox="1">
            <a:spLocks noChangeArrowheads="1"/>
          </p:cNvSpPr>
          <p:nvPr/>
        </p:nvSpPr>
        <p:spPr bwMode="auto">
          <a:xfrm>
            <a:off x="5992815" y="1533526"/>
            <a:ext cx="29354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Size of RAM larger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than registers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Performance is slower</a:t>
            </a:r>
          </a:p>
        </p:txBody>
      </p: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3471863" y="3352800"/>
            <a:ext cx="2819400" cy="1143000"/>
            <a:chOff x="2590800" y="3352800"/>
            <a:chExt cx="2819400" cy="1143000"/>
          </a:xfrm>
        </p:grpSpPr>
        <p:sp>
          <p:nvSpPr>
            <p:cNvPr id="11283" name="Rectangle 64"/>
            <p:cNvSpPr>
              <a:spLocks noChangeArrowheads="1"/>
            </p:cNvSpPr>
            <p:nvPr/>
          </p:nvSpPr>
          <p:spPr bwMode="auto">
            <a:xfrm>
              <a:off x="3505200" y="3352800"/>
              <a:ext cx="12954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84" name="Line 65"/>
            <p:cNvSpPr>
              <a:spLocks noChangeShapeType="1"/>
            </p:cNvSpPr>
            <p:nvPr/>
          </p:nvSpPr>
          <p:spPr bwMode="auto">
            <a:xfrm>
              <a:off x="37338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5" name="Line 66"/>
            <p:cNvSpPr>
              <a:spLocks noChangeShapeType="1"/>
            </p:cNvSpPr>
            <p:nvPr/>
          </p:nvSpPr>
          <p:spPr bwMode="auto">
            <a:xfrm>
              <a:off x="45720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67"/>
            <p:cNvSpPr>
              <a:spLocks noChangeShapeType="1"/>
            </p:cNvSpPr>
            <p:nvPr/>
          </p:nvSpPr>
          <p:spPr bwMode="auto">
            <a:xfrm>
              <a:off x="4800600" y="3886200"/>
              <a:ext cx="609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Line 68"/>
            <p:cNvSpPr>
              <a:spLocks noChangeShapeType="1"/>
            </p:cNvSpPr>
            <p:nvPr/>
          </p:nvSpPr>
          <p:spPr bwMode="auto">
            <a:xfrm>
              <a:off x="2590800" y="3886200"/>
              <a:ext cx="9144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69" name="Text Box 69"/>
          <p:cNvSpPr txBox="1">
            <a:spLocks noChangeArrowheads="1"/>
          </p:cNvSpPr>
          <p:nvPr/>
        </p:nvSpPr>
        <p:spPr bwMode="auto">
          <a:xfrm>
            <a:off x="609601" y="2909889"/>
            <a:ext cx="35397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FIFO (First in first out)</a:t>
            </a:r>
          </a:p>
        </p:txBody>
      </p:sp>
      <p:grpSp>
        <p:nvGrpSpPr>
          <p:cNvPr id="11270" name="Group 1"/>
          <p:cNvGrpSpPr>
            <a:grpSpLocks/>
          </p:cNvGrpSpPr>
          <p:nvPr/>
        </p:nvGrpSpPr>
        <p:grpSpPr bwMode="auto">
          <a:xfrm>
            <a:off x="2809875" y="5065713"/>
            <a:ext cx="2901950" cy="1295400"/>
            <a:chOff x="1898650" y="4940121"/>
            <a:chExt cx="2901950" cy="1295400"/>
          </a:xfrm>
        </p:grpSpPr>
        <p:sp>
          <p:nvSpPr>
            <p:cNvPr id="11276" name="Rectangle 70"/>
            <p:cNvSpPr>
              <a:spLocks noChangeArrowheads="1"/>
            </p:cNvSpPr>
            <p:nvPr/>
          </p:nvSpPr>
          <p:spPr bwMode="auto">
            <a:xfrm>
              <a:off x="3505200" y="4940121"/>
              <a:ext cx="1295400" cy="1295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77" name="Line 71"/>
            <p:cNvSpPr>
              <a:spLocks noChangeShapeType="1"/>
            </p:cNvSpPr>
            <p:nvPr/>
          </p:nvSpPr>
          <p:spPr bwMode="auto">
            <a:xfrm>
              <a:off x="3505200" y="5486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72"/>
            <p:cNvSpPr>
              <a:spLocks noChangeShapeType="1"/>
            </p:cNvSpPr>
            <p:nvPr/>
          </p:nvSpPr>
          <p:spPr bwMode="auto">
            <a:xfrm>
              <a:off x="3505200" y="5638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Line 73"/>
            <p:cNvSpPr>
              <a:spLocks noChangeShapeType="1"/>
            </p:cNvSpPr>
            <p:nvPr/>
          </p:nvSpPr>
          <p:spPr bwMode="auto">
            <a:xfrm>
              <a:off x="3505200" y="5791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0" name="Line 74"/>
            <p:cNvSpPr>
              <a:spLocks noChangeShapeType="1"/>
            </p:cNvSpPr>
            <p:nvPr/>
          </p:nvSpPr>
          <p:spPr bwMode="auto">
            <a:xfrm>
              <a:off x="3505200" y="5943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1" name="Line 75"/>
            <p:cNvSpPr>
              <a:spLocks noChangeShapeType="1"/>
            </p:cNvSpPr>
            <p:nvPr/>
          </p:nvSpPr>
          <p:spPr bwMode="auto">
            <a:xfrm>
              <a:off x="3505200" y="6096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76"/>
            <p:cNvSpPr>
              <a:spLocks noChangeShapeType="1"/>
            </p:cNvSpPr>
            <p:nvPr/>
          </p:nvSpPr>
          <p:spPr bwMode="auto">
            <a:xfrm>
              <a:off x="1898650" y="5562600"/>
              <a:ext cx="16002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71" name="Text Box 77"/>
          <p:cNvSpPr txBox="1">
            <a:spLocks noChangeArrowheads="1"/>
          </p:cNvSpPr>
          <p:nvPr/>
        </p:nvSpPr>
        <p:spPr bwMode="auto">
          <a:xfrm>
            <a:off x="609601" y="4724401"/>
            <a:ext cx="349647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LIFO (Last in first out: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Stack)</a:t>
            </a:r>
          </a:p>
        </p:txBody>
      </p:sp>
      <p:sp>
        <p:nvSpPr>
          <p:cNvPr id="11272" name="Slide Number Placeholder 3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48813-3720-4AE1-82AC-ABDE6A2046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 smtClean="0"/>
          </a:p>
        </p:txBody>
      </p:sp>
      <p:sp>
        <p:nvSpPr>
          <p:cNvPr id="11273" name="TextBox 31"/>
          <p:cNvSpPr txBox="1">
            <a:spLocks noChangeArrowheads="1"/>
          </p:cNvSpPr>
          <p:nvPr/>
        </p:nvSpPr>
        <p:spPr bwMode="auto">
          <a:xfrm>
            <a:off x="579438" y="1"/>
            <a:ext cx="7827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Components: RAM, FIFO, LIFO</a:t>
            </a:r>
          </a:p>
        </p:txBody>
      </p:sp>
      <p:sp>
        <p:nvSpPr>
          <p:cNvPr id="11274" name="TextBox 32"/>
          <p:cNvSpPr txBox="1">
            <a:spLocks noChangeArrowheads="1"/>
          </p:cNvSpPr>
          <p:nvPr/>
        </p:nvSpPr>
        <p:spPr bwMode="auto">
          <a:xfrm>
            <a:off x="647702" y="847725"/>
            <a:ext cx="10021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RAM</a:t>
            </a:r>
          </a:p>
        </p:txBody>
      </p:sp>
      <p:cxnSp>
        <p:nvCxnSpPr>
          <p:cNvPr id="32" name="Straight Arrow Connector 31"/>
          <p:cNvCxnSpPr>
            <a:stCxn id="11289" idx="2"/>
          </p:cNvCxnSpPr>
          <p:nvPr/>
        </p:nvCxnSpPr>
        <p:spPr>
          <a:xfrm rot="16200000" flipH="1">
            <a:off x="4838700" y="2747963"/>
            <a:ext cx="319088" cy="47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157663" y="1167749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49353" y="1345953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61897" y="2225736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61897" y="2420812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78830" y="1524161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27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6934200" cy="5334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Functional Modules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828800" y="1981200"/>
            <a:ext cx="16002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Op-Sel</a:t>
            </a:r>
            <a:endParaRPr lang="en-US" altLang="en-US" sz="1800" dirty="0"/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2590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2286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3048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5" name="Line 8"/>
          <p:cNvSpPr>
            <a:spLocks noChangeShapeType="1"/>
          </p:cNvSpPr>
          <p:nvPr/>
        </p:nvSpPr>
        <p:spPr bwMode="auto">
          <a:xfrm flipH="1">
            <a:off x="2133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 flipH="1">
            <a:off x="2895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 flipH="1">
            <a:off x="2438400" y="37338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>
            <a:off x="1143000" y="2819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>
            <a:off x="2133600" y="11811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>
            <a:off x="2863850" y="1157288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2438400" y="40767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</a:p>
        </p:txBody>
      </p:sp>
      <p:sp>
        <p:nvSpPr>
          <p:cNvPr id="12302" name="Text Box 15"/>
          <p:cNvSpPr txBox="1">
            <a:spLocks noChangeArrowheads="1"/>
          </p:cNvSpPr>
          <p:nvPr/>
        </p:nvSpPr>
        <p:spPr bwMode="auto">
          <a:xfrm>
            <a:off x="441519" y="1747158"/>
            <a:ext cx="1414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selection</a:t>
            </a:r>
          </a:p>
        </p:txBody>
      </p:sp>
      <p:sp>
        <p:nvSpPr>
          <p:cNvPr id="12303" name="Text Box 16"/>
          <p:cNvSpPr txBox="1">
            <a:spLocks noChangeArrowheads="1"/>
          </p:cNvSpPr>
          <p:nvPr/>
        </p:nvSpPr>
        <p:spPr bwMode="auto">
          <a:xfrm>
            <a:off x="4746999" y="1157288"/>
            <a:ext cx="32437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Op-Sel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F1, Z &lt;= A op1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F2, Z &lt;= A op2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12304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9E5B746-03E5-4281-A0D2-BED45150BC4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 smtClean="0"/>
          </a:p>
        </p:txBody>
      </p:sp>
      <p:sp>
        <p:nvSpPr>
          <p:cNvPr id="12305" name="Text Box 16"/>
          <p:cNvSpPr txBox="1">
            <a:spLocks noChangeArrowheads="1"/>
          </p:cNvSpPr>
          <p:nvPr/>
        </p:nvSpPr>
        <p:spPr bwMode="auto">
          <a:xfrm>
            <a:off x="3429001" y="4043363"/>
            <a:ext cx="537743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Op-Set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+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Op-Sel=addition,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-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Op-Sel=subtraction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45446" y="1981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22785" y="19812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OpB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27935" y="3280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3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"/>
            <a:ext cx="8382000" cy="8001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Interconnect Modules (Wires and Switches)</a:t>
            </a:r>
          </a:p>
        </p:txBody>
      </p:sp>
      <p:sp>
        <p:nvSpPr>
          <p:cNvPr id="14339" name="Text Box 18"/>
          <p:cNvSpPr txBox="1">
            <a:spLocks noChangeArrowheads="1"/>
          </p:cNvSpPr>
          <p:nvPr/>
        </p:nvSpPr>
        <p:spPr bwMode="auto">
          <a:xfrm>
            <a:off x="990600" y="3135314"/>
            <a:ext cx="4717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Single line (shifting, time sharing)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828800" y="3807316"/>
            <a:ext cx="6019800" cy="304800"/>
            <a:chOff x="1828800" y="5867400"/>
            <a:chExt cx="6019800" cy="304800"/>
          </a:xfrm>
          <a:solidFill>
            <a:srgbClr val="FFFF00"/>
          </a:solidFill>
        </p:grpSpPr>
        <p:sp>
          <p:nvSpPr>
            <p:cNvPr id="10247" name="Rectangle 19"/>
            <p:cNvSpPr>
              <a:spLocks noChangeArrowheads="1"/>
            </p:cNvSpPr>
            <p:nvPr/>
          </p:nvSpPr>
          <p:spPr bwMode="auto">
            <a:xfrm>
              <a:off x="18288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8" name="Line 20"/>
            <p:cNvSpPr>
              <a:spLocks noChangeShapeType="1"/>
            </p:cNvSpPr>
            <p:nvPr/>
          </p:nvSpPr>
          <p:spPr bwMode="auto">
            <a:xfrm>
              <a:off x="2057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9" name="Line 21"/>
            <p:cNvSpPr>
              <a:spLocks noChangeShapeType="1"/>
            </p:cNvSpPr>
            <p:nvPr/>
          </p:nvSpPr>
          <p:spPr bwMode="auto">
            <a:xfrm>
              <a:off x="2286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0" name="Line 22"/>
            <p:cNvSpPr>
              <a:spLocks noChangeShapeType="1"/>
            </p:cNvSpPr>
            <p:nvPr/>
          </p:nvSpPr>
          <p:spPr bwMode="auto">
            <a:xfrm>
              <a:off x="2590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1" name="Line 23"/>
            <p:cNvSpPr>
              <a:spLocks noChangeShapeType="1"/>
            </p:cNvSpPr>
            <p:nvPr/>
          </p:nvSpPr>
          <p:spPr bwMode="auto">
            <a:xfrm>
              <a:off x="2895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2" name="Line 24"/>
            <p:cNvSpPr>
              <a:spLocks noChangeShapeType="1"/>
            </p:cNvSpPr>
            <p:nvPr/>
          </p:nvSpPr>
          <p:spPr bwMode="auto">
            <a:xfrm>
              <a:off x="3200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3" name="Line 25"/>
            <p:cNvSpPr>
              <a:spLocks noChangeShapeType="1"/>
            </p:cNvSpPr>
            <p:nvPr/>
          </p:nvSpPr>
          <p:spPr bwMode="auto">
            <a:xfrm>
              <a:off x="3505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4" name="Rectangle 26"/>
            <p:cNvSpPr>
              <a:spLocks noChangeArrowheads="1"/>
            </p:cNvSpPr>
            <p:nvPr/>
          </p:nvSpPr>
          <p:spPr bwMode="auto">
            <a:xfrm>
              <a:off x="57912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5" name="Line 27"/>
            <p:cNvSpPr>
              <a:spLocks noChangeShapeType="1"/>
            </p:cNvSpPr>
            <p:nvPr/>
          </p:nvSpPr>
          <p:spPr bwMode="auto">
            <a:xfrm>
              <a:off x="6019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6" name="Line 28"/>
            <p:cNvSpPr>
              <a:spLocks noChangeShapeType="1"/>
            </p:cNvSpPr>
            <p:nvPr/>
          </p:nvSpPr>
          <p:spPr bwMode="auto">
            <a:xfrm>
              <a:off x="6248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7" name="Line 29"/>
            <p:cNvSpPr>
              <a:spLocks noChangeShapeType="1"/>
            </p:cNvSpPr>
            <p:nvPr/>
          </p:nvSpPr>
          <p:spPr bwMode="auto">
            <a:xfrm>
              <a:off x="6553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8" name="Line 30"/>
            <p:cNvSpPr>
              <a:spLocks noChangeShapeType="1"/>
            </p:cNvSpPr>
            <p:nvPr/>
          </p:nvSpPr>
          <p:spPr bwMode="auto">
            <a:xfrm>
              <a:off x="6858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9" name="Line 31"/>
            <p:cNvSpPr>
              <a:spLocks noChangeShapeType="1"/>
            </p:cNvSpPr>
            <p:nvPr/>
          </p:nvSpPr>
          <p:spPr bwMode="auto">
            <a:xfrm>
              <a:off x="7162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0" name="Line 32"/>
            <p:cNvSpPr>
              <a:spLocks noChangeShapeType="1"/>
            </p:cNvSpPr>
            <p:nvPr/>
          </p:nvSpPr>
          <p:spPr bwMode="auto">
            <a:xfrm>
              <a:off x="7467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1" name="Line 33"/>
            <p:cNvSpPr>
              <a:spLocks noChangeShapeType="1"/>
            </p:cNvSpPr>
            <p:nvPr/>
          </p:nvSpPr>
          <p:spPr bwMode="auto">
            <a:xfrm>
              <a:off x="3886200" y="6019800"/>
              <a:ext cx="190500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4341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DC2305B-2F84-4DFE-A417-0B79B3DF6F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 smtClean="0"/>
          </a:p>
        </p:txBody>
      </p:sp>
      <p:sp>
        <p:nvSpPr>
          <p:cNvPr id="14342" name="TextBox 33"/>
          <p:cNvSpPr txBox="1">
            <a:spLocks noChangeArrowheads="1"/>
          </p:cNvSpPr>
          <p:nvPr/>
        </p:nvSpPr>
        <p:spPr bwMode="auto">
          <a:xfrm>
            <a:off x="899085" y="839693"/>
            <a:ext cx="23807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Single Lines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Band of Wires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Shared Buses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Crossbar</a:t>
            </a:r>
          </a:p>
        </p:txBody>
      </p:sp>
      <p:sp>
        <p:nvSpPr>
          <p:cNvPr id="14343" name="TextBox 2"/>
          <p:cNvSpPr txBox="1">
            <a:spLocks noChangeArrowheads="1"/>
          </p:cNvSpPr>
          <p:nvPr/>
        </p:nvSpPr>
        <p:spPr bwMode="auto">
          <a:xfrm>
            <a:off x="2057400" y="4276728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  <p:sp>
        <p:nvSpPr>
          <p:cNvPr id="14344" name="TextBox 22"/>
          <p:cNvSpPr txBox="1">
            <a:spLocks noChangeArrowheads="1"/>
          </p:cNvSpPr>
          <p:nvPr/>
        </p:nvSpPr>
        <p:spPr bwMode="auto">
          <a:xfrm>
            <a:off x="5988050" y="4297364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</p:spTree>
    <p:extLst>
      <p:ext uri="{BB962C8B-B14F-4D97-AF65-F5344CB8AC3E}">
        <p14:creationId xmlns:p14="http://schemas.microsoft.com/office/powerpoint/2010/main" val="209201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46126" y="6477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14401" y="623889"/>
            <a:ext cx="31499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Band of Wires (BUS)</a:t>
            </a: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419600" y="609600"/>
            <a:ext cx="19812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5" name="Line 8"/>
          <p:cNvSpPr>
            <a:spLocks noChangeShapeType="1"/>
          </p:cNvSpPr>
          <p:nvPr/>
        </p:nvSpPr>
        <p:spPr bwMode="auto">
          <a:xfrm>
            <a:off x="47244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6" name="Line 9"/>
          <p:cNvSpPr>
            <a:spLocks noChangeShapeType="1"/>
          </p:cNvSpPr>
          <p:nvPr/>
        </p:nvSpPr>
        <p:spPr bwMode="auto">
          <a:xfrm>
            <a:off x="5029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53340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>
            <a:off x="56388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59436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6172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371" name="Group 9"/>
          <p:cNvGrpSpPr>
            <a:grpSpLocks/>
          </p:cNvGrpSpPr>
          <p:nvPr/>
        </p:nvGrpSpPr>
        <p:grpSpPr bwMode="auto">
          <a:xfrm>
            <a:off x="4749800" y="1295401"/>
            <a:ext cx="1981200" cy="317500"/>
            <a:chOff x="4763037" y="1295400"/>
            <a:chExt cx="1981200" cy="317679"/>
          </a:xfrm>
        </p:grpSpPr>
        <p:sp>
          <p:nvSpPr>
            <p:cNvPr id="15481" name="Rectangle 14"/>
            <p:cNvSpPr>
              <a:spLocks noChangeArrowheads="1"/>
            </p:cNvSpPr>
            <p:nvPr/>
          </p:nvSpPr>
          <p:spPr bwMode="auto">
            <a:xfrm>
              <a:off x="4763037" y="1308279"/>
              <a:ext cx="19812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82" name="Line 15"/>
            <p:cNvSpPr>
              <a:spLocks noChangeShapeType="1"/>
            </p:cNvSpPr>
            <p:nvPr/>
          </p:nvSpPr>
          <p:spPr bwMode="auto">
            <a:xfrm>
              <a:off x="50292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3" name="Line 16"/>
            <p:cNvSpPr>
              <a:spLocks noChangeShapeType="1"/>
            </p:cNvSpPr>
            <p:nvPr/>
          </p:nvSpPr>
          <p:spPr bwMode="auto">
            <a:xfrm>
              <a:off x="5334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4" name="Line 17"/>
            <p:cNvSpPr>
              <a:spLocks noChangeShapeType="1"/>
            </p:cNvSpPr>
            <p:nvPr/>
          </p:nvSpPr>
          <p:spPr bwMode="auto">
            <a:xfrm>
              <a:off x="56388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5" name="Line 18"/>
            <p:cNvSpPr>
              <a:spLocks noChangeShapeType="1"/>
            </p:cNvSpPr>
            <p:nvPr/>
          </p:nvSpPr>
          <p:spPr bwMode="auto">
            <a:xfrm>
              <a:off x="59436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6" name="Line 19"/>
            <p:cNvSpPr>
              <a:spLocks noChangeShapeType="1"/>
            </p:cNvSpPr>
            <p:nvPr/>
          </p:nvSpPr>
          <p:spPr bwMode="auto">
            <a:xfrm>
              <a:off x="62484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7" name="Line 20"/>
            <p:cNvSpPr>
              <a:spLocks noChangeShapeType="1"/>
            </p:cNvSpPr>
            <p:nvPr/>
          </p:nvSpPr>
          <p:spPr bwMode="auto">
            <a:xfrm>
              <a:off x="6477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2" name="Group 10"/>
          <p:cNvGrpSpPr>
            <a:grpSpLocks/>
          </p:cNvGrpSpPr>
          <p:nvPr/>
        </p:nvGrpSpPr>
        <p:grpSpPr bwMode="auto">
          <a:xfrm>
            <a:off x="6286500" y="914400"/>
            <a:ext cx="228600" cy="381000"/>
            <a:chOff x="6248400" y="914400"/>
            <a:chExt cx="228600" cy="381000"/>
          </a:xfrm>
        </p:grpSpPr>
        <p:sp>
          <p:nvSpPr>
            <p:cNvPr id="15478" name="Line 21"/>
            <p:cNvSpPr>
              <a:spLocks noChangeShapeType="1"/>
            </p:cNvSpPr>
            <p:nvPr/>
          </p:nvSpPr>
          <p:spPr bwMode="auto">
            <a:xfrm>
              <a:off x="62484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9" name="Line 22"/>
            <p:cNvSpPr>
              <a:spLocks noChangeShapeType="1"/>
            </p:cNvSpPr>
            <p:nvPr/>
          </p:nvSpPr>
          <p:spPr bwMode="auto">
            <a:xfrm>
              <a:off x="62484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0" name="Line 23"/>
            <p:cNvSpPr>
              <a:spLocks noChangeShapeType="1"/>
            </p:cNvSpPr>
            <p:nvPr/>
          </p:nvSpPr>
          <p:spPr bwMode="auto">
            <a:xfrm>
              <a:off x="64770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3" name="Group 11"/>
          <p:cNvGrpSpPr>
            <a:grpSpLocks/>
          </p:cNvGrpSpPr>
          <p:nvPr/>
        </p:nvGrpSpPr>
        <p:grpSpPr bwMode="auto">
          <a:xfrm>
            <a:off x="4597400" y="914400"/>
            <a:ext cx="381000" cy="381000"/>
            <a:chOff x="4572000" y="914400"/>
            <a:chExt cx="381000" cy="381000"/>
          </a:xfrm>
        </p:grpSpPr>
        <p:sp>
          <p:nvSpPr>
            <p:cNvPr id="15474" name="Line 24"/>
            <p:cNvSpPr>
              <a:spLocks noChangeShapeType="1"/>
            </p:cNvSpPr>
            <p:nvPr/>
          </p:nvSpPr>
          <p:spPr bwMode="auto">
            <a:xfrm>
              <a:off x="4572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5" name="Line 25"/>
            <p:cNvSpPr>
              <a:spLocks noChangeShapeType="1"/>
            </p:cNvSpPr>
            <p:nvPr/>
          </p:nvSpPr>
          <p:spPr bwMode="auto">
            <a:xfrm>
              <a:off x="45720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6" name="Line 26"/>
            <p:cNvSpPr>
              <a:spLocks noChangeShapeType="1"/>
            </p:cNvSpPr>
            <p:nvPr/>
          </p:nvSpPr>
          <p:spPr bwMode="auto">
            <a:xfrm>
              <a:off x="48006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7" name="Line 27"/>
            <p:cNvSpPr>
              <a:spLocks noChangeShapeType="1"/>
            </p:cNvSpPr>
            <p:nvPr/>
          </p:nvSpPr>
          <p:spPr bwMode="auto">
            <a:xfrm>
              <a:off x="4953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374" name="Line 28"/>
          <p:cNvSpPr>
            <a:spLocks noChangeShapeType="1"/>
          </p:cNvSpPr>
          <p:nvPr/>
        </p:nvSpPr>
        <p:spPr bwMode="auto">
          <a:xfrm>
            <a:off x="49530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5" name="Line 29"/>
          <p:cNvSpPr>
            <a:spLocks noChangeShapeType="1"/>
          </p:cNvSpPr>
          <p:nvPr/>
        </p:nvSpPr>
        <p:spPr bwMode="auto">
          <a:xfrm>
            <a:off x="51816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6" name="Line 30"/>
          <p:cNvSpPr>
            <a:spLocks noChangeShapeType="1"/>
          </p:cNvSpPr>
          <p:nvPr/>
        </p:nvSpPr>
        <p:spPr bwMode="auto">
          <a:xfrm>
            <a:off x="52578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>
            <a:off x="52578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>
            <a:off x="54864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55626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>
            <a:off x="55626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57912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2" name="Text Box 36"/>
          <p:cNvSpPr txBox="1">
            <a:spLocks noChangeArrowheads="1"/>
          </p:cNvSpPr>
          <p:nvPr/>
        </p:nvSpPr>
        <p:spPr bwMode="auto">
          <a:xfrm>
            <a:off x="914402" y="1843089"/>
            <a:ext cx="1903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3. Shared Bus</a:t>
            </a:r>
          </a:p>
        </p:txBody>
      </p:sp>
      <p:sp>
        <p:nvSpPr>
          <p:cNvPr id="15383" name="Rectangle 37"/>
          <p:cNvSpPr>
            <a:spLocks noChangeArrowheads="1"/>
          </p:cNvSpPr>
          <p:nvPr/>
        </p:nvSpPr>
        <p:spPr bwMode="auto">
          <a:xfrm>
            <a:off x="3200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4" name="Rectangle 38"/>
          <p:cNvSpPr>
            <a:spLocks noChangeArrowheads="1"/>
          </p:cNvSpPr>
          <p:nvPr/>
        </p:nvSpPr>
        <p:spPr bwMode="auto">
          <a:xfrm>
            <a:off x="4495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5" name="Rectangle 39"/>
          <p:cNvSpPr>
            <a:spLocks noChangeArrowheads="1"/>
          </p:cNvSpPr>
          <p:nvPr/>
        </p:nvSpPr>
        <p:spPr bwMode="auto">
          <a:xfrm>
            <a:off x="5867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6" name="Rectangle 40"/>
          <p:cNvSpPr>
            <a:spLocks noChangeArrowheads="1"/>
          </p:cNvSpPr>
          <p:nvPr/>
        </p:nvSpPr>
        <p:spPr bwMode="auto">
          <a:xfrm>
            <a:off x="7543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7" name="Line 41"/>
          <p:cNvSpPr>
            <a:spLocks noChangeShapeType="1"/>
          </p:cNvSpPr>
          <p:nvPr/>
        </p:nvSpPr>
        <p:spPr bwMode="auto">
          <a:xfrm>
            <a:off x="2324100" y="2400300"/>
            <a:ext cx="5638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79248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9" name="Line 43"/>
          <p:cNvSpPr>
            <a:spLocks noChangeShapeType="1"/>
          </p:cNvSpPr>
          <p:nvPr/>
        </p:nvSpPr>
        <p:spPr bwMode="auto">
          <a:xfrm flipV="1">
            <a:off x="79248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0" name="Line 48"/>
          <p:cNvSpPr>
            <a:spLocks noChangeShapeType="1"/>
          </p:cNvSpPr>
          <p:nvPr/>
        </p:nvSpPr>
        <p:spPr bwMode="auto">
          <a:xfrm>
            <a:off x="6248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1" name="Line 49"/>
          <p:cNvSpPr>
            <a:spLocks noChangeShapeType="1"/>
          </p:cNvSpPr>
          <p:nvPr/>
        </p:nvSpPr>
        <p:spPr bwMode="auto">
          <a:xfrm flipV="1">
            <a:off x="6248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2" name="Line 50"/>
          <p:cNvSpPr>
            <a:spLocks noChangeShapeType="1"/>
          </p:cNvSpPr>
          <p:nvPr/>
        </p:nvSpPr>
        <p:spPr bwMode="auto">
          <a:xfrm>
            <a:off x="49530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3" name="Line 51"/>
          <p:cNvSpPr>
            <a:spLocks noChangeShapeType="1"/>
          </p:cNvSpPr>
          <p:nvPr/>
        </p:nvSpPr>
        <p:spPr bwMode="auto">
          <a:xfrm flipV="1">
            <a:off x="49530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4" name="Line 52"/>
          <p:cNvSpPr>
            <a:spLocks noChangeShapeType="1"/>
          </p:cNvSpPr>
          <p:nvPr/>
        </p:nvSpPr>
        <p:spPr bwMode="auto">
          <a:xfrm>
            <a:off x="3581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5" name="Line 53"/>
          <p:cNvSpPr>
            <a:spLocks noChangeShapeType="1"/>
          </p:cNvSpPr>
          <p:nvPr/>
        </p:nvSpPr>
        <p:spPr bwMode="auto">
          <a:xfrm flipV="1">
            <a:off x="3581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6" name="Rectangle 54"/>
          <p:cNvSpPr>
            <a:spLocks noChangeArrowheads="1"/>
          </p:cNvSpPr>
          <p:nvPr/>
        </p:nvSpPr>
        <p:spPr bwMode="auto">
          <a:xfrm>
            <a:off x="3200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7" name="Rectangle 55"/>
          <p:cNvSpPr>
            <a:spLocks noChangeArrowheads="1"/>
          </p:cNvSpPr>
          <p:nvPr/>
        </p:nvSpPr>
        <p:spPr bwMode="auto">
          <a:xfrm>
            <a:off x="4495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8" name="Rectangle 56"/>
          <p:cNvSpPr>
            <a:spLocks noChangeArrowheads="1"/>
          </p:cNvSpPr>
          <p:nvPr/>
        </p:nvSpPr>
        <p:spPr bwMode="auto">
          <a:xfrm>
            <a:off x="5867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9" name="Rectangle 57"/>
          <p:cNvSpPr>
            <a:spLocks noChangeArrowheads="1"/>
          </p:cNvSpPr>
          <p:nvPr/>
        </p:nvSpPr>
        <p:spPr bwMode="auto">
          <a:xfrm>
            <a:off x="7543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00" name="Line 58"/>
          <p:cNvSpPr>
            <a:spLocks noChangeShapeType="1"/>
          </p:cNvSpPr>
          <p:nvPr/>
        </p:nvSpPr>
        <p:spPr bwMode="auto">
          <a:xfrm>
            <a:off x="79248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1" name="Line 59"/>
          <p:cNvSpPr>
            <a:spLocks noChangeShapeType="1"/>
          </p:cNvSpPr>
          <p:nvPr/>
        </p:nvSpPr>
        <p:spPr bwMode="auto">
          <a:xfrm flipV="1">
            <a:off x="79248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2" name="Line 60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3" name="Line 61"/>
          <p:cNvSpPr>
            <a:spLocks noChangeShapeType="1"/>
          </p:cNvSpPr>
          <p:nvPr/>
        </p:nvSpPr>
        <p:spPr bwMode="auto">
          <a:xfrm flipH="1" flipV="1">
            <a:off x="6235164" y="3314701"/>
            <a:ext cx="13237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4" name="Line 62"/>
          <p:cNvSpPr>
            <a:spLocks noChangeShapeType="1"/>
          </p:cNvSpPr>
          <p:nvPr/>
        </p:nvSpPr>
        <p:spPr bwMode="auto">
          <a:xfrm>
            <a:off x="49530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5" name="Line 63"/>
          <p:cNvSpPr>
            <a:spLocks noChangeShapeType="1"/>
          </p:cNvSpPr>
          <p:nvPr/>
        </p:nvSpPr>
        <p:spPr bwMode="auto">
          <a:xfrm flipV="1">
            <a:off x="49530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6" name="Line 64"/>
          <p:cNvSpPr>
            <a:spLocks noChangeShapeType="1"/>
          </p:cNvSpPr>
          <p:nvPr/>
        </p:nvSpPr>
        <p:spPr bwMode="auto">
          <a:xfrm>
            <a:off x="3581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7" name="Line 65"/>
          <p:cNvSpPr>
            <a:spLocks noChangeShapeType="1"/>
          </p:cNvSpPr>
          <p:nvPr/>
        </p:nvSpPr>
        <p:spPr bwMode="auto">
          <a:xfrm flipV="1">
            <a:off x="35814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8" name="Text Box 66"/>
          <p:cNvSpPr txBox="1">
            <a:spLocks noChangeArrowheads="1"/>
          </p:cNvSpPr>
          <p:nvPr/>
        </p:nvSpPr>
        <p:spPr bwMode="auto">
          <a:xfrm>
            <a:off x="34353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R0</a:t>
            </a:r>
            <a:endParaRPr lang="en-US" altLang="en-US" sz="1800" dirty="0"/>
          </a:p>
        </p:txBody>
      </p:sp>
      <p:sp>
        <p:nvSpPr>
          <p:cNvPr id="15409" name="Text Box 67"/>
          <p:cNvSpPr txBox="1">
            <a:spLocks noChangeArrowheads="1"/>
          </p:cNvSpPr>
          <p:nvPr/>
        </p:nvSpPr>
        <p:spPr bwMode="auto">
          <a:xfrm>
            <a:off x="47307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R1</a:t>
            </a:r>
            <a:endParaRPr lang="en-US" altLang="en-US" sz="1800" dirty="0"/>
          </a:p>
        </p:txBody>
      </p:sp>
      <p:sp>
        <p:nvSpPr>
          <p:cNvPr id="15410" name="Text Box 68"/>
          <p:cNvSpPr txBox="1">
            <a:spLocks noChangeArrowheads="1"/>
          </p:cNvSpPr>
          <p:nvPr/>
        </p:nvSpPr>
        <p:spPr bwMode="auto">
          <a:xfrm>
            <a:off x="609600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R2</a:t>
            </a:r>
            <a:endParaRPr lang="en-US" altLang="en-US" sz="1800" dirty="0"/>
          </a:p>
        </p:txBody>
      </p:sp>
      <p:sp>
        <p:nvSpPr>
          <p:cNvPr id="15411" name="Text Box 69"/>
          <p:cNvSpPr txBox="1">
            <a:spLocks noChangeArrowheads="1"/>
          </p:cNvSpPr>
          <p:nvPr/>
        </p:nvSpPr>
        <p:spPr bwMode="auto">
          <a:xfrm>
            <a:off x="7778751" y="405288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Rn-1</a:t>
            </a:r>
            <a:endParaRPr lang="en-US" altLang="en-US" sz="1800" dirty="0"/>
          </a:p>
        </p:txBody>
      </p:sp>
      <p:sp>
        <p:nvSpPr>
          <p:cNvPr id="15412" name="Text Box 70"/>
          <p:cNvSpPr txBox="1">
            <a:spLocks noChangeArrowheads="1"/>
          </p:cNvSpPr>
          <p:nvPr/>
        </p:nvSpPr>
        <p:spPr bwMode="auto">
          <a:xfrm>
            <a:off x="6842126" y="3709988"/>
            <a:ext cx="5309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…..</a:t>
            </a:r>
          </a:p>
        </p:txBody>
      </p:sp>
      <p:sp>
        <p:nvSpPr>
          <p:cNvPr id="15413" name="AutoShape 71"/>
          <p:cNvSpPr>
            <a:spLocks noChangeArrowheads="1"/>
          </p:cNvSpPr>
          <p:nvPr/>
        </p:nvSpPr>
        <p:spPr bwMode="auto">
          <a:xfrm rot="10800000">
            <a:off x="1920875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14" name="Line 72"/>
          <p:cNvSpPr>
            <a:spLocks noChangeShapeType="1"/>
          </p:cNvSpPr>
          <p:nvPr/>
        </p:nvSpPr>
        <p:spPr bwMode="auto">
          <a:xfrm>
            <a:off x="2073275" y="586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5" name="Line 73"/>
          <p:cNvSpPr>
            <a:spLocks noChangeShapeType="1"/>
          </p:cNvSpPr>
          <p:nvPr/>
        </p:nvSpPr>
        <p:spPr bwMode="auto">
          <a:xfrm>
            <a:off x="1674345" y="5486400"/>
            <a:ext cx="304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6" name="Text Box 74"/>
          <p:cNvSpPr txBox="1">
            <a:spLocks noChangeArrowheads="1"/>
          </p:cNvSpPr>
          <p:nvPr/>
        </p:nvSpPr>
        <p:spPr bwMode="auto">
          <a:xfrm>
            <a:off x="14478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17" name="Text Box 75"/>
          <p:cNvSpPr txBox="1">
            <a:spLocks noChangeArrowheads="1"/>
          </p:cNvSpPr>
          <p:nvPr/>
        </p:nvSpPr>
        <p:spPr bwMode="auto">
          <a:xfrm>
            <a:off x="2133600" y="60325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18" name="Line 76"/>
          <p:cNvSpPr>
            <a:spLocks noChangeShapeType="1"/>
          </p:cNvSpPr>
          <p:nvPr/>
        </p:nvSpPr>
        <p:spPr bwMode="auto">
          <a:xfrm>
            <a:off x="2073275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9" name="Text Box 77"/>
          <p:cNvSpPr txBox="1">
            <a:spLocks noChangeArrowheads="1"/>
          </p:cNvSpPr>
          <p:nvPr/>
        </p:nvSpPr>
        <p:spPr bwMode="auto">
          <a:xfrm>
            <a:off x="2017432" y="47368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0" name="AutoShape 78"/>
          <p:cNvSpPr>
            <a:spLocks noChangeArrowheads="1"/>
          </p:cNvSpPr>
          <p:nvPr/>
        </p:nvSpPr>
        <p:spPr bwMode="auto">
          <a:xfrm rot="10800000">
            <a:off x="334645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1" name="AutoShape 79"/>
          <p:cNvSpPr>
            <a:spLocks noChangeArrowheads="1"/>
          </p:cNvSpPr>
          <p:nvPr/>
        </p:nvSpPr>
        <p:spPr bwMode="auto">
          <a:xfrm>
            <a:off x="381000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2" name="Line 80"/>
          <p:cNvSpPr>
            <a:spLocks noChangeShapeType="1"/>
          </p:cNvSpPr>
          <p:nvPr/>
        </p:nvSpPr>
        <p:spPr bwMode="auto">
          <a:xfrm flipV="1">
            <a:off x="39624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3" name="Line 81"/>
          <p:cNvSpPr>
            <a:spLocks noChangeShapeType="1"/>
          </p:cNvSpPr>
          <p:nvPr/>
        </p:nvSpPr>
        <p:spPr bwMode="auto">
          <a:xfrm>
            <a:off x="35052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4" name="Line 82"/>
          <p:cNvSpPr>
            <a:spLocks noChangeShapeType="1"/>
          </p:cNvSpPr>
          <p:nvPr/>
        </p:nvSpPr>
        <p:spPr bwMode="auto">
          <a:xfrm flipH="1">
            <a:off x="350520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5" name="Line 83"/>
          <p:cNvSpPr>
            <a:spLocks noChangeShapeType="1"/>
          </p:cNvSpPr>
          <p:nvPr/>
        </p:nvSpPr>
        <p:spPr bwMode="auto">
          <a:xfrm flipV="1">
            <a:off x="37338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6" name="Text Box 84"/>
          <p:cNvSpPr txBox="1">
            <a:spLocks noChangeArrowheads="1"/>
          </p:cNvSpPr>
          <p:nvPr/>
        </p:nvSpPr>
        <p:spPr bwMode="auto">
          <a:xfrm>
            <a:off x="3498849" y="45255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7" name="Line 85"/>
          <p:cNvSpPr>
            <a:spLocks noChangeShapeType="1"/>
          </p:cNvSpPr>
          <p:nvPr/>
        </p:nvSpPr>
        <p:spPr bwMode="auto">
          <a:xfrm flipV="1">
            <a:off x="39624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8" name="Line 86"/>
          <p:cNvSpPr>
            <a:spLocks noChangeShapeType="1"/>
          </p:cNvSpPr>
          <p:nvPr/>
        </p:nvSpPr>
        <p:spPr bwMode="auto">
          <a:xfrm>
            <a:off x="35052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9" name="Line 87"/>
          <p:cNvSpPr>
            <a:spLocks noChangeShapeType="1"/>
          </p:cNvSpPr>
          <p:nvPr/>
        </p:nvSpPr>
        <p:spPr bwMode="auto">
          <a:xfrm flipH="1">
            <a:off x="35052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0" name="Line 88"/>
          <p:cNvSpPr>
            <a:spLocks noChangeShapeType="1"/>
          </p:cNvSpPr>
          <p:nvPr/>
        </p:nvSpPr>
        <p:spPr bwMode="auto">
          <a:xfrm>
            <a:off x="3733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1" name="Text Box 89"/>
          <p:cNvSpPr txBox="1">
            <a:spLocks noChangeArrowheads="1"/>
          </p:cNvSpPr>
          <p:nvPr/>
        </p:nvSpPr>
        <p:spPr bwMode="auto">
          <a:xfrm>
            <a:off x="3757613" y="603726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32" name="Line 90"/>
          <p:cNvSpPr>
            <a:spLocks noChangeShapeType="1"/>
          </p:cNvSpPr>
          <p:nvPr/>
        </p:nvSpPr>
        <p:spPr bwMode="auto">
          <a:xfrm flipH="1">
            <a:off x="316230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3" name="Line 91"/>
          <p:cNvSpPr>
            <a:spLocks noChangeShapeType="1"/>
          </p:cNvSpPr>
          <p:nvPr/>
        </p:nvSpPr>
        <p:spPr bwMode="auto">
          <a:xfrm flipH="1">
            <a:off x="402067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4" name="Text Box 92"/>
          <p:cNvSpPr txBox="1">
            <a:spLocks noChangeArrowheads="1"/>
          </p:cNvSpPr>
          <p:nvPr/>
        </p:nvSpPr>
        <p:spPr bwMode="auto">
          <a:xfrm>
            <a:off x="28956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35" name="Text Box 93"/>
          <p:cNvSpPr txBox="1">
            <a:spLocks noChangeArrowheads="1"/>
          </p:cNvSpPr>
          <p:nvPr/>
        </p:nvSpPr>
        <p:spPr bwMode="auto">
          <a:xfrm>
            <a:off x="4273550" y="52197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5436" name="Rectangle 94"/>
          <p:cNvSpPr>
            <a:spLocks noChangeArrowheads="1"/>
          </p:cNvSpPr>
          <p:nvPr/>
        </p:nvSpPr>
        <p:spPr bwMode="auto">
          <a:xfrm>
            <a:off x="52578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37" name="Line 95"/>
          <p:cNvSpPr>
            <a:spLocks noChangeShapeType="1"/>
          </p:cNvSpPr>
          <p:nvPr/>
        </p:nvSpPr>
        <p:spPr bwMode="auto">
          <a:xfrm>
            <a:off x="5410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8" name="Line 96"/>
          <p:cNvSpPr>
            <a:spLocks noChangeShapeType="1"/>
          </p:cNvSpPr>
          <p:nvPr/>
        </p:nvSpPr>
        <p:spPr bwMode="auto">
          <a:xfrm>
            <a:off x="5638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9" name="Line 97"/>
          <p:cNvSpPr>
            <a:spLocks noChangeShapeType="1"/>
          </p:cNvSpPr>
          <p:nvPr/>
        </p:nvSpPr>
        <p:spPr bwMode="auto">
          <a:xfrm>
            <a:off x="5867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0" name="Line 98"/>
          <p:cNvSpPr>
            <a:spLocks noChangeShapeType="1"/>
          </p:cNvSpPr>
          <p:nvPr/>
        </p:nvSpPr>
        <p:spPr bwMode="auto">
          <a:xfrm>
            <a:off x="6172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1" name="Line 99"/>
          <p:cNvSpPr>
            <a:spLocks noChangeShapeType="1"/>
          </p:cNvSpPr>
          <p:nvPr/>
        </p:nvSpPr>
        <p:spPr bwMode="auto">
          <a:xfrm>
            <a:off x="57912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2" name="Text Box 101"/>
          <p:cNvSpPr txBox="1">
            <a:spLocks noChangeArrowheads="1"/>
          </p:cNvSpPr>
          <p:nvPr/>
        </p:nvSpPr>
        <p:spPr bwMode="auto">
          <a:xfrm>
            <a:off x="52419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</a:t>
            </a:r>
            <a:r>
              <a:rPr lang="en-US" altLang="en-US" sz="1800" dirty="0" smtClean="0"/>
              <a:t> 1 2 </a:t>
            </a:r>
            <a:r>
              <a:rPr lang="en-US" altLang="en-US" sz="1800" dirty="0"/>
              <a:t>.. </a:t>
            </a:r>
            <a:r>
              <a:rPr lang="en-US" altLang="en-US" sz="1800" dirty="0" smtClean="0"/>
              <a:t>n-1</a:t>
            </a:r>
            <a:endParaRPr lang="en-US" altLang="en-US" sz="1800" dirty="0"/>
          </a:p>
        </p:txBody>
      </p:sp>
      <p:sp>
        <p:nvSpPr>
          <p:cNvPr id="15443" name="Line 102"/>
          <p:cNvSpPr>
            <a:spLocks noChangeShapeType="1"/>
          </p:cNvSpPr>
          <p:nvPr/>
        </p:nvSpPr>
        <p:spPr bwMode="auto">
          <a:xfrm>
            <a:off x="5105400" y="5381813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4" name="Line 103"/>
          <p:cNvSpPr>
            <a:spLocks noChangeShapeType="1"/>
          </p:cNvSpPr>
          <p:nvPr/>
        </p:nvSpPr>
        <p:spPr bwMode="auto">
          <a:xfrm>
            <a:off x="51054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5" name="Rectangle 104"/>
          <p:cNvSpPr>
            <a:spLocks noChangeArrowheads="1"/>
          </p:cNvSpPr>
          <p:nvPr/>
        </p:nvSpPr>
        <p:spPr bwMode="auto">
          <a:xfrm>
            <a:off x="70104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46" name="Text Box 110"/>
          <p:cNvSpPr txBox="1">
            <a:spLocks noChangeArrowheads="1"/>
          </p:cNvSpPr>
          <p:nvPr/>
        </p:nvSpPr>
        <p:spPr bwMode="auto">
          <a:xfrm>
            <a:off x="69945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0 1 2 </a:t>
            </a:r>
            <a:r>
              <a:rPr lang="en-US" altLang="en-US" sz="1800" dirty="0"/>
              <a:t>.. n</a:t>
            </a:r>
            <a:r>
              <a:rPr lang="en-US" altLang="en-US" sz="1800" dirty="0" smtClean="0"/>
              <a:t>-1</a:t>
            </a:r>
            <a:endParaRPr lang="en-US" altLang="en-US" sz="1800" dirty="0"/>
          </a:p>
        </p:txBody>
      </p:sp>
      <p:sp>
        <p:nvSpPr>
          <p:cNvPr id="15447" name="Line 111"/>
          <p:cNvSpPr>
            <a:spLocks noChangeShapeType="1"/>
          </p:cNvSpPr>
          <p:nvPr/>
        </p:nvSpPr>
        <p:spPr bwMode="auto">
          <a:xfrm>
            <a:off x="6858000" y="53937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8" name="Line 112"/>
          <p:cNvSpPr>
            <a:spLocks noChangeShapeType="1"/>
          </p:cNvSpPr>
          <p:nvPr/>
        </p:nvSpPr>
        <p:spPr bwMode="auto">
          <a:xfrm>
            <a:off x="68580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9" name="Line 113"/>
          <p:cNvSpPr>
            <a:spLocks noChangeShapeType="1"/>
          </p:cNvSpPr>
          <p:nvPr/>
        </p:nvSpPr>
        <p:spPr bwMode="auto">
          <a:xfrm flipV="1">
            <a:off x="7543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0" name="Line 114"/>
          <p:cNvSpPr>
            <a:spLocks noChangeShapeType="1"/>
          </p:cNvSpPr>
          <p:nvPr/>
        </p:nvSpPr>
        <p:spPr bwMode="auto">
          <a:xfrm flipV="1">
            <a:off x="7162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1" name="Line 115"/>
          <p:cNvSpPr>
            <a:spLocks noChangeShapeType="1"/>
          </p:cNvSpPr>
          <p:nvPr/>
        </p:nvSpPr>
        <p:spPr bwMode="auto">
          <a:xfrm flipV="1">
            <a:off x="7391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2" name="Line 116"/>
          <p:cNvSpPr>
            <a:spLocks noChangeShapeType="1"/>
          </p:cNvSpPr>
          <p:nvPr/>
        </p:nvSpPr>
        <p:spPr bwMode="auto">
          <a:xfrm flipV="1">
            <a:off x="76200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3" name="Line 117"/>
          <p:cNvSpPr>
            <a:spLocks noChangeShapeType="1"/>
          </p:cNvSpPr>
          <p:nvPr/>
        </p:nvSpPr>
        <p:spPr bwMode="auto">
          <a:xfrm flipV="1">
            <a:off x="7924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4" name="Text Box 118"/>
          <p:cNvSpPr txBox="1">
            <a:spLocks noChangeArrowheads="1"/>
          </p:cNvSpPr>
          <p:nvPr/>
        </p:nvSpPr>
        <p:spPr bwMode="auto">
          <a:xfrm>
            <a:off x="7310438" y="5194301"/>
            <a:ext cx="5421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MUX</a:t>
            </a:r>
          </a:p>
        </p:txBody>
      </p:sp>
      <p:sp>
        <p:nvSpPr>
          <p:cNvPr id="15455" name="Text Box 119"/>
          <p:cNvSpPr txBox="1">
            <a:spLocks noChangeArrowheads="1"/>
          </p:cNvSpPr>
          <p:nvPr/>
        </p:nvSpPr>
        <p:spPr bwMode="auto">
          <a:xfrm>
            <a:off x="5410202" y="5181601"/>
            <a:ext cx="843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DEMUX</a:t>
            </a:r>
          </a:p>
        </p:txBody>
      </p:sp>
      <p:sp>
        <p:nvSpPr>
          <p:cNvPr id="15456" name="Slide Number Placeholder 1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CD5851-FF9D-401D-BE23-AD3DA5E8AF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 smtClean="0"/>
          </a:p>
        </p:txBody>
      </p:sp>
      <p:sp>
        <p:nvSpPr>
          <p:cNvPr id="15457" name="TextBox 111"/>
          <p:cNvSpPr txBox="1">
            <a:spLocks noChangeArrowheads="1"/>
          </p:cNvSpPr>
          <p:nvPr/>
        </p:nvSpPr>
        <p:spPr bwMode="auto">
          <a:xfrm>
            <a:off x="1179514" y="4354514"/>
            <a:ext cx="12955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Switches</a:t>
            </a:r>
          </a:p>
        </p:txBody>
      </p:sp>
      <p:sp>
        <p:nvSpPr>
          <p:cNvPr id="15458" name="TextBox 112"/>
          <p:cNvSpPr txBox="1">
            <a:spLocks noChangeArrowheads="1"/>
          </p:cNvSpPr>
          <p:nvPr/>
        </p:nvSpPr>
        <p:spPr bwMode="auto">
          <a:xfrm>
            <a:off x="32131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59" name="TextBox 113"/>
          <p:cNvSpPr txBox="1">
            <a:spLocks noChangeArrowheads="1"/>
          </p:cNvSpPr>
          <p:nvPr/>
        </p:nvSpPr>
        <p:spPr bwMode="auto">
          <a:xfrm>
            <a:off x="45339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0" name="TextBox 114"/>
          <p:cNvSpPr txBox="1">
            <a:spLocks noChangeArrowheads="1"/>
          </p:cNvSpPr>
          <p:nvPr/>
        </p:nvSpPr>
        <p:spPr bwMode="auto">
          <a:xfrm>
            <a:off x="59055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1" name="TextBox 115"/>
          <p:cNvSpPr txBox="1">
            <a:spLocks noChangeArrowheads="1"/>
          </p:cNvSpPr>
          <p:nvPr/>
        </p:nvSpPr>
        <p:spPr bwMode="auto">
          <a:xfrm>
            <a:off x="7581901" y="2993959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cxnSp>
        <p:nvCxnSpPr>
          <p:cNvPr id="118" name="Straight Arrow Connector 117"/>
          <p:cNvCxnSpPr>
            <a:stCxn id="15383" idx="3"/>
            <a:endCxn id="15384" idx="1"/>
          </p:cNvCxnSpPr>
          <p:nvPr/>
        </p:nvCxnSpPr>
        <p:spPr>
          <a:xfrm>
            <a:off x="4038600" y="3200401"/>
            <a:ext cx="457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15384" idx="3"/>
            <a:endCxn id="15385" idx="1"/>
          </p:cNvCxnSpPr>
          <p:nvPr/>
        </p:nvCxnSpPr>
        <p:spPr>
          <a:xfrm>
            <a:off x="5334000" y="32004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15385" idx="3"/>
            <a:endCxn id="15386" idx="1"/>
          </p:cNvCxnSpPr>
          <p:nvPr/>
        </p:nvCxnSpPr>
        <p:spPr>
          <a:xfrm>
            <a:off x="6705600" y="32004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2366965" y="3205165"/>
            <a:ext cx="846137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66" name="TextBox 1"/>
          <p:cNvSpPr txBox="1">
            <a:spLocks noChangeArrowheads="1"/>
          </p:cNvSpPr>
          <p:nvPr/>
        </p:nvSpPr>
        <p:spPr bwMode="auto">
          <a:xfrm>
            <a:off x="4792664" y="521335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7" name="TextBox 2"/>
          <p:cNvSpPr txBox="1">
            <a:spLocks noChangeArrowheads="1"/>
          </p:cNvSpPr>
          <p:nvPr/>
        </p:nvSpPr>
        <p:spPr bwMode="auto">
          <a:xfrm>
            <a:off x="6608764" y="52244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8" name="TextBox 3"/>
          <p:cNvSpPr txBox="1">
            <a:spLocks noChangeArrowheads="1"/>
          </p:cNvSpPr>
          <p:nvPr/>
        </p:nvSpPr>
        <p:spPr bwMode="auto">
          <a:xfrm>
            <a:off x="5770564" y="465931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69" name="TextBox 4"/>
          <p:cNvSpPr txBox="1">
            <a:spLocks noChangeArrowheads="1"/>
          </p:cNvSpPr>
          <p:nvPr/>
        </p:nvSpPr>
        <p:spPr bwMode="auto">
          <a:xfrm>
            <a:off x="7539039" y="4622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70" name="TextBox 5"/>
          <p:cNvSpPr txBox="1">
            <a:spLocks noChangeArrowheads="1"/>
          </p:cNvSpPr>
          <p:nvPr/>
        </p:nvSpPr>
        <p:spPr bwMode="auto">
          <a:xfrm>
            <a:off x="5121276" y="6046789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R0</a:t>
            </a:r>
            <a:endParaRPr lang="en-US" altLang="en-US" sz="1800" dirty="0"/>
          </a:p>
        </p:txBody>
      </p:sp>
      <p:sp>
        <p:nvSpPr>
          <p:cNvPr id="15471" name="TextBox 6"/>
          <p:cNvSpPr txBox="1">
            <a:spLocks noChangeArrowheads="1"/>
          </p:cNvSpPr>
          <p:nvPr/>
        </p:nvSpPr>
        <p:spPr bwMode="auto">
          <a:xfrm>
            <a:off x="594677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Rn-1</a:t>
            </a:r>
            <a:endParaRPr lang="en-US" altLang="en-US" sz="1800" dirty="0"/>
          </a:p>
        </p:txBody>
      </p:sp>
      <p:sp>
        <p:nvSpPr>
          <p:cNvPr id="15472" name="TextBox 7"/>
          <p:cNvSpPr txBox="1">
            <a:spLocks noChangeArrowheads="1"/>
          </p:cNvSpPr>
          <p:nvPr/>
        </p:nvSpPr>
        <p:spPr bwMode="auto">
          <a:xfrm>
            <a:off x="6878639" y="6049963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R0</a:t>
            </a:r>
            <a:endParaRPr lang="en-US" altLang="en-US" sz="1800" dirty="0"/>
          </a:p>
        </p:txBody>
      </p:sp>
      <p:sp>
        <p:nvSpPr>
          <p:cNvPr id="15473" name="TextBox 8"/>
          <p:cNvSpPr txBox="1">
            <a:spLocks noChangeArrowheads="1"/>
          </p:cNvSpPr>
          <p:nvPr/>
        </p:nvSpPr>
        <p:spPr bwMode="auto">
          <a:xfrm>
            <a:off x="771842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Rn-1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64687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74639" y="1"/>
            <a:ext cx="7390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4. Crossbar  (Multiple buses running horizontally)</a:t>
            </a:r>
          </a:p>
        </p:txBody>
      </p:sp>
      <p:sp>
        <p:nvSpPr>
          <p:cNvPr id="16387" name="Text Box 42"/>
          <p:cNvSpPr txBox="1">
            <a:spLocks noChangeArrowheads="1"/>
          </p:cNvSpPr>
          <p:nvPr/>
        </p:nvSpPr>
        <p:spPr bwMode="auto">
          <a:xfrm>
            <a:off x="679452" y="538164"/>
            <a:ext cx="764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 simultaneous transfers are possible, but more expensive.</a:t>
            </a:r>
          </a:p>
        </p:txBody>
      </p:sp>
      <p:sp>
        <p:nvSpPr>
          <p:cNvPr id="16388" name="Slide Number Placeholder 4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E65C15-A8D1-4953-A6C5-A0AD5A6E3F7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 smtClean="0"/>
          </a:p>
        </p:txBody>
      </p:sp>
      <p:grpSp>
        <p:nvGrpSpPr>
          <p:cNvPr id="16389" name="Group 45"/>
          <p:cNvGrpSpPr>
            <a:grpSpLocks/>
          </p:cNvGrpSpPr>
          <p:nvPr/>
        </p:nvGrpSpPr>
        <p:grpSpPr bwMode="auto">
          <a:xfrm>
            <a:off x="1008063" y="1419226"/>
            <a:ext cx="5867400" cy="4767263"/>
            <a:chOff x="304800" y="1405598"/>
            <a:chExt cx="5867400" cy="4766602"/>
          </a:xfrm>
        </p:grpSpPr>
        <p:cxnSp>
          <p:nvCxnSpPr>
            <p:cNvPr id="45" name="Straight Arrow Connector 44"/>
            <p:cNvCxnSpPr>
              <a:endCxn id="16393" idx="3"/>
            </p:cNvCxnSpPr>
            <p:nvPr/>
          </p:nvCxnSpPr>
          <p:spPr>
            <a:xfrm rot="10800000" flipV="1">
              <a:off x="2590800" y="4981740"/>
              <a:ext cx="3233737" cy="952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3" name="Rectangle 5"/>
            <p:cNvSpPr>
              <a:spLocks noChangeArrowheads="1"/>
            </p:cNvSpPr>
            <p:nvPr/>
          </p:nvSpPr>
          <p:spPr bwMode="auto">
            <a:xfrm>
              <a:off x="18288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MUX0</a:t>
              </a:r>
              <a:endParaRPr lang="en-US" altLang="en-US" sz="1800" dirty="0"/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30480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MUX1</a:t>
              </a:r>
              <a:endParaRPr lang="en-US" altLang="en-US" sz="1800" dirty="0"/>
            </a:p>
          </p:txBody>
        </p:sp>
        <p:sp>
          <p:nvSpPr>
            <p:cNvPr id="16395" name="Rectangle 8"/>
            <p:cNvSpPr>
              <a:spLocks noChangeArrowheads="1"/>
            </p:cNvSpPr>
            <p:nvPr/>
          </p:nvSpPr>
          <p:spPr bwMode="auto">
            <a:xfrm>
              <a:off x="47244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/>
                <a:t>MUXn-1</a:t>
              </a:r>
              <a:endParaRPr lang="en-US" altLang="en-US" sz="1800" dirty="0"/>
            </a:p>
          </p:txBody>
        </p:sp>
        <p:sp>
          <p:nvSpPr>
            <p:cNvPr id="16396" name="Rectangle 9"/>
            <p:cNvSpPr>
              <a:spLocks noChangeArrowheads="1"/>
            </p:cNvSpPr>
            <p:nvPr/>
          </p:nvSpPr>
          <p:spPr bwMode="auto">
            <a:xfrm>
              <a:off x="1143000" y="16002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7" name="Rectangle 10"/>
            <p:cNvSpPr>
              <a:spLocks noChangeArrowheads="1"/>
            </p:cNvSpPr>
            <p:nvPr/>
          </p:nvSpPr>
          <p:spPr bwMode="auto">
            <a:xfrm>
              <a:off x="1143000" y="22860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8" name="Rectangle 11"/>
            <p:cNvSpPr>
              <a:spLocks noChangeArrowheads="1"/>
            </p:cNvSpPr>
            <p:nvPr/>
          </p:nvSpPr>
          <p:spPr bwMode="auto">
            <a:xfrm>
              <a:off x="1143000" y="29718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Rectangle 12"/>
            <p:cNvSpPr>
              <a:spLocks noChangeArrowheads="1"/>
            </p:cNvSpPr>
            <p:nvPr/>
          </p:nvSpPr>
          <p:spPr bwMode="auto">
            <a:xfrm>
              <a:off x="1143000" y="36576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0" name="Line 13"/>
            <p:cNvSpPr>
              <a:spLocks noChangeShapeType="1"/>
            </p:cNvSpPr>
            <p:nvPr/>
          </p:nvSpPr>
          <p:spPr bwMode="auto">
            <a:xfrm>
              <a:off x="1371600" y="18288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" name="Line 14"/>
            <p:cNvSpPr>
              <a:spLocks noChangeShapeType="1"/>
            </p:cNvSpPr>
            <p:nvPr/>
          </p:nvSpPr>
          <p:spPr bwMode="auto">
            <a:xfrm>
              <a:off x="1371600" y="25146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5"/>
            <p:cNvSpPr>
              <a:spLocks noChangeShapeType="1"/>
            </p:cNvSpPr>
            <p:nvPr/>
          </p:nvSpPr>
          <p:spPr bwMode="auto">
            <a:xfrm>
              <a:off x="1371600" y="32004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Line 16"/>
            <p:cNvSpPr>
              <a:spLocks noChangeShapeType="1"/>
            </p:cNvSpPr>
            <p:nvPr/>
          </p:nvSpPr>
          <p:spPr bwMode="auto">
            <a:xfrm>
              <a:off x="1371600" y="38862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" name="Line 17"/>
            <p:cNvSpPr>
              <a:spLocks noChangeShapeType="1"/>
            </p:cNvSpPr>
            <p:nvPr/>
          </p:nvSpPr>
          <p:spPr bwMode="auto">
            <a:xfrm>
              <a:off x="22098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" name="Line 18"/>
            <p:cNvSpPr>
              <a:spLocks noChangeShapeType="1"/>
            </p:cNvSpPr>
            <p:nvPr/>
          </p:nvSpPr>
          <p:spPr bwMode="auto">
            <a:xfrm>
              <a:off x="34290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" name="Line 19"/>
            <p:cNvSpPr>
              <a:spLocks noChangeShapeType="1"/>
            </p:cNvSpPr>
            <p:nvPr/>
          </p:nvSpPr>
          <p:spPr bwMode="auto">
            <a:xfrm>
              <a:off x="51054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07" name="Line 20"/>
            <p:cNvSpPr>
              <a:spLocks noChangeShapeType="1"/>
            </p:cNvSpPr>
            <p:nvPr/>
          </p:nvSpPr>
          <p:spPr bwMode="auto">
            <a:xfrm>
              <a:off x="22098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21"/>
            <p:cNvSpPr>
              <a:spLocks noChangeShapeType="1"/>
            </p:cNvSpPr>
            <p:nvPr/>
          </p:nvSpPr>
          <p:spPr bwMode="auto">
            <a:xfrm flipH="1">
              <a:off x="990600" y="54864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22"/>
            <p:cNvSpPr>
              <a:spLocks noChangeShapeType="1"/>
            </p:cNvSpPr>
            <p:nvPr/>
          </p:nvSpPr>
          <p:spPr bwMode="auto">
            <a:xfrm flipV="1">
              <a:off x="990600" y="1828800"/>
              <a:ext cx="0" cy="3657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23"/>
            <p:cNvSpPr>
              <a:spLocks noChangeShapeType="1"/>
            </p:cNvSpPr>
            <p:nvPr/>
          </p:nvSpPr>
          <p:spPr bwMode="auto">
            <a:xfrm>
              <a:off x="990600" y="18288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24"/>
            <p:cNvSpPr>
              <a:spLocks noChangeShapeType="1"/>
            </p:cNvSpPr>
            <p:nvPr/>
          </p:nvSpPr>
          <p:spPr bwMode="auto">
            <a:xfrm>
              <a:off x="3429000" y="5181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25"/>
            <p:cNvSpPr>
              <a:spLocks noChangeShapeType="1"/>
            </p:cNvSpPr>
            <p:nvPr/>
          </p:nvSpPr>
          <p:spPr bwMode="auto">
            <a:xfrm flipH="1">
              <a:off x="685800" y="5715000"/>
              <a:ext cx="2743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3" name="Line 26"/>
            <p:cNvSpPr>
              <a:spLocks noChangeShapeType="1"/>
            </p:cNvSpPr>
            <p:nvPr/>
          </p:nvSpPr>
          <p:spPr bwMode="auto">
            <a:xfrm flipV="1">
              <a:off x="685800" y="2514600"/>
              <a:ext cx="0" cy="3200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27"/>
            <p:cNvSpPr>
              <a:spLocks noChangeShapeType="1"/>
            </p:cNvSpPr>
            <p:nvPr/>
          </p:nvSpPr>
          <p:spPr bwMode="auto">
            <a:xfrm>
              <a:off x="685800" y="2514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Line 28"/>
            <p:cNvSpPr>
              <a:spLocks noChangeShapeType="1"/>
            </p:cNvSpPr>
            <p:nvPr/>
          </p:nvSpPr>
          <p:spPr bwMode="auto">
            <a:xfrm>
              <a:off x="5105400" y="51816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6" name="Line 29"/>
            <p:cNvSpPr>
              <a:spLocks noChangeShapeType="1"/>
            </p:cNvSpPr>
            <p:nvPr/>
          </p:nvSpPr>
          <p:spPr bwMode="auto">
            <a:xfrm flipH="1">
              <a:off x="304800" y="6172200"/>
              <a:ext cx="480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0"/>
            <p:cNvSpPr>
              <a:spLocks noChangeShapeType="1"/>
            </p:cNvSpPr>
            <p:nvPr/>
          </p:nvSpPr>
          <p:spPr bwMode="auto">
            <a:xfrm flipV="1">
              <a:off x="304800" y="3886200"/>
              <a:ext cx="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1"/>
            <p:cNvSpPr>
              <a:spLocks noChangeShapeType="1"/>
            </p:cNvSpPr>
            <p:nvPr/>
          </p:nvSpPr>
          <p:spPr bwMode="auto">
            <a:xfrm>
              <a:off x="304800" y="3886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Line 32"/>
            <p:cNvSpPr>
              <a:spLocks noChangeShapeType="1"/>
            </p:cNvSpPr>
            <p:nvPr/>
          </p:nvSpPr>
          <p:spPr bwMode="auto">
            <a:xfrm>
              <a:off x="533400" y="3200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0" name="Line 33"/>
            <p:cNvSpPr>
              <a:spLocks noChangeShapeType="1"/>
            </p:cNvSpPr>
            <p:nvPr/>
          </p:nvSpPr>
          <p:spPr bwMode="auto">
            <a:xfrm>
              <a:off x="533400" y="3200400"/>
              <a:ext cx="0" cy="266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4"/>
            <p:cNvSpPr>
              <a:spLocks noChangeShapeType="1"/>
            </p:cNvSpPr>
            <p:nvPr/>
          </p:nvSpPr>
          <p:spPr bwMode="auto">
            <a:xfrm>
              <a:off x="533400" y="586740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Text Box 35"/>
            <p:cNvSpPr txBox="1">
              <a:spLocks noChangeArrowheads="1"/>
            </p:cNvSpPr>
            <p:nvPr/>
          </p:nvSpPr>
          <p:spPr bwMode="auto">
            <a:xfrm>
              <a:off x="3870325" y="5600701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…</a:t>
              </a:r>
            </a:p>
          </p:txBody>
        </p:sp>
        <p:sp>
          <p:nvSpPr>
            <p:cNvPr id="16423" name="Line 36"/>
            <p:cNvSpPr>
              <a:spLocks noChangeShapeType="1"/>
            </p:cNvSpPr>
            <p:nvPr/>
          </p:nvSpPr>
          <p:spPr bwMode="auto">
            <a:xfrm>
              <a:off x="2667000" y="17526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4" name="Line 37"/>
            <p:cNvSpPr>
              <a:spLocks noChangeShapeType="1"/>
            </p:cNvSpPr>
            <p:nvPr/>
          </p:nvSpPr>
          <p:spPr bwMode="auto">
            <a:xfrm>
              <a:off x="2667000" y="24384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38"/>
            <p:cNvSpPr>
              <a:spLocks noChangeShapeType="1"/>
            </p:cNvSpPr>
            <p:nvPr/>
          </p:nvSpPr>
          <p:spPr bwMode="auto">
            <a:xfrm>
              <a:off x="2667000" y="31242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Line 39"/>
            <p:cNvSpPr>
              <a:spLocks noChangeShapeType="1"/>
            </p:cNvSpPr>
            <p:nvPr/>
          </p:nvSpPr>
          <p:spPr bwMode="auto">
            <a:xfrm>
              <a:off x="2667000" y="3810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7" name="Text Box 40"/>
            <p:cNvSpPr txBox="1">
              <a:spLocks noChangeArrowheads="1"/>
            </p:cNvSpPr>
            <p:nvPr/>
          </p:nvSpPr>
          <p:spPr bwMode="auto">
            <a:xfrm>
              <a:off x="3877995" y="1441940"/>
              <a:ext cx="71686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</a:t>
              </a:r>
              <a:r>
                <a:rPr lang="en-US" altLang="en-US" sz="1800" dirty="0" smtClean="0"/>
                <a:t>0</a:t>
              </a:r>
              <a:endParaRPr lang="en-US" altLang="en-US" sz="1800" dirty="0"/>
            </a:p>
          </p:txBody>
        </p:sp>
        <p:sp>
          <p:nvSpPr>
            <p:cNvPr id="16428" name="Text Box 41"/>
            <p:cNvSpPr txBox="1">
              <a:spLocks noChangeArrowheads="1"/>
            </p:cNvSpPr>
            <p:nvPr/>
          </p:nvSpPr>
          <p:spPr bwMode="auto">
            <a:xfrm>
              <a:off x="2541563" y="1405598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64</a:t>
              </a:r>
            </a:p>
          </p:txBody>
        </p:sp>
        <p:sp>
          <p:nvSpPr>
            <p:cNvPr id="16429" name="Text Box 40"/>
            <p:cNvSpPr txBox="1">
              <a:spLocks noChangeArrowheads="1"/>
            </p:cNvSpPr>
            <p:nvPr/>
          </p:nvSpPr>
          <p:spPr bwMode="auto">
            <a:xfrm>
              <a:off x="3833446" y="3859235"/>
              <a:ext cx="90922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</a:t>
              </a:r>
              <a:r>
                <a:rPr lang="en-US" altLang="en-US" sz="1800" dirty="0" smtClean="0"/>
                <a:t>n-1</a:t>
              </a:r>
              <a:endParaRPr lang="en-US" altLang="en-US" sz="1800" dirty="0"/>
            </a:p>
          </p:txBody>
        </p:sp>
      </p:grpSp>
      <p:sp>
        <p:nvSpPr>
          <p:cNvPr id="16390" name="TextBox 43"/>
          <p:cNvSpPr txBox="1">
            <a:spLocks noChangeArrowheads="1"/>
          </p:cNvSpPr>
          <p:nvPr/>
        </p:nvSpPr>
        <p:spPr bwMode="auto">
          <a:xfrm>
            <a:off x="2011364" y="18288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R0</a:t>
            </a:r>
            <a:endParaRPr lang="en-US" altLang="en-US" sz="1800" dirty="0"/>
          </a:p>
        </p:txBody>
      </p:sp>
      <p:sp>
        <p:nvSpPr>
          <p:cNvPr id="16391" name="TextBox 45"/>
          <p:cNvSpPr txBox="1">
            <a:spLocks noChangeArrowheads="1"/>
          </p:cNvSpPr>
          <p:nvPr/>
        </p:nvSpPr>
        <p:spPr bwMode="auto">
          <a:xfrm>
            <a:off x="2014009" y="391160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Rn-1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3563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800100" y="259479"/>
            <a:ext cx="724769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smtClean="0"/>
              <a:t>III. Specification: Program</a:t>
            </a:r>
            <a:endParaRPr lang="en-US" altLang="en-US" sz="4000" dirty="0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Objects (Registers, Outputs of combinational logic)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Operation (Logic, Add, Multiplication, DSP, and </a:t>
            </a:r>
            <a:r>
              <a:rPr lang="en-US" altLang="en-US" sz="2400" dirty="0" smtClean="0"/>
              <a:t>etc.)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Assignment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Sequencing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746126" y="2844802"/>
            <a:ext cx="1515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  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289050" y="3357564"/>
            <a:ext cx="69024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Signal S1, S2, R[15:0]:	</a:t>
            </a:r>
            <a:r>
              <a:rPr lang="en-US" altLang="en-US" sz="2400" dirty="0">
                <a:solidFill>
                  <a:srgbClr val="C00000"/>
                </a:solidFill>
              </a:rPr>
              <a:t>FFs, </a:t>
            </a:r>
            <a:r>
              <a:rPr lang="en-US" altLang="en-US" sz="2400" dirty="0" smtClean="0">
                <a:solidFill>
                  <a:srgbClr val="C00000"/>
                </a:solidFill>
              </a:rPr>
              <a:t>Registers, wires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</a:t>
            </a:r>
            <a:r>
              <a:rPr lang="en-US" altLang="en-US" sz="2400" dirty="0">
                <a:sym typeface="Wingdings" pitchFamily="2" charset="2"/>
              </a:rPr>
              <a:t> A + B: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Registers, Adder,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R1  R2: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 and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Begin, End: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( ) then ( ), ENDIF: 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sp>
        <p:nvSpPr>
          <p:cNvPr id="1741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1DC013-20C9-4F36-94E7-7D3672337A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811214" y="533401"/>
            <a:ext cx="29129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Ex. If C then R1</a:t>
            </a:r>
            <a:r>
              <a:rPr lang="en-US" altLang="en-US" sz="2400" dirty="0">
                <a:sym typeface="Wingdings" pitchFamily="2" charset="2"/>
              </a:rPr>
              <a:t> S1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Else R2 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Endif;</a:t>
            </a:r>
            <a:endParaRPr lang="en-US" altLang="en-US" sz="2400" dirty="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181600" y="10668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149850" y="1195389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5181600" y="21336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5715000" y="182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" name="Text Box 11"/>
          <p:cNvSpPr txBox="1">
            <a:spLocks noChangeArrowheads="1"/>
          </p:cNvSpPr>
          <p:nvPr/>
        </p:nvSpPr>
        <p:spPr bwMode="auto">
          <a:xfrm>
            <a:off x="5715000" y="1614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5715000" y="685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1" name="Line 13"/>
          <p:cNvSpPr>
            <a:spLocks noChangeShapeType="1"/>
          </p:cNvSpPr>
          <p:nvPr/>
        </p:nvSpPr>
        <p:spPr bwMode="auto">
          <a:xfrm flipH="1">
            <a:off x="5638800" y="75752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2" name="Text Box 14"/>
          <p:cNvSpPr txBox="1">
            <a:spLocks noChangeArrowheads="1"/>
          </p:cNvSpPr>
          <p:nvPr/>
        </p:nvSpPr>
        <p:spPr bwMode="auto">
          <a:xfrm>
            <a:off x="5715000" y="3952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>
            <a:off x="4114800" y="1295400"/>
            <a:ext cx="1066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4" name="Line 16"/>
          <p:cNvSpPr>
            <a:spLocks noChangeShapeType="1"/>
          </p:cNvSpPr>
          <p:nvPr/>
        </p:nvSpPr>
        <p:spPr bwMode="auto">
          <a:xfrm>
            <a:off x="4114800" y="1295400"/>
            <a:ext cx="0" cy="1066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5" name="AutoShape 17"/>
          <p:cNvSpPr>
            <a:spLocks noChangeArrowheads="1"/>
          </p:cNvSpPr>
          <p:nvPr/>
        </p:nvSpPr>
        <p:spPr bwMode="auto">
          <a:xfrm rot="5400000">
            <a:off x="4572000" y="2209800"/>
            <a:ext cx="228600" cy="3810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6" name="Oval 18"/>
          <p:cNvSpPr>
            <a:spLocks noChangeArrowheads="1"/>
          </p:cNvSpPr>
          <p:nvPr/>
        </p:nvSpPr>
        <p:spPr bwMode="auto">
          <a:xfrm>
            <a:off x="4800600" y="22860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7" name="Line 19"/>
          <p:cNvSpPr>
            <a:spLocks noChangeShapeType="1"/>
          </p:cNvSpPr>
          <p:nvPr/>
        </p:nvSpPr>
        <p:spPr bwMode="auto">
          <a:xfrm>
            <a:off x="4953000" y="2376488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8" name="Line 20"/>
          <p:cNvSpPr>
            <a:spLocks noChangeShapeType="1"/>
          </p:cNvSpPr>
          <p:nvPr/>
        </p:nvSpPr>
        <p:spPr bwMode="auto">
          <a:xfrm>
            <a:off x="4114800" y="2362200"/>
            <a:ext cx="3810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9" name="Line 21"/>
          <p:cNvSpPr>
            <a:spLocks noChangeShapeType="1"/>
          </p:cNvSpPr>
          <p:nvPr/>
        </p:nvSpPr>
        <p:spPr bwMode="auto">
          <a:xfrm flipH="1">
            <a:off x="3581400" y="1828800"/>
            <a:ext cx="533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0" name="Text Box 22"/>
          <p:cNvSpPr txBox="1">
            <a:spLocks noChangeArrowheads="1"/>
          </p:cNvSpPr>
          <p:nvPr/>
        </p:nvSpPr>
        <p:spPr bwMode="auto">
          <a:xfrm>
            <a:off x="3242846" y="1603282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51" name="Text Box 23"/>
          <p:cNvSpPr txBox="1">
            <a:spLocks noChangeArrowheads="1"/>
          </p:cNvSpPr>
          <p:nvPr/>
        </p:nvSpPr>
        <p:spPr bwMode="auto">
          <a:xfrm>
            <a:off x="1314556" y="3607795"/>
            <a:ext cx="254589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If C1 then X </a:t>
            </a:r>
            <a:r>
              <a:rPr lang="en-US" altLang="en-US" sz="2400" dirty="0">
                <a:sym typeface="Wingdings" pitchFamily="2" charset="2"/>
              </a:rPr>
              <a:t>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Else X  B +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ym typeface="Wingdings" pitchFamily="2" charset="2"/>
              </a:rPr>
              <a:t>If </a:t>
            </a:r>
            <a:r>
              <a:rPr lang="en-US" altLang="en-US" sz="2400" dirty="0">
                <a:sym typeface="Wingdings" pitchFamily="2" charset="2"/>
              </a:rPr>
              <a:t>C2 then </a:t>
            </a:r>
            <a:r>
              <a:rPr lang="en-US" altLang="en-US" sz="2400" dirty="0" smtClean="0">
                <a:sym typeface="Wingdings" pitchFamily="2" charset="2"/>
              </a:rPr>
              <a:t>Rg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  <a:endParaRPr lang="en-US" altLang="en-US" sz="2400" dirty="0"/>
          </a:p>
        </p:txBody>
      </p:sp>
      <p:sp>
        <p:nvSpPr>
          <p:cNvPr id="18452" name="Rectangle 24"/>
          <p:cNvSpPr>
            <a:spLocks noChangeArrowheads="1"/>
          </p:cNvSpPr>
          <p:nvPr/>
        </p:nvSpPr>
        <p:spPr bwMode="auto">
          <a:xfrm>
            <a:off x="5410200" y="4846608"/>
            <a:ext cx="8382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MUX</a:t>
            </a:r>
          </a:p>
        </p:txBody>
      </p:sp>
      <p:sp>
        <p:nvSpPr>
          <p:cNvPr id="18453" name="Text Box 26"/>
          <p:cNvSpPr txBox="1">
            <a:spLocks noChangeArrowheads="1"/>
          </p:cNvSpPr>
          <p:nvPr/>
        </p:nvSpPr>
        <p:spPr bwMode="auto">
          <a:xfrm>
            <a:off x="5562600" y="476250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1    0</a:t>
            </a: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6096000" y="3848100"/>
            <a:ext cx="7620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Adder</a:t>
            </a:r>
          </a:p>
        </p:txBody>
      </p:sp>
      <p:sp>
        <p:nvSpPr>
          <p:cNvPr id="18455" name="Line 29"/>
          <p:cNvSpPr>
            <a:spLocks noChangeShapeType="1"/>
          </p:cNvSpPr>
          <p:nvPr/>
        </p:nvSpPr>
        <p:spPr bwMode="auto">
          <a:xfrm>
            <a:off x="6400800" y="43053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6" name="Line 30"/>
          <p:cNvSpPr>
            <a:spLocks noChangeShapeType="1"/>
          </p:cNvSpPr>
          <p:nvPr/>
        </p:nvSpPr>
        <p:spPr bwMode="auto">
          <a:xfrm flipH="1">
            <a:off x="5943600" y="4457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7" name="Line 31"/>
          <p:cNvSpPr>
            <a:spLocks noChangeShapeType="1"/>
          </p:cNvSpPr>
          <p:nvPr/>
        </p:nvSpPr>
        <p:spPr bwMode="auto">
          <a:xfrm>
            <a:off x="5943600" y="4457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8" name="Line 32"/>
          <p:cNvSpPr>
            <a:spLocks noChangeShapeType="1"/>
          </p:cNvSpPr>
          <p:nvPr/>
        </p:nvSpPr>
        <p:spPr bwMode="auto">
          <a:xfrm>
            <a:off x="5715000" y="3581401"/>
            <a:ext cx="0" cy="1257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9" name="Line 33"/>
          <p:cNvSpPr>
            <a:spLocks noChangeShapeType="1"/>
          </p:cNvSpPr>
          <p:nvPr/>
        </p:nvSpPr>
        <p:spPr bwMode="auto">
          <a:xfrm>
            <a:off x="6324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0" name="Line 34"/>
          <p:cNvSpPr>
            <a:spLocks noChangeShapeType="1"/>
          </p:cNvSpPr>
          <p:nvPr/>
        </p:nvSpPr>
        <p:spPr bwMode="auto">
          <a:xfrm>
            <a:off x="6705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1" name="Line 35"/>
          <p:cNvSpPr>
            <a:spLocks noChangeShapeType="1"/>
          </p:cNvSpPr>
          <p:nvPr/>
        </p:nvSpPr>
        <p:spPr bwMode="auto">
          <a:xfrm flipH="1">
            <a:off x="6248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2" name="Line 36"/>
          <p:cNvSpPr>
            <a:spLocks noChangeShapeType="1"/>
          </p:cNvSpPr>
          <p:nvPr/>
        </p:nvSpPr>
        <p:spPr bwMode="auto">
          <a:xfrm flipH="1">
            <a:off x="6629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3" name="Text Box 37"/>
          <p:cNvSpPr txBox="1">
            <a:spLocks noChangeArrowheads="1"/>
          </p:cNvSpPr>
          <p:nvPr/>
        </p:nvSpPr>
        <p:spPr bwMode="auto">
          <a:xfrm>
            <a:off x="6156325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8464" name="Text Box 38"/>
          <p:cNvSpPr txBox="1">
            <a:spLocks noChangeArrowheads="1"/>
          </p:cNvSpPr>
          <p:nvPr/>
        </p:nvSpPr>
        <p:spPr bwMode="auto">
          <a:xfrm>
            <a:off x="6477000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65" name="Text Box 39"/>
          <p:cNvSpPr txBox="1">
            <a:spLocks noChangeArrowheads="1"/>
          </p:cNvSpPr>
          <p:nvPr/>
        </p:nvSpPr>
        <p:spPr bwMode="auto">
          <a:xfrm>
            <a:off x="5546725" y="32004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8466" name="Rectangle 40"/>
          <p:cNvSpPr>
            <a:spLocks noChangeArrowheads="1"/>
          </p:cNvSpPr>
          <p:nvPr/>
        </p:nvSpPr>
        <p:spPr bwMode="auto">
          <a:xfrm>
            <a:off x="5410200" y="5715000"/>
            <a:ext cx="8382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Rg</a:t>
            </a:r>
            <a:endParaRPr lang="en-US" altLang="en-US" sz="1800" dirty="0"/>
          </a:p>
        </p:txBody>
      </p:sp>
      <p:sp>
        <p:nvSpPr>
          <p:cNvPr id="18467" name="Line 41"/>
          <p:cNvSpPr>
            <a:spLocks noChangeShapeType="1"/>
          </p:cNvSpPr>
          <p:nvPr/>
        </p:nvSpPr>
        <p:spPr bwMode="auto">
          <a:xfrm>
            <a:off x="5791200" y="5410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8" name="Line 42"/>
          <p:cNvSpPr>
            <a:spLocks noChangeShapeType="1"/>
          </p:cNvSpPr>
          <p:nvPr/>
        </p:nvSpPr>
        <p:spPr bwMode="auto">
          <a:xfrm>
            <a:off x="4800600" y="5105400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9" name="Text Box 43"/>
          <p:cNvSpPr txBox="1">
            <a:spLocks noChangeArrowheads="1"/>
          </p:cNvSpPr>
          <p:nvPr/>
        </p:nvSpPr>
        <p:spPr bwMode="auto">
          <a:xfrm>
            <a:off x="4327525" y="49149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C1</a:t>
            </a:r>
          </a:p>
        </p:txBody>
      </p:sp>
      <p:sp>
        <p:nvSpPr>
          <p:cNvPr id="18470" name="Line 44"/>
          <p:cNvSpPr>
            <a:spLocks noChangeShapeType="1"/>
          </p:cNvSpPr>
          <p:nvPr/>
        </p:nvSpPr>
        <p:spPr bwMode="auto">
          <a:xfrm>
            <a:off x="4816475" y="5919788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1" name="Text Box 45"/>
          <p:cNvSpPr txBox="1">
            <a:spLocks noChangeArrowheads="1"/>
          </p:cNvSpPr>
          <p:nvPr/>
        </p:nvSpPr>
        <p:spPr bwMode="auto">
          <a:xfrm>
            <a:off x="4343400" y="57292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C2</a:t>
            </a:r>
          </a:p>
        </p:txBody>
      </p:sp>
      <p:sp>
        <p:nvSpPr>
          <p:cNvPr id="18472" name="Line 47"/>
          <p:cNvSpPr>
            <a:spLocks noChangeShapeType="1"/>
          </p:cNvSpPr>
          <p:nvPr/>
        </p:nvSpPr>
        <p:spPr bwMode="auto">
          <a:xfrm flipH="1">
            <a:off x="6096000" y="5791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3" name="Line 48"/>
          <p:cNvSpPr>
            <a:spLocks noChangeShapeType="1"/>
          </p:cNvSpPr>
          <p:nvPr/>
        </p:nvSpPr>
        <p:spPr bwMode="auto">
          <a:xfrm>
            <a:off x="6096000" y="5943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4" name="Line 49"/>
          <p:cNvSpPr>
            <a:spLocks noChangeShapeType="1"/>
          </p:cNvSpPr>
          <p:nvPr/>
        </p:nvSpPr>
        <p:spPr bwMode="auto">
          <a:xfrm>
            <a:off x="6248400" y="5943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5" name="Text Box 50"/>
          <p:cNvSpPr txBox="1">
            <a:spLocks noChangeArrowheads="1"/>
          </p:cNvSpPr>
          <p:nvPr/>
        </p:nvSpPr>
        <p:spPr bwMode="auto">
          <a:xfrm>
            <a:off x="6592488" y="5680945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</a:t>
            </a:r>
          </a:p>
        </p:txBody>
      </p:sp>
      <p:sp>
        <p:nvSpPr>
          <p:cNvPr id="18476" name="Slide Number Placeholder 4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8728DE-6C56-4973-A629-C19574F627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 smtClean="0"/>
          </a:p>
        </p:txBody>
      </p:sp>
      <p:sp>
        <p:nvSpPr>
          <p:cNvPr id="18477" name="Line 35"/>
          <p:cNvSpPr>
            <a:spLocks noChangeShapeType="1"/>
          </p:cNvSpPr>
          <p:nvPr/>
        </p:nvSpPr>
        <p:spPr bwMode="auto">
          <a:xfrm flipH="1">
            <a:off x="5640388" y="3687763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H="1">
            <a:off x="5638800" y="1893583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5181600" y="2232216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VI. Implementation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1075040" y="1719368"/>
            <a:ext cx="7669213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ea typeface="MS PGothic" pitchFamily="34" charset="-128"/>
              </a:rPr>
              <a:t>Example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ea typeface="MS PGothic" pitchFamily="34" charset="-128"/>
              </a:rPr>
              <a:t>Handshaking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ea typeface="MS PGothic" pitchFamily="34" charset="-128"/>
              </a:rPr>
              <a:t>Request and Acknowledgement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ea typeface="MS PGothic" pitchFamily="34" charset="-128"/>
              </a:rPr>
              <a:t>Datapath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ea typeface="MS PGothic" pitchFamily="34" charset="-128"/>
              </a:rPr>
              <a:t>Data Operators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ea typeface="MS PGothic" pitchFamily="34" charset="-128"/>
              </a:rPr>
              <a:t>Data Transporters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 smtClean="0">
                <a:ea typeface="MS PGothic" pitchFamily="34" charset="-128"/>
              </a:rPr>
              <a:t>Control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 smtClean="0">
                <a:ea typeface="MS PGothic" pitchFamily="34" charset="-128"/>
              </a:rPr>
              <a:t>One Hot Machine Design</a:t>
            </a:r>
            <a:endParaRPr lang="en-US" altLang="en-US" sz="2400" dirty="0">
              <a:ea typeface="MS PGothic" pitchFamily="34" charset="-128"/>
            </a:endParaRP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 smtClean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13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VI. Implementation: Example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914402" y="838200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AddModule(X,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{ Input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start type </a:t>
            </a:r>
            <a:r>
              <a:rPr lang="en-US" altLang="en-US" sz="2800" dirty="0" smtClean="0">
                <a:ea typeface="MS PGothic" pitchFamily="34" charset="-128"/>
              </a:rPr>
              <a:t>Boolean;</a:t>
            </a:r>
            <a:endParaRPr lang="en-US" altLang="en-US" sz="2800" dirty="0"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Local-Object</a:t>
            </a:r>
            <a:r>
              <a:rPr lang="en-US" altLang="en-US" sz="2800" dirty="0">
                <a:ea typeface="MS PGothic" pitchFamily="34" charset="-128"/>
              </a:rPr>
              <a:t> A[15:0], B[15:0]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Outpu</a:t>
            </a:r>
            <a:r>
              <a:rPr lang="en-US" altLang="en-US" sz="2800" dirty="0">
                <a:ea typeface="MS PGothic" pitchFamily="34" charset="-128"/>
              </a:rPr>
              <a:t>t Z[15:0]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done type </a:t>
            </a:r>
            <a:r>
              <a:rPr lang="en-US" altLang="en-US" sz="2800" dirty="0" smtClean="0">
                <a:ea typeface="MS PGothic" pitchFamily="34" charset="-128"/>
              </a:rPr>
              <a:t>Boolean;</a:t>
            </a:r>
            <a:endParaRPr lang="en-US" altLang="en-US" sz="2800" dirty="0">
              <a:ea typeface="MS PGothic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S0: If start’ goto S0 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|| 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1</a:t>
            </a:r>
            <a:r>
              <a:rPr lang="en-US" altLang="en-US" sz="2800" dirty="0">
                <a:ea typeface="MS PGothic" pitchFamily="34" charset="-128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S1: A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X || B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Y || 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S2: Z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Add(A, B) 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ea typeface="MS PGothic" pitchFamily="34" charset="-128"/>
                <a:sym typeface="Wingdings" pitchFamily="2" charset="2"/>
              </a:rPr>
              <a:t>Exercise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: Go through the handshaking, data subsystem and control subsystem designs.</a:t>
            </a:r>
            <a:endParaRPr lang="en-US" altLang="en-US" sz="2800" dirty="0">
              <a:ea typeface="MS PGothic" pitchFamily="34" charset="-128"/>
            </a:endParaRP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 smtClean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1" y="0"/>
            <a:ext cx="7772400" cy="1143000"/>
          </a:xfrm>
        </p:spPr>
        <p:txBody>
          <a:bodyPr/>
          <a:lstStyle/>
          <a:p>
            <a:r>
              <a:rPr lang="en-US" dirty="0" smtClean="0"/>
              <a:t>AddModule(X,Y,</a:t>
            </a:r>
            <a:r>
              <a:rPr lang="en-US" dirty="0" smtClean="0">
                <a:solidFill>
                  <a:srgbClr val="C00000"/>
                </a:solidFill>
              </a:rPr>
              <a:t>start,done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40527" y="5021349"/>
            <a:ext cx="58221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start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739663" y="2829169"/>
            <a:ext cx="5073165" cy="2907323"/>
            <a:chOff x="3366652" y="1055077"/>
            <a:chExt cx="5073165" cy="2180492"/>
          </a:xfrm>
        </p:grpSpPr>
        <p:sp>
          <p:nvSpPr>
            <p:cNvPr id="4" name="Rectangle 3"/>
            <p:cNvSpPr/>
            <p:nvPr/>
          </p:nvSpPr>
          <p:spPr>
            <a:xfrm>
              <a:off x="4431323" y="1055077"/>
              <a:ext cx="2614246" cy="2180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AddModule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739662" y="15357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739662" y="2274277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739662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7045568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7045569" y="19929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88284" y="1351057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6652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37229" y="1808257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06310" y="2710934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done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33754" y="1352137"/>
            <a:ext cx="3014802" cy="3673231"/>
            <a:chOff x="433754" y="1315887"/>
            <a:chExt cx="3014802" cy="2754923"/>
          </a:xfrm>
        </p:grpSpPr>
        <p:sp>
          <p:nvSpPr>
            <p:cNvPr id="16" name="Oval 15"/>
            <p:cNvSpPr/>
            <p:nvPr/>
          </p:nvSpPr>
          <p:spPr>
            <a:xfrm>
              <a:off x="433754" y="1315887"/>
              <a:ext cx="2016369" cy="27549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Call AddModule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403231" y="2274277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450123" y="2567354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309446" y="3399692"/>
              <a:ext cx="6096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2450123" y="2919046"/>
              <a:ext cx="5627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2168769" y="3645877"/>
              <a:ext cx="562708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036906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59723" y="2382688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12831" y="2752020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66345" y="3215026"/>
              <a:ext cx="5822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start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54923" y="3461211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done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06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 dirty="0" smtClean="0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1908" y="1000373"/>
            <a:ext cx="6494584" cy="1234831"/>
            <a:chOff x="1781908" y="1090246"/>
            <a:chExt cx="6494584" cy="926123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81908" y="2004646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781908" y="1090246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781908" y="2297725"/>
            <a:ext cx="6494584" cy="1234831"/>
            <a:chOff x="1781908" y="1031631"/>
            <a:chExt cx="6494584" cy="926123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781908" y="1957754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781908" y="1031631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113924" y="75415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13924" y="231335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done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295378" y="19733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299939" y="327070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5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iClicker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3440" y="2103120"/>
            <a:ext cx="75180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Suppose that each step (Si) takes one clock cycle. How many clock cycles does the AddModule take to complete one handshaking iteration?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One cycle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Two cycles</a:t>
            </a:r>
          </a:p>
          <a:p>
            <a:pPr marL="342900" indent="-342900">
              <a:buAutoNum type="alphaUcPeriod"/>
            </a:pPr>
            <a:r>
              <a:rPr lang="en-US" sz="2800" dirty="0" smtClean="0"/>
              <a:t>More than two cycles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63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2865</TotalTime>
  <Words>774</Words>
  <Application>Microsoft Office PowerPoint</Application>
  <PresentationFormat>On-screen Show (4:3)</PresentationFormat>
  <Paragraphs>354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Default Design</vt:lpstr>
      <vt:lpstr>CSE 140 Lecture 16 System Designs</vt:lpstr>
      <vt:lpstr>System Designs</vt:lpstr>
      <vt:lpstr>Introduction</vt:lpstr>
      <vt:lpstr>PowerPoint Presentation</vt:lpstr>
      <vt:lpstr>I. Introduction: Handshaking</vt:lpstr>
      <vt:lpstr>Handshaking</vt:lpstr>
      <vt:lpstr>Handshaking: iClicker</vt:lpstr>
      <vt:lpstr>PowerPoint Presentation</vt:lpstr>
      <vt:lpstr>II. Data Subsystem Components</vt:lpstr>
      <vt:lpstr>PowerPoint Presentation</vt:lpstr>
      <vt:lpstr>PowerPoint Presentation</vt:lpstr>
      <vt:lpstr>PowerPoint Presentation</vt:lpstr>
      <vt:lpstr>PowerPoint Presentation</vt:lpstr>
      <vt:lpstr>Functional Modules</vt:lpstr>
      <vt:lpstr>Interconnect Modules (Wires and Switches)</vt:lpstr>
      <vt:lpstr>PowerPoint Presentation</vt:lpstr>
      <vt:lpstr>PowerPoint Presentation</vt:lpstr>
      <vt:lpstr>PowerPoint Presentation</vt:lpstr>
      <vt:lpstr>PowerPoint Presentation</vt:lpstr>
      <vt:lpstr>VI. Implementation</vt:lpstr>
      <vt:lpstr>VI. Implementation: Example</vt:lpstr>
      <vt:lpstr>AddModule(X,Y,start,done)</vt:lpstr>
      <vt:lpstr>Handshaking</vt:lpstr>
      <vt:lpstr>iClicker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179</cp:revision>
  <dcterms:created xsi:type="dcterms:W3CDTF">2002-04-20T15:43:59Z</dcterms:created>
  <dcterms:modified xsi:type="dcterms:W3CDTF">2018-05-29T20:26:07Z</dcterms:modified>
</cp:coreProperties>
</file>