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8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9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1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2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3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4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7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8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9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20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1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22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23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notesSlides/notesSlide27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8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29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30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320" r:id="rId4"/>
    <p:sldId id="284" r:id="rId5"/>
    <p:sldId id="274" r:id="rId6"/>
    <p:sldId id="285" r:id="rId7"/>
    <p:sldId id="287" r:id="rId8"/>
    <p:sldId id="286" r:id="rId9"/>
    <p:sldId id="279" r:id="rId10"/>
    <p:sldId id="323" r:id="rId11"/>
    <p:sldId id="280" r:id="rId12"/>
    <p:sldId id="288" r:id="rId13"/>
    <p:sldId id="277" r:id="rId14"/>
    <p:sldId id="282" r:id="rId15"/>
    <p:sldId id="319" r:id="rId16"/>
    <p:sldId id="289" r:id="rId17"/>
    <p:sldId id="290" r:id="rId18"/>
    <p:sldId id="291" r:id="rId19"/>
    <p:sldId id="292" r:id="rId20"/>
    <p:sldId id="283" r:id="rId21"/>
    <p:sldId id="293" r:id="rId22"/>
    <p:sldId id="295" r:id="rId23"/>
    <p:sldId id="296" r:id="rId24"/>
    <p:sldId id="297" r:id="rId25"/>
    <p:sldId id="298" r:id="rId26"/>
    <p:sldId id="299" r:id="rId27"/>
    <p:sldId id="300" r:id="rId28"/>
    <p:sldId id="324" r:id="rId29"/>
    <p:sldId id="325" r:id="rId30"/>
    <p:sldId id="326" r:id="rId31"/>
    <p:sldId id="327" r:id="rId32"/>
    <p:sldId id="328" r:id="rId33"/>
    <p:sldId id="330" r:id="rId34"/>
    <p:sldId id="331" r:id="rId35"/>
    <p:sldId id="301" r:id="rId36"/>
    <p:sldId id="302" r:id="rId37"/>
    <p:sldId id="303" r:id="rId38"/>
    <p:sldId id="305" r:id="rId39"/>
    <p:sldId id="306" r:id="rId40"/>
    <p:sldId id="307" r:id="rId41"/>
    <p:sldId id="308" r:id="rId42"/>
    <p:sldId id="309" r:id="rId43"/>
    <p:sldId id="310" r:id="rId44"/>
    <p:sldId id="312" r:id="rId45"/>
    <p:sldId id="313" r:id="rId46"/>
    <p:sldId id="321" r:id="rId47"/>
    <p:sldId id="322" r:id="rId48"/>
    <p:sldId id="314" r:id="rId49"/>
    <p:sldId id="315" r:id="rId50"/>
    <p:sldId id="316" r:id="rId51"/>
    <p:sldId id="317" r:id="rId52"/>
    <p:sldId id="318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CC0000"/>
    <a:srgbClr val="9900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53" autoAdjust="0"/>
    <p:restoredTop sz="94780" autoAdjust="0"/>
  </p:normalViewPr>
  <p:slideViewPr>
    <p:cSldViewPr>
      <p:cViewPr varScale="1">
        <p:scale>
          <a:sx n="61" d="100"/>
          <a:sy n="61" d="100"/>
        </p:scale>
        <p:origin x="-33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A20AF5C-1FEB-4148-8D6F-917C52441B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3930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C29F68D-1900-4C05-81D9-71689A92EDCA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E00A889-4B65-4E1D-817F-B72549585DA4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8DD895A-23C9-4079-A585-2538512DF2C4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5DB73F-0A71-4CEA-A844-49CECEF5ABF7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9B60152-E4B5-40FA-BFAB-5775199CB562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8D96966-4B44-49B0-8C30-16AF7C54BADF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C015F68-450F-4FCC-8E95-EE4346C975F6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E5A9CCE-1F57-43CA-AAD8-320786902EFC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2DFE57C-8BE4-4CE5-B332-8161D1B7EFAE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7042FBE-E6A2-4CAD-867C-7853BD70A6D8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923F921-6D08-48ED-8D68-581C32FA78C8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8ADC864-917D-4E9A-9450-368E3FA6CFBE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ECDBE94-D691-4E6E-8E50-45E7C4CED75C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9954197-2A64-47B3-8007-800E9D0B4B60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82A3873-2A8E-4FBC-A7D3-DE956E49213E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B8DCBD7-2581-413E-BAAB-1A9417FA3FDD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09D91A0-1274-42E7-BC68-C1298871E04E}" type="slidenum">
              <a:rPr lang="en-US" altLang="en-US"/>
              <a:pPr eaLnBrk="1" hangingPunct="1"/>
              <a:t>38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5D53DF2-491A-4F75-9715-5F78BC78CF44}" type="slidenum">
              <a:rPr lang="en-US" altLang="en-US"/>
              <a:pPr eaLnBrk="1" hangingPunct="1"/>
              <a:t>39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2F0B88A-6A2D-4CA6-B50C-166EC83B4977}" type="slidenum">
              <a:rPr lang="en-US" altLang="en-US"/>
              <a:pPr eaLnBrk="1" hangingPunct="1"/>
              <a:t>40</a:t>
            </a:fld>
            <a:endParaRPr lang="en-US" alt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B898F2B-CD0A-4632-AF94-28023C551EAA}" type="slidenum">
              <a:rPr lang="en-US" altLang="en-US"/>
              <a:pPr eaLnBrk="1" hangingPunct="1"/>
              <a:t>41</a:t>
            </a:fld>
            <a:endParaRPr lang="en-US" alt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A93A313-11EB-4DE7-A27F-7D2EB137649F}" type="slidenum">
              <a:rPr lang="en-US" altLang="en-US"/>
              <a:pPr eaLnBrk="1" hangingPunct="1"/>
              <a:t>42</a:t>
            </a:fld>
            <a:endParaRPr lang="en-US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74FCC5D-D103-4C5D-A2D0-4D3A00E0B04C}" type="slidenum">
              <a:rPr lang="en-US" altLang="en-US"/>
              <a:pPr eaLnBrk="1" hangingPunct="1"/>
              <a:t>43</a:t>
            </a:fld>
            <a:endParaRPr lang="en-US" alt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8B041BD-FF58-4BA7-8F18-7CE97240410F}" type="slidenum">
              <a:rPr lang="en-US" altLang="en-US"/>
              <a:pPr eaLnBrk="1" hangingPunct="1"/>
              <a:t>44</a:t>
            </a:fld>
            <a:endParaRPr lang="en-US" alt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9E8F42B-8D82-47FD-AC14-5E21CB9D40C4}" type="slidenum">
              <a:rPr lang="en-US" altLang="en-US"/>
              <a:pPr eaLnBrk="1" hangingPunct="1"/>
              <a:t>45</a:t>
            </a:fld>
            <a:endParaRPr lang="en-US" alt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70E424C-F7D0-4AF6-A3B7-4AAE9467C9D7}" type="slidenum">
              <a:rPr lang="en-US" altLang="en-US"/>
              <a:pPr eaLnBrk="1" hangingPunct="1"/>
              <a:t>46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D64BEF3-3D93-4AF6-9402-0B69A49DB20A}" type="slidenum">
              <a:rPr lang="en-US" altLang="en-US"/>
              <a:pPr eaLnBrk="1" hangingPunct="1"/>
              <a:t>47</a:t>
            </a:fld>
            <a:endParaRPr lang="en-US" alt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1040B70-F3D6-4603-9F1F-1E8D56743108}" type="slidenum">
              <a:rPr lang="en-US" altLang="en-US"/>
              <a:pPr eaLnBrk="1" hangingPunct="1"/>
              <a:t>48</a:t>
            </a:fld>
            <a:endParaRPr lang="en-US" alt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189EAA0-3079-4FBB-A996-7CA83BD6BBFD}" type="slidenum">
              <a:rPr lang="en-US" altLang="en-US"/>
              <a:pPr eaLnBrk="1" hangingPunct="1"/>
              <a:t>49</a:t>
            </a:fld>
            <a:endParaRPr lang="en-US" alt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0DD5BBE-35A3-43D5-A10B-7171CEC2F743}" type="slidenum">
              <a:rPr lang="en-US" altLang="en-US"/>
              <a:pPr eaLnBrk="1" hangingPunct="1"/>
              <a:t>50</a:t>
            </a:fld>
            <a:endParaRPr lang="en-US" alt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0DCDE01-20F5-4560-A925-AD1C49BC1DF7}" type="slidenum">
              <a:rPr lang="en-US" altLang="en-US"/>
              <a:pPr eaLnBrk="1" hangingPunct="1"/>
              <a:t>51</a:t>
            </a:fld>
            <a:endParaRPr lang="en-US" alt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0FF0530-C3A6-4A8C-8E5C-F4F20514E818}" type="slidenum">
              <a:rPr lang="en-US" altLang="en-US"/>
              <a:pPr eaLnBrk="1" hangingPunct="1"/>
              <a:t>52</a:t>
            </a:fld>
            <a:endParaRPr lang="en-US" alt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BC7EB5-DA24-4944-824A-D7A5809DE9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41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B9B421-43D9-4AB6-94FA-325D743A5E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158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096E27-11F7-49A7-B1DF-E9B2B94664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4934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1EB6DC-7E28-4B08-BB87-75B29AD6E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583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916E47-12A8-47FE-804E-7F81BA56D4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3762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A7CAFC-2E40-40B4-9C97-B3E5F37FD4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154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1A4CD-0D46-4E5B-B11B-4D470A8027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9750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24F552-4411-412C-901D-AA9BE13066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1790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80DAB-5CD8-4BA0-81C6-868DDEC593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12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0DFCB8-F948-433E-8099-2EBA470975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7507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6A5A7B-CEF8-4A73-A117-D05ABB8A3F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950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52A330-F866-4641-B36E-8F59DB8D2D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790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E5E7F59-9D21-4E43-BC6F-B90067D8D13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5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9" Type="http://schemas.openxmlformats.org/officeDocument/2006/relationships/image" Target="../media/image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9.xml"/><Relationship Id="rId7" Type="http://schemas.openxmlformats.org/officeDocument/2006/relationships/oleObject" Target="../embeddings/oleObject3.bin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notesSlide" Target="../notesSlides/notesSlid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4.emf"/><Relationship Id="rId2" Type="http://schemas.openxmlformats.org/officeDocument/2006/relationships/tags" Target="../tags/tag1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notesSlide" Target="../notesSlides/notesSlid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tags" Target="../tags/tag31.xml"/><Relationship Id="rId7" Type="http://schemas.openxmlformats.org/officeDocument/2006/relationships/oleObject" Target="../embeddings/oleObject5.bin"/><Relationship Id="rId2" Type="http://schemas.openxmlformats.org/officeDocument/2006/relationships/tags" Target="../tags/tag30.xml"/><Relationship Id="rId1" Type="http://schemas.openxmlformats.org/officeDocument/2006/relationships/vmlDrawing" Target="../drawings/vmlDrawing5.v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notesSlide" Target="../notesSlides/notesSlide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notesSlide" Target="../notesSlides/notesSlide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4" Type="http://schemas.openxmlformats.org/officeDocument/2006/relationships/notesSlide" Target="../notesSlides/notesSlide1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tags" Target="../tags/tag40.xml"/><Relationship Id="rId7" Type="http://schemas.openxmlformats.org/officeDocument/2006/relationships/oleObject" Target="../embeddings/oleObject6.bin"/><Relationship Id="rId2" Type="http://schemas.openxmlformats.org/officeDocument/2006/relationships/tags" Target="../tags/tag39.xml"/><Relationship Id="rId1" Type="http://schemas.openxmlformats.org/officeDocument/2006/relationships/vmlDrawing" Target="../drawings/vmlDrawing6.v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43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42.xml"/><Relationship Id="rId1" Type="http://schemas.openxmlformats.org/officeDocument/2006/relationships/vmlDrawing" Target="../drawings/vmlDrawing7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7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47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46.xml"/><Relationship Id="rId1" Type="http://schemas.openxmlformats.org/officeDocument/2006/relationships/vmlDrawing" Target="../drawings/vmlDrawing8.v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9" Type="http://schemas.openxmlformats.org/officeDocument/2006/relationships/image" Target="../media/image8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tags" Target="../tags/tag51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50.xml"/><Relationship Id="rId1" Type="http://schemas.openxmlformats.org/officeDocument/2006/relationships/vmlDrawing" Target="../drawings/vmlDrawing9.v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9" Type="http://schemas.openxmlformats.org/officeDocument/2006/relationships/image" Target="../media/image9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tags" Target="../tags/tag55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54.xml"/><Relationship Id="rId1" Type="http://schemas.openxmlformats.org/officeDocument/2006/relationships/vmlDrawing" Target="../drawings/vmlDrawing10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9" Type="http://schemas.openxmlformats.org/officeDocument/2006/relationships/image" Target="../media/image10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59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58.xml"/><Relationship Id="rId1" Type="http://schemas.openxmlformats.org/officeDocument/2006/relationships/vmlDrawing" Target="../drawings/vmlDrawing11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9" Type="http://schemas.openxmlformats.org/officeDocument/2006/relationships/image" Target="../media/image10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tags" Target="../tags/tag66.xml"/><Relationship Id="rId7" Type="http://schemas.openxmlformats.org/officeDocument/2006/relationships/notesSlide" Target="../notesSlides/notesSlide24.xml"/><Relationship Id="rId2" Type="http://schemas.openxmlformats.org/officeDocument/2006/relationships/tags" Target="../tags/tag65.xml"/><Relationship Id="rId1" Type="http://schemas.openxmlformats.org/officeDocument/2006/relationships/vmlDrawing" Target="../drawings/vmlDrawing12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12.wmf"/><Relationship Id="rId5" Type="http://schemas.openxmlformats.org/officeDocument/2006/relationships/tags" Target="../tags/tag68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67.xml"/><Relationship Id="rId9" Type="http://schemas.openxmlformats.org/officeDocument/2006/relationships/image" Target="../media/image11.w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tags" Target="../tags/tag73.xml"/><Relationship Id="rId7" Type="http://schemas.openxmlformats.org/officeDocument/2006/relationships/notesSlide" Target="../notesSlides/notesSlide28.xml"/><Relationship Id="rId2" Type="http://schemas.openxmlformats.org/officeDocument/2006/relationships/tags" Target="../tags/tag72.xml"/><Relationship Id="rId1" Type="http://schemas.openxmlformats.org/officeDocument/2006/relationships/vmlDrawing" Target="../drawings/vmlDrawing13.v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9" Type="http://schemas.openxmlformats.org/officeDocument/2006/relationships/image" Target="../media/image13.w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tags" Target="../tags/tag77.xml"/><Relationship Id="rId7" Type="http://schemas.openxmlformats.org/officeDocument/2006/relationships/oleObject" Target="../embeddings/oleObject15.bin"/><Relationship Id="rId2" Type="http://schemas.openxmlformats.org/officeDocument/2006/relationships/tags" Target="../tags/tag76.xml"/><Relationship Id="rId1" Type="http://schemas.openxmlformats.org/officeDocument/2006/relationships/vmlDrawing" Target="../drawings/vmlDrawing14.vml"/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7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15.jpeg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BEAFA49-6F11-418F-9BAC-4F625FD98097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981200"/>
          </a:xfrm>
        </p:spPr>
        <p:txBody>
          <a:bodyPr/>
          <a:lstStyle/>
          <a:p>
            <a:pPr eaLnBrk="1" hangingPunct="1"/>
            <a:r>
              <a:rPr lang="en-US" altLang="en-US" smtClean="0"/>
              <a:t>CS 140 Lecture 14</a:t>
            </a:r>
            <a:br>
              <a:rPr lang="en-US" altLang="en-US" smtClean="0"/>
            </a:br>
            <a:r>
              <a:rPr lang="en-US" altLang="en-US" smtClean="0"/>
              <a:t>Standard Combinational Modules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Professor CK Cheng</a:t>
            </a:r>
          </a:p>
          <a:p>
            <a:pPr eaLnBrk="1" hangingPunct="1"/>
            <a:r>
              <a:rPr lang="en-US" altLang="en-US" smtClean="0"/>
              <a:t>CSE Dept.</a:t>
            </a:r>
          </a:p>
          <a:p>
            <a:pPr eaLnBrk="1" hangingPunct="1"/>
            <a:r>
              <a:rPr lang="en-US" altLang="en-US" smtClean="0"/>
              <a:t>UC San Diego</a:t>
            </a: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4495800" y="6172200"/>
            <a:ext cx="342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Some slides from Harris and Harris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A01CD9A-8E3C-4D1B-8695-F0478D29F44C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4572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Part III. Standard Modules</a:t>
            </a:r>
          </a:p>
        </p:txBody>
      </p:sp>
      <p:sp>
        <p:nvSpPr>
          <p:cNvPr id="17412" name="Text Box 33"/>
          <p:cNvSpPr txBox="1">
            <a:spLocks noChangeArrowheads="1"/>
          </p:cNvSpPr>
          <p:nvPr/>
        </p:nvSpPr>
        <p:spPr bwMode="auto">
          <a:xfrm>
            <a:off x="1524000" y="1295400"/>
            <a:ext cx="67818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en-US" altLang="en-US" sz="2800" dirty="0"/>
              <a:t>Interconnect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/>
              <a:t>Operators. Adders Multiplier</a:t>
            </a:r>
          </a:p>
          <a:p>
            <a:pPr eaLnBrk="1" hangingPunct="1"/>
            <a:r>
              <a:rPr lang="en-US" altLang="en-US" sz="2800" dirty="0"/>
              <a:t>	Adders	1. Representation of numbers</a:t>
            </a:r>
          </a:p>
          <a:p>
            <a:pPr lvl="1" eaLnBrk="1" hangingPunct="1"/>
            <a:r>
              <a:rPr lang="en-US" altLang="en-US" sz="2800" dirty="0"/>
              <a:t>		2. Full Adder</a:t>
            </a:r>
          </a:p>
          <a:p>
            <a:pPr lvl="1" eaLnBrk="1" hangingPunct="1"/>
            <a:r>
              <a:rPr lang="en-US" altLang="en-US" sz="2800" dirty="0"/>
              <a:t>		3. Half Adder</a:t>
            </a:r>
          </a:p>
          <a:p>
            <a:pPr lvl="1" eaLnBrk="1" hangingPunct="1"/>
            <a:r>
              <a:rPr lang="en-US" altLang="en-US" sz="2800" dirty="0"/>
              <a:t>		4. Ripple-Carry Adder</a:t>
            </a:r>
          </a:p>
          <a:p>
            <a:pPr lvl="1" eaLnBrk="1" hangingPunct="1"/>
            <a:r>
              <a:rPr lang="en-US" altLang="en-US" sz="2800" dirty="0"/>
              <a:t>                5. Carry Look Ahead Adder</a:t>
            </a:r>
          </a:p>
          <a:p>
            <a:pPr lvl="1" eaLnBrk="1" hangingPunct="1"/>
            <a:r>
              <a:rPr lang="en-US" altLang="en-US" sz="2800" dirty="0"/>
              <a:t>                6. Prefix </a:t>
            </a:r>
            <a:r>
              <a:rPr lang="en-US" altLang="en-US" sz="2800" dirty="0" smtClean="0"/>
              <a:t>Adder</a:t>
            </a:r>
          </a:p>
          <a:p>
            <a:pPr lvl="1" eaLnBrk="1" hangingPunct="1"/>
            <a:r>
              <a:rPr lang="en-US" altLang="en-US" sz="2800" dirty="0"/>
              <a:t>	</a:t>
            </a:r>
            <a:r>
              <a:rPr lang="en-US" altLang="en-US" sz="2800" dirty="0" smtClean="0"/>
              <a:t>	 7. Carry Save Adder</a:t>
            </a:r>
            <a:endParaRPr lang="en-US" altLang="en-US" sz="2800" dirty="0"/>
          </a:p>
          <a:p>
            <a:pPr lvl="1" eaLnBrk="1" hangingPunct="1"/>
            <a:r>
              <a:rPr lang="en-US" altLang="en-US" sz="2800" dirty="0"/>
              <a:t>ALU</a:t>
            </a:r>
          </a:p>
          <a:p>
            <a:pPr lvl="1" eaLnBrk="1" hangingPunct="1"/>
            <a:r>
              <a:rPr lang="en-US" altLang="en-US" sz="2800" dirty="0"/>
              <a:t>Multiplier</a:t>
            </a:r>
          </a:p>
          <a:p>
            <a:pPr lvl="1" eaLnBrk="1" hangingPunct="1"/>
            <a:r>
              <a:rPr lang="en-US" altLang="en-US" sz="2800" dirty="0"/>
              <a:t>Division</a:t>
            </a:r>
          </a:p>
          <a:p>
            <a:pPr lvl="1" eaLnBrk="1" hangingPunct="1"/>
            <a:endParaRPr lang="en-US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Operators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Specification: Data Representations</a:t>
            </a:r>
          </a:p>
          <a:p>
            <a:pPr eaLnBrk="1" hangingPunct="1"/>
            <a:r>
              <a:rPr lang="en-US" altLang="en-US" smtClean="0"/>
              <a:t>Arithmetic: Algorithms</a:t>
            </a:r>
          </a:p>
          <a:p>
            <a:pPr eaLnBrk="1" hangingPunct="1"/>
            <a:r>
              <a:rPr lang="en-US" altLang="en-US" smtClean="0"/>
              <a:t>Logic: Synthesis</a:t>
            </a:r>
          </a:p>
          <a:p>
            <a:pPr eaLnBrk="1" hangingPunct="1"/>
            <a:r>
              <a:rPr lang="en-US" altLang="en-US" smtClean="0"/>
              <a:t>Layout: Placement and Routing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6FC1D0F-44C6-45F9-BA74-8377386FDBBC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6B3AA26-517C-4021-AAA1-7CBF9A96EEFD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 smtClean="0"/>
              <a:t>1. Representation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4572000" cy="4572000"/>
          </a:xfrm>
        </p:spPr>
        <p:txBody>
          <a:bodyPr/>
          <a:lstStyle/>
          <a:p>
            <a:pPr eaLnBrk="1" hangingPunct="1"/>
            <a:r>
              <a:rPr lang="en-US" altLang="en-US" smtClean="0"/>
              <a:t>2’s Complement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  -x: 2</a:t>
            </a:r>
            <a:r>
              <a:rPr lang="en-US" altLang="en-US" baseline="30000" smtClean="0"/>
              <a:t>n</a:t>
            </a:r>
            <a:r>
              <a:rPr lang="en-US" altLang="en-US" smtClean="0"/>
              <a:t>-x</a:t>
            </a:r>
          </a:p>
          <a:p>
            <a:pPr eaLnBrk="1" hangingPunct="1"/>
            <a:r>
              <a:rPr lang="en-US" altLang="en-US" smtClean="0"/>
              <a:t>1’s Complement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  -x: 2</a:t>
            </a:r>
            <a:r>
              <a:rPr lang="en-US" altLang="en-US" baseline="30000" smtClean="0"/>
              <a:t>n</a:t>
            </a:r>
            <a:r>
              <a:rPr lang="en-US" altLang="en-US" smtClean="0"/>
              <a:t>-x-1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9413F8D-F4C6-428F-9446-A1DCF331102F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  <p:sp>
        <p:nvSpPr>
          <p:cNvPr id="20483" name="Text Box 131"/>
          <p:cNvSpPr txBox="1">
            <a:spLocks noChangeArrowheads="1"/>
          </p:cNvSpPr>
          <p:nvPr/>
        </p:nvSpPr>
        <p:spPr bwMode="auto">
          <a:xfrm>
            <a:off x="609600" y="304800"/>
            <a:ext cx="30305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200"/>
              <a:t>1. Representation</a:t>
            </a:r>
          </a:p>
        </p:txBody>
      </p:sp>
      <p:graphicFrame>
        <p:nvGraphicFramePr>
          <p:cNvPr id="43228" name="Group 220"/>
          <p:cNvGraphicFramePr>
            <a:graphicFrameLocks noGrp="1"/>
          </p:cNvGraphicFramePr>
          <p:nvPr>
            <p:ph/>
          </p:nvPr>
        </p:nvGraphicFramePr>
        <p:xfrm>
          <a:off x="4419600" y="685800"/>
          <a:ext cx="2649538" cy="5486400"/>
        </p:xfrm>
        <a:graphic>
          <a:graphicData uri="http://schemas.openxmlformats.org/drawingml/2006/table">
            <a:tbl>
              <a:tblPr/>
              <a:tblGrid>
                <a:gridCol w="685800"/>
                <a:gridCol w="1003300"/>
                <a:gridCol w="960438"/>
              </a:tblGrid>
              <a:tr h="533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2’s comp.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1’s comp.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30" name="Rectangle 212"/>
          <p:cNvSpPr>
            <a:spLocks noChangeArrowheads="1"/>
          </p:cNvSpPr>
          <p:nvPr/>
        </p:nvSpPr>
        <p:spPr bwMode="auto">
          <a:xfrm>
            <a:off x="762000" y="990600"/>
            <a:ext cx="33528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/>
              <a:t>2’s Complement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3200"/>
              <a:t>    -x: 2</a:t>
            </a:r>
            <a:r>
              <a:rPr lang="en-US" altLang="en-US" sz="3200" baseline="30000"/>
              <a:t>n</a:t>
            </a:r>
            <a:r>
              <a:rPr lang="en-US" altLang="en-US" sz="3200"/>
              <a:t>-x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3200"/>
              <a:t>    e.g. 16-x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/>
              <a:t>1’s Complement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3200"/>
              <a:t>    -x: 2</a:t>
            </a:r>
            <a:r>
              <a:rPr lang="en-US" altLang="en-US" sz="3200" baseline="30000"/>
              <a:t>n</a:t>
            </a:r>
            <a:r>
              <a:rPr lang="en-US" altLang="en-US" sz="3200"/>
              <a:t>-x-1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3200"/>
              <a:t>    e.g. 16-x-1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79BD8BE-06E4-498B-A250-12CF237A0BAE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609600" y="304800"/>
            <a:ext cx="30305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200"/>
              <a:t>1. Representation</a:t>
            </a:r>
          </a:p>
        </p:txBody>
      </p:sp>
      <p:graphicFrame>
        <p:nvGraphicFramePr>
          <p:cNvPr id="63562" name="Group 74"/>
          <p:cNvGraphicFramePr>
            <a:graphicFrameLocks noGrp="1"/>
          </p:cNvGraphicFramePr>
          <p:nvPr>
            <p:ph/>
          </p:nvPr>
        </p:nvGraphicFramePr>
        <p:xfrm>
          <a:off x="1371600" y="1143000"/>
          <a:ext cx="6705600" cy="5196840"/>
        </p:xfrm>
        <a:graphic>
          <a:graphicData uri="http://schemas.openxmlformats.org/drawingml/2006/table">
            <a:tbl>
              <a:tblPr/>
              <a:tblGrid>
                <a:gridCol w="1341438"/>
                <a:gridCol w="1339850"/>
                <a:gridCol w="1343025"/>
                <a:gridCol w="1339850"/>
                <a:gridCol w="1341437"/>
              </a:tblGrid>
              <a:tr h="533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-Binary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sign mag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2’s comp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1’s comp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54C62A8-F26C-46E9-81EE-7379E59B715C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Representation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1’s Complement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 For a negative number, we take the positive number and complement every bit.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2’s Complement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 For a negative number, we do 1s complement and plus one.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  (b</a:t>
            </a:r>
            <a:r>
              <a:rPr lang="en-US" altLang="en-US" baseline="-25000" smtClean="0"/>
              <a:t>n-1</a:t>
            </a:r>
            <a:r>
              <a:rPr lang="en-US" altLang="en-US" smtClean="0"/>
              <a:t>, b</a:t>
            </a:r>
            <a:r>
              <a:rPr lang="en-US" altLang="en-US" baseline="-25000" smtClean="0"/>
              <a:t>n-2</a:t>
            </a:r>
            <a:r>
              <a:rPr lang="en-US" altLang="en-US" smtClean="0"/>
              <a:t>, …, b</a:t>
            </a:r>
            <a:r>
              <a:rPr lang="en-US" altLang="en-US" baseline="-25000" smtClean="0"/>
              <a:t>0</a:t>
            </a:r>
            <a:r>
              <a:rPr lang="en-US" altLang="en-US" smtClean="0"/>
              <a:t>): -b</a:t>
            </a:r>
            <a:r>
              <a:rPr lang="en-US" altLang="en-US" baseline="-25000" smtClean="0"/>
              <a:t>n-1</a:t>
            </a:r>
            <a:r>
              <a:rPr lang="en-US" altLang="en-US" smtClean="0"/>
              <a:t>2</a:t>
            </a:r>
            <a:r>
              <a:rPr lang="en-US" altLang="en-US" baseline="30000" smtClean="0"/>
              <a:t>n-1</a:t>
            </a:r>
            <a:r>
              <a:rPr lang="en-US" altLang="en-US" smtClean="0"/>
              <a:t>+ sum</a:t>
            </a:r>
            <a:r>
              <a:rPr lang="en-US" altLang="en-US" baseline="-25000" smtClean="0"/>
              <a:t>i&lt;n-1</a:t>
            </a:r>
            <a:r>
              <a:rPr lang="en-US" altLang="en-US" smtClean="0"/>
              <a:t> b</a:t>
            </a:r>
            <a:r>
              <a:rPr lang="en-US" altLang="en-US" baseline="-25000" smtClean="0"/>
              <a:t>i</a:t>
            </a:r>
            <a:r>
              <a:rPr lang="en-US" altLang="en-US" smtClean="0"/>
              <a:t>2</a:t>
            </a:r>
            <a:r>
              <a:rPr lang="en-US" altLang="en-US" baseline="30000" smtClean="0"/>
              <a:t>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12B3106-A4B3-4FC7-A79C-C67094E7E16D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Representation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3962400" cy="495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2’s Complement</a:t>
            </a:r>
          </a:p>
          <a:p>
            <a:pPr eaLnBrk="1" hangingPunct="1"/>
            <a:r>
              <a:rPr lang="en-US" altLang="en-US" smtClean="0"/>
              <a:t>x+y</a:t>
            </a:r>
          </a:p>
          <a:p>
            <a:pPr eaLnBrk="1" hangingPunct="1"/>
            <a:r>
              <a:rPr lang="en-US" altLang="en-US" smtClean="0"/>
              <a:t>x-y: x+</a:t>
            </a:r>
            <a:r>
              <a:rPr lang="en-US" altLang="en-US" smtClean="0">
                <a:solidFill>
                  <a:srgbClr val="CC0000"/>
                </a:solidFill>
              </a:rPr>
              <a:t>2</a:t>
            </a:r>
            <a:r>
              <a:rPr lang="en-US" altLang="en-US" baseline="30000" smtClean="0">
                <a:solidFill>
                  <a:srgbClr val="CC0000"/>
                </a:solidFill>
              </a:rPr>
              <a:t>n</a:t>
            </a:r>
            <a:r>
              <a:rPr lang="en-US" altLang="en-US" smtClean="0"/>
              <a:t>-y= </a:t>
            </a:r>
            <a:r>
              <a:rPr lang="en-US" altLang="en-US" smtClean="0">
                <a:solidFill>
                  <a:srgbClr val="CC0000"/>
                </a:solidFill>
              </a:rPr>
              <a:t>2</a:t>
            </a:r>
            <a:r>
              <a:rPr lang="en-US" altLang="en-US" baseline="30000" smtClean="0">
                <a:solidFill>
                  <a:srgbClr val="CC0000"/>
                </a:solidFill>
              </a:rPr>
              <a:t>n</a:t>
            </a:r>
            <a:r>
              <a:rPr lang="en-US" altLang="en-US" smtClean="0"/>
              <a:t>+x-y</a:t>
            </a:r>
          </a:p>
          <a:p>
            <a:pPr eaLnBrk="1" hangingPunct="1"/>
            <a:r>
              <a:rPr lang="en-US" altLang="en-US" smtClean="0"/>
              <a:t>-x+y: </a:t>
            </a:r>
            <a:r>
              <a:rPr lang="en-US" altLang="en-US" smtClean="0">
                <a:solidFill>
                  <a:srgbClr val="CC0000"/>
                </a:solidFill>
              </a:rPr>
              <a:t>2</a:t>
            </a:r>
            <a:r>
              <a:rPr lang="en-US" altLang="en-US" baseline="30000" smtClean="0">
                <a:solidFill>
                  <a:srgbClr val="CC0000"/>
                </a:solidFill>
              </a:rPr>
              <a:t>n</a:t>
            </a:r>
            <a:r>
              <a:rPr lang="en-US" altLang="en-US" smtClean="0"/>
              <a:t>-x+y</a:t>
            </a:r>
          </a:p>
          <a:p>
            <a:pPr eaLnBrk="1" hangingPunct="1"/>
            <a:r>
              <a:rPr lang="en-US" altLang="en-US" smtClean="0"/>
              <a:t>-x-y: </a:t>
            </a:r>
            <a:r>
              <a:rPr lang="en-US" altLang="en-US" smtClean="0">
                <a:solidFill>
                  <a:srgbClr val="CC0000"/>
                </a:solidFill>
              </a:rPr>
              <a:t>2</a:t>
            </a:r>
            <a:r>
              <a:rPr lang="en-US" altLang="en-US" baseline="30000" smtClean="0">
                <a:solidFill>
                  <a:srgbClr val="CC0000"/>
                </a:solidFill>
              </a:rPr>
              <a:t>n</a:t>
            </a:r>
            <a:r>
              <a:rPr lang="en-US" altLang="en-US" smtClean="0"/>
              <a:t>-x+</a:t>
            </a:r>
            <a:r>
              <a:rPr lang="en-US" altLang="en-US" smtClean="0">
                <a:solidFill>
                  <a:srgbClr val="CC0000"/>
                </a:solidFill>
              </a:rPr>
              <a:t>2</a:t>
            </a:r>
            <a:r>
              <a:rPr lang="en-US" altLang="en-US" baseline="30000" smtClean="0">
                <a:solidFill>
                  <a:srgbClr val="CC0000"/>
                </a:solidFill>
              </a:rPr>
              <a:t>n</a:t>
            </a:r>
            <a:r>
              <a:rPr lang="en-US" altLang="en-US" smtClean="0"/>
              <a:t>-y 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       = </a:t>
            </a:r>
            <a:r>
              <a:rPr lang="en-US" altLang="en-US" smtClean="0">
                <a:solidFill>
                  <a:srgbClr val="CC0000"/>
                </a:solidFill>
              </a:rPr>
              <a:t>2</a:t>
            </a:r>
            <a:r>
              <a:rPr lang="en-US" altLang="en-US" baseline="30000" smtClean="0">
                <a:solidFill>
                  <a:srgbClr val="CC0000"/>
                </a:solidFill>
              </a:rPr>
              <a:t>n</a:t>
            </a:r>
            <a:r>
              <a:rPr lang="en-US" altLang="en-US" smtClean="0"/>
              <a:t>+</a:t>
            </a:r>
            <a:r>
              <a:rPr lang="en-US" altLang="en-US" smtClean="0">
                <a:solidFill>
                  <a:srgbClr val="CC0000"/>
                </a:solidFill>
              </a:rPr>
              <a:t>2</a:t>
            </a:r>
            <a:r>
              <a:rPr lang="en-US" altLang="en-US" baseline="30000" smtClean="0">
                <a:solidFill>
                  <a:srgbClr val="CC0000"/>
                </a:solidFill>
              </a:rPr>
              <a:t>n</a:t>
            </a:r>
            <a:r>
              <a:rPr lang="en-US" altLang="en-US" smtClean="0"/>
              <a:t>-x-y</a:t>
            </a:r>
          </a:p>
          <a:p>
            <a:pPr eaLnBrk="1" hangingPunct="1"/>
            <a:r>
              <a:rPr lang="en-US" altLang="en-US" smtClean="0"/>
              <a:t>-(-x)=</a:t>
            </a:r>
            <a:r>
              <a:rPr lang="en-US" altLang="en-US" smtClean="0">
                <a:solidFill>
                  <a:srgbClr val="CC0000"/>
                </a:solidFill>
              </a:rPr>
              <a:t>2</a:t>
            </a:r>
            <a:r>
              <a:rPr lang="en-US" altLang="en-US" baseline="30000" smtClean="0">
                <a:solidFill>
                  <a:srgbClr val="CC0000"/>
                </a:solidFill>
              </a:rPr>
              <a:t>n</a:t>
            </a:r>
            <a:r>
              <a:rPr lang="en-US" altLang="en-US" smtClean="0"/>
              <a:t>-(</a:t>
            </a:r>
            <a:r>
              <a:rPr lang="en-US" altLang="en-US" smtClean="0">
                <a:solidFill>
                  <a:srgbClr val="CC0000"/>
                </a:solidFill>
              </a:rPr>
              <a:t>2</a:t>
            </a:r>
            <a:r>
              <a:rPr lang="en-US" altLang="en-US" baseline="30000" smtClean="0">
                <a:solidFill>
                  <a:srgbClr val="CC0000"/>
                </a:solidFill>
              </a:rPr>
              <a:t>n</a:t>
            </a:r>
            <a:r>
              <a:rPr lang="en-US" altLang="en-US" smtClean="0"/>
              <a:t>-x)=x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4191000" y="1143000"/>
            <a:ext cx="4953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3200"/>
              <a:t>1’s Complement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/>
              <a:t>x+y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/>
              <a:t>x-y: x+</a:t>
            </a:r>
            <a:r>
              <a:rPr lang="en-US" altLang="en-US" sz="3200">
                <a:solidFill>
                  <a:srgbClr val="CC0000"/>
                </a:solidFill>
              </a:rPr>
              <a:t>2</a:t>
            </a:r>
            <a:r>
              <a:rPr lang="en-US" altLang="en-US" sz="3200" baseline="30000">
                <a:solidFill>
                  <a:srgbClr val="CC0000"/>
                </a:solidFill>
              </a:rPr>
              <a:t>n</a:t>
            </a:r>
            <a:r>
              <a:rPr lang="en-US" altLang="en-US" sz="3200"/>
              <a:t>-y</a:t>
            </a:r>
            <a:r>
              <a:rPr lang="en-US" altLang="en-US" sz="3200">
                <a:solidFill>
                  <a:srgbClr val="CC0000"/>
                </a:solidFill>
              </a:rPr>
              <a:t>-1</a:t>
            </a:r>
            <a:r>
              <a:rPr lang="en-US" altLang="en-US" sz="3200"/>
              <a:t>= </a:t>
            </a:r>
            <a:r>
              <a:rPr lang="en-US" altLang="en-US" sz="3200">
                <a:solidFill>
                  <a:srgbClr val="CC0000"/>
                </a:solidFill>
              </a:rPr>
              <a:t>2</a:t>
            </a:r>
            <a:r>
              <a:rPr lang="en-US" altLang="en-US" sz="3200" baseline="30000">
                <a:solidFill>
                  <a:srgbClr val="CC0000"/>
                </a:solidFill>
              </a:rPr>
              <a:t>n</a:t>
            </a:r>
            <a:r>
              <a:rPr lang="en-US" altLang="en-US" sz="3200">
                <a:solidFill>
                  <a:srgbClr val="CC0000"/>
                </a:solidFill>
              </a:rPr>
              <a:t>-1</a:t>
            </a:r>
            <a:r>
              <a:rPr lang="en-US" altLang="en-US" sz="3200"/>
              <a:t>+x-y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/>
              <a:t>-x+y: </a:t>
            </a:r>
            <a:r>
              <a:rPr lang="en-US" altLang="en-US" sz="3200">
                <a:solidFill>
                  <a:srgbClr val="CC0000"/>
                </a:solidFill>
              </a:rPr>
              <a:t>2</a:t>
            </a:r>
            <a:r>
              <a:rPr lang="en-US" altLang="en-US" sz="3200" baseline="30000">
                <a:solidFill>
                  <a:srgbClr val="CC0000"/>
                </a:solidFill>
              </a:rPr>
              <a:t>n</a:t>
            </a:r>
            <a:r>
              <a:rPr lang="en-US" altLang="en-US" sz="3200"/>
              <a:t>-x</a:t>
            </a:r>
            <a:r>
              <a:rPr lang="en-US" altLang="en-US" sz="3200">
                <a:solidFill>
                  <a:srgbClr val="CC0000"/>
                </a:solidFill>
              </a:rPr>
              <a:t>-1</a:t>
            </a:r>
            <a:r>
              <a:rPr lang="en-US" altLang="en-US" sz="3200"/>
              <a:t>+y=</a:t>
            </a:r>
            <a:r>
              <a:rPr lang="en-US" altLang="en-US" sz="3200">
                <a:solidFill>
                  <a:srgbClr val="CC0000"/>
                </a:solidFill>
              </a:rPr>
              <a:t>2</a:t>
            </a:r>
            <a:r>
              <a:rPr lang="en-US" altLang="en-US" sz="3200" baseline="30000">
                <a:solidFill>
                  <a:srgbClr val="CC0000"/>
                </a:solidFill>
              </a:rPr>
              <a:t>n</a:t>
            </a:r>
            <a:r>
              <a:rPr lang="en-US" altLang="en-US" sz="3200">
                <a:solidFill>
                  <a:srgbClr val="CC0000"/>
                </a:solidFill>
              </a:rPr>
              <a:t>-1</a:t>
            </a:r>
            <a:r>
              <a:rPr lang="en-US" altLang="en-US" sz="3200"/>
              <a:t>-x+y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/>
              <a:t>-x-y: </a:t>
            </a:r>
            <a:r>
              <a:rPr lang="en-US" altLang="en-US" sz="3200">
                <a:solidFill>
                  <a:srgbClr val="CC0000"/>
                </a:solidFill>
              </a:rPr>
              <a:t>2</a:t>
            </a:r>
            <a:r>
              <a:rPr lang="en-US" altLang="en-US" sz="3200" baseline="30000">
                <a:solidFill>
                  <a:srgbClr val="CC0000"/>
                </a:solidFill>
              </a:rPr>
              <a:t>n</a:t>
            </a:r>
            <a:r>
              <a:rPr lang="en-US" altLang="en-US" sz="3200"/>
              <a:t>-x</a:t>
            </a:r>
            <a:r>
              <a:rPr lang="en-US" altLang="en-US" sz="3200">
                <a:solidFill>
                  <a:srgbClr val="CC0000"/>
                </a:solidFill>
              </a:rPr>
              <a:t>-1</a:t>
            </a:r>
            <a:r>
              <a:rPr lang="en-US" altLang="en-US" sz="3200"/>
              <a:t>+</a:t>
            </a:r>
            <a:r>
              <a:rPr lang="en-US" altLang="en-US" sz="3200">
                <a:solidFill>
                  <a:srgbClr val="CC0000"/>
                </a:solidFill>
              </a:rPr>
              <a:t>2</a:t>
            </a:r>
            <a:r>
              <a:rPr lang="en-US" altLang="en-US" sz="3200" baseline="30000">
                <a:solidFill>
                  <a:srgbClr val="CC0000"/>
                </a:solidFill>
              </a:rPr>
              <a:t>n</a:t>
            </a:r>
            <a:r>
              <a:rPr lang="en-US" altLang="en-US" sz="3200"/>
              <a:t>-y</a:t>
            </a:r>
            <a:r>
              <a:rPr lang="en-US" altLang="en-US" sz="3200">
                <a:solidFill>
                  <a:srgbClr val="CC0000"/>
                </a:solidFill>
              </a:rPr>
              <a:t>-1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3200"/>
              <a:t>         = </a:t>
            </a:r>
            <a:r>
              <a:rPr lang="en-US" altLang="en-US" sz="3200">
                <a:solidFill>
                  <a:srgbClr val="CC0000"/>
                </a:solidFill>
              </a:rPr>
              <a:t>2</a:t>
            </a:r>
            <a:r>
              <a:rPr lang="en-US" altLang="en-US" sz="3200" baseline="30000">
                <a:solidFill>
                  <a:srgbClr val="CC0000"/>
                </a:solidFill>
              </a:rPr>
              <a:t>n</a:t>
            </a:r>
            <a:r>
              <a:rPr lang="en-US" altLang="en-US" sz="3200">
                <a:solidFill>
                  <a:srgbClr val="CC0000"/>
                </a:solidFill>
              </a:rPr>
              <a:t>-1</a:t>
            </a:r>
            <a:r>
              <a:rPr lang="en-US" altLang="en-US" sz="3200"/>
              <a:t>+</a:t>
            </a:r>
            <a:r>
              <a:rPr lang="en-US" altLang="en-US" sz="3200">
                <a:solidFill>
                  <a:srgbClr val="CC0000"/>
                </a:solidFill>
              </a:rPr>
              <a:t>2</a:t>
            </a:r>
            <a:r>
              <a:rPr lang="en-US" altLang="en-US" sz="3200" baseline="30000">
                <a:solidFill>
                  <a:srgbClr val="CC0000"/>
                </a:solidFill>
              </a:rPr>
              <a:t>n</a:t>
            </a:r>
            <a:r>
              <a:rPr lang="en-US" altLang="en-US" sz="3200"/>
              <a:t>-x-y</a:t>
            </a:r>
            <a:r>
              <a:rPr lang="en-US" altLang="en-US" sz="3200">
                <a:solidFill>
                  <a:srgbClr val="CC0000"/>
                </a:solidFill>
              </a:rPr>
              <a:t>-1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/>
              <a:t>-(-x)=</a:t>
            </a:r>
            <a:r>
              <a:rPr lang="en-US" altLang="en-US" sz="3200">
                <a:solidFill>
                  <a:srgbClr val="CC0000"/>
                </a:solidFill>
              </a:rPr>
              <a:t>2</a:t>
            </a:r>
            <a:r>
              <a:rPr lang="en-US" altLang="en-US" sz="3200" baseline="30000">
                <a:solidFill>
                  <a:srgbClr val="CC0000"/>
                </a:solidFill>
              </a:rPr>
              <a:t>n</a:t>
            </a:r>
            <a:r>
              <a:rPr lang="en-US" altLang="en-US" sz="3200"/>
              <a:t>-(</a:t>
            </a:r>
            <a:r>
              <a:rPr lang="en-US" altLang="en-US" sz="3200">
                <a:solidFill>
                  <a:srgbClr val="CC0000"/>
                </a:solidFill>
              </a:rPr>
              <a:t>2</a:t>
            </a:r>
            <a:r>
              <a:rPr lang="en-US" altLang="en-US" sz="3200" baseline="30000">
                <a:solidFill>
                  <a:srgbClr val="CC0000"/>
                </a:solidFill>
              </a:rPr>
              <a:t>n</a:t>
            </a:r>
            <a:r>
              <a:rPr lang="en-US" altLang="en-US" sz="3200"/>
              <a:t>-x</a:t>
            </a:r>
            <a:r>
              <a:rPr lang="en-US" altLang="en-US" sz="3200">
                <a:solidFill>
                  <a:srgbClr val="CC0000"/>
                </a:solidFill>
              </a:rPr>
              <a:t>-1</a:t>
            </a:r>
            <a:r>
              <a:rPr lang="en-US" altLang="en-US" sz="3200"/>
              <a:t>) </a:t>
            </a:r>
            <a:r>
              <a:rPr lang="en-US" altLang="en-US" sz="3200">
                <a:solidFill>
                  <a:srgbClr val="CC0000"/>
                </a:solidFill>
              </a:rPr>
              <a:t>-1</a:t>
            </a:r>
            <a:r>
              <a:rPr lang="en-US" altLang="en-US" sz="3200"/>
              <a:t>=x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F9D6E39-924E-413D-8B35-104DD3F814E2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24579" name="Text Box 1028"/>
          <p:cNvSpPr txBox="1">
            <a:spLocks noChangeArrowheads="1"/>
          </p:cNvSpPr>
          <p:nvPr/>
        </p:nvSpPr>
        <p:spPr bwMode="auto">
          <a:xfrm>
            <a:off x="1066800" y="1219200"/>
            <a:ext cx="1574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2 + 3 = 5</a:t>
            </a:r>
          </a:p>
          <a:p>
            <a:pPr eaLnBrk="1" hangingPunct="1"/>
            <a:r>
              <a:rPr lang="en-US" altLang="en-US" sz="2400">
                <a:solidFill>
                  <a:srgbClr val="CC0000"/>
                </a:solidFill>
              </a:rPr>
              <a:t>0  0  1  0</a:t>
            </a:r>
          </a:p>
          <a:p>
            <a:pPr eaLnBrk="1" hangingPunct="1"/>
            <a:r>
              <a:rPr lang="en-US" altLang="en-US" sz="2400"/>
              <a:t>    0  0  1  0</a:t>
            </a:r>
          </a:p>
          <a:p>
            <a:pPr eaLnBrk="1" hangingPunct="1"/>
            <a:r>
              <a:rPr lang="en-US" altLang="en-US" sz="2400"/>
              <a:t>+  0  0  1  1</a:t>
            </a:r>
          </a:p>
          <a:p>
            <a:pPr eaLnBrk="1" hangingPunct="1"/>
            <a:r>
              <a:rPr lang="en-US" altLang="en-US" sz="2400"/>
              <a:t>    0  1  0  1</a:t>
            </a:r>
          </a:p>
        </p:txBody>
      </p:sp>
      <p:sp>
        <p:nvSpPr>
          <p:cNvPr id="24580" name="Line 1029"/>
          <p:cNvSpPr>
            <a:spLocks noChangeShapeType="1"/>
          </p:cNvSpPr>
          <p:nvPr/>
        </p:nvSpPr>
        <p:spPr bwMode="auto">
          <a:xfrm>
            <a:off x="1066800" y="27432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Text Box 1030"/>
          <p:cNvSpPr txBox="1">
            <a:spLocks noChangeArrowheads="1"/>
          </p:cNvSpPr>
          <p:nvPr/>
        </p:nvSpPr>
        <p:spPr bwMode="auto">
          <a:xfrm>
            <a:off x="3429000" y="1143000"/>
            <a:ext cx="197326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2 - 3 = -1 </a:t>
            </a:r>
            <a:r>
              <a:rPr lang="en-US" altLang="en-US" sz="2400">
                <a:solidFill>
                  <a:srgbClr val="0000CC"/>
                </a:solidFill>
              </a:rPr>
              <a:t>(2’s)</a:t>
            </a:r>
          </a:p>
          <a:p>
            <a:pPr eaLnBrk="1" hangingPunct="1"/>
            <a:r>
              <a:rPr lang="en-US" altLang="en-US" sz="2400">
                <a:solidFill>
                  <a:srgbClr val="CC0000"/>
                </a:solidFill>
              </a:rPr>
              <a:t>0  0  0  0</a:t>
            </a:r>
            <a:r>
              <a:rPr lang="en-US" altLang="en-US" sz="2400"/>
              <a:t> </a:t>
            </a:r>
          </a:p>
          <a:p>
            <a:pPr eaLnBrk="1" hangingPunct="1"/>
            <a:r>
              <a:rPr lang="en-US" altLang="en-US" sz="2400"/>
              <a:t>    0  0  1  0</a:t>
            </a:r>
          </a:p>
          <a:p>
            <a:pPr eaLnBrk="1" hangingPunct="1"/>
            <a:r>
              <a:rPr lang="en-US" altLang="en-US" sz="2400"/>
              <a:t>+  1  1  0  1</a:t>
            </a:r>
          </a:p>
          <a:p>
            <a:pPr eaLnBrk="1" hangingPunct="1"/>
            <a:r>
              <a:rPr lang="en-US" altLang="en-US" sz="2400"/>
              <a:t>    1  1  1  1</a:t>
            </a:r>
          </a:p>
        </p:txBody>
      </p:sp>
      <p:sp>
        <p:nvSpPr>
          <p:cNvPr id="24582" name="Line 1031"/>
          <p:cNvSpPr>
            <a:spLocks noChangeShapeType="1"/>
          </p:cNvSpPr>
          <p:nvPr/>
        </p:nvSpPr>
        <p:spPr bwMode="auto">
          <a:xfrm>
            <a:off x="3429000" y="2667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3" name="Text Box 1034"/>
          <p:cNvSpPr txBox="1">
            <a:spLocks noChangeArrowheads="1"/>
          </p:cNvSpPr>
          <p:nvPr/>
        </p:nvSpPr>
        <p:spPr bwMode="auto">
          <a:xfrm>
            <a:off x="6324600" y="1143000"/>
            <a:ext cx="197326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2 - 3 = -1 </a:t>
            </a:r>
            <a:r>
              <a:rPr lang="en-US" altLang="en-US" sz="2400">
                <a:solidFill>
                  <a:srgbClr val="CC0000"/>
                </a:solidFill>
              </a:rPr>
              <a:t>(1’s)</a:t>
            </a:r>
          </a:p>
          <a:p>
            <a:pPr eaLnBrk="1" hangingPunct="1"/>
            <a:endParaRPr lang="en-US" altLang="en-US" sz="2400">
              <a:solidFill>
                <a:srgbClr val="CC0000"/>
              </a:solidFill>
            </a:endParaRPr>
          </a:p>
          <a:p>
            <a:pPr eaLnBrk="1" hangingPunct="1"/>
            <a:r>
              <a:rPr lang="en-US" altLang="en-US" sz="2400"/>
              <a:t>    0  0  1  0</a:t>
            </a:r>
          </a:p>
          <a:p>
            <a:pPr eaLnBrk="1" hangingPunct="1"/>
            <a:r>
              <a:rPr lang="en-US" altLang="en-US" sz="2400"/>
              <a:t>+  1  1  0  0</a:t>
            </a:r>
          </a:p>
          <a:p>
            <a:pPr eaLnBrk="1" hangingPunct="1"/>
            <a:r>
              <a:rPr lang="en-US" altLang="en-US" sz="2400"/>
              <a:t>    1  1  1  0</a:t>
            </a:r>
          </a:p>
        </p:txBody>
      </p:sp>
      <p:sp>
        <p:nvSpPr>
          <p:cNvPr id="24584" name="Line 1035"/>
          <p:cNvSpPr>
            <a:spLocks noChangeShapeType="1"/>
          </p:cNvSpPr>
          <p:nvPr/>
        </p:nvSpPr>
        <p:spPr bwMode="auto">
          <a:xfrm>
            <a:off x="6248400" y="26670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Rectangle 1036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52400"/>
            <a:ext cx="6477000" cy="762000"/>
          </a:xfrm>
        </p:spPr>
        <p:txBody>
          <a:bodyPr/>
          <a:lstStyle/>
          <a:p>
            <a:pPr eaLnBrk="1" hangingPunct="1"/>
            <a:r>
              <a:rPr lang="en-US" altLang="en-US" sz="3200" smtClean="0"/>
              <a:t>Examples</a:t>
            </a:r>
          </a:p>
        </p:txBody>
      </p:sp>
      <p:sp>
        <p:nvSpPr>
          <p:cNvPr id="24586" name="Text Box 1039"/>
          <p:cNvSpPr txBox="1">
            <a:spLocks noChangeArrowheads="1"/>
          </p:cNvSpPr>
          <p:nvPr/>
        </p:nvSpPr>
        <p:spPr bwMode="auto">
          <a:xfrm>
            <a:off x="439738" y="3873500"/>
            <a:ext cx="2074862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-2 - 3 = -5 </a:t>
            </a:r>
            <a:r>
              <a:rPr lang="en-US" altLang="en-US" sz="2400">
                <a:solidFill>
                  <a:srgbClr val="0000CC"/>
                </a:solidFill>
              </a:rPr>
              <a:t>(2’s)</a:t>
            </a:r>
          </a:p>
          <a:p>
            <a:pPr eaLnBrk="1" hangingPunct="1"/>
            <a:r>
              <a:rPr lang="en-US" altLang="en-US" sz="2400">
                <a:solidFill>
                  <a:srgbClr val="CC0000"/>
                </a:solidFill>
              </a:rPr>
              <a:t>1  1  0  0</a:t>
            </a:r>
          </a:p>
          <a:p>
            <a:pPr eaLnBrk="1" hangingPunct="1"/>
            <a:r>
              <a:rPr lang="en-US" altLang="en-US" sz="2400"/>
              <a:t>    1  1  1  0</a:t>
            </a:r>
          </a:p>
          <a:p>
            <a:pPr eaLnBrk="1" hangingPunct="1"/>
            <a:r>
              <a:rPr lang="en-US" altLang="en-US" sz="2400"/>
              <a:t>+  1  1  0  1</a:t>
            </a:r>
          </a:p>
          <a:p>
            <a:pPr eaLnBrk="1" hangingPunct="1"/>
            <a:r>
              <a:rPr lang="en-US" altLang="en-US" sz="2400"/>
              <a:t>    1  0  1  1</a:t>
            </a:r>
          </a:p>
        </p:txBody>
      </p:sp>
      <p:sp>
        <p:nvSpPr>
          <p:cNvPr id="24587" name="Line 1040"/>
          <p:cNvSpPr>
            <a:spLocks noChangeShapeType="1"/>
          </p:cNvSpPr>
          <p:nvPr/>
        </p:nvSpPr>
        <p:spPr bwMode="auto">
          <a:xfrm>
            <a:off x="457200" y="5410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8" name="Text Box 1043"/>
          <p:cNvSpPr txBox="1">
            <a:spLocks noChangeArrowheads="1"/>
          </p:cNvSpPr>
          <p:nvPr/>
        </p:nvSpPr>
        <p:spPr bwMode="auto">
          <a:xfrm>
            <a:off x="2743200" y="3810000"/>
            <a:ext cx="207645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-2 - 3 = -5 </a:t>
            </a:r>
            <a:r>
              <a:rPr lang="en-US" altLang="en-US" sz="2400">
                <a:solidFill>
                  <a:srgbClr val="CC0000"/>
                </a:solidFill>
              </a:rPr>
              <a:t>(1’s)</a:t>
            </a:r>
          </a:p>
          <a:p>
            <a:pPr eaLnBrk="1" hangingPunct="1"/>
            <a:r>
              <a:rPr lang="en-US" altLang="en-US" sz="2400" b="1">
                <a:solidFill>
                  <a:srgbClr val="CC0000"/>
                </a:solidFill>
              </a:rPr>
              <a:t>1</a:t>
            </a:r>
            <a:r>
              <a:rPr lang="en-US" altLang="en-US" sz="2400">
                <a:solidFill>
                  <a:srgbClr val="CC0000"/>
                </a:solidFill>
              </a:rPr>
              <a:t>  1  0  0</a:t>
            </a:r>
          </a:p>
          <a:p>
            <a:pPr eaLnBrk="1" hangingPunct="1"/>
            <a:r>
              <a:rPr lang="en-US" altLang="en-US" sz="2400"/>
              <a:t>    1  1  0  1</a:t>
            </a:r>
          </a:p>
          <a:p>
            <a:pPr eaLnBrk="1" hangingPunct="1"/>
            <a:r>
              <a:rPr lang="en-US" altLang="en-US" sz="2400"/>
              <a:t>+  1  1  0  0</a:t>
            </a:r>
          </a:p>
          <a:p>
            <a:pPr eaLnBrk="1" hangingPunct="1"/>
            <a:r>
              <a:rPr lang="en-US" altLang="en-US" sz="2400"/>
              <a:t>    1  0  0  1</a:t>
            </a:r>
          </a:p>
          <a:p>
            <a:pPr eaLnBrk="1" hangingPunct="1"/>
            <a:r>
              <a:rPr lang="en-US" altLang="en-US" sz="2400"/>
              <a:t>               </a:t>
            </a:r>
            <a:r>
              <a:rPr lang="en-US" altLang="en-US" sz="2400">
                <a:solidFill>
                  <a:srgbClr val="CC0000"/>
                </a:solidFill>
              </a:rPr>
              <a:t> </a:t>
            </a:r>
            <a:r>
              <a:rPr lang="en-US" altLang="en-US" sz="2400" b="1">
                <a:solidFill>
                  <a:srgbClr val="CC0000"/>
                </a:solidFill>
              </a:rPr>
              <a:t>1</a:t>
            </a:r>
          </a:p>
          <a:p>
            <a:pPr eaLnBrk="1" hangingPunct="1"/>
            <a:r>
              <a:rPr lang="en-US" altLang="en-US" sz="2400">
                <a:solidFill>
                  <a:srgbClr val="CC0000"/>
                </a:solidFill>
              </a:rPr>
              <a:t>    </a:t>
            </a:r>
            <a:r>
              <a:rPr lang="en-US" altLang="en-US" sz="2400"/>
              <a:t>1  0  1  0</a:t>
            </a:r>
          </a:p>
        </p:txBody>
      </p:sp>
      <p:sp>
        <p:nvSpPr>
          <p:cNvPr id="24589" name="Line 1044"/>
          <p:cNvSpPr>
            <a:spLocks noChangeShapeType="1"/>
          </p:cNvSpPr>
          <p:nvPr/>
        </p:nvSpPr>
        <p:spPr bwMode="auto">
          <a:xfrm>
            <a:off x="2819400" y="5334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0" name="Text Box 1045"/>
          <p:cNvSpPr txBox="1">
            <a:spLocks noChangeArrowheads="1"/>
          </p:cNvSpPr>
          <p:nvPr/>
        </p:nvSpPr>
        <p:spPr bwMode="auto">
          <a:xfrm>
            <a:off x="5181600" y="3752850"/>
            <a:ext cx="15890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3 + 5 = 8</a:t>
            </a:r>
          </a:p>
          <a:p>
            <a:pPr eaLnBrk="1" hangingPunct="1"/>
            <a:r>
              <a:rPr lang="en-US" altLang="en-US" sz="2400">
                <a:solidFill>
                  <a:srgbClr val="CC0000"/>
                </a:solidFill>
              </a:rPr>
              <a:t>0  1  1  1</a:t>
            </a:r>
          </a:p>
          <a:p>
            <a:pPr eaLnBrk="1" hangingPunct="1"/>
            <a:r>
              <a:rPr lang="en-US" altLang="en-US" sz="2400"/>
              <a:t>    0  0  1  1</a:t>
            </a:r>
          </a:p>
          <a:p>
            <a:pPr eaLnBrk="1" hangingPunct="1"/>
            <a:r>
              <a:rPr lang="en-US" altLang="en-US" sz="2400"/>
              <a:t>+  0  1  0  1</a:t>
            </a:r>
          </a:p>
          <a:p>
            <a:pPr eaLnBrk="1" hangingPunct="1"/>
            <a:r>
              <a:rPr lang="en-US" altLang="en-US" sz="2400"/>
              <a:t>    1  0  0  0</a:t>
            </a:r>
          </a:p>
          <a:p>
            <a:pPr eaLnBrk="1" hangingPunct="1"/>
            <a:r>
              <a:rPr lang="en-US" altLang="en-US" sz="2400"/>
              <a:t>C</a:t>
            </a:r>
            <a:r>
              <a:rPr lang="en-US" altLang="en-US" sz="2400" baseline="-8000"/>
              <a:t>4</a:t>
            </a:r>
            <a:r>
              <a:rPr lang="en-US" altLang="en-US" sz="2400"/>
              <a:t>C</a:t>
            </a:r>
            <a:r>
              <a:rPr lang="en-US" altLang="en-US" sz="2400" baseline="-8000"/>
              <a:t>3</a:t>
            </a:r>
          </a:p>
        </p:txBody>
      </p:sp>
      <p:sp>
        <p:nvSpPr>
          <p:cNvPr id="24591" name="Line 1046"/>
          <p:cNvSpPr>
            <a:spLocks noChangeShapeType="1"/>
          </p:cNvSpPr>
          <p:nvPr/>
        </p:nvSpPr>
        <p:spPr bwMode="auto">
          <a:xfrm>
            <a:off x="5257800" y="5257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2" name="Text Box 1047"/>
          <p:cNvSpPr txBox="1">
            <a:spLocks noChangeArrowheads="1"/>
          </p:cNvSpPr>
          <p:nvPr/>
        </p:nvSpPr>
        <p:spPr bwMode="auto">
          <a:xfrm>
            <a:off x="4953000" y="3276600"/>
            <a:ext cx="3235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Check for overflow </a:t>
            </a:r>
            <a:r>
              <a:rPr lang="en-US" altLang="en-US" sz="2400">
                <a:solidFill>
                  <a:srgbClr val="0000CC"/>
                </a:solidFill>
              </a:rPr>
              <a:t>(2’s)</a:t>
            </a:r>
          </a:p>
        </p:txBody>
      </p:sp>
      <p:sp>
        <p:nvSpPr>
          <p:cNvPr id="24593" name="Text Box 1048"/>
          <p:cNvSpPr txBox="1">
            <a:spLocks noChangeArrowheads="1"/>
          </p:cNvSpPr>
          <p:nvPr/>
        </p:nvSpPr>
        <p:spPr bwMode="auto">
          <a:xfrm>
            <a:off x="7162800" y="3736975"/>
            <a:ext cx="16081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-3 + -5 = -8</a:t>
            </a:r>
          </a:p>
          <a:p>
            <a:pPr eaLnBrk="1" hangingPunct="1"/>
            <a:r>
              <a:rPr lang="en-US" altLang="en-US" sz="2400">
                <a:solidFill>
                  <a:srgbClr val="CC0000"/>
                </a:solidFill>
              </a:rPr>
              <a:t>1  1  1  1</a:t>
            </a:r>
          </a:p>
          <a:p>
            <a:pPr eaLnBrk="1" hangingPunct="1"/>
            <a:r>
              <a:rPr lang="en-US" altLang="en-US" sz="2400"/>
              <a:t>    1  1  0  1</a:t>
            </a:r>
          </a:p>
          <a:p>
            <a:pPr eaLnBrk="1" hangingPunct="1"/>
            <a:r>
              <a:rPr lang="en-US" altLang="en-US" sz="2400"/>
              <a:t>+  1  0  1  1</a:t>
            </a:r>
          </a:p>
          <a:p>
            <a:pPr eaLnBrk="1" hangingPunct="1"/>
            <a:r>
              <a:rPr lang="en-US" altLang="en-US" sz="2400"/>
              <a:t>    1  0  0  0</a:t>
            </a:r>
          </a:p>
          <a:p>
            <a:pPr eaLnBrk="1" hangingPunct="1"/>
            <a:r>
              <a:rPr lang="en-US" altLang="en-US" sz="2400"/>
              <a:t>C</a:t>
            </a:r>
            <a:r>
              <a:rPr lang="en-US" altLang="en-US" sz="2400" baseline="-8000"/>
              <a:t>4</a:t>
            </a:r>
            <a:r>
              <a:rPr lang="en-US" altLang="en-US" sz="2400"/>
              <a:t>C</a:t>
            </a:r>
            <a:r>
              <a:rPr lang="en-US" altLang="en-US" sz="2400" baseline="-8000"/>
              <a:t>3</a:t>
            </a:r>
          </a:p>
        </p:txBody>
      </p:sp>
      <p:sp>
        <p:nvSpPr>
          <p:cNvPr id="24594" name="Line 1049"/>
          <p:cNvSpPr>
            <a:spLocks noChangeShapeType="1"/>
          </p:cNvSpPr>
          <p:nvPr/>
        </p:nvSpPr>
        <p:spPr bwMode="auto">
          <a:xfrm>
            <a:off x="7239000" y="5257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5" name="Line 1044"/>
          <p:cNvSpPr>
            <a:spLocks noChangeShapeType="1"/>
          </p:cNvSpPr>
          <p:nvPr/>
        </p:nvSpPr>
        <p:spPr bwMode="auto">
          <a:xfrm>
            <a:off x="2857500" y="60579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ECB6E27-8C38-40DF-A2B2-10DC2318D26F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1038225" y="701675"/>
            <a:ext cx="7110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/>
              <a:t>Addition: 2’s Complement Overflow 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1192213" y="1739900"/>
            <a:ext cx="50863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/>
              <a:t>In 2’s complement: </a:t>
            </a:r>
          </a:p>
          <a:p>
            <a:pPr eaLnBrk="1" hangingPunct="1"/>
            <a:r>
              <a:rPr lang="en-US" altLang="en-US" sz="3600"/>
              <a:t>	overflow = c</a:t>
            </a:r>
            <a:r>
              <a:rPr lang="en-US" altLang="en-US" sz="3600" baseline="-25000"/>
              <a:t>n</a:t>
            </a:r>
            <a:r>
              <a:rPr lang="en-US" altLang="en-US" sz="3600"/>
              <a:t> xor c</a:t>
            </a:r>
            <a:r>
              <a:rPr lang="en-US" altLang="en-US" sz="3600" baseline="-25000"/>
              <a:t>n-1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3925" y="3236913"/>
            <a:ext cx="72898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C00000"/>
                </a:solidFill>
              </a:rPr>
              <a:t>Exercise: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3600" dirty="0">
                <a:solidFill>
                  <a:srgbClr val="C00000"/>
                </a:solidFill>
              </a:rPr>
              <a:t>Demonstrate the overflow with more examples.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3600" dirty="0">
                <a:solidFill>
                  <a:srgbClr val="C00000"/>
                </a:solidFill>
              </a:rPr>
              <a:t>Prove the condition.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F4614CE-3FCA-41CF-9B10-8B8681CF6AFA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26627" name="Rectangle 1028"/>
          <p:cNvSpPr>
            <a:spLocks noChangeArrowheads="1"/>
          </p:cNvSpPr>
          <p:nvPr/>
        </p:nvSpPr>
        <p:spPr bwMode="auto">
          <a:xfrm>
            <a:off x="3886200" y="3048000"/>
            <a:ext cx="3505200" cy="167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400"/>
              <a:t>Adder</a:t>
            </a:r>
          </a:p>
        </p:txBody>
      </p:sp>
      <p:sp>
        <p:nvSpPr>
          <p:cNvPr id="26628" name="Rectangle 1030"/>
          <p:cNvSpPr>
            <a:spLocks noChangeArrowheads="1"/>
          </p:cNvSpPr>
          <p:nvPr/>
        </p:nvSpPr>
        <p:spPr bwMode="auto">
          <a:xfrm>
            <a:off x="5334000" y="1828800"/>
            <a:ext cx="1828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/>
              <a:t>MUX</a:t>
            </a:r>
          </a:p>
        </p:txBody>
      </p:sp>
      <p:sp>
        <p:nvSpPr>
          <p:cNvPr id="26629" name="Line 1032"/>
          <p:cNvSpPr>
            <a:spLocks noChangeShapeType="1"/>
          </p:cNvSpPr>
          <p:nvPr/>
        </p:nvSpPr>
        <p:spPr bwMode="auto">
          <a:xfrm>
            <a:off x="6172200" y="2438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0" name="Line 1033"/>
          <p:cNvSpPr>
            <a:spLocks noChangeShapeType="1"/>
          </p:cNvSpPr>
          <p:nvPr/>
        </p:nvSpPr>
        <p:spPr bwMode="auto">
          <a:xfrm>
            <a:off x="5562600" y="4724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1" name="Text Box 1034"/>
          <p:cNvSpPr txBox="1">
            <a:spLocks noChangeArrowheads="1"/>
          </p:cNvSpPr>
          <p:nvPr/>
        </p:nvSpPr>
        <p:spPr bwMode="auto">
          <a:xfrm>
            <a:off x="5264150" y="5753100"/>
            <a:ext cx="603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Sum</a:t>
            </a:r>
          </a:p>
        </p:txBody>
      </p:sp>
      <p:sp>
        <p:nvSpPr>
          <p:cNvPr id="26632" name="Text Box 1035"/>
          <p:cNvSpPr txBox="1">
            <a:spLocks noChangeArrowheads="1"/>
          </p:cNvSpPr>
          <p:nvPr/>
        </p:nvSpPr>
        <p:spPr bwMode="auto">
          <a:xfrm>
            <a:off x="7924800" y="1919288"/>
            <a:ext cx="742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minus</a:t>
            </a:r>
          </a:p>
        </p:txBody>
      </p:sp>
      <p:sp>
        <p:nvSpPr>
          <p:cNvPr id="26633" name="Line 1036"/>
          <p:cNvSpPr>
            <a:spLocks noChangeShapeType="1"/>
          </p:cNvSpPr>
          <p:nvPr/>
        </p:nvSpPr>
        <p:spPr bwMode="auto">
          <a:xfrm flipH="1">
            <a:off x="7162800" y="2133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4" name="Line 1037"/>
          <p:cNvSpPr>
            <a:spLocks noChangeShapeType="1"/>
          </p:cNvSpPr>
          <p:nvPr/>
        </p:nvSpPr>
        <p:spPr bwMode="auto">
          <a:xfrm>
            <a:off x="8305800" y="22860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5" name="Line 1038"/>
          <p:cNvSpPr>
            <a:spLocks noChangeShapeType="1"/>
          </p:cNvSpPr>
          <p:nvPr/>
        </p:nvSpPr>
        <p:spPr bwMode="auto">
          <a:xfrm flipH="1">
            <a:off x="7391400" y="3886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6" name="Line 1039"/>
          <p:cNvSpPr>
            <a:spLocks noChangeShapeType="1"/>
          </p:cNvSpPr>
          <p:nvPr/>
        </p:nvSpPr>
        <p:spPr bwMode="auto">
          <a:xfrm>
            <a:off x="4683125" y="12954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7" name="Line 1040"/>
          <p:cNvSpPr>
            <a:spLocks noChangeShapeType="1"/>
          </p:cNvSpPr>
          <p:nvPr/>
        </p:nvSpPr>
        <p:spPr bwMode="auto">
          <a:xfrm>
            <a:off x="5867400" y="1295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Text Box 1041"/>
          <p:cNvSpPr txBox="1">
            <a:spLocks noChangeArrowheads="1"/>
          </p:cNvSpPr>
          <p:nvPr/>
        </p:nvSpPr>
        <p:spPr bwMode="auto">
          <a:xfrm>
            <a:off x="5721350" y="92868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b</a:t>
            </a:r>
          </a:p>
        </p:txBody>
      </p:sp>
      <p:sp>
        <p:nvSpPr>
          <p:cNvPr id="26639" name="Line 1042"/>
          <p:cNvSpPr>
            <a:spLocks noChangeShapeType="1"/>
          </p:cNvSpPr>
          <p:nvPr/>
        </p:nvSpPr>
        <p:spPr bwMode="auto">
          <a:xfrm>
            <a:off x="6553200" y="1295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0" name="Text Box 1043"/>
          <p:cNvSpPr txBox="1">
            <a:spLocks noChangeArrowheads="1"/>
          </p:cNvSpPr>
          <p:nvPr/>
        </p:nvSpPr>
        <p:spPr bwMode="auto">
          <a:xfrm>
            <a:off x="6407150" y="928688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b’</a:t>
            </a:r>
          </a:p>
        </p:txBody>
      </p:sp>
      <p:sp>
        <p:nvSpPr>
          <p:cNvPr id="26641" name="Text Box 1044"/>
          <p:cNvSpPr txBox="1">
            <a:spLocks noChangeArrowheads="1"/>
          </p:cNvSpPr>
          <p:nvPr/>
        </p:nvSpPr>
        <p:spPr bwMode="auto">
          <a:xfrm>
            <a:off x="4514850" y="952500"/>
            <a:ext cx="28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a</a:t>
            </a:r>
          </a:p>
        </p:txBody>
      </p:sp>
      <p:sp>
        <p:nvSpPr>
          <p:cNvPr id="26642" name="Line 1045"/>
          <p:cNvSpPr>
            <a:spLocks noChangeShapeType="1"/>
          </p:cNvSpPr>
          <p:nvPr/>
        </p:nvSpPr>
        <p:spPr bwMode="auto">
          <a:xfrm flipH="1">
            <a:off x="3429000" y="3886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3" name="Line 1046"/>
          <p:cNvSpPr>
            <a:spLocks noChangeShapeType="1"/>
          </p:cNvSpPr>
          <p:nvPr/>
        </p:nvSpPr>
        <p:spPr bwMode="auto">
          <a:xfrm>
            <a:off x="3429000" y="38862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4" name="Text Box 1047"/>
          <p:cNvSpPr txBox="1">
            <a:spLocks noChangeArrowheads="1"/>
          </p:cNvSpPr>
          <p:nvPr/>
        </p:nvSpPr>
        <p:spPr bwMode="auto">
          <a:xfrm>
            <a:off x="3124200" y="5753100"/>
            <a:ext cx="5318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25000"/>
              <a:t>out</a:t>
            </a:r>
          </a:p>
        </p:txBody>
      </p:sp>
      <p:sp>
        <p:nvSpPr>
          <p:cNvPr id="26645" name="AutoShape 1048"/>
          <p:cNvSpPr>
            <a:spLocks noChangeArrowheads="1"/>
          </p:cNvSpPr>
          <p:nvPr/>
        </p:nvSpPr>
        <p:spPr bwMode="auto">
          <a:xfrm flipH="1">
            <a:off x="1600200" y="1676400"/>
            <a:ext cx="533400" cy="838200"/>
          </a:xfrm>
          <a:prstGeom prst="moon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46" name="Freeform 1049"/>
          <p:cNvSpPr>
            <a:spLocks/>
          </p:cNvSpPr>
          <p:nvPr/>
        </p:nvSpPr>
        <p:spPr bwMode="auto">
          <a:xfrm>
            <a:off x="1447800" y="1676400"/>
            <a:ext cx="304800" cy="838200"/>
          </a:xfrm>
          <a:custGeom>
            <a:avLst/>
            <a:gdLst>
              <a:gd name="T0" fmla="*/ 0 w 192"/>
              <a:gd name="T1" fmla="*/ 0 h 432"/>
              <a:gd name="T2" fmla="*/ 2147483647 w 192"/>
              <a:gd name="T3" fmla="*/ 2147483647 h 432"/>
              <a:gd name="T4" fmla="*/ 2147483647 w 192"/>
              <a:gd name="T5" fmla="*/ 2147483647 h 432"/>
              <a:gd name="T6" fmla="*/ 2147483647 w 192"/>
              <a:gd name="T7" fmla="*/ 2147483647 h 432"/>
              <a:gd name="T8" fmla="*/ 2147483647 w 192"/>
              <a:gd name="T9" fmla="*/ 2147483647 h 4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"/>
              <a:gd name="T16" fmla="*/ 0 h 432"/>
              <a:gd name="T17" fmla="*/ 192 w 192"/>
              <a:gd name="T18" fmla="*/ 432 h 4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2" h="432">
                <a:moveTo>
                  <a:pt x="0" y="0"/>
                </a:moveTo>
                <a:cubicBezTo>
                  <a:pt x="56" y="32"/>
                  <a:pt x="112" y="64"/>
                  <a:pt x="144" y="96"/>
                </a:cubicBezTo>
                <a:cubicBezTo>
                  <a:pt x="176" y="128"/>
                  <a:pt x="192" y="152"/>
                  <a:pt x="192" y="192"/>
                </a:cubicBezTo>
                <a:cubicBezTo>
                  <a:pt x="192" y="232"/>
                  <a:pt x="168" y="296"/>
                  <a:pt x="144" y="336"/>
                </a:cubicBezTo>
                <a:cubicBezTo>
                  <a:pt x="120" y="376"/>
                  <a:pt x="64" y="416"/>
                  <a:pt x="48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7" name="Line 1050"/>
          <p:cNvSpPr>
            <a:spLocks noChangeShapeType="1"/>
          </p:cNvSpPr>
          <p:nvPr/>
        </p:nvSpPr>
        <p:spPr bwMode="auto">
          <a:xfrm>
            <a:off x="2133600" y="2057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8" name="Text Box 1051"/>
          <p:cNvSpPr txBox="1">
            <a:spLocks noChangeArrowheads="1"/>
          </p:cNvSpPr>
          <p:nvPr/>
        </p:nvSpPr>
        <p:spPr bwMode="auto">
          <a:xfrm>
            <a:off x="2590800" y="1843088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overflow</a:t>
            </a:r>
          </a:p>
        </p:txBody>
      </p:sp>
      <p:sp>
        <p:nvSpPr>
          <p:cNvPr id="26649" name="Line 1052"/>
          <p:cNvSpPr>
            <a:spLocks noChangeShapeType="1"/>
          </p:cNvSpPr>
          <p:nvPr/>
        </p:nvSpPr>
        <p:spPr bwMode="auto">
          <a:xfrm flipH="1">
            <a:off x="1143000" y="1905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0" name="Line 1053"/>
          <p:cNvSpPr>
            <a:spLocks noChangeShapeType="1"/>
          </p:cNvSpPr>
          <p:nvPr/>
        </p:nvSpPr>
        <p:spPr bwMode="auto">
          <a:xfrm flipH="1">
            <a:off x="1143000" y="2209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1" name="Text Box 1054"/>
          <p:cNvSpPr txBox="1">
            <a:spLocks noChangeArrowheads="1"/>
          </p:cNvSpPr>
          <p:nvPr/>
        </p:nvSpPr>
        <p:spPr bwMode="auto">
          <a:xfrm>
            <a:off x="654050" y="1676400"/>
            <a:ext cx="41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8000"/>
              <a:t>4</a:t>
            </a:r>
          </a:p>
        </p:txBody>
      </p:sp>
      <p:sp>
        <p:nvSpPr>
          <p:cNvPr id="26652" name="Text Box 1055"/>
          <p:cNvSpPr txBox="1">
            <a:spLocks noChangeArrowheads="1"/>
          </p:cNvSpPr>
          <p:nvPr/>
        </p:nvSpPr>
        <p:spPr bwMode="auto">
          <a:xfrm>
            <a:off x="654050" y="2057400"/>
            <a:ext cx="41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8000"/>
              <a:t>3</a:t>
            </a:r>
          </a:p>
        </p:txBody>
      </p:sp>
      <p:sp>
        <p:nvSpPr>
          <p:cNvPr id="26653" name="Text Box 1056"/>
          <p:cNvSpPr txBox="1">
            <a:spLocks noChangeArrowheads="1"/>
          </p:cNvSpPr>
          <p:nvPr/>
        </p:nvSpPr>
        <p:spPr bwMode="auto">
          <a:xfrm>
            <a:off x="7604125" y="4000500"/>
            <a:ext cx="4556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25000"/>
              <a:t>in</a:t>
            </a:r>
          </a:p>
        </p:txBody>
      </p:sp>
      <p:sp>
        <p:nvSpPr>
          <p:cNvPr id="26654" name="Text Box 1057"/>
          <p:cNvSpPr txBox="1">
            <a:spLocks noChangeArrowheads="1"/>
          </p:cNvSpPr>
          <p:nvPr/>
        </p:nvSpPr>
        <p:spPr bwMode="auto">
          <a:xfrm>
            <a:off x="606425" y="165100"/>
            <a:ext cx="80756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200"/>
              <a:t>Addition and Subtraction using 2’s Complement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72DBC52-2C5B-4C54-9433-7790DC01FA8E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102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1-Bit Adders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</p:nvPr>
        </p:nvGraphicFramePr>
        <p:xfrm>
          <a:off x="2057400" y="990600"/>
          <a:ext cx="4960938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VISIO" r:id="rId7" imgW="2510280" imgH="2660400" progId="Visio.Drawing.6">
                  <p:embed/>
                </p:oleObj>
              </mc:Choice>
              <mc:Fallback>
                <p:oleObj name="VISIO" r:id="rId7" imgW="2510280" imgH="266040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990600"/>
                        <a:ext cx="4960938" cy="525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6143AD-490D-49DE-A34C-F53CC3D1A21B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  <p:sp>
        <p:nvSpPr>
          <p:cNvPr id="27651" name="Text Box 95"/>
          <p:cNvSpPr txBox="1">
            <a:spLocks noChangeArrowheads="1"/>
          </p:cNvSpPr>
          <p:nvPr/>
        </p:nvSpPr>
        <p:spPr bwMode="auto">
          <a:xfrm>
            <a:off x="685800" y="3933825"/>
            <a:ext cx="32766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 a    b         C</a:t>
            </a:r>
            <a:r>
              <a:rPr lang="en-US" altLang="en-US" sz="2000" baseline="-25000"/>
              <a:t>out</a:t>
            </a:r>
            <a:r>
              <a:rPr lang="en-US" altLang="en-US" sz="2000"/>
              <a:t>    S</a:t>
            </a:r>
            <a:r>
              <a:rPr lang="en-US" altLang="en-US" sz="2000" baseline="-25000"/>
              <a:t>um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/>
              <a:t> 0   0            0          0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en-US" sz="2000"/>
              <a:t> 0   1            0          1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en-US" sz="2000"/>
              <a:t> 1   0            0          1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en-US" sz="2000"/>
              <a:t> 1   1            1          0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endParaRPr lang="en-US" altLang="en-US" sz="2000"/>
          </a:p>
          <a:p>
            <a:pPr eaLnBrk="1" hangingPunct="1">
              <a:spcBef>
                <a:spcPct val="50000"/>
              </a:spcBef>
            </a:pPr>
            <a:endParaRPr lang="en-US" altLang="en-US" sz="2000"/>
          </a:p>
        </p:txBody>
      </p:sp>
      <p:sp>
        <p:nvSpPr>
          <p:cNvPr id="27652" name="Line 96"/>
          <p:cNvSpPr>
            <a:spLocks noChangeShapeType="1"/>
          </p:cNvSpPr>
          <p:nvPr/>
        </p:nvSpPr>
        <p:spPr bwMode="auto">
          <a:xfrm>
            <a:off x="457200" y="4391025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3" name="Line 97"/>
          <p:cNvSpPr>
            <a:spLocks noChangeShapeType="1"/>
          </p:cNvSpPr>
          <p:nvPr/>
        </p:nvSpPr>
        <p:spPr bwMode="auto">
          <a:xfrm>
            <a:off x="1676400" y="3933825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4" name="Text Box 98"/>
          <p:cNvSpPr txBox="1">
            <a:spLocks noChangeArrowheads="1"/>
          </p:cNvSpPr>
          <p:nvPr/>
        </p:nvSpPr>
        <p:spPr bwMode="auto">
          <a:xfrm>
            <a:off x="4800600" y="1600200"/>
            <a:ext cx="34290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S</a:t>
            </a:r>
            <a:r>
              <a:rPr lang="en-US" altLang="en-US" sz="2400" baseline="-25000"/>
              <a:t>um</a:t>
            </a:r>
            <a:r>
              <a:rPr lang="en-US" altLang="en-US" sz="2400"/>
              <a:t> = ab’ + a’b = a  +  b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/>
              <a:t>C</a:t>
            </a:r>
            <a:r>
              <a:rPr lang="en-US" altLang="en-US" sz="2400" baseline="-25000"/>
              <a:t>out</a:t>
            </a:r>
            <a:r>
              <a:rPr lang="en-US" altLang="en-US" sz="2400"/>
              <a:t> = ab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27655" name="AutoShape 101"/>
          <p:cNvSpPr>
            <a:spLocks noChangeArrowheads="1"/>
          </p:cNvSpPr>
          <p:nvPr/>
        </p:nvSpPr>
        <p:spPr bwMode="auto">
          <a:xfrm>
            <a:off x="5883275" y="3352800"/>
            <a:ext cx="457200" cy="762000"/>
          </a:xfrm>
          <a:prstGeom prst="flowChartDelay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6" name="Line 102"/>
          <p:cNvSpPr>
            <a:spLocks noChangeShapeType="1"/>
          </p:cNvSpPr>
          <p:nvPr/>
        </p:nvSpPr>
        <p:spPr bwMode="auto">
          <a:xfrm>
            <a:off x="6340475" y="3733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Line 103"/>
          <p:cNvSpPr>
            <a:spLocks noChangeShapeType="1"/>
          </p:cNvSpPr>
          <p:nvPr/>
        </p:nvSpPr>
        <p:spPr bwMode="auto">
          <a:xfrm>
            <a:off x="6416675" y="5105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8" name="Text Box 104"/>
          <p:cNvSpPr txBox="1">
            <a:spLocks noChangeArrowheads="1"/>
          </p:cNvSpPr>
          <p:nvPr/>
        </p:nvSpPr>
        <p:spPr bwMode="auto">
          <a:xfrm>
            <a:off x="7254875" y="3505200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C</a:t>
            </a:r>
            <a:r>
              <a:rPr lang="en-US" altLang="en-US" sz="2400" baseline="-25000"/>
              <a:t>out</a:t>
            </a:r>
          </a:p>
        </p:txBody>
      </p:sp>
      <p:sp>
        <p:nvSpPr>
          <p:cNvPr id="27659" name="Text Box 105"/>
          <p:cNvSpPr txBox="1">
            <a:spLocks noChangeArrowheads="1"/>
          </p:cNvSpPr>
          <p:nvPr/>
        </p:nvSpPr>
        <p:spPr bwMode="auto">
          <a:xfrm>
            <a:off x="7324725" y="4876800"/>
            <a:ext cx="61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S</a:t>
            </a:r>
            <a:r>
              <a:rPr lang="en-US" altLang="en-US" sz="2400" baseline="-25000"/>
              <a:t>um</a:t>
            </a:r>
          </a:p>
        </p:txBody>
      </p:sp>
      <p:sp>
        <p:nvSpPr>
          <p:cNvPr id="27660" name="Text Box 106"/>
          <p:cNvSpPr txBox="1">
            <a:spLocks noChangeArrowheads="1"/>
          </p:cNvSpPr>
          <p:nvPr/>
        </p:nvSpPr>
        <p:spPr bwMode="auto">
          <a:xfrm>
            <a:off x="4114800" y="3292475"/>
            <a:ext cx="336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a</a:t>
            </a:r>
          </a:p>
          <a:p>
            <a:pPr eaLnBrk="1" hangingPunct="1"/>
            <a:r>
              <a:rPr lang="en-US" altLang="en-US" sz="2400"/>
              <a:t>b</a:t>
            </a:r>
          </a:p>
        </p:txBody>
      </p:sp>
      <p:sp>
        <p:nvSpPr>
          <p:cNvPr id="27661" name="Line 107"/>
          <p:cNvSpPr>
            <a:spLocks noChangeShapeType="1"/>
          </p:cNvSpPr>
          <p:nvPr/>
        </p:nvSpPr>
        <p:spPr bwMode="auto">
          <a:xfrm>
            <a:off x="4435475" y="3581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Line 108"/>
          <p:cNvSpPr>
            <a:spLocks noChangeShapeType="1"/>
          </p:cNvSpPr>
          <p:nvPr/>
        </p:nvSpPr>
        <p:spPr bwMode="auto">
          <a:xfrm>
            <a:off x="4435475" y="3886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Line 109"/>
          <p:cNvSpPr>
            <a:spLocks noChangeShapeType="1"/>
          </p:cNvSpPr>
          <p:nvPr/>
        </p:nvSpPr>
        <p:spPr bwMode="auto">
          <a:xfrm>
            <a:off x="4892675" y="3886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4" name="Line 110"/>
          <p:cNvSpPr>
            <a:spLocks noChangeShapeType="1"/>
          </p:cNvSpPr>
          <p:nvPr/>
        </p:nvSpPr>
        <p:spPr bwMode="auto">
          <a:xfrm>
            <a:off x="4892675" y="5334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Line 111"/>
          <p:cNvSpPr>
            <a:spLocks noChangeShapeType="1"/>
          </p:cNvSpPr>
          <p:nvPr/>
        </p:nvSpPr>
        <p:spPr bwMode="auto">
          <a:xfrm>
            <a:off x="5197475" y="35814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6" name="Line 112"/>
          <p:cNvSpPr>
            <a:spLocks noChangeShapeType="1"/>
          </p:cNvSpPr>
          <p:nvPr/>
        </p:nvSpPr>
        <p:spPr bwMode="auto">
          <a:xfrm>
            <a:off x="5197475" y="5029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7" name="AutoShape 113"/>
          <p:cNvSpPr>
            <a:spLocks noChangeArrowheads="1"/>
          </p:cNvSpPr>
          <p:nvPr/>
        </p:nvSpPr>
        <p:spPr bwMode="auto">
          <a:xfrm flipH="1">
            <a:off x="5730875" y="4648200"/>
            <a:ext cx="685800" cy="9144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68" name="Rectangle 114"/>
          <p:cNvSpPr>
            <a:spLocks noChangeArrowheads="1"/>
          </p:cNvSpPr>
          <p:nvPr/>
        </p:nvSpPr>
        <p:spPr bwMode="auto">
          <a:xfrm>
            <a:off x="1676400" y="2016125"/>
            <a:ext cx="8382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400"/>
              <a:t>HA</a:t>
            </a:r>
          </a:p>
        </p:txBody>
      </p:sp>
      <p:sp>
        <p:nvSpPr>
          <p:cNvPr id="27669" name="Line 115"/>
          <p:cNvSpPr>
            <a:spLocks noChangeShapeType="1"/>
          </p:cNvSpPr>
          <p:nvPr/>
        </p:nvSpPr>
        <p:spPr bwMode="auto">
          <a:xfrm flipV="1">
            <a:off x="1905000" y="178752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0" name="Line 116"/>
          <p:cNvSpPr>
            <a:spLocks noChangeShapeType="1"/>
          </p:cNvSpPr>
          <p:nvPr/>
        </p:nvSpPr>
        <p:spPr bwMode="auto">
          <a:xfrm flipV="1">
            <a:off x="2286000" y="178752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Text Box 117"/>
          <p:cNvSpPr txBox="1">
            <a:spLocks noChangeArrowheads="1"/>
          </p:cNvSpPr>
          <p:nvPr/>
        </p:nvSpPr>
        <p:spPr bwMode="auto">
          <a:xfrm>
            <a:off x="1752600" y="1330325"/>
            <a:ext cx="700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a   b</a:t>
            </a:r>
            <a:endParaRPr lang="en-US" altLang="en-US" sz="2400" baseline="-2000"/>
          </a:p>
        </p:txBody>
      </p:sp>
      <p:sp>
        <p:nvSpPr>
          <p:cNvPr id="27672" name="Line 118"/>
          <p:cNvSpPr>
            <a:spLocks noChangeShapeType="1"/>
          </p:cNvSpPr>
          <p:nvPr/>
        </p:nvSpPr>
        <p:spPr bwMode="auto">
          <a:xfrm>
            <a:off x="2133600" y="28543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3" name="Text Box 119"/>
          <p:cNvSpPr txBox="1">
            <a:spLocks noChangeArrowheads="1"/>
          </p:cNvSpPr>
          <p:nvPr/>
        </p:nvSpPr>
        <p:spPr bwMode="auto">
          <a:xfrm>
            <a:off x="1752600" y="3048000"/>
            <a:ext cx="61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S</a:t>
            </a:r>
            <a:r>
              <a:rPr lang="en-US" altLang="en-US" sz="2400" baseline="-25000"/>
              <a:t>um</a:t>
            </a:r>
          </a:p>
        </p:txBody>
      </p:sp>
      <p:sp>
        <p:nvSpPr>
          <p:cNvPr id="27674" name="Line 120"/>
          <p:cNvSpPr>
            <a:spLocks noChangeShapeType="1"/>
          </p:cNvSpPr>
          <p:nvPr/>
        </p:nvSpPr>
        <p:spPr bwMode="auto">
          <a:xfrm flipH="1">
            <a:off x="990600" y="247332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5" name="Line 121"/>
          <p:cNvSpPr>
            <a:spLocks noChangeShapeType="1"/>
          </p:cNvSpPr>
          <p:nvPr/>
        </p:nvSpPr>
        <p:spPr bwMode="auto">
          <a:xfrm>
            <a:off x="990600" y="2473325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6" name="Text Box 122"/>
          <p:cNvSpPr txBox="1">
            <a:spLocks noChangeArrowheads="1"/>
          </p:cNvSpPr>
          <p:nvPr/>
        </p:nvSpPr>
        <p:spPr bwMode="auto">
          <a:xfrm>
            <a:off x="685800" y="3124200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C</a:t>
            </a:r>
            <a:r>
              <a:rPr lang="en-US" altLang="en-US" sz="2400" baseline="-2000"/>
              <a:t>out</a:t>
            </a:r>
          </a:p>
        </p:txBody>
      </p:sp>
      <p:sp>
        <p:nvSpPr>
          <p:cNvPr id="27677" name="Oval 138"/>
          <p:cNvSpPr>
            <a:spLocks noChangeArrowheads="1"/>
          </p:cNvSpPr>
          <p:nvPr/>
        </p:nvSpPr>
        <p:spPr bwMode="auto">
          <a:xfrm>
            <a:off x="7337425" y="1700213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78" name="Rectangle 139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152400"/>
            <a:ext cx="7010400" cy="990600"/>
          </a:xfrm>
        </p:spPr>
        <p:txBody>
          <a:bodyPr/>
          <a:lstStyle/>
          <a:p>
            <a:pPr eaLnBrk="1" hangingPunct="1"/>
            <a:r>
              <a:rPr lang="en-US" altLang="en-US" sz="3200" smtClean="0"/>
              <a:t>Half Adder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93CDFEB-F06E-49F0-95FC-8A1ED8334ED9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  <p:sp>
        <p:nvSpPr>
          <p:cNvPr id="28675" name="Text Box 33"/>
          <p:cNvSpPr txBox="1">
            <a:spLocks noChangeArrowheads="1"/>
          </p:cNvSpPr>
          <p:nvPr/>
        </p:nvSpPr>
        <p:spPr bwMode="auto">
          <a:xfrm>
            <a:off x="2252663" y="80963"/>
            <a:ext cx="55657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800"/>
              <a:t>Full Adder Composed of Half Adders</a:t>
            </a:r>
          </a:p>
        </p:txBody>
      </p:sp>
      <p:grpSp>
        <p:nvGrpSpPr>
          <p:cNvPr id="28676" name="Group 36"/>
          <p:cNvGrpSpPr>
            <a:grpSpLocks/>
          </p:cNvGrpSpPr>
          <p:nvPr/>
        </p:nvGrpSpPr>
        <p:grpSpPr bwMode="auto">
          <a:xfrm>
            <a:off x="1127125" y="1447800"/>
            <a:ext cx="7712075" cy="3352800"/>
            <a:chOff x="710" y="912"/>
            <a:chExt cx="4858" cy="2112"/>
          </a:xfrm>
        </p:grpSpPr>
        <p:sp>
          <p:nvSpPr>
            <p:cNvPr id="28677" name="Rectangle 4"/>
            <p:cNvSpPr>
              <a:spLocks noChangeArrowheads="1"/>
            </p:cNvSpPr>
            <p:nvPr/>
          </p:nvSpPr>
          <p:spPr bwMode="auto">
            <a:xfrm>
              <a:off x="1296" y="960"/>
              <a:ext cx="1152" cy="96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/>
                <a:t>HA</a:t>
              </a:r>
            </a:p>
          </p:txBody>
        </p:sp>
        <p:sp>
          <p:nvSpPr>
            <p:cNvPr id="28678" name="Rectangle 5"/>
            <p:cNvSpPr>
              <a:spLocks noChangeArrowheads="1"/>
            </p:cNvSpPr>
            <p:nvPr/>
          </p:nvSpPr>
          <p:spPr bwMode="auto">
            <a:xfrm>
              <a:off x="3312" y="2064"/>
              <a:ext cx="1152" cy="96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/>
                <a:t>HA</a:t>
              </a:r>
            </a:p>
          </p:txBody>
        </p:sp>
        <p:sp>
          <p:nvSpPr>
            <p:cNvPr id="28679" name="Line 6"/>
            <p:cNvSpPr>
              <a:spLocks noChangeShapeType="1"/>
            </p:cNvSpPr>
            <p:nvPr/>
          </p:nvSpPr>
          <p:spPr bwMode="auto">
            <a:xfrm>
              <a:off x="2448" y="1152"/>
              <a:ext cx="2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0" name="Line 7"/>
            <p:cNvSpPr>
              <a:spLocks noChangeShapeType="1"/>
            </p:cNvSpPr>
            <p:nvPr/>
          </p:nvSpPr>
          <p:spPr bwMode="auto">
            <a:xfrm>
              <a:off x="1008" y="115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1" name="Line 8"/>
            <p:cNvSpPr>
              <a:spLocks noChangeShapeType="1"/>
            </p:cNvSpPr>
            <p:nvPr/>
          </p:nvSpPr>
          <p:spPr bwMode="auto">
            <a:xfrm>
              <a:off x="1008" y="163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2" name="Text Box 9"/>
            <p:cNvSpPr txBox="1">
              <a:spLocks noChangeArrowheads="1"/>
            </p:cNvSpPr>
            <p:nvPr/>
          </p:nvSpPr>
          <p:spPr bwMode="auto">
            <a:xfrm>
              <a:off x="710" y="984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a</a:t>
              </a:r>
            </a:p>
          </p:txBody>
        </p:sp>
        <p:sp>
          <p:nvSpPr>
            <p:cNvPr id="28683" name="Text Box 10"/>
            <p:cNvSpPr txBox="1">
              <a:spLocks noChangeArrowheads="1"/>
            </p:cNvSpPr>
            <p:nvPr/>
          </p:nvSpPr>
          <p:spPr bwMode="auto">
            <a:xfrm>
              <a:off x="724" y="1545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b</a:t>
              </a:r>
            </a:p>
          </p:txBody>
        </p:sp>
        <p:sp>
          <p:nvSpPr>
            <p:cNvPr id="28684" name="Line 11"/>
            <p:cNvSpPr>
              <a:spLocks noChangeShapeType="1"/>
            </p:cNvSpPr>
            <p:nvPr/>
          </p:nvSpPr>
          <p:spPr bwMode="auto">
            <a:xfrm>
              <a:off x="2448" y="158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Line 12"/>
            <p:cNvSpPr>
              <a:spLocks noChangeShapeType="1"/>
            </p:cNvSpPr>
            <p:nvPr/>
          </p:nvSpPr>
          <p:spPr bwMode="auto">
            <a:xfrm>
              <a:off x="2784" y="1584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Line 13"/>
            <p:cNvSpPr>
              <a:spLocks noChangeShapeType="1"/>
            </p:cNvSpPr>
            <p:nvPr/>
          </p:nvSpPr>
          <p:spPr bwMode="auto">
            <a:xfrm>
              <a:off x="2784" y="230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7" name="Line 15"/>
            <p:cNvSpPr>
              <a:spLocks noChangeShapeType="1"/>
            </p:cNvSpPr>
            <p:nvPr/>
          </p:nvSpPr>
          <p:spPr bwMode="auto">
            <a:xfrm>
              <a:off x="1008" y="2736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8" name="Text Box 16"/>
            <p:cNvSpPr txBox="1">
              <a:spLocks noChangeArrowheads="1"/>
            </p:cNvSpPr>
            <p:nvPr/>
          </p:nvSpPr>
          <p:spPr bwMode="auto">
            <a:xfrm>
              <a:off x="758" y="2616"/>
              <a:ext cx="25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c</a:t>
              </a:r>
              <a:r>
                <a:rPr lang="en-US" altLang="en-US" baseline="-25000"/>
                <a:t>in</a:t>
              </a:r>
            </a:p>
          </p:txBody>
        </p:sp>
        <p:sp>
          <p:nvSpPr>
            <p:cNvPr id="28689" name="Text Box 20"/>
            <p:cNvSpPr txBox="1">
              <a:spLocks noChangeArrowheads="1"/>
            </p:cNvSpPr>
            <p:nvPr/>
          </p:nvSpPr>
          <p:spPr bwMode="auto">
            <a:xfrm>
              <a:off x="3168" y="912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x</a:t>
              </a:r>
            </a:p>
          </p:txBody>
        </p:sp>
        <p:sp>
          <p:nvSpPr>
            <p:cNvPr id="28690" name="Text Box 21"/>
            <p:cNvSpPr txBox="1">
              <a:spLocks noChangeArrowheads="1"/>
            </p:cNvSpPr>
            <p:nvPr/>
          </p:nvSpPr>
          <p:spPr bwMode="auto">
            <a:xfrm>
              <a:off x="2064" y="1488"/>
              <a:ext cx="3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sum</a:t>
              </a:r>
            </a:p>
          </p:txBody>
        </p:sp>
        <p:sp>
          <p:nvSpPr>
            <p:cNvPr id="28691" name="Text Box 22"/>
            <p:cNvSpPr txBox="1">
              <a:spLocks noChangeArrowheads="1"/>
            </p:cNvSpPr>
            <p:nvPr/>
          </p:nvSpPr>
          <p:spPr bwMode="auto">
            <a:xfrm>
              <a:off x="2112" y="1056"/>
              <a:ext cx="30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c</a:t>
              </a:r>
              <a:r>
                <a:rPr lang="en-US" altLang="en-US" baseline="-25000"/>
                <a:t>out</a:t>
              </a:r>
            </a:p>
          </p:txBody>
        </p:sp>
        <p:sp>
          <p:nvSpPr>
            <p:cNvPr id="28692" name="Line 24"/>
            <p:cNvSpPr>
              <a:spLocks noChangeShapeType="1"/>
            </p:cNvSpPr>
            <p:nvPr/>
          </p:nvSpPr>
          <p:spPr bwMode="auto">
            <a:xfrm>
              <a:off x="4464" y="2736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3" name="Rectangle 25"/>
            <p:cNvSpPr>
              <a:spLocks noChangeArrowheads="1"/>
            </p:cNvSpPr>
            <p:nvPr/>
          </p:nvSpPr>
          <p:spPr bwMode="auto">
            <a:xfrm>
              <a:off x="4704" y="1008"/>
              <a:ext cx="480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/>
                <a:t>OR</a:t>
              </a:r>
            </a:p>
          </p:txBody>
        </p:sp>
        <p:cxnSp>
          <p:nvCxnSpPr>
            <p:cNvPr id="28694" name="AutoShape 26"/>
            <p:cNvCxnSpPr>
              <a:cxnSpLocks noChangeShapeType="1"/>
              <a:stCxn id="28678" idx="3"/>
              <a:endCxn id="28693" idx="1"/>
            </p:cNvCxnSpPr>
            <p:nvPr/>
          </p:nvCxnSpPr>
          <p:spPr bwMode="auto">
            <a:xfrm flipV="1">
              <a:off x="4464" y="1272"/>
              <a:ext cx="240" cy="127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695" name="Line 27"/>
            <p:cNvSpPr>
              <a:spLocks noChangeShapeType="1"/>
            </p:cNvSpPr>
            <p:nvPr/>
          </p:nvSpPr>
          <p:spPr bwMode="auto">
            <a:xfrm>
              <a:off x="5184" y="120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6" name="Text Box 28"/>
            <p:cNvSpPr txBox="1">
              <a:spLocks noChangeArrowheads="1"/>
            </p:cNvSpPr>
            <p:nvPr/>
          </p:nvSpPr>
          <p:spPr bwMode="auto">
            <a:xfrm>
              <a:off x="5184" y="2592"/>
              <a:ext cx="3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sum</a:t>
              </a:r>
            </a:p>
          </p:txBody>
        </p:sp>
        <p:sp>
          <p:nvSpPr>
            <p:cNvPr id="28697" name="Text Box 29"/>
            <p:cNvSpPr txBox="1">
              <a:spLocks noChangeArrowheads="1"/>
            </p:cNvSpPr>
            <p:nvPr/>
          </p:nvSpPr>
          <p:spPr bwMode="auto">
            <a:xfrm>
              <a:off x="5222" y="935"/>
              <a:ext cx="34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c</a:t>
              </a:r>
              <a:r>
                <a:rPr lang="en-US" altLang="en-US" baseline="-25000"/>
                <a:t>out</a:t>
              </a:r>
            </a:p>
          </p:txBody>
        </p:sp>
        <p:sp>
          <p:nvSpPr>
            <p:cNvPr id="28698" name="Text Box 31"/>
            <p:cNvSpPr txBox="1">
              <a:spLocks noChangeArrowheads="1"/>
            </p:cNvSpPr>
            <p:nvPr/>
          </p:nvSpPr>
          <p:spPr bwMode="auto">
            <a:xfrm>
              <a:off x="4166" y="2280"/>
              <a:ext cx="30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c</a:t>
              </a:r>
              <a:r>
                <a:rPr lang="en-US" altLang="en-US" baseline="-25000"/>
                <a:t>out</a:t>
              </a:r>
            </a:p>
          </p:txBody>
        </p:sp>
        <p:sp>
          <p:nvSpPr>
            <p:cNvPr id="28699" name="Text Box 32"/>
            <p:cNvSpPr txBox="1">
              <a:spLocks noChangeArrowheads="1"/>
            </p:cNvSpPr>
            <p:nvPr/>
          </p:nvSpPr>
          <p:spPr bwMode="auto">
            <a:xfrm>
              <a:off x="4166" y="2568"/>
              <a:ext cx="3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sum</a:t>
              </a:r>
            </a:p>
          </p:txBody>
        </p:sp>
        <p:sp>
          <p:nvSpPr>
            <p:cNvPr id="28700" name="Text Box 34"/>
            <p:cNvSpPr txBox="1">
              <a:spLocks noChangeArrowheads="1"/>
            </p:cNvSpPr>
            <p:nvPr/>
          </p:nvSpPr>
          <p:spPr bwMode="auto">
            <a:xfrm>
              <a:off x="2798" y="1919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y</a:t>
              </a:r>
            </a:p>
          </p:txBody>
        </p:sp>
        <p:sp>
          <p:nvSpPr>
            <p:cNvPr id="28701" name="Text Box 35"/>
            <p:cNvSpPr txBox="1">
              <a:spLocks noChangeArrowheads="1"/>
            </p:cNvSpPr>
            <p:nvPr/>
          </p:nvSpPr>
          <p:spPr bwMode="auto">
            <a:xfrm>
              <a:off x="4564" y="1823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z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5BF3F0D-8F79-4DD5-83DD-6B2A4270ECD7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2252663" y="80963"/>
            <a:ext cx="55657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800"/>
              <a:t>Full Adder Composed of Half Adders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425575" y="823913"/>
            <a:ext cx="1255713" cy="530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400"/>
              <a:t>HA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624263" y="1435100"/>
            <a:ext cx="1257300" cy="530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400"/>
              <a:t>HA</a:t>
            </a:r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2681288" y="930275"/>
            <a:ext cx="2460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1111250" y="930275"/>
            <a:ext cx="31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1111250" y="1195388"/>
            <a:ext cx="31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769938" y="701675"/>
            <a:ext cx="28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769938" y="100965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2681288" y="1168400"/>
            <a:ext cx="366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3048000" y="1168400"/>
            <a:ext cx="0" cy="398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3048000" y="15668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>
            <a:off x="1111250" y="1806575"/>
            <a:ext cx="2513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731838" y="1547813"/>
            <a:ext cx="4048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</a:rPr>
              <a:t>c</a:t>
            </a:r>
            <a:r>
              <a:rPr lang="en-US" altLang="en-US" baseline="-25000">
                <a:solidFill>
                  <a:schemeClr val="accent2"/>
                </a:solidFill>
              </a:rPr>
              <a:t>in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3497263" y="855663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CC0000"/>
                </a:solidFill>
              </a:rPr>
              <a:t>x</a:t>
            </a: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2190750" y="1009650"/>
            <a:ext cx="56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sum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2266950" y="701675"/>
            <a:ext cx="4810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25000"/>
              <a:t>out</a:t>
            </a:r>
          </a:p>
        </p:txBody>
      </p:sp>
      <p:sp>
        <p:nvSpPr>
          <p:cNvPr id="29715" name="Line 19"/>
          <p:cNvSpPr>
            <a:spLocks noChangeShapeType="1"/>
          </p:cNvSpPr>
          <p:nvPr/>
        </p:nvSpPr>
        <p:spPr bwMode="auto">
          <a:xfrm>
            <a:off x="4881563" y="1806575"/>
            <a:ext cx="784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6" name="Rectangle 20"/>
          <p:cNvSpPr>
            <a:spLocks noChangeArrowheads="1"/>
          </p:cNvSpPr>
          <p:nvPr/>
        </p:nvSpPr>
        <p:spPr bwMode="auto">
          <a:xfrm>
            <a:off x="5148263" y="855663"/>
            <a:ext cx="523875" cy="292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cxnSp>
        <p:nvCxnSpPr>
          <p:cNvPr id="29717" name="AutoShape 21"/>
          <p:cNvCxnSpPr>
            <a:cxnSpLocks noChangeShapeType="1"/>
            <a:stCxn id="29701" idx="3"/>
            <a:endCxn id="29716" idx="1"/>
          </p:cNvCxnSpPr>
          <p:nvPr/>
        </p:nvCxnSpPr>
        <p:spPr bwMode="auto">
          <a:xfrm flipV="1">
            <a:off x="4881563" y="1001713"/>
            <a:ext cx="266700" cy="6985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8" name="Line 22"/>
          <p:cNvSpPr>
            <a:spLocks noChangeShapeType="1"/>
          </p:cNvSpPr>
          <p:nvPr/>
        </p:nvSpPr>
        <p:spPr bwMode="auto">
          <a:xfrm>
            <a:off x="5665788" y="955675"/>
            <a:ext cx="2619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5665788" y="1727200"/>
            <a:ext cx="768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sum</a:t>
            </a:r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5686425" y="931863"/>
            <a:ext cx="555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CC0000"/>
                </a:solidFill>
              </a:rPr>
              <a:t>c</a:t>
            </a:r>
            <a:r>
              <a:rPr lang="en-US" altLang="en-US" baseline="-25000">
                <a:solidFill>
                  <a:srgbClr val="CC0000"/>
                </a:solidFill>
              </a:rPr>
              <a:t>out</a:t>
            </a:r>
          </a:p>
        </p:txBody>
      </p: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4418013" y="1355725"/>
            <a:ext cx="4810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25000"/>
              <a:t>out</a:t>
            </a:r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4379913" y="1624013"/>
            <a:ext cx="565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sum</a:t>
            </a:r>
          </a:p>
        </p:txBody>
      </p:sp>
      <p:sp>
        <p:nvSpPr>
          <p:cNvPr id="29723" name="Text Box 27"/>
          <p:cNvSpPr txBox="1">
            <a:spLocks noChangeArrowheads="1"/>
          </p:cNvSpPr>
          <p:nvPr/>
        </p:nvSpPr>
        <p:spPr bwMode="auto">
          <a:xfrm>
            <a:off x="3113088" y="12017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y</a:t>
            </a:r>
          </a:p>
        </p:txBody>
      </p:sp>
      <p:sp>
        <p:nvSpPr>
          <p:cNvPr id="29724" name="Text Box 28"/>
          <p:cNvSpPr txBox="1">
            <a:spLocks noChangeArrowheads="1"/>
          </p:cNvSpPr>
          <p:nvPr/>
        </p:nvSpPr>
        <p:spPr bwMode="auto">
          <a:xfrm>
            <a:off x="4994275" y="1316038"/>
            <a:ext cx="28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CC0000"/>
                </a:solidFill>
              </a:rPr>
              <a:t>z</a:t>
            </a:r>
          </a:p>
        </p:txBody>
      </p:sp>
      <p:graphicFrame>
        <p:nvGraphicFramePr>
          <p:cNvPr id="179340" name="Group 140"/>
          <p:cNvGraphicFramePr>
            <a:graphicFrameLocks noGrp="1"/>
          </p:cNvGraphicFramePr>
          <p:nvPr/>
        </p:nvGraphicFramePr>
        <p:xfrm>
          <a:off x="846138" y="2314575"/>
          <a:ext cx="4737100" cy="4106863"/>
        </p:xfrm>
        <a:graphic>
          <a:graphicData uri="http://schemas.openxmlformats.org/drawingml/2006/table">
            <a:tbl>
              <a:tblPr/>
              <a:tblGrid>
                <a:gridCol w="525462"/>
                <a:gridCol w="527050"/>
                <a:gridCol w="525463"/>
                <a:gridCol w="528637"/>
                <a:gridCol w="523875"/>
                <a:gridCol w="528638"/>
                <a:gridCol w="525462"/>
                <a:gridCol w="527050"/>
                <a:gridCol w="525463"/>
              </a:tblGrid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out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alt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9380" name="Group 180"/>
          <p:cNvGraphicFramePr>
            <a:graphicFrameLocks noGrp="1"/>
          </p:cNvGraphicFramePr>
          <p:nvPr/>
        </p:nvGraphicFramePr>
        <p:xfrm>
          <a:off x="6030913" y="2354263"/>
          <a:ext cx="2535237" cy="3086101"/>
        </p:xfrm>
        <a:graphic>
          <a:graphicData uri="http://schemas.openxmlformats.org/drawingml/2006/table">
            <a:tbl>
              <a:tblPr/>
              <a:tblGrid>
                <a:gridCol w="633412"/>
                <a:gridCol w="635000"/>
                <a:gridCol w="633413"/>
                <a:gridCol w="633412"/>
              </a:tblGrid>
              <a:tr h="628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out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DC41414-51BC-4910-AA20-7B5CD9DA33FF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205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Adder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2971800" y="4303713"/>
          <a:ext cx="2743200" cy="166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VISIO" r:id="rId8" imgW="1050120" imgH="802080" progId="Visio.Drawing.6">
                  <p:embed/>
                </p:oleObj>
              </mc:Choice>
              <mc:Fallback>
                <p:oleObj name="VISIO" r:id="rId8" imgW="1050120" imgH="80208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303713"/>
                        <a:ext cx="2743200" cy="1665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Several types of carry propagate adders (CPAs) are: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/>
              <a:t>Ripple-carry adders 	(slow)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/>
              <a:t>Carry-lookahead adders 	(fast)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/>
              <a:t>Prefix adders 		(faster)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Carry-lookahead and prefix adders are faster for large adders but require more hardware.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/>
              <a:t> 				       </a:t>
            </a:r>
            <a:r>
              <a:rPr lang="en-US" altLang="en-US" sz="3200">
                <a:solidFill>
                  <a:schemeClr val="accent2"/>
                </a:solidFill>
              </a:rPr>
              <a:t>Symbol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6529F15-7AA0-4F05-8DE6-2FD82B6BBE74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307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Chain 1-bit adders together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Carry ripples through entire chain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Disadvantage: </a:t>
            </a:r>
            <a:r>
              <a:rPr lang="en-US" altLang="en-US" sz="2800">
                <a:solidFill>
                  <a:srgbClr val="FF3300"/>
                </a:solidFill>
              </a:rPr>
              <a:t>slow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Ripple-Carry Adder</a:t>
            </a:r>
          </a:p>
        </p:txBody>
      </p:sp>
      <p:graphicFrame>
        <p:nvGraphicFramePr>
          <p:cNvPr id="3074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09600" y="3124200"/>
          <a:ext cx="8153400" cy="177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Visio" r:id="rId7" imgW="3136012" imgH="684552" progId="Visio.Drawing.11">
                  <p:embed/>
                </p:oleObj>
              </mc:Choice>
              <mc:Fallback>
                <p:oleObj name="Visio" r:id="rId7" imgW="3136012" imgH="684552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24200"/>
                        <a:ext cx="8153400" cy="1779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20289B2-941E-4092-A860-B1D6BE35CFF5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  <p:sp>
        <p:nvSpPr>
          <p:cNvPr id="3072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The delay of an </a:t>
            </a:r>
            <a:r>
              <a:rPr lang="en-US" altLang="en-US" sz="2800" i="1"/>
              <a:t>N</a:t>
            </a:r>
            <a:r>
              <a:rPr lang="en-US" altLang="en-US" sz="2800"/>
              <a:t>-bit ripple-carry adder is: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		</a:t>
            </a:r>
            <a:r>
              <a:rPr lang="en-US" altLang="en-US" sz="2800" i="1">
                <a:solidFill>
                  <a:schemeClr val="accent2"/>
                </a:solidFill>
              </a:rPr>
              <a:t>t</a:t>
            </a:r>
            <a:r>
              <a:rPr lang="en-US" altLang="en-US" sz="2800" baseline="-25000">
                <a:solidFill>
                  <a:schemeClr val="accent2"/>
                </a:solidFill>
              </a:rPr>
              <a:t>ripple</a:t>
            </a:r>
            <a:r>
              <a:rPr lang="en-US" altLang="en-US" sz="2800">
                <a:solidFill>
                  <a:schemeClr val="accent2"/>
                </a:solidFill>
              </a:rPr>
              <a:t> = </a:t>
            </a:r>
            <a:r>
              <a:rPr lang="en-US" altLang="en-US" sz="2800" i="1">
                <a:solidFill>
                  <a:schemeClr val="accent2"/>
                </a:solidFill>
              </a:rPr>
              <a:t>Nt</a:t>
            </a:r>
            <a:r>
              <a:rPr lang="en-US" altLang="en-US" sz="2800" i="1" baseline="-25000">
                <a:solidFill>
                  <a:schemeClr val="accent2"/>
                </a:solidFill>
              </a:rPr>
              <a:t>FA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 baseline="-25000"/>
              <a:t>		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 baseline="-25000"/>
              <a:t>	    </a:t>
            </a:r>
            <a:r>
              <a:rPr lang="en-US" altLang="en-US" sz="2800"/>
              <a:t>where </a:t>
            </a:r>
            <a:r>
              <a:rPr lang="en-US" altLang="en-US" sz="2800" i="1"/>
              <a:t>t</a:t>
            </a:r>
            <a:r>
              <a:rPr lang="en-US" altLang="en-US" sz="2800" i="1" baseline="-25000"/>
              <a:t>FA</a:t>
            </a:r>
            <a:r>
              <a:rPr lang="en-US" altLang="en-US" sz="2800"/>
              <a:t> is the delay of a full adder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Ripple-Carry Adder Delay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949D8F4-5B87-4A1C-9AC7-7A18E2152D99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3174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61963" y="1277938"/>
            <a:ext cx="82296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Compress the logic levels of </a:t>
            </a:r>
            <a:r>
              <a:rPr lang="en-US" altLang="en-US" sz="2800" i="1"/>
              <a:t>C</a:t>
            </a:r>
            <a:r>
              <a:rPr lang="en-US" altLang="en-US" sz="2800" baseline="-25000"/>
              <a:t>out</a:t>
            </a:r>
            <a:r>
              <a:rPr lang="en-US" altLang="en-US" sz="2800"/>
              <a:t>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b="1"/>
              <a:t>Some definitions: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/>
              <a:t>Generate (</a:t>
            </a:r>
            <a:r>
              <a:rPr lang="en-US" altLang="en-US" sz="2400" i="1">
                <a:solidFill>
                  <a:srgbClr val="CC0000"/>
                </a:solidFill>
              </a:rPr>
              <a:t>G</a:t>
            </a:r>
            <a:r>
              <a:rPr lang="en-US" altLang="en-US" sz="2400" i="1" baseline="-25000">
                <a:solidFill>
                  <a:srgbClr val="CC0000"/>
                </a:solidFill>
              </a:rPr>
              <a:t>i</a:t>
            </a:r>
            <a:r>
              <a:rPr lang="en-US" altLang="en-US" sz="2400"/>
              <a:t>) and propagate (</a:t>
            </a:r>
            <a:r>
              <a:rPr lang="en-US" altLang="en-US" sz="2400" i="1">
                <a:solidFill>
                  <a:srgbClr val="CC0000"/>
                </a:solidFill>
              </a:rPr>
              <a:t>P</a:t>
            </a:r>
            <a:r>
              <a:rPr lang="en-US" altLang="en-US" sz="2400" i="1" baseline="-25000">
                <a:solidFill>
                  <a:srgbClr val="CC0000"/>
                </a:solidFill>
              </a:rPr>
              <a:t>i</a:t>
            </a:r>
            <a:r>
              <a:rPr lang="en-US" altLang="en-US" sz="2400"/>
              <a:t>) signals for each column:</a:t>
            </a:r>
          </a:p>
          <a:p>
            <a:pPr lvl="2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/>
              <a:t>A column will generate a carry out if </a:t>
            </a:r>
            <a:r>
              <a:rPr lang="en-US" altLang="en-US" sz="2000" i="1"/>
              <a:t>A</a:t>
            </a:r>
            <a:r>
              <a:rPr lang="en-US" altLang="en-US" sz="2000" i="1" baseline="-25000"/>
              <a:t>i</a:t>
            </a:r>
            <a:r>
              <a:rPr lang="en-US" altLang="en-US" sz="2000"/>
              <a:t> AND </a:t>
            </a:r>
            <a:r>
              <a:rPr lang="en-US" altLang="en-US" sz="2000" i="1"/>
              <a:t>B</a:t>
            </a:r>
            <a:r>
              <a:rPr lang="en-US" altLang="en-US" sz="2000" i="1" baseline="-25000"/>
              <a:t>i</a:t>
            </a:r>
            <a:r>
              <a:rPr lang="en-US" altLang="en-US" sz="2000"/>
              <a:t> are both 1. 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i="1"/>
              <a:t>				</a:t>
            </a:r>
            <a:r>
              <a:rPr lang="en-US" altLang="en-US" sz="2400" b="1" i="1">
                <a:solidFill>
                  <a:srgbClr val="CC0000"/>
                </a:solidFill>
              </a:rPr>
              <a:t>G</a:t>
            </a:r>
            <a:r>
              <a:rPr lang="en-US" altLang="en-US" sz="2400" b="1" i="1" baseline="-25000">
                <a:solidFill>
                  <a:srgbClr val="CC0000"/>
                </a:solidFill>
              </a:rPr>
              <a:t>i</a:t>
            </a:r>
            <a:r>
              <a:rPr lang="en-US" altLang="en-US" sz="2400" b="1">
                <a:solidFill>
                  <a:schemeClr val="accent2"/>
                </a:solidFill>
              </a:rPr>
              <a:t> = </a:t>
            </a:r>
            <a:r>
              <a:rPr lang="en-US" altLang="en-US" sz="2400" b="1" i="1">
                <a:solidFill>
                  <a:schemeClr val="accent2"/>
                </a:solidFill>
              </a:rPr>
              <a:t>A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</a:t>
            </a:r>
            <a:r>
              <a:rPr lang="en-US" altLang="en-US" sz="2400" b="1" i="1">
                <a:solidFill>
                  <a:schemeClr val="accent2"/>
                </a:solidFill>
              </a:rPr>
              <a:t>B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</a:t>
            </a:r>
          </a:p>
          <a:p>
            <a:pPr lvl="2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/>
              <a:t>A column will propagate a carry in to the carry out if </a:t>
            </a:r>
            <a:r>
              <a:rPr lang="en-US" altLang="en-US" sz="2000" i="1"/>
              <a:t>A</a:t>
            </a:r>
            <a:r>
              <a:rPr lang="en-US" altLang="en-US" sz="2000" i="1" baseline="-25000"/>
              <a:t>i</a:t>
            </a:r>
            <a:r>
              <a:rPr lang="en-US" altLang="en-US" sz="2000"/>
              <a:t> OR </a:t>
            </a:r>
            <a:r>
              <a:rPr lang="en-US" altLang="en-US" sz="2000" i="1"/>
              <a:t>B</a:t>
            </a:r>
            <a:r>
              <a:rPr lang="en-US" altLang="en-US" sz="2000" i="1" baseline="-25000"/>
              <a:t>i</a:t>
            </a:r>
            <a:r>
              <a:rPr lang="en-US" altLang="en-US" sz="2000"/>
              <a:t> is 1.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i="1"/>
              <a:t>			</a:t>
            </a:r>
            <a:r>
              <a:rPr lang="en-US" altLang="en-US" sz="3600" b="1" i="1"/>
              <a:t>	</a:t>
            </a:r>
            <a:r>
              <a:rPr lang="en-US" altLang="en-US" sz="2400" b="1" i="1">
                <a:solidFill>
                  <a:srgbClr val="CC0000"/>
                </a:solidFill>
              </a:rPr>
              <a:t>P</a:t>
            </a:r>
            <a:r>
              <a:rPr lang="en-US" altLang="en-US" sz="2400" b="1" i="1" baseline="-25000">
                <a:solidFill>
                  <a:srgbClr val="CC0000"/>
                </a:solidFill>
              </a:rPr>
              <a:t>i</a:t>
            </a:r>
            <a:r>
              <a:rPr lang="en-US" altLang="en-US" sz="2400" b="1">
                <a:solidFill>
                  <a:schemeClr val="accent2"/>
                </a:solidFill>
              </a:rPr>
              <a:t> = </a:t>
            </a:r>
            <a:r>
              <a:rPr lang="en-US" altLang="en-US" sz="2400" b="1" i="1">
                <a:solidFill>
                  <a:schemeClr val="accent2"/>
                </a:solidFill>
              </a:rPr>
              <a:t>A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 </a:t>
            </a:r>
            <a:r>
              <a:rPr lang="en-US" altLang="en-US" sz="2400" b="1">
                <a:solidFill>
                  <a:schemeClr val="accent2"/>
                </a:solidFill>
              </a:rPr>
              <a:t>+ </a:t>
            </a:r>
            <a:r>
              <a:rPr lang="en-US" altLang="en-US" sz="2400" b="1" i="1">
                <a:solidFill>
                  <a:schemeClr val="accent2"/>
                </a:solidFill>
              </a:rPr>
              <a:t>B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</a:t>
            </a:r>
          </a:p>
          <a:p>
            <a:pPr lvl="2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/>
              <a:t>The carry out of a column (</a:t>
            </a:r>
            <a:r>
              <a:rPr lang="en-US" altLang="en-US" sz="2000" i="1"/>
              <a:t>C</a:t>
            </a:r>
            <a:r>
              <a:rPr lang="en-US" altLang="en-US" sz="2000" i="1" baseline="-25000"/>
              <a:t>i</a:t>
            </a:r>
            <a:r>
              <a:rPr lang="en-US" altLang="en-US" sz="2000"/>
              <a:t>) is: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b="1" i="1">
                <a:solidFill>
                  <a:schemeClr val="accent2"/>
                </a:solidFill>
              </a:rPr>
              <a:t>                   C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i+1</a:t>
            </a:r>
            <a:r>
              <a:rPr lang="en-US" altLang="en-US" sz="2400" b="1">
                <a:solidFill>
                  <a:schemeClr val="accent2"/>
                </a:solidFill>
              </a:rPr>
              <a:t> = </a:t>
            </a:r>
            <a:r>
              <a:rPr lang="en-US" altLang="en-US" sz="2400" b="1" i="1">
                <a:solidFill>
                  <a:schemeClr val="accent2"/>
                </a:solidFill>
              </a:rPr>
              <a:t>A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</a:t>
            </a:r>
            <a:r>
              <a:rPr lang="en-US" altLang="en-US" sz="2400" b="1" i="1">
                <a:solidFill>
                  <a:schemeClr val="accent2"/>
                </a:solidFill>
              </a:rPr>
              <a:t>B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</a:t>
            </a:r>
            <a:r>
              <a:rPr lang="en-US" altLang="en-US" sz="2400" b="1" i="1">
                <a:solidFill>
                  <a:schemeClr val="accent2"/>
                </a:solidFill>
              </a:rPr>
              <a:t> + </a:t>
            </a:r>
            <a:r>
              <a:rPr lang="en-US" altLang="en-US" sz="2400" b="1">
                <a:solidFill>
                  <a:schemeClr val="accent2"/>
                </a:solidFill>
              </a:rPr>
              <a:t>(</a:t>
            </a:r>
            <a:r>
              <a:rPr lang="en-US" altLang="en-US" sz="2400" b="1" i="1">
                <a:solidFill>
                  <a:schemeClr val="accent2"/>
                </a:solidFill>
              </a:rPr>
              <a:t>A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 </a:t>
            </a:r>
            <a:r>
              <a:rPr lang="en-US" altLang="en-US" sz="2400" b="1">
                <a:solidFill>
                  <a:schemeClr val="accent2"/>
                </a:solidFill>
              </a:rPr>
              <a:t>+ </a:t>
            </a:r>
            <a:r>
              <a:rPr lang="en-US" altLang="en-US" sz="2400" b="1" i="1">
                <a:solidFill>
                  <a:schemeClr val="accent2"/>
                </a:solidFill>
              </a:rPr>
              <a:t>B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</a:t>
            </a:r>
            <a:r>
              <a:rPr lang="en-US" altLang="en-US" sz="2400" b="1">
                <a:solidFill>
                  <a:schemeClr val="accent2"/>
                </a:solidFill>
              </a:rPr>
              <a:t>)</a:t>
            </a:r>
            <a:r>
              <a:rPr lang="en-US" altLang="en-US" sz="2400" b="1" i="1">
                <a:solidFill>
                  <a:schemeClr val="accent2"/>
                </a:solidFill>
              </a:rPr>
              <a:t>C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</a:t>
            </a:r>
            <a:r>
              <a:rPr lang="en-US" altLang="en-US" sz="2400" b="1">
                <a:solidFill>
                  <a:schemeClr val="accent2"/>
                </a:solidFill>
              </a:rPr>
              <a:t>= </a:t>
            </a:r>
            <a:r>
              <a:rPr lang="en-US" altLang="en-US" sz="2400" b="1" i="1">
                <a:solidFill>
                  <a:srgbClr val="CC0000"/>
                </a:solidFill>
              </a:rPr>
              <a:t>G</a:t>
            </a:r>
            <a:r>
              <a:rPr lang="en-US" altLang="en-US" sz="2400" b="1" i="1" baseline="-25000">
                <a:solidFill>
                  <a:srgbClr val="CC0000"/>
                </a:solidFill>
              </a:rPr>
              <a:t>i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 </a:t>
            </a:r>
            <a:r>
              <a:rPr lang="en-US" altLang="en-US" sz="2400" b="1" i="1">
                <a:solidFill>
                  <a:schemeClr val="accent2"/>
                </a:solidFill>
              </a:rPr>
              <a:t> + </a:t>
            </a:r>
            <a:r>
              <a:rPr lang="en-US" altLang="en-US" sz="2400" b="1" i="1">
                <a:solidFill>
                  <a:srgbClr val="CC0000"/>
                </a:solidFill>
              </a:rPr>
              <a:t>P</a:t>
            </a:r>
            <a:r>
              <a:rPr lang="en-US" altLang="en-US" sz="2400" b="1" i="1" baseline="-25000">
                <a:solidFill>
                  <a:srgbClr val="CC0000"/>
                </a:solidFill>
              </a:rPr>
              <a:t>i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 </a:t>
            </a:r>
            <a:r>
              <a:rPr lang="en-US" altLang="en-US" sz="2400" b="1" i="1">
                <a:solidFill>
                  <a:schemeClr val="accent2"/>
                </a:solidFill>
              </a:rPr>
              <a:t>C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</a:t>
            </a:r>
            <a:endParaRPr lang="en-US" altLang="en-US" sz="2400" b="1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9938" y="2032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Carry-Lookahead Adder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10F2FD6-5AF8-4A8B-AD32-EB385334BB6C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315200" cy="762000"/>
          </a:xfrm>
        </p:spPr>
        <p:txBody>
          <a:bodyPr/>
          <a:lstStyle/>
          <a:p>
            <a:pPr eaLnBrk="1" hangingPunct="1"/>
            <a:r>
              <a:rPr lang="en-US" altLang="en-US" sz="3200" smtClean="0"/>
              <a:t>Carry Look Ahead Adder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050925" y="1066800"/>
            <a:ext cx="717867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1</a:t>
            </a:r>
            <a:r>
              <a:rPr lang="en-US" altLang="en-US"/>
              <a:t> = a</a:t>
            </a:r>
            <a:r>
              <a:rPr lang="en-US" altLang="en-US" baseline="-12000"/>
              <a:t>0</a:t>
            </a:r>
            <a:r>
              <a:rPr lang="en-US" altLang="en-US"/>
              <a:t>b</a:t>
            </a:r>
            <a:r>
              <a:rPr lang="en-US" altLang="en-US" baseline="-12000"/>
              <a:t>0</a:t>
            </a:r>
            <a:r>
              <a:rPr lang="en-US" altLang="en-US"/>
              <a:t> + (a</a:t>
            </a:r>
            <a:r>
              <a:rPr lang="en-US" altLang="en-US" baseline="-12000"/>
              <a:t>0</a:t>
            </a:r>
            <a:r>
              <a:rPr lang="en-US" altLang="en-US"/>
              <a:t>+b</a:t>
            </a:r>
            <a:r>
              <a:rPr lang="en-US" altLang="en-US" baseline="-12000"/>
              <a:t>0</a:t>
            </a:r>
            <a:r>
              <a:rPr lang="en-US" altLang="en-US"/>
              <a:t>)c</a:t>
            </a:r>
            <a:r>
              <a:rPr lang="en-US" altLang="en-US" baseline="-12000"/>
              <a:t>0 </a:t>
            </a:r>
            <a:r>
              <a:rPr lang="en-US" altLang="en-US"/>
              <a:t>= g</a:t>
            </a:r>
            <a:r>
              <a:rPr lang="en-US" altLang="en-US" baseline="-12000"/>
              <a:t>0</a:t>
            </a:r>
            <a:r>
              <a:rPr lang="en-US" altLang="en-US"/>
              <a:t> + p</a:t>
            </a:r>
            <a:r>
              <a:rPr lang="en-US" altLang="en-US" baseline="-12000"/>
              <a:t>0</a:t>
            </a:r>
            <a:r>
              <a:rPr lang="en-US" altLang="en-US"/>
              <a:t>c</a:t>
            </a:r>
            <a:r>
              <a:rPr lang="en-US" altLang="en-US" baseline="-12000"/>
              <a:t>0</a:t>
            </a:r>
          </a:p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2</a:t>
            </a:r>
            <a:r>
              <a:rPr lang="en-US" altLang="en-US"/>
              <a:t> = a</a:t>
            </a:r>
            <a:r>
              <a:rPr lang="en-US" altLang="en-US" baseline="-12000"/>
              <a:t>1</a:t>
            </a:r>
            <a:r>
              <a:rPr lang="en-US" altLang="en-US"/>
              <a:t>b</a:t>
            </a:r>
            <a:r>
              <a:rPr lang="en-US" altLang="en-US" baseline="-12000"/>
              <a:t>1</a:t>
            </a:r>
            <a:r>
              <a:rPr lang="en-US" altLang="en-US"/>
              <a:t> + (a</a:t>
            </a:r>
            <a:r>
              <a:rPr lang="en-US" altLang="en-US" baseline="-12000"/>
              <a:t>1</a:t>
            </a:r>
            <a:r>
              <a:rPr lang="en-US" altLang="en-US"/>
              <a:t>+b</a:t>
            </a:r>
            <a:r>
              <a:rPr lang="en-US" altLang="en-US" baseline="-12000"/>
              <a:t>1</a:t>
            </a:r>
            <a:r>
              <a:rPr lang="en-US" altLang="en-US"/>
              <a:t>)c</a:t>
            </a:r>
            <a:r>
              <a:rPr lang="en-US" altLang="en-US" baseline="-12000"/>
              <a:t>1 </a:t>
            </a:r>
            <a:r>
              <a:rPr lang="en-US" altLang="en-US"/>
              <a:t>= g</a:t>
            </a:r>
            <a:r>
              <a:rPr lang="en-US" altLang="en-US" baseline="-12000"/>
              <a:t>1</a:t>
            </a:r>
            <a:r>
              <a:rPr lang="en-US" altLang="en-US"/>
              <a:t> + p</a:t>
            </a:r>
            <a:r>
              <a:rPr lang="en-US" altLang="en-US" baseline="-12000"/>
              <a:t>1</a:t>
            </a:r>
            <a:r>
              <a:rPr lang="en-US" altLang="en-US"/>
              <a:t>c</a:t>
            </a:r>
            <a:r>
              <a:rPr lang="en-US" altLang="en-US" baseline="-12000"/>
              <a:t>1 = </a:t>
            </a:r>
            <a:r>
              <a:rPr lang="en-US" altLang="en-US"/>
              <a:t>g</a:t>
            </a:r>
            <a:r>
              <a:rPr lang="en-US" altLang="en-US" baseline="-12000"/>
              <a:t>1</a:t>
            </a:r>
            <a:r>
              <a:rPr lang="en-US" altLang="en-US"/>
              <a:t> + p</a:t>
            </a:r>
            <a:r>
              <a:rPr lang="en-US" altLang="en-US" baseline="-12000"/>
              <a:t>1</a:t>
            </a:r>
            <a:r>
              <a:rPr lang="en-US" altLang="en-US"/>
              <a:t>g</a:t>
            </a:r>
            <a:r>
              <a:rPr lang="en-US" altLang="en-US" baseline="-12000"/>
              <a:t>0 + </a:t>
            </a:r>
            <a:r>
              <a:rPr lang="en-US" altLang="en-US"/>
              <a:t>p</a:t>
            </a:r>
            <a:r>
              <a:rPr lang="en-US" altLang="en-US" baseline="-12000"/>
              <a:t>1</a:t>
            </a:r>
            <a:r>
              <a:rPr lang="en-US" altLang="en-US"/>
              <a:t>p</a:t>
            </a:r>
            <a:r>
              <a:rPr lang="en-US" altLang="en-US" baseline="-12000"/>
              <a:t>0</a:t>
            </a:r>
            <a:r>
              <a:rPr lang="en-US" altLang="en-US"/>
              <a:t>c</a:t>
            </a:r>
            <a:r>
              <a:rPr lang="en-US" altLang="en-US" baseline="-12000"/>
              <a:t>0</a:t>
            </a:r>
          </a:p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3</a:t>
            </a:r>
            <a:r>
              <a:rPr lang="en-US" altLang="en-US"/>
              <a:t> = a</a:t>
            </a:r>
            <a:r>
              <a:rPr lang="en-US" altLang="en-US" baseline="-12000"/>
              <a:t>2</a:t>
            </a:r>
            <a:r>
              <a:rPr lang="en-US" altLang="en-US"/>
              <a:t>b</a:t>
            </a:r>
            <a:r>
              <a:rPr lang="en-US" altLang="en-US" baseline="-12000"/>
              <a:t>2</a:t>
            </a:r>
            <a:r>
              <a:rPr lang="en-US" altLang="en-US"/>
              <a:t> + (a</a:t>
            </a:r>
            <a:r>
              <a:rPr lang="en-US" altLang="en-US" baseline="-12000"/>
              <a:t>2</a:t>
            </a:r>
            <a:r>
              <a:rPr lang="en-US" altLang="en-US"/>
              <a:t>+b</a:t>
            </a:r>
            <a:r>
              <a:rPr lang="en-US" altLang="en-US" baseline="-12000"/>
              <a:t>2</a:t>
            </a:r>
            <a:r>
              <a:rPr lang="en-US" altLang="en-US"/>
              <a:t>)c</a:t>
            </a:r>
            <a:r>
              <a:rPr lang="en-US" altLang="en-US" baseline="-12000"/>
              <a:t>2 </a:t>
            </a:r>
            <a:r>
              <a:rPr lang="en-US" altLang="en-US"/>
              <a:t>= g</a:t>
            </a:r>
            <a:r>
              <a:rPr lang="en-US" altLang="en-US" baseline="-12000"/>
              <a:t>2</a:t>
            </a:r>
            <a:r>
              <a:rPr lang="en-US" altLang="en-US"/>
              <a:t> + p</a:t>
            </a:r>
            <a:r>
              <a:rPr lang="en-US" altLang="en-US" baseline="-12000"/>
              <a:t>2</a:t>
            </a:r>
            <a:r>
              <a:rPr lang="en-US" altLang="en-US"/>
              <a:t>c</a:t>
            </a:r>
            <a:r>
              <a:rPr lang="en-US" altLang="en-US" baseline="-12000"/>
              <a:t>2 = </a:t>
            </a:r>
            <a:r>
              <a:rPr lang="en-US" altLang="en-US"/>
              <a:t>g</a:t>
            </a:r>
            <a:r>
              <a:rPr lang="en-US" altLang="en-US" baseline="-12000"/>
              <a:t>2</a:t>
            </a:r>
            <a:r>
              <a:rPr lang="en-US" altLang="en-US"/>
              <a:t> + p</a:t>
            </a:r>
            <a:r>
              <a:rPr lang="en-US" altLang="en-US" baseline="-12000"/>
              <a:t>2</a:t>
            </a:r>
            <a:r>
              <a:rPr lang="en-US" altLang="en-US"/>
              <a:t>g</a:t>
            </a:r>
            <a:r>
              <a:rPr lang="en-US" altLang="en-US" baseline="-12000"/>
              <a:t>1 + </a:t>
            </a:r>
            <a:r>
              <a:rPr lang="en-US" altLang="en-US"/>
              <a:t>p</a:t>
            </a:r>
            <a:r>
              <a:rPr lang="en-US" altLang="en-US" baseline="-12000"/>
              <a:t>2</a:t>
            </a:r>
            <a:r>
              <a:rPr lang="en-US" altLang="en-US"/>
              <a:t>p</a:t>
            </a:r>
            <a:r>
              <a:rPr lang="en-US" altLang="en-US" baseline="-12000"/>
              <a:t>1</a:t>
            </a:r>
            <a:r>
              <a:rPr lang="en-US" altLang="en-US"/>
              <a:t>g</a:t>
            </a:r>
            <a:r>
              <a:rPr lang="en-US" altLang="en-US" baseline="-12000"/>
              <a:t>0 + </a:t>
            </a:r>
            <a:r>
              <a:rPr lang="en-US" altLang="en-US"/>
              <a:t>p</a:t>
            </a:r>
            <a:r>
              <a:rPr lang="en-US" altLang="en-US" baseline="-12000"/>
              <a:t>2</a:t>
            </a:r>
            <a:r>
              <a:rPr lang="en-US" altLang="en-US"/>
              <a:t>p</a:t>
            </a:r>
            <a:r>
              <a:rPr lang="en-US" altLang="en-US" baseline="-12000"/>
              <a:t>1</a:t>
            </a:r>
            <a:r>
              <a:rPr lang="en-US" altLang="en-US"/>
              <a:t>p</a:t>
            </a:r>
            <a:r>
              <a:rPr lang="en-US" altLang="en-US" baseline="-12000"/>
              <a:t>0</a:t>
            </a:r>
            <a:r>
              <a:rPr lang="en-US" altLang="en-US"/>
              <a:t>c</a:t>
            </a:r>
            <a:r>
              <a:rPr lang="en-US" altLang="en-US" baseline="-12000"/>
              <a:t>0</a:t>
            </a:r>
          </a:p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4</a:t>
            </a:r>
            <a:r>
              <a:rPr lang="en-US" altLang="en-US"/>
              <a:t> = a</a:t>
            </a:r>
            <a:r>
              <a:rPr lang="en-US" altLang="en-US" baseline="-12000"/>
              <a:t>3</a:t>
            </a:r>
            <a:r>
              <a:rPr lang="en-US" altLang="en-US"/>
              <a:t>b</a:t>
            </a:r>
            <a:r>
              <a:rPr lang="en-US" altLang="en-US" baseline="-12000"/>
              <a:t>3</a:t>
            </a:r>
            <a:r>
              <a:rPr lang="en-US" altLang="en-US"/>
              <a:t> + (a</a:t>
            </a:r>
            <a:r>
              <a:rPr lang="en-US" altLang="en-US" baseline="-12000"/>
              <a:t>3</a:t>
            </a:r>
            <a:r>
              <a:rPr lang="en-US" altLang="en-US"/>
              <a:t>+b</a:t>
            </a:r>
            <a:r>
              <a:rPr lang="en-US" altLang="en-US" baseline="-12000"/>
              <a:t>3</a:t>
            </a:r>
            <a:r>
              <a:rPr lang="en-US" altLang="en-US"/>
              <a:t>)c</a:t>
            </a:r>
            <a:r>
              <a:rPr lang="en-US" altLang="en-US" baseline="-12000"/>
              <a:t>3 </a:t>
            </a:r>
            <a:r>
              <a:rPr lang="en-US" altLang="en-US"/>
              <a:t>= g</a:t>
            </a:r>
            <a:r>
              <a:rPr lang="en-US" altLang="en-US" baseline="-12000"/>
              <a:t>3</a:t>
            </a:r>
            <a:r>
              <a:rPr lang="en-US" altLang="en-US"/>
              <a:t> + p</a:t>
            </a:r>
            <a:r>
              <a:rPr lang="en-US" altLang="en-US" baseline="-12000"/>
              <a:t>3</a:t>
            </a:r>
            <a:r>
              <a:rPr lang="en-US" altLang="en-US"/>
              <a:t>c</a:t>
            </a:r>
            <a:r>
              <a:rPr lang="en-US" altLang="en-US" baseline="-12000"/>
              <a:t>3 = </a:t>
            </a:r>
            <a:r>
              <a:rPr lang="en-US" altLang="en-US"/>
              <a:t>g</a:t>
            </a:r>
            <a:r>
              <a:rPr lang="en-US" altLang="en-US" baseline="-12000"/>
              <a:t>3</a:t>
            </a:r>
            <a:r>
              <a:rPr lang="en-US" altLang="en-US"/>
              <a:t> + p</a:t>
            </a:r>
            <a:r>
              <a:rPr lang="en-US" altLang="en-US" baseline="-12000"/>
              <a:t>3</a:t>
            </a:r>
            <a:r>
              <a:rPr lang="en-US" altLang="en-US"/>
              <a:t>g</a:t>
            </a:r>
            <a:r>
              <a:rPr lang="en-US" altLang="en-US" baseline="-12000"/>
              <a:t>2 + </a:t>
            </a:r>
            <a:r>
              <a:rPr lang="en-US" altLang="en-US"/>
              <a:t>p</a:t>
            </a:r>
            <a:r>
              <a:rPr lang="en-US" altLang="en-US" baseline="-12000"/>
              <a:t>3</a:t>
            </a:r>
            <a:r>
              <a:rPr lang="en-US" altLang="en-US"/>
              <a:t>p</a:t>
            </a:r>
            <a:r>
              <a:rPr lang="en-US" altLang="en-US" baseline="-12000"/>
              <a:t>2</a:t>
            </a:r>
            <a:r>
              <a:rPr lang="en-US" altLang="en-US"/>
              <a:t>g</a:t>
            </a:r>
            <a:r>
              <a:rPr lang="en-US" altLang="en-US" baseline="-12000"/>
              <a:t>1 + </a:t>
            </a:r>
            <a:r>
              <a:rPr lang="en-US" altLang="en-US"/>
              <a:t>p</a:t>
            </a:r>
            <a:r>
              <a:rPr lang="en-US" altLang="en-US" baseline="-12000"/>
              <a:t>3</a:t>
            </a:r>
            <a:r>
              <a:rPr lang="en-US" altLang="en-US"/>
              <a:t>p</a:t>
            </a:r>
            <a:r>
              <a:rPr lang="en-US" altLang="en-US" baseline="-12000"/>
              <a:t>2</a:t>
            </a:r>
            <a:r>
              <a:rPr lang="en-US" altLang="en-US"/>
              <a:t>p</a:t>
            </a:r>
            <a:r>
              <a:rPr lang="en-US" altLang="en-US" baseline="-12000"/>
              <a:t>1</a:t>
            </a:r>
            <a:r>
              <a:rPr lang="en-US" altLang="en-US"/>
              <a:t>g</a:t>
            </a:r>
            <a:r>
              <a:rPr lang="en-US" altLang="en-US" baseline="-12000"/>
              <a:t>0 + </a:t>
            </a:r>
            <a:r>
              <a:rPr lang="en-US" altLang="en-US"/>
              <a:t>p</a:t>
            </a:r>
            <a:r>
              <a:rPr lang="en-US" altLang="en-US" baseline="-12000"/>
              <a:t>3</a:t>
            </a:r>
            <a:r>
              <a:rPr lang="en-US" altLang="en-US"/>
              <a:t>p</a:t>
            </a:r>
            <a:r>
              <a:rPr lang="en-US" altLang="en-US" baseline="-12000"/>
              <a:t>2</a:t>
            </a:r>
            <a:r>
              <a:rPr lang="en-US" altLang="en-US"/>
              <a:t>p</a:t>
            </a:r>
            <a:r>
              <a:rPr lang="en-US" altLang="en-US" baseline="-12000"/>
              <a:t>1</a:t>
            </a:r>
            <a:r>
              <a:rPr lang="en-US" altLang="en-US"/>
              <a:t>p</a:t>
            </a:r>
            <a:r>
              <a:rPr lang="en-US" altLang="en-US" baseline="-12000"/>
              <a:t>0</a:t>
            </a:r>
            <a:r>
              <a:rPr lang="en-US" altLang="en-US"/>
              <a:t>c</a:t>
            </a:r>
            <a:r>
              <a:rPr lang="en-US" altLang="en-US" baseline="-12000"/>
              <a:t>0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q</a:t>
            </a:r>
            <a:r>
              <a:rPr lang="en-US" altLang="en-US" baseline="-12000"/>
              <a:t>i</a:t>
            </a:r>
            <a:r>
              <a:rPr lang="en-US" altLang="en-US"/>
              <a:t> = a</a:t>
            </a:r>
            <a:r>
              <a:rPr lang="en-US" altLang="en-US" baseline="-12000"/>
              <a:t>i</a:t>
            </a:r>
            <a:r>
              <a:rPr lang="en-US" altLang="en-US"/>
              <a:t>b</a:t>
            </a:r>
            <a:r>
              <a:rPr lang="en-US" altLang="en-US" baseline="-12000"/>
              <a:t>i</a:t>
            </a:r>
            <a:r>
              <a:rPr lang="en-US" altLang="en-US"/>
              <a:t>       p</a:t>
            </a:r>
            <a:r>
              <a:rPr lang="en-US" altLang="en-US" baseline="-12000"/>
              <a:t>i</a:t>
            </a:r>
            <a:r>
              <a:rPr lang="en-US" altLang="en-US"/>
              <a:t> = a</a:t>
            </a:r>
            <a:r>
              <a:rPr lang="en-US" altLang="en-US" baseline="-12000"/>
              <a:t>i</a:t>
            </a:r>
            <a:r>
              <a:rPr lang="en-US" altLang="en-US"/>
              <a:t> + b</a:t>
            </a:r>
            <a:r>
              <a:rPr lang="en-US" altLang="en-US" baseline="-12000"/>
              <a:t>i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330325" y="3695700"/>
            <a:ext cx="6858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1482725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1787525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314450" y="297180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2000"/>
              <a:t>3</a:t>
            </a:r>
            <a:r>
              <a:rPr lang="en-US" altLang="en-US"/>
              <a:t>  b</a:t>
            </a:r>
            <a:r>
              <a:rPr lang="en-US" altLang="en-US" baseline="-12000"/>
              <a:t>3</a:t>
            </a: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1482725" y="40767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1787525" y="40767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1162050" y="40767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g</a:t>
            </a:r>
            <a:r>
              <a:rPr lang="en-US" altLang="en-US" baseline="-12000"/>
              <a:t>3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1711325" y="40767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 p</a:t>
            </a:r>
            <a:r>
              <a:rPr lang="en-US" altLang="en-US" baseline="-12000"/>
              <a:t>3</a:t>
            </a:r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3387725" y="3733800"/>
            <a:ext cx="6858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3540125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>
            <a:off x="3844925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3371850" y="300990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2000"/>
              <a:t>2</a:t>
            </a:r>
            <a:r>
              <a:rPr lang="en-US" altLang="en-US"/>
              <a:t>  b</a:t>
            </a:r>
            <a:r>
              <a:rPr lang="en-US" altLang="en-US" baseline="-12000"/>
              <a:t>2</a:t>
            </a:r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>
            <a:off x="3540125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3844925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3219450" y="40767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g</a:t>
            </a:r>
            <a:r>
              <a:rPr lang="en-US" altLang="en-US" baseline="-12000"/>
              <a:t>2</a:t>
            </a:r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3768725" y="40767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 p</a:t>
            </a:r>
            <a:r>
              <a:rPr lang="en-US" altLang="en-US" baseline="-12000"/>
              <a:t>2</a:t>
            </a:r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5216525" y="3733800"/>
            <a:ext cx="6858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>
            <a:off x="5368925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>
            <a:off x="5673725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2" name="Text Box 24"/>
          <p:cNvSpPr txBox="1">
            <a:spLocks noChangeArrowheads="1"/>
          </p:cNvSpPr>
          <p:nvPr/>
        </p:nvSpPr>
        <p:spPr bwMode="auto">
          <a:xfrm>
            <a:off x="5200650" y="300990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2000"/>
              <a:t>1</a:t>
            </a:r>
            <a:r>
              <a:rPr lang="en-US" altLang="en-US"/>
              <a:t>  b</a:t>
            </a:r>
            <a:r>
              <a:rPr lang="en-US" altLang="en-US" baseline="-12000"/>
              <a:t>1</a:t>
            </a:r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>
            <a:off x="5368925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>
            <a:off x="5673725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5" name="Text Box 27"/>
          <p:cNvSpPr txBox="1">
            <a:spLocks noChangeArrowheads="1"/>
          </p:cNvSpPr>
          <p:nvPr/>
        </p:nvSpPr>
        <p:spPr bwMode="auto">
          <a:xfrm>
            <a:off x="4972050" y="40767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g</a:t>
            </a:r>
            <a:r>
              <a:rPr lang="en-US" altLang="en-US" baseline="-12000"/>
              <a:t>1</a:t>
            </a:r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5597525" y="40767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 p</a:t>
            </a:r>
            <a:r>
              <a:rPr lang="en-US" altLang="en-US" baseline="-12000"/>
              <a:t>1</a:t>
            </a:r>
          </a:p>
        </p:txBody>
      </p:sp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6740525" y="3733800"/>
            <a:ext cx="6858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>
            <a:off x="6892925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>
            <a:off x="7197725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6724650" y="300990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2000"/>
              <a:t>0</a:t>
            </a:r>
            <a:r>
              <a:rPr lang="en-US" altLang="en-US"/>
              <a:t>  b</a:t>
            </a:r>
            <a:r>
              <a:rPr lang="en-US" altLang="en-US" baseline="-12000"/>
              <a:t>0</a:t>
            </a:r>
          </a:p>
        </p:txBody>
      </p:sp>
      <p:sp>
        <p:nvSpPr>
          <p:cNvPr id="32801" name="Line 33"/>
          <p:cNvSpPr>
            <a:spLocks noChangeShapeType="1"/>
          </p:cNvSpPr>
          <p:nvPr/>
        </p:nvSpPr>
        <p:spPr bwMode="auto">
          <a:xfrm>
            <a:off x="6892925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2" name="Line 34"/>
          <p:cNvSpPr>
            <a:spLocks noChangeShapeType="1"/>
          </p:cNvSpPr>
          <p:nvPr/>
        </p:nvSpPr>
        <p:spPr bwMode="auto">
          <a:xfrm>
            <a:off x="7197725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6572250" y="40767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g</a:t>
            </a:r>
            <a:r>
              <a:rPr lang="en-US" altLang="en-US" baseline="-12000"/>
              <a:t>0</a:t>
            </a:r>
          </a:p>
        </p:txBody>
      </p:sp>
      <p:sp>
        <p:nvSpPr>
          <p:cNvPr id="32804" name="Text Box 36"/>
          <p:cNvSpPr txBox="1">
            <a:spLocks noChangeArrowheads="1"/>
          </p:cNvSpPr>
          <p:nvPr/>
        </p:nvSpPr>
        <p:spPr bwMode="auto">
          <a:xfrm>
            <a:off x="7121525" y="40767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 p</a:t>
            </a:r>
            <a:r>
              <a:rPr lang="en-US" altLang="en-US" baseline="-12000"/>
              <a:t>0</a:t>
            </a: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6715125" y="5372100"/>
            <a:ext cx="6858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806" name="Line 38"/>
          <p:cNvSpPr>
            <a:spLocks noChangeShapeType="1"/>
          </p:cNvSpPr>
          <p:nvPr/>
        </p:nvSpPr>
        <p:spPr bwMode="auto">
          <a:xfrm>
            <a:off x="7019925" y="57531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7" name="Text Box 39"/>
          <p:cNvSpPr txBox="1">
            <a:spLocks noChangeArrowheads="1"/>
          </p:cNvSpPr>
          <p:nvPr/>
        </p:nvSpPr>
        <p:spPr bwMode="auto">
          <a:xfrm>
            <a:off x="6867525" y="59817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1</a:t>
            </a: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5200650" y="5372100"/>
            <a:ext cx="11430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809" name="Line 41"/>
          <p:cNvSpPr>
            <a:spLocks noChangeShapeType="1"/>
          </p:cNvSpPr>
          <p:nvPr/>
        </p:nvSpPr>
        <p:spPr bwMode="auto">
          <a:xfrm>
            <a:off x="5505450" y="57531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0" name="Text Box 42"/>
          <p:cNvSpPr txBox="1">
            <a:spLocks noChangeArrowheads="1"/>
          </p:cNvSpPr>
          <p:nvPr/>
        </p:nvSpPr>
        <p:spPr bwMode="auto">
          <a:xfrm>
            <a:off x="5353050" y="59817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2</a:t>
            </a:r>
          </a:p>
        </p:txBody>
      </p:sp>
      <p:sp>
        <p:nvSpPr>
          <p:cNvPr id="32811" name="Rectangle 43"/>
          <p:cNvSpPr>
            <a:spLocks noChangeArrowheads="1"/>
          </p:cNvSpPr>
          <p:nvPr/>
        </p:nvSpPr>
        <p:spPr bwMode="auto">
          <a:xfrm>
            <a:off x="3362325" y="5372100"/>
            <a:ext cx="1304925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812" name="Line 44"/>
          <p:cNvSpPr>
            <a:spLocks noChangeShapeType="1"/>
          </p:cNvSpPr>
          <p:nvPr/>
        </p:nvSpPr>
        <p:spPr bwMode="auto">
          <a:xfrm>
            <a:off x="3667125" y="57531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3" name="Text Box 45"/>
          <p:cNvSpPr txBox="1">
            <a:spLocks noChangeArrowheads="1"/>
          </p:cNvSpPr>
          <p:nvPr/>
        </p:nvSpPr>
        <p:spPr bwMode="auto">
          <a:xfrm>
            <a:off x="3514725" y="59817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3</a:t>
            </a:r>
          </a:p>
        </p:txBody>
      </p:sp>
      <p:sp>
        <p:nvSpPr>
          <p:cNvPr id="32814" name="Rectangle 46"/>
          <p:cNvSpPr>
            <a:spLocks noChangeArrowheads="1"/>
          </p:cNvSpPr>
          <p:nvPr/>
        </p:nvSpPr>
        <p:spPr bwMode="auto">
          <a:xfrm>
            <a:off x="1314450" y="5372100"/>
            <a:ext cx="17526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815" name="Line 47"/>
          <p:cNvSpPr>
            <a:spLocks noChangeShapeType="1"/>
          </p:cNvSpPr>
          <p:nvPr/>
        </p:nvSpPr>
        <p:spPr bwMode="auto">
          <a:xfrm>
            <a:off x="1847850" y="57531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6" name="Text Box 48"/>
          <p:cNvSpPr txBox="1">
            <a:spLocks noChangeArrowheads="1"/>
          </p:cNvSpPr>
          <p:nvPr/>
        </p:nvSpPr>
        <p:spPr bwMode="auto">
          <a:xfrm>
            <a:off x="1695450" y="59817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4</a:t>
            </a:r>
          </a:p>
        </p:txBody>
      </p:sp>
      <p:sp>
        <p:nvSpPr>
          <p:cNvPr id="32817" name="Line 49"/>
          <p:cNvSpPr>
            <a:spLocks noChangeShapeType="1"/>
          </p:cNvSpPr>
          <p:nvPr/>
        </p:nvSpPr>
        <p:spPr bwMode="auto">
          <a:xfrm flipH="1">
            <a:off x="2000250" y="44577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8" name="Line 50"/>
          <p:cNvSpPr>
            <a:spLocks noChangeShapeType="1"/>
          </p:cNvSpPr>
          <p:nvPr/>
        </p:nvSpPr>
        <p:spPr bwMode="auto">
          <a:xfrm>
            <a:off x="2000250" y="44577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9" name="Line 51"/>
          <p:cNvSpPr>
            <a:spLocks noChangeShapeType="1"/>
          </p:cNvSpPr>
          <p:nvPr/>
        </p:nvSpPr>
        <p:spPr bwMode="auto">
          <a:xfrm flipH="1">
            <a:off x="2152650" y="46101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0" name="Line 52"/>
          <p:cNvSpPr>
            <a:spLocks noChangeShapeType="1"/>
          </p:cNvSpPr>
          <p:nvPr/>
        </p:nvSpPr>
        <p:spPr bwMode="auto">
          <a:xfrm>
            <a:off x="2152650" y="46101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1" name="Line 53"/>
          <p:cNvSpPr>
            <a:spLocks noChangeShapeType="1"/>
          </p:cNvSpPr>
          <p:nvPr/>
        </p:nvSpPr>
        <p:spPr bwMode="auto">
          <a:xfrm flipH="1">
            <a:off x="2305050" y="47625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2" name="Line 54"/>
          <p:cNvSpPr>
            <a:spLocks noChangeShapeType="1"/>
          </p:cNvSpPr>
          <p:nvPr/>
        </p:nvSpPr>
        <p:spPr bwMode="auto">
          <a:xfrm>
            <a:off x="2305050" y="47625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3" name="Line 55"/>
          <p:cNvSpPr>
            <a:spLocks noChangeShapeType="1"/>
          </p:cNvSpPr>
          <p:nvPr/>
        </p:nvSpPr>
        <p:spPr bwMode="auto">
          <a:xfrm flipH="1">
            <a:off x="2457450" y="49149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4" name="Line 56"/>
          <p:cNvSpPr>
            <a:spLocks noChangeShapeType="1"/>
          </p:cNvSpPr>
          <p:nvPr/>
        </p:nvSpPr>
        <p:spPr bwMode="auto">
          <a:xfrm>
            <a:off x="2457450" y="49149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5" name="Line 57"/>
          <p:cNvSpPr>
            <a:spLocks noChangeShapeType="1"/>
          </p:cNvSpPr>
          <p:nvPr/>
        </p:nvSpPr>
        <p:spPr bwMode="auto">
          <a:xfrm flipH="1">
            <a:off x="2533650" y="4991100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6" name="Line 58"/>
          <p:cNvSpPr>
            <a:spLocks noChangeShapeType="1"/>
          </p:cNvSpPr>
          <p:nvPr/>
        </p:nvSpPr>
        <p:spPr bwMode="auto">
          <a:xfrm>
            <a:off x="2533650" y="4991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7" name="Line 59"/>
          <p:cNvSpPr>
            <a:spLocks noChangeShapeType="1"/>
          </p:cNvSpPr>
          <p:nvPr/>
        </p:nvSpPr>
        <p:spPr bwMode="auto">
          <a:xfrm flipH="1">
            <a:off x="2686050" y="5067300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8" name="Line 60"/>
          <p:cNvSpPr>
            <a:spLocks noChangeShapeType="1"/>
          </p:cNvSpPr>
          <p:nvPr/>
        </p:nvSpPr>
        <p:spPr bwMode="auto">
          <a:xfrm>
            <a:off x="2686050" y="5067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9" name="Line 61"/>
          <p:cNvSpPr>
            <a:spLocks noChangeShapeType="1"/>
          </p:cNvSpPr>
          <p:nvPr/>
        </p:nvSpPr>
        <p:spPr bwMode="auto">
          <a:xfrm flipV="1">
            <a:off x="2838450" y="514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0" name="Line 62"/>
          <p:cNvSpPr>
            <a:spLocks noChangeShapeType="1"/>
          </p:cNvSpPr>
          <p:nvPr/>
        </p:nvSpPr>
        <p:spPr bwMode="auto">
          <a:xfrm>
            <a:off x="2838450" y="5143500"/>
            <a:ext cx="510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1" name="Line 63"/>
          <p:cNvSpPr>
            <a:spLocks noChangeShapeType="1"/>
          </p:cNvSpPr>
          <p:nvPr/>
        </p:nvSpPr>
        <p:spPr bwMode="auto">
          <a:xfrm>
            <a:off x="4057650" y="49149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2" name="Line 64"/>
          <p:cNvSpPr>
            <a:spLocks noChangeShapeType="1"/>
          </p:cNvSpPr>
          <p:nvPr/>
        </p:nvSpPr>
        <p:spPr bwMode="auto">
          <a:xfrm>
            <a:off x="4210050" y="4991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3" name="Line 65"/>
          <p:cNvSpPr>
            <a:spLocks noChangeShapeType="1"/>
          </p:cNvSpPr>
          <p:nvPr/>
        </p:nvSpPr>
        <p:spPr bwMode="auto">
          <a:xfrm>
            <a:off x="4362450" y="5067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4" name="Line 66"/>
          <p:cNvSpPr>
            <a:spLocks noChangeShapeType="1"/>
          </p:cNvSpPr>
          <p:nvPr/>
        </p:nvSpPr>
        <p:spPr bwMode="auto">
          <a:xfrm>
            <a:off x="4514850" y="514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5" name="Rectangle 67"/>
          <p:cNvSpPr>
            <a:spLocks noChangeArrowheads="1"/>
          </p:cNvSpPr>
          <p:nvPr/>
        </p:nvSpPr>
        <p:spPr bwMode="auto">
          <a:xfrm>
            <a:off x="8096250" y="49911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0</a:t>
            </a:r>
          </a:p>
        </p:txBody>
      </p:sp>
      <p:sp>
        <p:nvSpPr>
          <p:cNvPr id="32836" name="Line 68"/>
          <p:cNvSpPr>
            <a:spLocks noChangeShapeType="1"/>
          </p:cNvSpPr>
          <p:nvPr/>
        </p:nvSpPr>
        <p:spPr bwMode="auto">
          <a:xfrm>
            <a:off x="6191250" y="514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7" name="Line 69"/>
          <p:cNvSpPr>
            <a:spLocks noChangeShapeType="1"/>
          </p:cNvSpPr>
          <p:nvPr/>
        </p:nvSpPr>
        <p:spPr bwMode="auto">
          <a:xfrm>
            <a:off x="5886450" y="4991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8" name="Line 70"/>
          <p:cNvSpPr>
            <a:spLocks noChangeShapeType="1"/>
          </p:cNvSpPr>
          <p:nvPr/>
        </p:nvSpPr>
        <p:spPr bwMode="auto">
          <a:xfrm>
            <a:off x="6038850" y="5067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E766F84-7893-4F11-B675-2923CECD204E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  <p:sp>
        <p:nvSpPr>
          <p:cNvPr id="33795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1430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Step 1: compute </a:t>
            </a:r>
            <a:r>
              <a:rPr lang="en-US" altLang="en-US" sz="2800" i="1"/>
              <a:t>generate </a:t>
            </a:r>
            <a:r>
              <a:rPr lang="en-US" altLang="en-US" sz="2800"/>
              <a:t>(</a:t>
            </a:r>
            <a:r>
              <a:rPr lang="en-US" altLang="en-US" sz="2800" i="1"/>
              <a:t>G</a:t>
            </a:r>
            <a:r>
              <a:rPr lang="en-US" altLang="en-US" sz="2800"/>
              <a:t>) and </a:t>
            </a:r>
            <a:r>
              <a:rPr lang="en-US" altLang="en-US" sz="2800" i="1"/>
              <a:t>propagate</a:t>
            </a:r>
            <a:r>
              <a:rPr lang="en-US" altLang="en-US" sz="2800"/>
              <a:t> (</a:t>
            </a:r>
            <a:r>
              <a:rPr lang="en-US" altLang="en-US" sz="2800" i="1"/>
              <a:t>P</a:t>
            </a:r>
            <a:r>
              <a:rPr lang="en-US" altLang="en-US" sz="2800"/>
              <a:t>) signals for columns (single bits)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Step 2: compute </a:t>
            </a:r>
            <a:r>
              <a:rPr lang="en-US" altLang="en-US" sz="2800" i="1"/>
              <a:t>G</a:t>
            </a:r>
            <a:r>
              <a:rPr lang="en-US" altLang="en-US" sz="2800"/>
              <a:t> and </a:t>
            </a:r>
            <a:r>
              <a:rPr lang="en-US" altLang="en-US" sz="2800" i="1"/>
              <a:t>P</a:t>
            </a:r>
            <a:r>
              <a:rPr lang="en-US" altLang="en-US" sz="2800"/>
              <a:t> for </a:t>
            </a:r>
            <a:r>
              <a:rPr lang="en-US" altLang="en-US" sz="2800" i="1"/>
              <a:t>k</a:t>
            </a:r>
            <a:r>
              <a:rPr lang="en-US" altLang="en-US" sz="2800"/>
              <a:t>-bit blocks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Step 3: </a:t>
            </a:r>
            <a:r>
              <a:rPr lang="en-US" altLang="en-US" sz="2800" i="1"/>
              <a:t>C</a:t>
            </a:r>
            <a:r>
              <a:rPr lang="en-US" altLang="en-US" sz="2800" i="1" baseline="-25000"/>
              <a:t>in</a:t>
            </a:r>
            <a:r>
              <a:rPr lang="en-US" altLang="en-US" sz="2800"/>
              <a:t> propagates through each </a:t>
            </a:r>
            <a:r>
              <a:rPr lang="en-US" altLang="en-US" sz="2800" i="1"/>
              <a:t>k</a:t>
            </a:r>
            <a:r>
              <a:rPr lang="en-US" altLang="en-US" sz="2800"/>
              <a:t>-bit propagate/generate block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Carry-Lookahead Addition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7E03721-5DDD-45E8-AC88-8A8F2F60902B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32-bit CLA with 4-bit blocks</a:t>
            </a:r>
          </a:p>
        </p:txBody>
      </p:sp>
      <p:graphicFrame>
        <p:nvGraphicFramePr>
          <p:cNvPr id="4098" name="Object 3"/>
          <p:cNvGraphicFramePr>
            <a:graphicFrameLocks noGrp="1" noChangeAspect="1"/>
          </p:cNvGraphicFramePr>
          <p:nvPr>
            <p:ph idx="1"/>
            <p:custDataLst>
              <p:tags r:id="rId3"/>
            </p:custDataLst>
          </p:nvPr>
        </p:nvGraphicFramePr>
        <p:xfrm>
          <a:off x="1600200" y="1136650"/>
          <a:ext cx="5562600" cy="504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Visio" r:id="rId6" imgW="3914679" imgH="3552326" progId="Visio.Drawing.11">
                  <p:embed/>
                </p:oleObj>
              </mc:Choice>
              <mc:Fallback>
                <p:oleObj name="Visio" r:id="rId6" imgW="3914679" imgH="3552326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136650"/>
                        <a:ext cx="5562600" cy="504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EB24DA9-FCC0-45A1-AC9A-4D4883F65320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34819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9600" y="9906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Delay of an </a:t>
            </a:r>
            <a:r>
              <a:rPr lang="en-US" altLang="en-US" sz="2800" i="1"/>
              <a:t>N</a:t>
            </a:r>
            <a:r>
              <a:rPr lang="en-US" altLang="en-US" sz="2800"/>
              <a:t>-bit carry-lookahead adder with </a:t>
            </a:r>
            <a:r>
              <a:rPr lang="en-US" altLang="en-US" sz="2800" i="1"/>
              <a:t>k</a:t>
            </a:r>
            <a:r>
              <a:rPr lang="en-US" altLang="en-US" sz="2800"/>
              <a:t>-bit blocks: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  </a:t>
            </a:r>
            <a:r>
              <a:rPr lang="en-US" altLang="en-US" sz="3600" b="1" i="1"/>
              <a:t> </a:t>
            </a:r>
            <a:r>
              <a:rPr lang="en-US" altLang="en-US" sz="2800" b="1" i="1">
                <a:solidFill>
                  <a:schemeClr val="accent2"/>
                </a:solidFill>
              </a:rPr>
              <a:t>t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CLA</a:t>
            </a:r>
            <a:r>
              <a:rPr lang="en-US" altLang="en-US" sz="2800" b="1">
                <a:solidFill>
                  <a:schemeClr val="accent2"/>
                </a:solidFill>
              </a:rPr>
              <a:t> = </a:t>
            </a:r>
            <a:r>
              <a:rPr lang="en-US" altLang="en-US" sz="2800" b="1" i="1">
                <a:solidFill>
                  <a:schemeClr val="accent2"/>
                </a:solidFill>
              </a:rPr>
              <a:t>t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pg</a:t>
            </a:r>
            <a:r>
              <a:rPr lang="en-US" altLang="en-US" sz="2800" b="1" i="1">
                <a:solidFill>
                  <a:schemeClr val="accent2"/>
                </a:solidFill>
              </a:rPr>
              <a:t> + t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pg_</a:t>
            </a:r>
            <a:r>
              <a:rPr lang="en-US" altLang="en-US" sz="2800" b="1" baseline="-25000">
                <a:solidFill>
                  <a:schemeClr val="accent2"/>
                </a:solidFill>
              </a:rPr>
              <a:t>block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 </a:t>
            </a:r>
            <a:r>
              <a:rPr lang="en-US" altLang="en-US" sz="2800" b="1" i="1">
                <a:solidFill>
                  <a:schemeClr val="accent2"/>
                </a:solidFill>
              </a:rPr>
              <a:t>+ </a:t>
            </a:r>
            <a:r>
              <a:rPr lang="en-US" altLang="en-US" sz="2800" b="1">
                <a:solidFill>
                  <a:schemeClr val="accent2"/>
                </a:solidFill>
              </a:rPr>
              <a:t>(</a:t>
            </a:r>
            <a:r>
              <a:rPr lang="en-US" altLang="en-US" sz="2800" b="1" i="1">
                <a:solidFill>
                  <a:schemeClr val="accent2"/>
                </a:solidFill>
              </a:rPr>
              <a:t>N/k</a:t>
            </a:r>
            <a:r>
              <a:rPr lang="en-US" altLang="en-US" sz="2800" b="1">
                <a:solidFill>
                  <a:schemeClr val="accent2"/>
                </a:solidFill>
              </a:rPr>
              <a:t> – 1)</a:t>
            </a:r>
            <a:r>
              <a:rPr lang="en-US" altLang="en-US" sz="2800" b="1" i="1">
                <a:solidFill>
                  <a:schemeClr val="accent2"/>
                </a:solidFill>
              </a:rPr>
              <a:t>t</a:t>
            </a:r>
            <a:r>
              <a:rPr lang="en-US" altLang="en-US" sz="2800" b="1" baseline="-25000">
                <a:solidFill>
                  <a:schemeClr val="accent2"/>
                </a:solidFill>
              </a:rPr>
              <a:t>AND_OR</a:t>
            </a:r>
            <a:r>
              <a:rPr lang="en-US" altLang="en-US" sz="2800" b="1" i="1">
                <a:solidFill>
                  <a:schemeClr val="accent2"/>
                </a:solidFill>
              </a:rPr>
              <a:t> + kt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FA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/>
              <a:t>where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i="1"/>
              <a:t>t</a:t>
            </a:r>
            <a:r>
              <a:rPr lang="en-US" altLang="en-US" sz="2400" i="1" baseline="-25000"/>
              <a:t>pg</a:t>
            </a:r>
            <a:r>
              <a:rPr lang="en-US" altLang="en-US" sz="2400"/>
              <a:t> : 	delay of the column generate and propagate gates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i="1"/>
              <a:t>t</a:t>
            </a:r>
            <a:r>
              <a:rPr lang="en-US" altLang="en-US" sz="2400" i="1" baseline="-25000"/>
              <a:t>pg_</a:t>
            </a:r>
            <a:r>
              <a:rPr lang="en-US" altLang="en-US" sz="2400" baseline="-25000"/>
              <a:t>block</a:t>
            </a:r>
            <a:r>
              <a:rPr lang="en-US" altLang="en-US" sz="2400"/>
              <a:t> :	delay of the block generate and propagate gates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i="1"/>
              <a:t>t</a:t>
            </a:r>
            <a:r>
              <a:rPr lang="en-US" altLang="en-US" sz="2400" baseline="-25000"/>
              <a:t>AND</a:t>
            </a:r>
            <a:r>
              <a:rPr lang="en-US" altLang="en-US" sz="2400" i="1" baseline="-25000"/>
              <a:t>_</a:t>
            </a:r>
            <a:r>
              <a:rPr lang="en-US" altLang="en-US" sz="2400" baseline="-25000"/>
              <a:t>OR</a:t>
            </a:r>
            <a:r>
              <a:rPr lang="en-US" altLang="en-US" sz="2400"/>
              <a:t> :	delay from </a:t>
            </a:r>
            <a:r>
              <a:rPr lang="en-US" altLang="en-US" sz="2400" i="1"/>
              <a:t>C</a:t>
            </a:r>
            <a:r>
              <a:rPr lang="en-US" altLang="en-US" sz="2400" baseline="-25000"/>
              <a:t>in</a:t>
            </a:r>
            <a:r>
              <a:rPr lang="en-US" altLang="en-US" sz="2400"/>
              <a:t> to </a:t>
            </a:r>
            <a:r>
              <a:rPr lang="en-US" altLang="en-US" sz="2400" i="1"/>
              <a:t>C</a:t>
            </a:r>
            <a:r>
              <a:rPr lang="en-US" altLang="en-US" sz="2400" baseline="-25000"/>
              <a:t>out</a:t>
            </a:r>
            <a:r>
              <a:rPr lang="en-US" altLang="en-US" sz="2400"/>
              <a:t> of the final AND/OR gate in the </a:t>
            </a:r>
            <a:r>
              <a:rPr lang="en-US" altLang="en-US" sz="2400" i="1"/>
              <a:t>k</a:t>
            </a:r>
            <a:r>
              <a:rPr lang="en-US" altLang="en-US" sz="2400"/>
              <a:t>-bit CLA block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An </a:t>
            </a:r>
            <a:r>
              <a:rPr lang="en-US" altLang="en-US" sz="2800" i="1"/>
              <a:t>N</a:t>
            </a:r>
            <a:r>
              <a:rPr lang="en-US" altLang="en-US" sz="2800"/>
              <a:t>-bit carry-lookahead adder is generally much faster than a ripple-carry adder for </a:t>
            </a:r>
            <a:r>
              <a:rPr lang="en-US" altLang="en-US" sz="2800" i="1"/>
              <a:t>N</a:t>
            </a:r>
            <a:r>
              <a:rPr lang="en-US" altLang="en-US" sz="2800"/>
              <a:t>  &gt; 16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endParaRPr lang="en-US" altLang="en-US" sz="240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Carry-Lookahead Adder Delay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53D4E6-3C8D-4D4F-A706-558202B7FB84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3584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Prefix Adder</a:t>
            </a:r>
          </a:p>
        </p:txBody>
      </p:sp>
      <p:sp>
        <p:nvSpPr>
          <p:cNvPr id="35845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143000"/>
            <a:ext cx="7924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Computes the carry in (</a:t>
            </a:r>
            <a:r>
              <a:rPr lang="en-US" altLang="en-US" sz="2800" i="1"/>
              <a:t>C</a:t>
            </a:r>
            <a:r>
              <a:rPr lang="en-US" altLang="en-US" sz="2800" i="1" baseline="-25000"/>
              <a:t>i</a:t>
            </a:r>
            <a:r>
              <a:rPr lang="en-US" altLang="en-US" sz="2800" baseline="-25000"/>
              <a:t>-1</a:t>
            </a:r>
            <a:r>
              <a:rPr lang="en-US" altLang="en-US" sz="2800"/>
              <a:t>) for each of the columns as fast as possible and then computes the sum: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</a:t>
            </a:r>
            <a:r>
              <a:rPr lang="en-US" altLang="en-US" sz="2800" b="1" i="1"/>
              <a:t>		</a:t>
            </a:r>
            <a:r>
              <a:rPr lang="en-US" altLang="en-US" sz="2800" b="1" i="1">
                <a:solidFill>
                  <a:schemeClr val="accent2"/>
                </a:solidFill>
              </a:rPr>
              <a:t>S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 i="1">
                <a:solidFill>
                  <a:schemeClr val="accent2"/>
                </a:solidFill>
              </a:rPr>
              <a:t> = </a:t>
            </a:r>
            <a:r>
              <a:rPr lang="en-US" altLang="en-US" sz="2800" b="1">
                <a:solidFill>
                  <a:schemeClr val="accent2"/>
                </a:solidFill>
              </a:rPr>
              <a:t>(</a:t>
            </a:r>
            <a:r>
              <a:rPr lang="en-US" altLang="en-US" sz="2800" b="1" i="1">
                <a:solidFill>
                  <a:schemeClr val="accent2"/>
                </a:solidFill>
              </a:rPr>
              <a:t>A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 i="1">
                <a:solidFill>
                  <a:schemeClr val="accent2"/>
                </a:solidFill>
              </a:rPr>
              <a:t> </a:t>
            </a:r>
            <a:r>
              <a:rPr lang="en-US" altLang="en-US" sz="3200" b="1">
                <a:solidFill>
                  <a:schemeClr val="accent2"/>
                </a:solidFill>
                <a:latin typeface="Symbol" pitchFamily="18" charset="2"/>
              </a:rPr>
              <a:t>Å</a:t>
            </a:r>
            <a:r>
              <a:rPr lang="en-US" altLang="en-US" sz="2800" b="1" i="1">
                <a:solidFill>
                  <a:schemeClr val="accent2"/>
                </a:solidFill>
              </a:rPr>
              <a:t> B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>
                <a:solidFill>
                  <a:schemeClr val="accent2"/>
                </a:solidFill>
              </a:rPr>
              <a:t>)</a:t>
            </a:r>
            <a:r>
              <a:rPr lang="en-US" altLang="en-US" sz="2800" b="1" i="1">
                <a:solidFill>
                  <a:schemeClr val="accent2"/>
                </a:solidFill>
              </a:rPr>
              <a:t> </a:t>
            </a:r>
            <a:r>
              <a:rPr lang="en-US" altLang="en-US" sz="3200" b="1">
                <a:solidFill>
                  <a:schemeClr val="accent2"/>
                </a:solidFill>
                <a:latin typeface="Symbol" pitchFamily="18" charset="2"/>
              </a:rPr>
              <a:t>Å</a:t>
            </a:r>
            <a:r>
              <a:rPr lang="en-US" altLang="en-US" sz="2800" b="1" i="1">
                <a:solidFill>
                  <a:schemeClr val="accent2"/>
                </a:solidFill>
              </a:rPr>
              <a:t> C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endParaRPr lang="en-US" altLang="en-US" sz="2800" b="1">
              <a:solidFill>
                <a:schemeClr val="accent2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Computes </a:t>
            </a:r>
            <a:r>
              <a:rPr lang="en-US" altLang="en-US" sz="2800" i="1"/>
              <a:t>G</a:t>
            </a:r>
            <a:r>
              <a:rPr lang="en-US" altLang="en-US" sz="2800"/>
              <a:t> and </a:t>
            </a:r>
            <a:r>
              <a:rPr lang="en-US" altLang="en-US" sz="2800" i="1"/>
              <a:t>P</a:t>
            </a:r>
            <a:r>
              <a:rPr lang="en-US" altLang="en-US" sz="2800"/>
              <a:t> for 1-bit, then 2-bit blocks, then 4-bit blocks, then 8-bit blocks, etc. until the carry in (generate signal) is known for each column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Has log</a:t>
            </a:r>
            <a:r>
              <a:rPr lang="en-US" altLang="en-US" sz="2800" baseline="-25000"/>
              <a:t>2</a:t>
            </a:r>
            <a:r>
              <a:rPr lang="en-US" altLang="en-US" sz="2800" i="1"/>
              <a:t>N</a:t>
            </a:r>
            <a:r>
              <a:rPr lang="en-US" altLang="en-US" sz="2800"/>
              <a:t> stages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3BB5654-E185-45EF-8188-C12D6FDB65A8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  <p:sp>
        <p:nvSpPr>
          <p:cNvPr id="3686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Prefix Adder</a:t>
            </a:r>
          </a:p>
        </p:txBody>
      </p:sp>
      <p:sp>
        <p:nvSpPr>
          <p:cNvPr id="36869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2400" y="838200"/>
            <a:ext cx="88392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A carry in is produced by being either </a:t>
            </a:r>
            <a:r>
              <a:rPr lang="en-US" altLang="en-US" sz="2800" i="1"/>
              <a:t>generated</a:t>
            </a:r>
            <a:r>
              <a:rPr lang="en-US" altLang="en-US" sz="2800"/>
              <a:t> in a column or </a:t>
            </a:r>
            <a:r>
              <a:rPr lang="en-US" altLang="en-US" sz="2800" i="1"/>
              <a:t>propagated</a:t>
            </a:r>
            <a:r>
              <a:rPr lang="en-US" altLang="en-US" sz="2800"/>
              <a:t> from a previous column.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Define column -1 to hold </a:t>
            </a:r>
            <a:r>
              <a:rPr lang="en-US" altLang="en-US" sz="2800" i="1"/>
              <a:t>C</a:t>
            </a:r>
            <a:r>
              <a:rPr lang="en-US" altLang="en-US" sz="2800" baseline="-25000"/>
              <a:t>in</a:t>
            </a:r>
            <a:r>
              <a:rPr lang="en-US" altLang="en-US" sz="2800"/>
              <a:t>, so </a:t>
            </a:r>
            <a:r>
              <a:rPr lang="en-US" altLang="en-US" sz="2800" b="1" i="1">
                <a:solidFill>
                  <a:schemeClr val="accent2"/>
                </a:solidFill>
              </a:rPr>
              <a:t>G</a:t>
            </a:r>
            <a:r>
              <a:rPr lang="en-US" altLang="en-US" sz="2800" b="1" baseline="-25000">
                <a:solidFill>
                  <a:schemeClr val="accent2"/>
                </a:solidFill>
              </a:rPr>
              <a:t>-1</a:t>
            </a:r>
            <a:r>
              <a:rPr lang="en-US" altLang="en-US" sz="2800" b="1">
                <a:solidFill>
                  <a:schemeClr val="accent2"/>
                </a:solidFill>
              </a:rPr>
              <a:t> = </a:t>
            </a:r>
            <a:r>
              <a:rPr lang="en-US" altLang="en-US" sz="2800" b="1" i="1">
                <a:solidFill>
                  <a:schemeClr val="accent2"/>
                </a:solidFill>
              </a:rPr>
              <a:t>C</a:t>
            </a:r>
            <a:r>
              <a:rPr lang="en-US" altLang="en-US" sz="2800" b="1" baseline="-25000">
                <a:solidFill>
                  <a:schemeClr val="accent2"/>
                </a:solidFill>
              </a:rPr>
              <a:t>in</a:t>
            </a:r>
            <a:r>
              <a:rPr lang="en-US" altLang="en-US" sz="2800" b="1">
                <a:solidFill>
                  <a:schemeClr val="accent2"/>
                </a:solidFill>
              </a:rPr>
              <a:t>, </a:t>
            </a:r>
            <a:r>
              <a:rPr lang="en-US" altLang="en-US" sz="2800" b="1" i="1">
                <a:solidFill>
                  <a:schemeClr val="accent2"/>
                </a:solidFill>
              </a:rPr>
              <a:t>P</a:t>
            </a:r>
            <a:r>
              <a:rPr lang="en-US" altLang="en-US" sz="2800" b="1" baseline="-25000">
                <a:solidFill>
                  <a:schemeClr val="accent2"/>
                </a:solidFill>
              </a:rPr>
              <a:t>-1</a:t>
            </a:r>
            <a:r>
              <a:rPr lang="en-US" altLang="en-US" sz="2800" b="1">
                <a:solidFill>
                  <a:schemeClr val="accent2"/>
                </a:solidFill>
              </a:rPr>
              <a:t> = 0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Then, the carry in to col. </a:t>
            </a:r>
            <a:r>
              <a:rPr lang="en-US" altLang="en-US" sz="2800" i="1"/>
              <a:t>i = </a:t>
            </a:r>
            <a:r>
              <a:rPr lang="en-US" altLang="en-US" sz="2800"/>
              <a:t>the carry out of col. </a:t>
            </a:r>
            <a:r>
              <a:rPr lang="en-US" altLang="en-US" sz="2800" i="1"/>
              <a:t>i-1</a:t>
            </a:r>
            <a:r>
              <a:rPr lang="en-US" altLang="en-US" sz="2800"/>
              <a:t>: 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i="1">
                <a:solidFill>
                  <a:schemeClr val="accent2"/>
                </a:solidFill>
              </a:rPr>
              <a:t>	</a:t>
            </a:r>
            <a:r>
              <a:rPr lang="en-US" altLang="en-US" sz="2400" b="1" i="1">
                <a:solidFill>
                  <a:schemeClr val="accent2"/>
                </a:solidFill>
              </a:rPr>
              <a:t>C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400" b="1" baseline="-25000">
                <a:solidFill>
                  <a:schemeClr val="accent2"/>
                </a:solidFill>
              </a:rPr>
              <a:t>-1</a:t>
            </a:r>
            <a:r>
              <a:rPr lang="en-US" altLang="en-US" sz="2400" b="1">
                <a:solidFill>
                  <a:schemeClr val="accent2"/>
                </a:solidFill>
              </a:rPr>
              <a:t> = </a:t>
            </a:r>
            <a:r>
              <a:rPr lang="en-US" altLang="en-US" sz="2400" b="1" i="1">
                <a:solidFill>
                  <a:schemeClr val="accent2"/>
                </a:solidFill>
              </a:rPr>
              <a:t>G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400" b="1" baseline="-25000">
                <a:solidFill>
                  <a:schemeClr val="accent2"/>
                </a:solidFill>
              </a:rPr>
              <a:t>-1:-1</a:t>
            </a:r>
            <a:r>
              <a:rPr lang="en-US" altLang="en-US" sz="2400" b="1">
                <a:solidFill>
                  <a:schemeClr val="accent2"/>
                </a:solidFill>
              </a:rPr>
              <a:t> 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/>
              <a:t>	</a:t>
            </a:r>
            <a:r>
              <a:rPr lang="en-US" altLang="en-US" sz="2800" i="1"/>
              <a:t>G</a:t>
            </a:r>
            <a:r>
              <a:rPr lang="en-US" altLang="en-US" sz="2800" i="1" baseline="-25000"/>
              <a:t>i</a:t>
            </a:r>
            <a:r>
              <a:rPr lang="en-US" altLang="en-US" sz="2800" baseline="-25000"/>
              <a:t>-1:-1</a:t>
            </a:r>
            <a:r>
              <a:rPr lang="en-US" altLang="en-US" sz="2800"/>
              <a:t> is the generate signal spanning columns </a:t>
            </a:r>
            <a:r>
              <a:rPr lang="en-US" altLang="en-US" sz="2800" i="1"/>
              <a:t>i</a:t>
            </a:r>
            <a:r>
              <a:rPr lang="en-US" altLang="en-US" sz="2800"/>
              <a:t>-1 to -1.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/>
              <a:t>	There will be a carry out of column </a:t>
            </a:r>
            <a:r>
              <a:rPr lang="en-US" altLang="en-US" sz="2800" i="1"/>
              <a:t>i</a:t>
            </a:r>
            <a:r>
              <a:rPr lang="en-US" altLang="en-US" sz="2800"/>
              <a:t>-1 (</a:t>
            </a:r>
            <a:r>
              <a:rPr lang="en-US" altLang="en-US" sz="2800" i="1"/>
              <a:t>C</a:t>
            </a:r>
            <a:r>
              <a:rPr lang="en-US" altLang="en-US" sz="2800" i="1" baseline="-25000"/>
              <a:t>i</a:t>
            </a:r>
            <a:r>
              <a:rPr lang="en-US" altLang="en-US" sz="2800" baseline="-25000"/>
              <a:t>-1</a:t>
            </a:r>
            <a:r>
              <a:rPr lang="en-US" altLang="en-US" sz="2800"/>
              <a:t>) if the block spanning columns </a:t>
            </a:r>
            <a:r>
              <a:rPr lang="en-US" altLang="en-US" sz="2800" i="1"/>
              <a:t>i</a:t>
            </a:r>
            <a:r>
              <a:rPr lang="en-US" altLang="en-US" sz="2800"/>
              <a:t>-1 through -1 generates a carry.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Thus, we rewrite the sum equation:</a:t>
            </a:r>
            <a:r>
              <a:rPr lang="en-US" altLang="en-US" sz="2800" b="1" i="1">
                <a:solidFill>
                  <a:schemeClr val="accent2"/>
                </a:solidFill>
              </a:rPr>
              <a:t>S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 i="1">
                <a:solidFill>
                  <a:schemeClr val="accent2"/>
                </a:solidFill>
              </a:rPr>
              <a:t> = </a:t>
            </a:r>
            <a:r>
              <a:rPr lang="en-US" altLang="en-US" sz="2800" b="1">
                <a:solidFill>
                  <a:schemeClr val="accent2"/>
                </a:solidFill>
              </a:rPr>
              <a:t>(</a:t>
            </a:r>
            <a:r>
              <a:rPr lang="en-US" altLang="en-US" sz="2800" b="1" i="1">
                <a:solidFill>
                  <a:schemeClr val="accent2"/>
                </a:solidFill>
              </a:rPr>
              <a:t>A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 i="1">
                <a:solidFill>
                  <a:schemeClr val="accent2"/>
                </a:solidFill>
              </a:rPr>
              <a:t> </a:t>
            </a:r>
            <a:r>
              <a:rPr lang="en-US" altLang="en-US" sz="3200" b="1">
                <a:solidFill>
                  <a:schemeClr val="accent2"/>
                </a:solidFill>
                <a:latin typeface="Symbol" pitchFamily="18" charset="2"/>
              </a:rPr>
              <a:t>Å</a:t>
            </a:r>
            <a:r>
              <a:rPr lang="en-US" altLang="en-US" sz="2800" b="1" i="1">
                <a:solidFill>
                  <a:schemeClr val="accent2"/>
                </a:solidFill>
              </a:rPr>
              <a:t> B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>
                <a:solidFill>
                  <a:schemeClr val="accent2"/>
                </a:solidFill>
              </a:rPr>
              <a:t>)</a:t>
            </a:r>
            <a:r>
              <a:rPr lang="en-US" altLang="en-US" sz="2800" b="1" i="1">
                <a:solidFill>
                  <a:schemeClr val="accent2"/>
                </a:solidFill>
              </a:rPr>
              <a:t> </a:t>
            </a:r>
            <a:r>
              <a:rPr lang="en-US" altLang="en-US" sz="3200" b="1">
                <a:solidFill>
                  <a:schemeClr val="accent2"/>
                </a:solidFill>
                <a:latin typeface="Symbol" pitchFamily="18" charset="2"/>
              </a:rPr>
              <a:t>Å</a:t>
            </a:r>
            <a:r>
              <a:rPr lang="en-US" altLang="en-US" sz="2800" b="1" i="1">
                <a:solidFill>
                  <a:schemeClr val="accent2"/>
                </a:solidFill>
              </a:rPr>
              <a:t> G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 baseline="-25000">
                <a:solidFill>
                  <a:schemeClr val="accent2"/>
                </a:solidFill>
              </a:rPr>
              <a:t>-1:-1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b="1"/>
              <a:t>Goal:</a:t>
            </a:r>
            <a:r>
              <a:rPr lang="en-US" altLang="en-US" sz="2800"/>
              <a:t> Compute G</a:t>
            </a:r>
            <a:r>
              <a:rPr lang="en-US" altLang="en-US" sz="2800" baseline="-25000"/>
              <a:t>0:-1</a:t>
            </a:r>
            <a:r>
              <a:rPr lang="en-US" altLang="en-US" sz="2800"/>
              <a:t>, G</a:t>
            </a:r>
            <a:r>
              <a:rPr lang="en-US" altLang="en-US" sz="2800" baseline="-25000"/>
              <a:t>1:-1</a:t>
            </a:r>
            <a:r>
              <a:rPr lang="en-US" altLang="en-US" sz="2800"/>
              <a:t>, G</a:t>
            </a:r>
            <a:r>
              <a:rPr lang="en-US" altLang="en-US" sz="2800" baseline="-25000"/>
              <a:t>2:-1</a:t>
            </a:r>
            <a:r>
              <a:rPr lang="en-US" altLang="en-US" sz="2800"/>
              <a:t>, G</a:t>
            </a:r>
            <a:r>
              <a:rPr lang="en-US" altLang="en-US" sz="2800" baseline="-25000"/>
              <a:t>3:-1</a:t>
            </a:r>
            <a:r>
              <a:rPr lang="en-US" altLang="en-US" sz="2800"/>
              <a:t>, G</a:t>
            </a:r>
            <a:r>
              <a:rPr lang="en-US" altLang="en-US" sz="2800" baseline="-25000"/>
              <a:t>4:-1</a:t>
            </a:r>
            <a:r>
              <a:rPr lang="en-US" altLang="en-US" sz="2800"/>
              <a:t>, G</a:t>
            </a:r>
            <a:r>
              <a:rPr lang="en-US" altLang="en-US" sz="2800" baseline="-25000"/>
              <a:t>5:-1</a:t>
            </a:r>
            <a:r>
              <a:rPr lang="en-US" altLang="en-US" sz="2800"/>
              <a:t>, … (These are called the </a:t>
            </a:r>
            <a:r>
              <a:rPr lang="en-US" altLang="en-US" sz="2800" i="1"/>
              <a:t>prefixes)</a:t>
            </a:r>
          </a:p>
          <a:p>
            <a:pPr lvl="1" eaLnBrk="1" hangingPunct="1">
              <a:spcBef>
                <a:spcPct val="20000"/>
              </a:spcBef>
            </a:pPr>
            <a:endParaRPr lang="en-US" altLang="en-US" sz="2400" baseline="-25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54A22C7-B5E6-4A6A-BBD7-245F7D317132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3789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Prefix Adder</a:t>
            </a:r>
          </a:p>
        </p:txBody>
      </p:sp>
      <p:sp>
        <p:nvSpPr>
          <p:cNvPr id="37893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143000"/>
            <a:ext cx="7924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The generate and propagate signals for a block spanning bits </a:t>
            </a:r>
            <a:r>
              <a:rPr lang="en-US" altLang="en-US" sz="2800" i="1"/>
              <a:t>i</a:t>
            </a:r>
            <a:r>
              <a:rPr lang="en-US" altLang="en-US" sz="2800"/>
              <a:t>:</a:t>
            </a:r>
            <a:r>
              <a:rPr lang="en-US" altLang="en-US" sz="2800" i="1"/>
              <a:t>j</a:t>
            </a:r>
            <a:r>
              <a:rPr lang="en-US" altLang="en-US" sz="2800"/>
              <a:t> are: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b="1" i="1">
                <a:solidFill>
                  <a:schemeClr val="accent2"/>
                </a:solidFill>
              </a:rPr>
              <a:t>	G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i:j</a:t>
            </a:r>
            <a:r>
              <a:rPr lang="en-US" altLang="en-US" sz="2400" b="1" i="1">
                <a:solidFill>
                  <a:schemeClr val="accent2"/>
                </a:solidFill>
              </a:rPr>
              <a:t> = G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i:k</a:t>
            </a:r>
            <a:r>
              <a:rPr lang="en-US" altLang="en-US" sz="2400" b="1" i="1">
                <a:solidFill>
                  <a:schemeClr val="accent2"/>
                </a:solidFill>
              </a:rPr>
              <a:t> </a:t>
            </a:r>
            <a:r>
              <a:rPr lang="en-US" altLang="en-US" sz="2800" b="1">
                <a:solidFill>
                  <a:schemeClr val="accent2"/>
                </a:solidFill>
                <a:latin typeface="Symbol" pitchFamily="18" charset="2"/>
              </a:rPr>
              <a:t>+</a:t>
            </a:r>
            <a:r>
              <a:rPr lang="en-US" altLang="en-US" sz="2400" b="1" i="1">
                <a:solidFill>
                  <a:schemeClr val="accent2"/>
                </a:solidFill>
              </a:rPr>
              <a:t> P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i:k</a:t>
            </a:r>
            <a:r>
              <a:rPr lang="en-US" altLang="en-US" sz="2400" b="1" i="1">
                <a:solidFill>
                  <a:schemeClr val="accent2"/>
                </a:solidFill>
              </a:rPr>
              <a:t> G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k</a:t>
            </a:r>
            <a:r>
              <a:rPr lang="en-US" altLang="en-US" sz="2400" b="1" baseline="-25000">
                <a:solidFill>
                  <a:schemeClr val="accent2"/>
                </a:solidFill>
              </a:rPr>
              <a:t>-1: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j</a:t>
            </a:r>
            <a:endParaRPr lang="en-US" altLang="en-US" sz="2400" b="1"/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b="1" i="1"/>
              <a:t>  	</a:t>
            </a:r>
            <a:r>
              <a:rPr lang="en-US" altLang="en-US" sz="2400" b="1" i="1">
                <a:solidFill>
                  <a:schemeClr val="accent2"/>
                </a:solidFill>
              </a:rPr>
              <a:t>P</a:t>
            </a:r>
            <a:r>
              <a:rPr lang="en-US" altLang="en-US" sz="2400" b="1" baseline="-25000">
                <a:solidFill>
                  <a:schemeClr val="accent2"/>
                </a:solidFill>
              </a:rPr>
              <a:t>i:j</a:t>
            </a:r>
            <a:r>
              <a:rPr lang="en-US" altLang="en-US" sz="2400" b="1">
                <a:solidFill>
                  <a:schemeClr val="accent2"/>
                </a:solidFill>
              </a:rPr>
              <a:t> = </a:t>
            </a:r>
            <a:r>
              <a:rPr lang="en-US" altLang="en-US" sz="2400" b="1" i="1">
                <a:solidFill>
                  <a:schemeClr val="accent2"/>
                </a:solidFill>
              </a:rPr>
              <a:t>P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400" b="1" baseline="-25000">
                <a:solidFill>
                  <a:schemeClr val="accent2"/>
                </a:solidFill>
              </a:rPr>
              <a:t>: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k</a:t>
            </a:r>
            <a:r>
              <a:rPr lang="en-US" altLang="en-US" sz="2400" b="1" i="1">
                <a:solidFill>
                  <a:schemeClr val="accent2"/>
                </a:solidFill>
              </a:rPr>
              <a:t>P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k</a:t>
            </a:r>
            <a:r>
              <a:rPr lang="en-US" altLang="en-US" sz="2400" b="1" baseline="-25000">
                <a:solidFill>
                  <a:schemeClr val="accent2"/>
                </a:solidFill>
              </a:rPr>
              <a:t>-1:j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1200" b="1"/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In words, these prefixes describe that: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/>
              <a:t>A block will generate a carry if the upper part (</a:t>
            </a:r>
            <a:r>
              <a:rPr lang="en-US" altLang="en-US" sz="2400" i="1"/>
              <a:t>i</a:t>
            </a:r>
            <a:r>
              <a:rPr lang="en-US" altLang="en-US" sz="2400"/>
              <a:t>:</a:t>
            </a:r>
            <a:r>
              <a:rPr lang="en-US" altLang="en-US" sz="2400" i="1"/>
              <a:t>k</a:t>
            </a:r>
            <a:r>
              <a:rPr lang="en-US" altLang="en-US" sz="2400"/>
              <a:t>) generates a carry or if the upper part propagates a carry generated in the lower part (</a:t>
            </a:r>
            <a:r>
              <a:rPr lang="en-US" altLang="en-US" sz="2400" i="1"/>
              <a:t>k</a:t>
            </a:r>
            <a:r>
              <a:rPr lang="en-US" altLang="en-US" sz="2400"/>
              <a:t>-1:</a:t>
            </a:r>
            <a:r>
              <a:rPr lang="en-US" altLang="en-US" sz="2400" i="1"/>
              <a:t>j</a:t>
            </a:r>
            <a:r>
              <a:rPr lang="en-US" altLang="en-US" sz="2400"/>
              <a:t>)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/>
              <a:t>A block will propagate a carry if both the upper and lower parts propagate the carry.</a:t>
            </a:r>
          </a:p>
          <a:p>
            <a:pPr lvl="1" eaLnBrk="1" hangingPunct="1">
              <a:spcBef>
                <a:spcPct val="20000"/>
              </a:spcBef>
            </a:pPr>
            <a:endParaRPr lang="en-US" altLang="en-US" sz="2400" baseline="-25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ECC86AA-B47A-4E68-A77C-69972693B809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  <p:sp>
        <p:nvSpPr>
          <p:cNvPr id="512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Prefix Adder Schematic</a:t>
            </a:r>
          </a:p>
        </p:txBody>
      </p:sp>
      <p:graphicFrame>
        <p:nvGraphicFramePr>
          <p:cNvPr id="5122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1600200" y="1120775"/>
          <a:ext cx="5638800" cy="560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VISIO" r:id="rId7" imgW="4029120" imgH="4003560" progId="Visio.Drawing.6">
                  <p:embed/>
                </p:oleObj>
              </mc:Choice>
              <mc:Fallback>
                <p:oleObj name="VISIO" r:id="rId7" imgW="4029120" imgH="400356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120775"/>
                        <a:ext cx="5638800" cy="560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90" y="3135"/>
            <a:ext cx="7772400" cy="1143000"/>
          </a:xfrm>
        </p:spPr>
        <p:txBody>
          <a:bodyPr/>
          <a:lstStyle/>
          <a:p>
            <a:r>
              <a:rPr lang="en-US" dirty="0" smtClean="0"/>
              <a:t>Carry Save 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47890"/>
            <a:ext cx="7772400" cy="504811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Fast and low power addition for multiple additions</a:t>
            </a:r>
          </a:p>
          <a:p>
            <a:r>
              <a:rPr lang="en-US" dirty="0" smtClean="0"/>
              <a:t>A Redundant Number System</a:t>
            </a:r>
          </a:p>
          <a:p>
            <a:r>
              <a:rPr lang="en-US" dirty="0" smtClean="0"/>
              <a:t>Save the Partial Solution for Multiple Additions</a:t>
            </a:r>
          </a:p>
          <a:p>
            <a:r>
              <a:rPr lang="en-US" dirty="0" smtClean="0"/>
              <a:t>One Bit Propagation for Each Addition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607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40650"/>
          </a:xfrm>
        </p:spPr>
        <p:txBody>
          <a:bodyPr/>
          <a:lstStyle/>
          <a:p>
            <a:r>
              <a:rPr lang="en-US" sz="2800" dirty="0" smtClean="0"/>
              <a:t>Carry Save Adder: A Redundant Number System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71080"/>
            <a:ext cx="7772400" cy="5124920"/>
          </a:xfrm>
        </p:spPr>
        <p:txBody>
          <a:bodyPr/>
          <a:lstStyle/>
          <a:p>
            <a:r>
              <a:rPr lang="en-US" dirty="0" smtClean="0"/>
              <a:t>For each digit, we have two bits</a:t>
            </a:r>
          </a:p>
          <a:p>
            <a:pPr lvl="1"/>
            <a:r>
              <a:rPr lang="en-US" dirty="0" smtClean="0"/>
              <a:t>(0,0) (0,1) (1,0) (1,1)</a:t>
            </a:r>
          </a:p>
          <a:p>
            <a:r>
              <a:rPr lang="en-US" dirty="0" smtClean="0"/>
              <a:t>Weight 0 (0,0)</a:t>
            </a:r>
          </a:p>
          <a:p>
            <a:r>
              <a:rPr lang="en-US" dirty="0" smtClean="0"/>
              <a:t>Weight 1 (0,1) (1,0)</a:t>
            </a:r>
          </a:p>
          <a:p>
            <a:r>
              <a:rPr lang="en-US" dirty="0" smtClean="0"/>
              <a:t>Weight 2 (1,1)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4523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40650"/>
          </a:xfrm>
        </p:spPr>
        <p:txBody>
          <a:bodyPr/>
          <a:lstStyle/>
          <a:p>
            <a:r>
              <a:rPr lang="en-US" sz="2800" dirty="0" smtClean="0"/>
              <a:t>Carry Save Adder: A Simple Example</a:t>
            </a:r>
            <a:endParaRPr lang="en-US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0630001"/>
              </p:ext>
            </p:extLst>
          </p:nvPr>
        </p:nvGraphicFramePr>
        <p:xfrm>
          <a:off x="577880" y="1662370"/>
          <a:ext cx="7772401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0343"/>
                <a:gridCol w="1110343"/>
                <a:gridCol w="1110343"/>
                <a:gridCol w="1110343"/>
                <a:gridCol w="1110343"/>
                <a:gridCol w="1110343"/>
                <a:gridCol w="111034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743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40650"/>
          </a:xfrm>
        </p:spPr>
        <p:txBody>
          <a:bodyPr/>
          <a:lstStyle/>
          <a:p>
            <a:r>
              <a:rPr lang="en-US" sz="2800" dirty="0" smtClean="0"/>
              <a:t>Carry Save Adder: A Simple Example</a:t>
            </a:r>
            <a:endParaRPr lang="en-US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9947415"/>
              </p:ext>
            </p:extLst>
          </p:nvPr>
        </p:nvGraphicFramePr>
        <p:xfrm>
          <a:off x="462663" y="702245"/>
          <a:ext cx="8233262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1009211"/>
                <a:gridCol w="1009211"/>
                <a:gridCol w="1009211"/>
                <a:gridCol w="1009211"/>
                <a:gridCol w="1009211"/>
                <a:gridCol w="1009211"/>
                <a:gridCol w="1009211"/>
              </a:tblGrid>
              <a:tr h="38405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31</a:t>
            </a:fld>
            <a:endParaRPr lang="en-US" alt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7214058"/>
              </p:ext>
            </p:extLst>
          </p:nvPr>
        </p:nvGraphicFramePr>
        <p:xfrm>
          <a:off x="462663" y="2852925"/>
          <a:ext cx="8233262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1009211"/>
                <a:gridCol w="1009211"/>
                <a:gridCol w="1009211"/>
                <a:gridCol w="1009211"/>
                <a:gridCol w="1009211"/>
                <a:gridCol w="1009211"/>
                <a:gridCol w="100921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A=n1+n2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B=A+n3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C=B+n4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Sum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037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40650"/>
          </a:xfrm>
        </p:spPr>
        <p:txBody>
          <a:bodyPr/>
          <a:lstStyle/>
          <a:p>
            <a:r>
              <a:rPr lang="en-US" sz="2800" dirty="0" smtClean="0"/>
              <a:t>Carry Save Adder: One Digit Logic Diagram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940" y="4800600"/>
            <a:ext cx="7772400" cy="1662395"/>
          </a:xfrm>
        </p:spPr>
        <p:txBody>
          <a:bodyPr/>
          <a:lstStyle/>
          <a:p>
            <a:r>
              <a:rPr lang="en-US" sz="2400" dirty="0" smtClean="0"/>
              <a:t>For digit </a:t>
            </a:r>
            <a:r>
              <a:rPr lang="en-US" sz="2400" dirty="0" err="1" smtClean="0"/>
              <a:t>i</a:t>
            </a:r>
            <a:r>
              <a:rPr lang="en-US" sz="2400" dirty="0" smtClean="0"/>
              <a:t>, the addition of addend in two bits and addend in one bit produces the carry out and sum.</a:t>
            </a:r>
          </a:p>
          <a:p>
            <a:r>
              <a:rPr lang="en-US" sz="2400" dirty="0" smtClean="0"/>
              <a:t>The sum and the carry out from digit i-1 become the two bit output at digit </a:t>
            </a:r>
            <a:r>
              <a:rPr lang="en-US" sz="2400" dirty="0" err="1" smtClean="0"/>
              <a:t>i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535065" y="1662370"/>
            <a:ext cx="1728225" cy="1536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Full Adder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111140" y="1009485"/>
            <a:ext cx="0" cy="65288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764025" y="1009485"/>
            <a:ext cx="0" cy="65288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5400000">
            <a:off x="4860038" y="1412737"/>
            <a:ext cx="1267365" cy="460860"/>
          </a:xfrm>
          <a:prstGeom prst="bentConnector3">
            <a:avLst>
              <a:gd name="adj1" fmla="val 100138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/>
          <p:nvPr/>
        </p:nvCxnSpPr>
        <p:spPr>
          <a:xfrm rot="5400000">
            <a:off x="2402118" y="3025748"/>
            <a:ext cx="1459390" cy="806505"/>
          </a:xfrm>
          <a:prstGeom prst="bentConnector3">
            <a:avLst>
              <a:gd name="adj1" fmla="val -975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111140" y="3198570"/>
            <a:ext cx="0" cy="96012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/>
          <p:nvPr/>
        </p:nvCxnSpPr>
        <p:spPr>
          <a:xfrm rot="10800000" flipV="1">
            <a:off x="4764026" y="2699305"/>
            <a:ext cx="2265895" cy="844910"/>
          </a:xfrm>
          <a:prstGeom prst="bentConnector3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764025" y="3544215"/>
            <a:ext cx="1" cy="61448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585433" y="2038058"/>
            <a:ext cx="1287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Full Adder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840826" y="2821879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Sum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511249" y="2483368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Cout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901036" y="166505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94749" y="166237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764026" y="2127502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Cin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635519" y="687560"/>
            <a:ext cx="1858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Addend in two bit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499096" y="682838"/>
            <a:ext cx="1909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Addend in one bit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069795" y="2236190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Carry out form digit i-1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828002" y="4238560"/>
            <a:ext cx="1640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Sum in two bits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654387" y="4238560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Carry out to digit i+1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6109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133" y="0"/>
            <a:ext cx="7772400" cy="740650"/>
          </a:xfrm>
        </p:spPr>
        <p:txBody>
          <a:bodyPr/>
          <a:lstStyle/>
          <a:p>
            <a:r>
              <a:rPr lang="en-US" sz="2800" dirty="0" smtClean="0"/>
              <a:t>Carry Save Adder: </a:t>
            </a:r>
            <a:r>
              <a:rPr lang="en-US" sz="2800" dirty="0" smtClean="0"/>
              <a:t>Three </a:t>
            </a:r>
            <a:r>
              <a:rPr lang="en-US" sz="2800" dirty="0" smtClean="0"/>
              <a:t>Digit Logic Diagram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33</a:t>
            </a:fld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940" y="4800600"/>
            <a:ext cx="7772400" cy="1662395"/>
          </a:xfrm>
        </p:spPr>
        <p:txBody>
          <a:bodyPr/>
          <a:lstStyle/>
          <a:p>
            <a:r>
              <a:rPr lang="en-US" sz="2400" dirty="0" smtClean="0"/>
              <a:t>For digit </a:t>
            </a:r>
            <a:r>
              <a:rPr lang="en-US" sz="2400" dirty="0" err="1" smtClean="0"/>
              <a:t>i</a:t>
            </a:r>
            <a:r>
              <a:rPr lang="en-US" sz="2400" dirty="0" smtClean="0"/>
              <a:t>, the addition of addend in two bits and addend in one bit produces the carry out and sum.</a:t>
            </a:r>
          </a:p>
          <a:p>
            <a:r>
              <a:rPr lang="en-US" sz="2400" dirty="0" smtClean="0"/>
              <a:t>The sum and the carry out from digit i-1 become the two bit output at digit </a:t>
            </a:r>
            <a:r>
              <a:rPr lang="en-US" sz="2400" dirty="0" err="1" smtClean="0"/>
              <a:t>i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1020791" y="797405"/>
            <a:ext cx="7352109" cy="3984416"/>
            <a:chOff x="-95886" y="655294"/>
            <a:chExt cx="7352109" cy="3984416"/>
          </a:xfrm>
        </p:grpSpPr>
        <p:grpSp>
          <p:nvGrpSpPr>
            <p:cNvPr id="5" name="Group 4"/>
            <p:cNvGrpSpPr/>
            <p:nvPr/>
          </p:nvGrpSpPr>
          <p:grpSpPr>
            <a:xfrm>
              <a:off x="1667939" y="687560"/>
              <a:ext cx="3711008" cy="3943353"/>
              <a:chOff x="1589689" y="687560"/>
              <a:chExt cx="7264315" cy="3943353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3535065" y="1662370"/>
                <a:ext cx="1728225" cy="1536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Full Adder</a:t>
                </a:r>
                <a:endParaRPr lang="en-US" dirty="0"/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4111140" y="1009485"/>
                <a:ext cx="0" cy="6528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4764025" y="1009485"/>
                <a:ext cx="0" cy="6528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Elbow Connector 13"/>
              <p:cNvCxnSpPr/>
              <p:nvPr/>
            </p:nvCxnSpPr>
            <p:spPr>
              <a:xfrm rot="5400000">
                <a:off x="4860038" y="1412737"/>
                <a:ext cx="1267365" cy="460860"/>
              </a:xfrm>
              <a:prstGeom prst="bentConnector3">
                <a:avLst>
                  <a:gd name="adj1" fmla="val 100138"/>
                </a:avLst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4111140" y="3198570"/>
                <a:ext cx="0" cy="96012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Elbow Connector 25"/>
              <p:cNvCxnSpPr/>
              <p:nvPr/>
            </p:nvCxnSpPr>
            <p:spPr>
              <a:xfrm rot="10800000" flipV="1">
                <a:off x="4764026" y="2699305"/>
                <a:ext cx="2265895" cy="844910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>
                <a:off x="4764025" y="3544215"/>
                <a:ext cx="1" cy="61448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/>
              <p:cNvSpPr txBox="1"/>
              <p:nvPr/>
            </p:nvSpPr>
            <p:spPr>
              <a:xfrm>
                <a:off x="3306961" y="1894133"/>
                <a:ext cx="12877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Full Adder</a:t>
                </a:r>
                <a:endParaRPr lang="en-US" sz="2000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840826" y="2821879"/>
                <a:ext cx="6078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Sum</a:t>
                </a:r>
                <a:endParaRPr lang="en-US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511249" y="2483368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Cout</a:t>
                </a:r>
                <a:endParaRPr lang="en-US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901036" y="1665058"/>
                <a:ext cx="351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</a:t>
                </a:r>
                <a:endParaRPr lang="en-US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594749" y="1662370"/>
                <a:ext cx="338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B</a:t>
                </a:r>
                <a:endParaRPr lang="en-US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287864" y="2276850"/>
                <a:ext cx="1382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Cin</a:t>
                </a:r>
                <a:endParaRPr lang="en-US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635519" y="687560"/>
                <a:ext cx="18582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Addend in two bit</a:t>
                </a:r>
                <a:endParaRPr lang="en-US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025768" y="1068581"/>
                <a:ext cx="19094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Addend in one bit</a:t>
                </a:r>
                <a:endParaRPr lang="en-U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065949" y="3156720"/>
                <a:ext cx="37880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Cout</a:t>
                </a:r>
                <a:r>
                  <a:rPr lang="en-US" dirty="0" smtClean="0"/>
                  <a:t> form digit i-1</a:t>
                </a:r>
                <a:endParaRPr 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3675619" y="4261581"/>
                <a:ext cx="16401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Sum in two bits</a:t>
                </a:r>
                <a:endParaRPr 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589689" y="3244334"/>
                <a:ext cx="34899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Cout</a:t>
                </a:r>
                <a:r>
                  <a:rPr lang="en-US" dirty="0" smtClean="0"/>
                  <a:t> to digit i+1</a:t>
                </a:r>
                <a:endParaRPr lang="en-US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4295246" y="655294"/>
              <a:ext cx="2960977" cy="3943353"/>
              <a:chOff x="3307742" y="687560"/>
              <a:chExt cx="5796126" cy="3943353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3535065" y="1662370"/>
                <a:ext cx="1728225" cy="1536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Full Adder</a:t>
                </a:r>
                <a:endParaRPr lang="en-US" dirty="0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>
                <a:off x="4111140" y="1009485"/>
                <a:ext cx="0" cy="6528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>
                <a:off x="4764025" y="1009485"/>
                <a:ext cx="0" cy="6528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Elbow Connector 41"/>
              <p:cNvCxnSpPr/>
              <p:nvPr/>
            </p:nvCxnSpPr>
            <p:spPr>
              <a:xfrm rot="5400000">
                <a:off x="4860038" y="1412737"/>
                <a:ext cx="1267365" cy="460860"/>
              </a:xfrm>
              <a:prstGeom prst="bentConnector3">
                <a:avLst>
                  <a:gd name="adj1" fmla="val 100138"/>
                </a:avLst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/>
              <p:nvPr/>
            </p:nvCxnSpPr>
            <p:spPr>
              <a:xfrm>
                <a:off x="4111140" y="3198570"/>
                <a:ext cx="0" cy="96012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Elbow Connector 44"/>
              <p:cNvCxnSpPr/>
              <p:nvPr/>
            </p:nvCxnSpPr>
            <p:spPr>
              <a:xfrm rot="10800000" flipV="1">
                <a:off x="4764026" y="2699305"/>
                <a:ext cx="2265895" cy="844910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>
                <a:off x="4764025" y="3544215"/>
                <a:ext cx="1" cy="61448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3307742" y="1898170"/>
                <a:ext cx="12877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Full Adder</a:t>
                </a:r>
                <a:endParaRPr lang="en-US" sz="2000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840826" y="2821879"/>
                <a:ext cx="6078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Sum</a:t>
                </a:r>
                <a:endParaRPr lang="en-US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3511249" y="2483368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Cout</a:t>
                </a:r>
                <a:endParaRPr lang="en-US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901036" y="1665058"/>
                <a:ext cx="351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</a:t>
                </a:r>
                <a:endParaRPr lang="en-US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594749" y="1662370"/>
                <a:ext cx="338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B</a:t>
                </a:r>
                <a:endParaRPr lang="en-US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374051" y="2276806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Cin</a:t>
                </a:r>
                <a:endParaRPr lang="en-US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635519" y="687560"/>
                <a:ext cx="18582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Addend in two bit</a:t>
                </a:r>
                <a:endParaRPr lang="en-US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025768" y="1068581"/>
                <a:ext cx="19094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Addend in one bit</a:t>
                </a:r>
                <a:endParaRPr lang="en-US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5315813" y="3013904"/>
                <a:ext cx="37880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Cout</a:t>
                </a:r>
                <a:r>
                  <a:rPr lang="en-US" dirty="0" smtClean="0"/>
                  <a:t> form digit i-2</a:t>
                </a:r>
                <a:endParaRPr lang="en-US" dirty="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3675619" y="4261581"/>
                <a:ext cx="16401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Sum in two bits</a:t>
                </a:r>
                <a:endParaRPr lang="en-US" dirty="0"/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-95886" y="696357"/>
              <a:ext cx="2876282" cy="3943353"/>
              <a:chOff x="1399586" y="687560"/>
              <a:chExt cx="5630335" cy="3943353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3535065" y="1662370"/>
                <a:ext cx="1728225" cy="1536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Full Adder</a:t>
                </a:r>
                <a:endParaRPr lang="en-US" dirty="0"/>
              </a:p>
            </p:txBody>
          </p:sp>
          <p:cxnSp>
            <p:nvCxnSpPr>
              <p:cNvPr id="60" name="Straight Arrow Connector 59"/>
              <p:cNvCxnSpPr/>
              <p:nvPr/>
            </p:nvCxnSpPr>
            <p:spPr>
              <a:xfrm>
                <a:off x="4111140" y="1009485"/>
                <a:ext cx="0" cy="6528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/>
              <p:cNvCxnSpPr/>
              <p:nvPr/>
            </p:nvCxnSpPr>
            <p:spPr>
              <a:xfrm>
                <a:off x="4764025" y="1009485"/>
                <a:ext cx="0" cy="6528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Elbow Connector 61"/>
              <p:cNvCxnSpPr/>
              <p:nvPr/>
            </p:nvCxnSpPr>
            <p:spPr>
              <a:xfrm rot="5400000">
                <a:off x="4860038" y="1412737"/>
                <a:ext cx="1267365" cy="460860"/>
              </a:xfrm>
              <a:prstGeom prst="bentConnector3">
                <a:avLst>
                  <a:gd name="adj1" fmla="val 100138"/>
                </a:avLst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Elbow Connector 62"/>
              <p:cNvCxnSpPr/>
              <p:nvPr/>
            </p:nvCxnSpPr>
            <p:spPr>
              <a:xfrm rot="5400000">
                <a:off x="2402118" y="3025748"/>
                <a:ext cx="1459390" cy="806505"/>
              </a:xfrm>
              <a:prstGeom prst="bentConnector3">
                <a:avLst>
                  <a:gd name="adj1" fmla="val -975"/>
                </a:avLst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/>
              <p:cNvCxnSpPr/>
              <p:nvPr/>
            </p:nvCxnSpPr>
            <p:spPr>
              <a:xfrm>
                <a:off x="4111140" y="3198570"/>
                <a:ext cx="0" cy="96012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Elbow Connector 64"/>
              <p:cNvCxnSpPr/>
              <p:nvPr/>
            </p:nvCxnSpPr>
            <p:spPr>
              <a:xfrm rot="10800000" flipV="1">
                <a:off x="4764026" y="2699305"/>
                <a:ext cx="2265895" cy="844910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/>
              <p:cNvCxnSpPr/>
              <p:nvPr/>
            </p:nvCxnSpPr>
            <p:spPr>
              <a:xfrm>
                <a:off x="4764025" y="3544215"/>
                <a:ext cx="1" cy="61448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/>
              <p:cNvSpPr txBox="1"/>
              <p:nvPr/>
            </p:nvSpPr>
            <p:spPr>
              <a:xfrm>
                <a:off x="3304408" y="1895512"/>
                <a:ext cx="12877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Full Adder</a:t>
                </a:r>
                <a:endParaRPr lang="en-US" sz="2000" dirty="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3840826" y="2821879"/>
                <a:ext cx="6078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Sum</a:t>
                </a:r>
                <a:endParaRPr lang="en-US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3511249" y="2483368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Cout</a:t>
                </a:r>
                <a:endParaRPr lang="en-US" dirty="0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3901036" y="1665058"/>
                <a:ext cx="351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</a:t>
                </a:r>
                <a:endParaRPr lang="en-US" dirty="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4594749" y="1662370"/>
                <a:ext cx="338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B</a:t>
                </a:r>
                <a:endParaRPr lang="en-US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4291484" y="2245804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Cin</a:t>
                </a:r>
                <a:endParaRPr lang="en-US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635519" y="687560"/>
                <a:ext cx="18582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Addend in two bit</a:t>
                </a:r>
                <a:endParaRPr lang="en-US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5025768" y="1068581"/>
                <a:ext cx="19094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Addend in one bit</a:t>
                </a:r>
                <a:endParaRPr lang="en-US" dirty="0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675619" y="4261581"/>
                <a:ext cx="16401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Sum in two bits</a:t>
                </a:r>
                <a:endParaRPr lang="en-US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399586" y="3272325"/>
                <a:ext cx="33644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Cout</a:t>
                </a:r>
                <a:r>
                  <a:rPr lang="en-US" dirty="0" smtClean="0"/>
                  <a:t> to digit i+2</a:t>
                </a:r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01155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90" y="202980"/>
            <a:ext cx="7772400" cy="740650"/>
          </a:xfrm>
        </p:spPr>
        <p:txBody>
          <a:bodyPr/>
          <a:lstStyle/>
          <a:p>
            <a:r>
              <a:rPr lang="en-US" sz="2800" dirty="0" smtClean="0"/>
              <a:t>Carry Save </a:t>
            </a:r>
            <a:r>
              <a:rPr lang="en-US" sz="2800" dirty="0" smtClean="0"/>
              <a:t>Adder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34</a:t>
            </a:fld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8740" y="1431940"/>
            <a:ext cx="7042705" cy="166239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Procedure of carry save addition system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Convert the first addend to the redundant number system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For intermediate solution, perform </a:t>
            </a:r>
            <a:r>
              <a:rPr lang="en-US" sz="2400" dirty="0" smtClean="0"/>
              <a:t>carry save addition.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Split the redundant number into two numbers.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Perform the addition on the two numbers to general the solution.</a:t>
            </a:r>
          </a:p>
        </p:txBody>
      </p:sp>
    </p:spTree>
    <p:extLst>
      <p:ext uri="{BB962C8B-B14F-4D97-AF65-F5344CB8AC3E}">
        <p14:creationId xmlns:p14="http://schemas.microsoft.com/office/powerpoint/2010/main" val="10402909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23A2E98-3425-4B92-A0E0-208E47133558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  <p:sp>
        <p:nvSpPr>
          <p:cNvPr id="38915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The delay of an </a:t>
            </a:r>
            <a:r>
              <a:rPr lang="en-US" altLang="en-US" sz="2800" i="1"/>
              <a:t>N</a:t>
            </a:r>
            <a:r>
              <a:rPr lang="en-US" altLang="en-US" sz="2800"/>
              <a:t>-bit prefix adder is: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   </a:t>
            </a:r>
            <a:r>
              <a:rPr lang="en-US" altLang="en-US" sz="2800" i="1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>
                <a:solidFill>
                  <a:schemeClr val="accent2"/>
                </a:solidFill>
              </a:rPr>
              <a:t>PA</a:t>
            </a:r>
            <a:r>
              <a:rPr lang="en-US" altLang="en-US" sz="2800">
                <a:solidFill>
                  <a:schemeClr val="accent2"/>
                </a:solidFill>
              </a:rPr>
              <a:t> = </a:t>
            </a:r>
            <a:r>
              <a:rPr lang="en-US" altLang="en-US" sz="2800" i="1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>
                <a:solidFill>
                  <a:schemeClr val="accent2"/>
                </a:solidFill>
              </a:rPr>
              <a:t>pg</a:t>
            </a:r>
            <a:r>
              <a:rPr lang="en-US" altLang="en-US" sz="2800" i="1">
                <a:solidFill>
                  <a:schemeClr val="accent2"/>
                </a:solidFill>
              </a:rPr>
              <a:t> + </a:t>
            </a:r>
            <a:r>
              <a:rPr lang="en-US" altLang="en-US" sz="2800">
                <a:solidFill>
                  <a:schemeClr val="accent2"/>
                </a:solidFill>
              </a:rPr>
              <a:t>log</a:t>
            </a:r>
            <a:r>
              <a:rPr lang="en-US" altLang="en-US" sz="2800" i="1" baseline="-25000">
                <a:solidFill>
                  <a:schemeClr val="accent2"/>
                </a:solidFill>
              </a:rPr>
              <a:t>2</a:t>
            </a:r>
            <a:r>
              <a:rPr lang="en-US" altLang="en-US" sz="2800" i="1">
                <a:solidFill>
                  <a:schemeClr val="accent2"/>
                </a:solidFill>
              </a:rPr>
              <a:t>N(t</a:t>
            </a:r>
            <a:r>
              <a:rPr lang="en-US" altLang="en-US" sz="2800" i="1" baseline="-25000">
                <a:solidFill>
                  <a:schemeClr val="accent2"/>
                </a:solidFill>
              </a:rPr>
              <a:t>pg_</a:t>
            </a:r>
            <a:r>
              <a:rPr lang="en-US" altLang="en-US" sz="2800" baseline="-25000">
                <a:solidFill>
                  <a:schemeClr val="accent2"/>
                </a:solidFill>
              </a:rPr>
              <a:t>prefix</a:t>
            </a:r>
            <a:r>
              <a:rPr lang="en-US" altLang="en-US" sz="2800" i="1" baseline="-25000">
                <a:solidFill>
                  <a:schemeClr val="accent2"/>
                </a:solidFill>
              </a:rPr>
              <a:t> </a:t>
            </a:r>
            <a:r>
              <a:rPr lang="en-US" altLang="en-US" sz="2800">
                <a:solidFill>
                  <a:schemeClr val="accent2"/>
                </a:solidFill>
              </a:rPr>
              <a:t>)</a:t>
            </a:r>
            <a:r>
              <a:rPr lang="en-US" altLang="en-US" sz="2800" i="1">
                <a:solidFill>
                  <a:schemeClr val="accent2"/>
                </a:solidFill>
              </a:rPr>
              <a:t> + t</a:t>
            </a:r>
            <a:r>
              <a:rPr lang="en-US" altLang="en-US" sz="2800" baseline="-25000">
                <a:solidFill>
                  <a:schemeClr val="accent2"/>
                </a:solidFill>
              </a:rPr>
              <a:t>XOR</a:t>
            </a:r>
            <a:endParaRPr lang="en-US" altLang="en-US" sz="2800" i="1" baseline="-25000">
              <a:solidFill>
                <a:schemeClr val="accent2"/>
              </a:solidFill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 baseline="-25000"/>
              <a:t>		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/>
              <a:t>	where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i="1"/>
              <a:t>t</a:t>
            </a:r>
            <a:r>
              <a:rPr lang="en-US" altLang="en-US" sz="2400" i="1" baseline="-25000"/>
              <a:t>pg</a:t>
            </a:r>
            <a:r>
              <a:rPr lang="en-US" altLang="en-US" sz="2400"/>
              <a:t> is the delay of the column generate and propagate gates (AND or OR gate)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i="1"/>
              <a:t>t</a:t>
            </a:r>
            <a:r>
              <a:rPr lang="en-US" altLang="en-US" sz="2400" i="1" baseline="-25000"/>
              <a:t>pg_</a:t>
            </a:r>
            <a:r>
              <a:rPr lang="en-US" altLang="en-US" sz="2400" baseline="-25000"/>
              <a:t>prefix</a:t>
            </a:r>
            <a:r>
              <a:rPr lang="en-US" altLang="en-US" sz="2400"/>
              <a:t> is the delay of the black prefix cell (AND-OR gate)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Prefix Adder Delay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2235F46-4610-4D83-8B26-32758724EA12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  <p:sp>
        <p:nvSpPr>
          <p:cNvPr id="39939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Compare the delay of 32-bit ripple-carry, carry-lookahead, and prefix adders.  The carry-lookahead adder has 4-bit blocks. Assume that each two-input gate delay is 100 ps and the full adder delay is 300 ps.</a:t>
            </a:r>
            <a:endParaRPr lang="en-US" altLang="en-US" sz="2800" baseline="-25000">
              <a:solidFill>
                <a:schemeClr val="accent2"/>
              </a:solidFill>
            </a:endParaRP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Adder Delay Comparisons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6FD4F95-302F-4C6E-BDCA-317AC6FCF3E4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  <p:sp>
        <p:nvSpPr>
          <p:cNvPr id="4096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990600"/>
            <a:ext cx="8305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Compare the delay of 32-bit ripple-carry, carry-lookahead, and prefix adders.  The carry-lookahead adder has 4-bit blocks. Assume that each two-input gate delay is 100 ps and the full adder delay is 300 ps.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i="1"/>
              <a:t>       t</a:t>
            </a:r>
            <a:r>
              <a:rPr lang="en-US" altLang="en-US" sz="2400" baseline="-25000"/>
              <a:t>ripple</a:t>
            </a:r>
            <a:r>
              <a:rPr lang="en-US" altLang="en-US" sz="2400"/>
              <a:t> 	= </a:t>
            </a:r>
            <a:r>
              <a:rPr lang="en-US" altLang="en-US" sz="2400" i="1"/>
              <a:t>Nt</a:t>
            </a:r>
            <a:r>
              <a:rPr lang="en-US" altLang="en-US" sz="2400" i="1" baseline="-25000"/>
              <a:t>FA </a:t>
            </a:r>
            <a:r>
              <a:rPr lang="en-US" altLang="en-US" sz="2400"/>
              <a:t>= 32(300 ps) = </a:t>
            </a:r>
            <a:r>
              <a:rPr lang="en-US" altLang="en-US" sz="2400">
                <a:solidFill>
                  <a:schemeClr val="accent2"/>
                </a:solidFill>
              </a:rPr>
              <a:t>9.6 ns</a:t>
            </a:r>
            <a:endParaRPr lang="en-US" altLang="en-US" sz="2400" i="1" baseline="-25000">
              <a:solidFill>
                <a:schemeClr val="accent2"/>
              </a:solidFill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	t</a:t>
            </a:r>
            <a:r>
              <a:rPr lang="en-US" altLang="en-US" sz="2800" i="1" baseline="-25000"/>
              <a:t>CLA</a:t>
            </a:r>
            <a:r>
              <a:rPr lang="en-US" altLang="en-US" sz="2800"/>
              <a:t> 	= </a:t>
            </a:r>
            <a:r>
              <a:rPr lang="en-US" altLang="en-US" sz="2800" i="1"/>
              <a:t>t</a:t>
            </a:r>
            <a:r>
              <a:rPr lang="en-US" altLang="en-US" sz="2800" i="1" baseline="-25000"/>
              <a:t>pg</a:t>
            </a:r>
            <a:r>
              <a:rPr lang="en-US" altLang="en-US" sz="2800" i="1"/>
              <a:t> + t</a:t>
            </a:r>
            <a:r>
              <a:rPr lang="en-US" altLang="en-US" sz="2800" i="1" baseline="-25000"/>
              <a:t>pg_</a:t>
            </a:r>
            <a:r>
              <a:rPr lang="en-US" altLang="en-US" sz="2800" baseline="-25000"/>
              <a:t>block</a:t>
            </a:r>
            <a:r>
              <a:rPr lang="en-US" altLang="en-US" sz="2800" i="1" baseline="-25000"/>
              <a:t> </a:t>
            </a:r>
            <a:r>
              <a:rPr lang="en-US" altLang="en-US" sz="2800" i="1"/>
              <a:t>+ </a:t>
            </a:r>
            <a:r>
              <a:rPr lang="en-US" altLang="en-US" sz="2800"/>
              <a:t>(</a:t>
            </a:r>
            <a:r>
              <a:rPr lang="en-US" altLang="en-US" sz="2800" i="1"/>
              <a:t>N/k</a:t>
            </a:r>
            <a:r>
              <a:rPr lang="en-US" altLang="en-US" sz="2800"/>
              <a:t> – 1)</a:t>
            </a:r>
            <a:r>
              <a:rPr lang="en-US" altLang="en-US" sz="2800" i="1"/>
              <a:t>t</a:t>
            </a:r>
            <a:r>
              <a:rPr lang="en-US" altLang="en-US" sz="2800" baseline="-25000"/>
              <a:t>AND_OR</a:t>
            </a:r>
            <a:r>
              <a:rPr lang="en-US" altLang="en-US" sz="2800" i="1"/>
              <a:t> + kt</a:t>
            </a:r>
            <a:r>
              <a:rPr lang="en-US" altLang="en-US" sz="2800" i="1" baseline="-25000"/>
              <a:t>FA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		</a:t>
            </a:r>
            <a:r>
              <a:rPr lang="en-US" altLang="en-US" sz="2800"/>
              <a:t>= [100</a:t>
            </a:r>
            <a:r>
              <a:rPr lang="en-US" altLang="en-US" sz="2800" i="1"/>
              <a:t> + </a:t>
            </a:r>
            <a:r>
              <a:rPr lang="en-US" altLang="en-US" sz="2800"/>
              <a:t>600</a:t>
            </a:r>
            <a:r>
              <a:rPr lang="en-US" altLang="en-US" sz="2800" i="1" baseline="-25000"/>
              <a:t> </a:t>
            </a:r>
            <a:r>
              <a:rPr lang="en-US" altLang="en-US" sz="2800" i="1"/>
              <a:t>+ </a:t>
            </a:r>
            <a:r>
              <a:rPr lang="en-US" altLang="en-US" sz="2800"/>
              <a:t>(7)200</a:t>
            </a:r>
            <a:r>
              <a:rPr lang="en-US" altLang="en-US" sz="2800" i="1"/>
              <a:t> +</a:t>
            </a:r>
            <a:r>
              <a:rPr lang="en-US" altLang="en-US" sz="2800"/>
              <a:t> 4(300)] ps</a:t>
            </a:r>
            <a:endParaRPr lang="en-US" altLang="en-US" sz="2800" baseline="-25000"/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		</a:t>
            </a:r>
            <a:r>
              <a:rPr lang="en-US" altLang="en-US" sz="2800"/>
              <a:t>= </a:t>
            </a:r>
            <a:r>
              <a:rPr lang="en-US" altLang="en-US" sz="2800">
                <a:solidFill>
                  <a:schemeClr val="accent2"/>
                </a:solidFill>
              </a:rPr>
              <a:t>3.3 ns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	t</a:t>
            </a:r>
            <a:r>
              <a:rPr lang="en-US" altLang="en-US" sz="2800" i="1" baseline="-25000"/>
              <a:t>PA</a:t>
            </a:r>
            <a:r>
              <a:rPr lang="en-US" altLang="en-US" sz="2800"/>
              <a:t> 	= </a:t>
            </a:r>
            <a:r>
              <a:rPr lang="en-US" altLang="en-US" sz="2800" i="1"/>
              <a:t>t</a:t>
            </a:r>
            <a:r>
              <a:rPr lang="en-US" altLang="en-US" sz="2800" i="1" baseline="-25000"/>
              <a:t>pg</a:t>
            </a:r>
            <a:r>
              <a:rPr lang="en-US" altLang="en-US" sz="2800" i="1"/>
              <a:t> + </a:t>
            </a:r>
            <a:r>
              <a:rPr lang="en-US" altLang="en-US" sz="2800"/>
              <a:t>log</a:t>
            </a:r>
            <a:r>
              <a:rPr lang="en-US" altLang="en-US" sz="2800" i="1" baseline="-25000"/>
              <a:t>2</a:t>
            </a:r>
            <a:r>
              <a:rPr lang="en-US" altLang="en-US" sz="2800" i="1"/>
              <a:t>N(t</a:t>
            </a:r>
            <a:r>
              <a:rPr lang="en-US" altLang="en-US" sz="2800" i="1" baseline="-25000"/>
              <a:t>pg_</a:t>
            </a:r>
            <a:r>
              <a:rPr lang="en-US" altLang="en-US" sz="2800" baseline="-25000"/>
              <a:t>prefix</a:t>
            </a:r>
            <a:r>
              <a:rPr lang="en-US" altLang="en-US" sz="2800" i="1" baseline="-25000"/>
              <a:t> </a:t>
            </a:r>
            <a:r>
              <a:rPr lang="en-US" altLang="en-US" sz="2800"/>
              <a:t>)</a:t>
            </a:r>
            <a:r>
              <a:rPr lang="en-US" altLang="en-US" sz="2800" i="1"/>
              <a:t> + t</a:t>
            </a:r>
            <a:r>
              <a:rPr lang="en-US" altLang="en-US" sz="2800" baseline="-25000"/>
              <a:t>XOR</a:t>
            </a:r>
            <a:endParaRPr lang="en-US" altLang="en-US" sz="2800" i="1" baseline="-25000"/>
          </a:p>
          <a:p>
            <a:pPr eaLnBrk="1" hangingPunct="1">
              <a:spcBef>
                <a:spcPct val="20000"/>
              </a:spcBef>
            </a:pPr>
            <a:r>
              <a:rPr lang="en-US" altLang="en-US" sz="2800" i="1" baseline="-25000"/>
              <a:t>			</a:t>
            </a:r>
            <a:r>
              <a:rPr lang="en-US" altLang="en-US" sz="2800"/>
              <a:t>= [100</a:t>
            </a:r>
            <a:r>
              <a:rPr lang="en-US" altLang="en-US" sz="2800" i="1"/>
              <a:t> + </a:t>
            </a:r>
            <a:r>
              <a:rPr lang="en-US" altLang="en-US" sz="2800"/>
              <a:t>log</a:t>
            </a:r>
            <a:r>
              <a:rPr lang="en-US" altLang="en-US" sz="2800" i="1" baseline="-25000"/>
              <a:t>2</a:t>
            </a:r>
            <a:r>
              <a:rPr lang="en-US" altLang="en-US" sz="2800"/>
              <a:t>32(200)</a:t>
            </a:r>
            <a:r>
              <a:rPr lang="en-US" altLang="en-US" sz="2800" i="1"/>
              <a:t> </a:t>
            </a:r>
            <a:r>
              <a:rPr lang="en-US" altLang="en-US" sz="2800"/>
              <a:t>+ 100] ps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/>
              <a:t>			= </a:t>
            </a:r>
            <a:r>
              <a:rPr lang="en-US" altLang="en-US" sz="2800">
                <a:solidFill>
                  <a:schemeClr val="accent2"/>
                </a:solidFill>
              </a:rPr>
              <a:t>1.2 ns</a:t>
            </a:r>
            <a:endParaRPr lang="en-US" altLang="en-US" sz="2800" baseline="-25000">
              <a:solidFill>
                <a:schemeClr val="accent2"/>
              </a:solidFill>
            </a:endParaRP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Adder Delay Comparisons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2AC80A1-D241-4713-84A1-89992BE45035}" type="slidenum">
              <a:rPr lang="en-US" altLang="en-US"/>
              <a:pPr eaLnBrk="1" hangingPunct="1"/>
              <a:t>38</a:t>
            </a:fld>
            <a:endParaRPr lang="en-US" altLang="en-US"/>
          </a:p>
        </p:txBody>
      </p:sp>
      <p:sp>
        <p:nvSpPr>
          <p:cNvPr id="614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Comparator: Equality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762000" y="1371600"/>
          <a:ext cx="7772400" cy="462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VISIO" r:id="rId7" imgW="2836080" imgH="1689480" progId="Visio.Drawing.6">
                  <p:embed/>
                </p:oleObj>
              </mc:Choice>
              <mc:Fallback>
                <p:oleObj name="VISIO" r:id="rId7" imgW="2836080" imgH="168948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71600"/>
                        <a:ext cx="7772400" cy="462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135820A-00B4-4E65-A424-81522E653A17}" type="slidenum">
              <a:rPr lang="en-US" altLang="en-US"/>
              <a:pPr eaLnBrk="1" hangingPunct="1"/>
              <a:t>39</a:t>
            </a:fld>
            <a:endParaRPr lang="en-US" altLang="en-US"/>
          </a:p>
        </p:txBody>
      </p:sp>
      <p:sp>
        <p:nvSpPr>
          <p:cNvPr id="717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Comparator: Less Than</a:t>
            </a:r>
          </a:p>
        </p:txBody>
      </p:sp>
      <p:graphicFrame>
        <p:nvGraphicFramePr>
          <p:cNvPr id="7170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3124200" y="2235200"/>
          <a:ext cx="2401888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VISIO" r:id="rId8" imgW="591120" imgH="990720" progId="Visio.Drawing.6">
                  <p:embed/>
                </p:oleObj>
              </mc:Choice>
              <mc:Fallback>
                <p:oleObj name="VISIO" r:id="rId8" imgW="591120" imgH="99072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235200"/>
                        <a:ext cx="2401888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For unsigned numbers</a:t>
            </a:r>
            <a:endParaRPr lang="en-US" altLang="en-US" sz="2800" baseline="-25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BB1752-40E7-4945-B7E6-8AA28A9FAA04}" type="slidenum">
              <a:rPr lang="en-US" altLang="en-US"/>
              <a:pPr eaLnBrk="1" hangingPunct="1"/>
              <a:t>40</a:t>
            </a:fld>
            <a:endParaRPr lang="en-US" altLang="en-US"/>
          </a:p>
        </p:txBody>
      </p:sp>
      <p:sp>
        <p:nvSpPr>
          <p:cNvPr id="819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Arithmetic Logic Unit (ALU)</a:t>
            </a:r>
          </a:p>
        </p:txBody>
      </p:sp>
      <p:graphicFrame>
        <p:nvGraphicFramePr>
          <p:cNvPr id="8194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1219200" y="2465388"/>
          <a:ext cx="2968625" cy="2601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6" name="VISIO" r:id="rId8" imgW="640440" imgH="707040" progId="Visio.Drawing.6">
                  <p:embed/>
                </p:oleObj>
              </mc:Choice>
              <mc:Fallback>
                <p:oleObj name="VISIO" r:id="rId8" imgW="640440" imgH="70704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465388"/>
                        <a:ext cx="2968625" cy="2601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09" name="Group 37"/>
          <p:cNvGraphicFramePr>
            <a:graphicFrameLocks noGrp="1"/>
          </p:cNvGraphicFramePr>
          <p:nvPr>
            <p:ph sz="half" idx="2"/>
            <p:custDataLst>
              <p:tags r:id="rId5"/>
            </p:custDataLst>
          </p:nvPr>
        </p:nvGraphicFramePr>
        <p:xfrm>
          <a:off x="5486400" y="1447800"/>
          <a:ext cx="2743200" cy="4830987"/>
        </p:xfrm>
        <a:graphic>
          <a:graphicData uri="http://schemas.openxmlformats.org/drawingml/2006/table">
            <a:tbl>
              <a:tblPr/>
              <a:tblGrid>
                <a:gridCol w="1066800"/>
                <a:gridCol w="1676400"/>
              </a:tblGrid>
              <a:tr h="6857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r>
                        <a:rPr kumimoji="0" lang="en-US" sz="2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2:0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Function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&amp; B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| B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+ B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not used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&amp; ~B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| ~B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- B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SLT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4AA4D64-6D88-4444-865D-FFA1A5592C33}" type="slidenum">
              <a:rPr lang="en-US" altLang="en-US"/>
              <a:pPr eaLnBrk="1" hangingPunct="1"/>
              <a:t>41</a:t>
            </a:fld>
            <a:endParaRPr lang="en-US" altLang="en-US"/>
          </a:p>
        </p:txBody>
      </p:sp>
      <p:sp>
        <p:nvSpPr>
          <p:cNvPr id="922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ALU Design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385763" y="1295400"/>
          <a:ext cx="4649787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0" name="VISIO" r:id="rId8" imgW="2663640" imgH="2794320" progId="Visio.Drawing.6">
                  <p:embed/>
                </p:oleObj>
              </mc:Choice>
              <mc:Fallback>
                <p:oleObj name="VISIO" r:id="rId8" imgW="2663640" imgH="279432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3" y="1295400"/>
                        <a:ext cx="4649787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5" name="Group 5"/>
          <p:cNvGraphicFramePr>
            <a:graphicFrameLocks noGrp="1"/>
          </p:cNvGraphicFramePr>
          <p:nvPr>
            <p:ph sz="half" idx="2"/>
            <p:custDataLst>
              <p:tags r:id="rId5"/>
            </p:custDataLst>
          </p:nvPr>
        </p:nvGraphicFramePr>
        <p:xfrm>
          <a:off x="4648200" y="1219200"/>
          <a:ext cx="3810000" cy="5181603"/>
        </p:xfrm>
        <a:graphic>
          <a:graphicData uri="http://schemas.openxmlformats.org/drawingml/2006/table">
            <a:tbl>
              <a:tblPr/>
              <a:tblGrid>
                <a:gridCol w="1481138"/>
                <a:gridCol w="2328862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r>
                        <a:rPr kumimoji="0" lang="en-US" sz="2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2:0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&amp;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|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+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not used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&amp; ~B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| ~B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-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SLT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F294689-C380-4C4B-92D1-4F278A0DFDEA}" type="slidenum">
              <a:rPr lang="en-US" altLang="en-US"/>
              <a:pPr eaLnBrk="1" hangingPunct="1"/>
              <a:t>42</a:t>
            </a:fld>
            <a:endParaRPr lang="en-US" altLang="en-US"/>
          </a:p>
        </p:txBody>
      </p:sp>
      <p:sp>
        <p:nvSpPr>
          <p:cNvPr id="1024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Set Less Than (SLT) Example</a:t>
            </a:r>
          </a:p>
        </p:txBody>
      </p:sp>
      <p:graphicFrame>
        <p:nvGraphicFramePr>
          <p:cNvPr id="10242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457200" y="1219200"/>
          <a:ext cx="4719638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VISIO" r:id="rId8" imgW="2663640" imgH="2794320" progId="Visio.Drawing.6">
                  <p:embed/>
                </p:oleObj>
              </mc:Choice>
              <mc:Fallback>
                <p:oleObj name="VISIO" r:id="rId8" imgW="2663640" imgH="279432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19200"/>
                        <a:ext cx="4719638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19600" y="1219200"/>
            <a:ext cx="4038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/>
              <a:t>Configure a 32-bit ALU for the set if less than (SLT) operation.  Suppose </a:t>
            </a:r>
            <a:r>
              <a:rPr lang="en-US" altLang="en-US" sz="2400" i="1"/>
              <a:t>A</a:t>
            </a:r>
            <a:r>
              <a:rPr lang="en-US" altLang="en-US" sz="2400"/>
              <a:t> = 25 and</a:t>
            </a:r>
            <a:r>
              <a:rPr lang="en-US" altLang="en-US" sz="2400" i="1"/>
              <a:t> B</a:t>
            </a:r>
            <a:r>
              <a:rPr lang="en-US" altLang="en-US" sz="2400"/>
              <a:t> = 32.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603F1A8-C010-46B1-805A-23A0FD3C37A6}" type="slidenum">
              <a:rPr lang="en-US" altLang="en-US"/>
              <a:pPr eaLnBrk="1" hangingPunct="1"/>
              <a:t>43</a:t>
            </a:fld>
            <a:endParaRPr lang="en-US" altLang="en-US"/>
          </a:p>
        </p:txBody>
      </p:sp>
      <p:sp>
        <p:nvSpPr>
          <p:cNvPr id="1126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Set Less Than (SLT) Example</a:t>
            </a:r>
          </a:p>
        </p:txBody>
      </p:sp>
      <p:graphicFrame>
        <p:nvGraphicFramePr>
          <p:cNvPr id="11266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457200" y="1219200"/>
          <a:ext cx="4719638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VISIO" r:id="rId8" imgW="2663640" imgH="2794320" progId="Visio.Drawing.6">
                  <p:embed/>
                </p:oleObj>
              </mc:Choice>
              <mc:Fallback>
                <p:oleObj name="VISIO" r:id="rId8" imgW="2663640" imgH="279432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19200"/>
                        <a:ext cx="4719638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19600" y="990600"/>
            <a:ext cx="4495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/>
              <a:t>Configure a 32-bit ALU for the set if less than (SLT) operation.  Suppose </a:t>
            </a:r>
            <a:r>
              <a:rPr lang="en-US" altLang="en-US" sz="2400" i="1"/>
              <a:t>A</a:t>
            </a:r>
            <a:r>
              <a:rPr lang="en-US" altLang="en-US" sz="2400"/>
              <a:t> = 25 and</a:t>
            </a:r>
            <a:r>
              <a:rPr lang="en-US" altLang="en-US" sz="2400" i="1"/>
              <a:t> B</a:t>
            </a:r>
            <a:r>
              <a:rPr lang="en-US" altLang="en-US" sz="2400"/>
              <a:t> = 32.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000">
                <a:solidFill>
                  <a:schemeClr val="accent2"/>
                </a:solidFill>
              </a:rPr>
              <a:t>A is less than B, so we expect Y to be the 32-bit representation of 1 (0x00000001).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000">
                <a:solidFill>
                  <a:schemeClr val="accent2"/>
                </a:solidFill>
              </a:rPr>
              <a:t>For SLT, </a:t>
            </a:r>
            <a:r>
              <a:rPr lang="en-US" altLang="en-US" sz="2000" i="1">
                <a:solidFill>
                  <a:schemeClr val="accent2"/>
                </a:solidFill>
              </a:rPr>
              <a:t>F</a:t>
            </a:r>
            <a:r>
              <a:rPr lang="en-US" altLang="en-US" sz="2000" baseline="-25000">
                <a:solidFill>
                  <a:schemeClr val="accent2"/>
                </a:solidFill>
              </a:rPr>
              <a:t>2:0</a:t>
            </a:r>
            <a:r>
              <a:rPr lang="en-US" altLang="en-US" sz="2000">
                <a:solidFill>
                  <a:schemeClr val="accent2"/>
                </a:solidFill>
              </a:rPr>
              <a:t> = 111.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000" i="1">
                <a:solidFill>
                  <a:schemeClr val="accent2"/>
                </a:solidFill>
              </a:rPr>
              <a:t>F</a:t>
            </a:r>
            <a:r>
              <a:rPr lang="en-US" altLang="en-US" sz="2000" baseline="-25000">
                <a:solidFill>
                  <a:schemeClr val="accent2"/>
                </a:solidFill>
              </a:rPr>
              <a:t>2</a:t>
            </a:r>
            <a:r>
              <a:rPr lang="en-US" altLang="en-US" sz="2000">
                <a:solidFill>
                  <a:schemeClr val="accent2"/>
                </a:solidFill>
              </a:rPr>
              <a:t> = 1 configures the adder unit as a subtracter. So 25 - 32 = -7.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000">
                <a:solidFill>
                  <a:schemeClr val="accent2"/>
                </a:solidFill>
              </a:rPr>
              <a:t>The two’s complement representation of -7 has a 1 in the most significant bit, so </a:t>
            </a:r>
            <a:r>
              <a:rPr lang="en-US" altLang="en-US" sz="2000" i="1">
                <a:solidFill>
                  <a:schemeClr val="accent2"/>
                </a:solidFill>
              </a:rPr>
              <a:t>S</a:t>
            </a:r>
            <a:r>
              <a:rPr lang="en-US" altLang="en-US" sz="2000" baseline="-25000">
                <a:solidFill>
                  <a:schemeClr val="accent2"/>
                </a:solidFill>
              </a:rPr>
              <a:t>31</a:t>
            </a:r>
            <a:r>
              <a:rPr lang="en-US" altLang="en-US" sz="2000">
                <a:solidFill>
                  <a:schemeClr val="accent2"/>
                </a:solidFill>
              </a:rPr>
              <a:t> = 1.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000">
                <a:solidFill>
                  <a:schemeClr val="accent2"/>
                </a:solidFill>
              </a:rPr>
              <a:t>With </a:t>
            </a:r>
            <a:r>
              <a:rPr lang="en-US" altLang="en-US" sz="2000" i="1">
                <a:solidFill>
                  <a:schemeClr val="accent2"/>
                </a:solidFill>
              </a:rPr>
              <a:t>F</a:t>
            </a:r>
            <a:r>
              <a:rPr lang="en-US" altLang="en-US" sz="2000" baseline="-25000">
                <a:solidFill>
                  <a:schemeClr val="accent2"/>
                </a:solidFill>
              </a:rPr>
              <a:t>1:0</a:t>
            </a:r>
            <a:r>
              <a:rPr lang="en-US" altLang="en-US" sz="2000">
                <a:solidFill>
                  <a:schemeClr val="accent2"/>
                </a:solidFill>
              </a:rPr>
              <a:t> = 11, the final multiplexer selects </a:t>
            </a:r>
            <a:r>
              <a:rPr lang="en-US" altLang="en-US" sz="2000" i="1">
                <a:solidFill>
                  <a:schemeClr val="accent2"/>
                </a:solidFill>
              </a:rPr>
              <a:t>Y</a:t>
            </a:r>
            <a:r>
              <a:rPr lang="en-US" altLang="en-US" sz="2000">
                <a:solidFill>
                  <a:schemeClr val="accent2"/>
                </a:solidFill>
              </a:rPr>
              <a:t> = </a:t>
            </a:r>
            <a:r>
              <a:rPr lang="en-US" altLang="en-US" sz="2000" i="1">
                <a:solidFill>
                  <a:schemeClr val="accent2"/>
                </a:solidFill>
              </a:rPr>
              <a:t>S</a:t>
            </a:r>
            <a:r>
              <a:rPr lang="en-US" altLang="en-US" sz="2000" baseline="-25000">
                <a:solidFill>
                  <a:schemeClr val="accent2"/>
                </a:solidFill>
              </a:rPr>
              <a:t>31</a:t>
            </a:r>
            <a:r>
              <a:rPr lang="en-US" altLang="en-US" sz="2000">
                <a:solidFill>
                  <a:schemeClr val="accent2"/>
                </a:solidFill>
              </a:rPr>
              <a:t> (zero extended) = 0x00000001.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1FB388B-7632-4761-B6E1-807261CE2EA8}" type="slidenum">
              <a:rPr lang="en-US" altLang="en-US"/>
              <a:pPr eaLnBrk="1" hangingPunct="1"/>
              <a:t>44</a:t>
            </a:fld>
            <a:endParaRPr lang="en-US" altLang="en-US"/>
          </a:p>
        </p:txBody>
      </p:sp>
      <p:sp>
        <p:nvSpPr>
          <p:cNvPr id="4198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Shifters</a:t>
            </a:r>
          </a:p>
        </p:txBody>
      </p:sp>
      <p:sp>
        <p:nvSpPr>
          <p:cNvPr id="41989" name="Rectangle 4"/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pPr eaLnBrk="1" hangingPunct="1"/>
            <a:r>
              <a:rPr lang="en-US" altLang="en-US" sz="2400" b="1" smtClean="0"/>
              <a:t>Logical shifter: </a:t>
            </a:r>
            <a:r>
              <a:rPr lang="en-US" altLang="en-US" sz="2400" smtClean="0"/>
              <a:t>shifts value to left or right and fills empty spaces with 0’s</a:t>
            </a:r>
          </a:p>
          <a:p>
            <a:pPr lvl="1" eaLnBrk="1" hangingPunct="1"/>
            <a:r>
              <a:rPr lang="en-US" altLang="en-US" sz="2000" smtClean="0"/>
              <a:t>Ex: </a:t>
            </a:r>
            <a:r>
              <a:rPr lang="en-US" altLang="en-US" sz="2000" smtClean="0">
                <a:solidFill>
                  <a:schemeClr val="accent2"/>
                </a:solidFill>
              </a:rPr>
              <a:t>11</a:t>
            </a:r>
            <a:r>
              <a:rPr lang="en-US" altLang="en-US" sz="2000" smtClean="0">
                <a:solidFill>
                  <a:srgbClr val="FF3300"/>
                </a:solidFill>
              </a:rPr>
              <a:t>0</a:t>
            </a:r>
            <a:r>
              <a:rPr lang="en-US" altLang="en-US" sz="2000" smtClean="0">
                <a:solidFill>
                  <a:schemeClr val="accent2"/>
                </a:solidFill>
              </a:rPr>
              <a:t>01</a:t>
            </a:r>
            <a:r>
              <a:rPr lang="en-US" altLang="en-US" sz="2000" smtClean="0"/>
              <a:t> &gt;&gt; 2 = 00</a:t>
            </a:r>
            <a:r>
              <a:rPr lang="en-US" altLang="en-US" sz="2000" smtClean="0">
                <a:solidFill>
                  <a:schemeClr val="accent2"/>
                </a:solidFill>
              </a:rPr>
              <a:t>11</a:t>
            </a:r>
            <a:r>
              <a:rPr lang="en-US" altLang="en-US" sz="2000" smtClean="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000" smtClean="0"/>
              <a:t>Ex: </a:t>
            </a:r>
            <a:r>
              <a:rPr lang="en-US" altLang="en-US" sz="2000" smtClean="0">
                <a:solidFill>
                  <a:schemeClr val="accent2"/>
                </a:solidFill>
              </a:rPr>
              <a:t>11</a:t>
            </a:r>
            <a:r>
              <a:rPr lang="en-US" altLang="en-US" sz="2000" smtClean="0">
                <a:solidFill>
                  <a:srgbClr val="FF3300"/>
                </a:solidFill>
              </a:rPr>
              <a:t>0</a:t>
            </a:r>
            <a:r>
              <a:rPr lang="en-US" altLang="en-US" sz="2000" smtClean="0">
                <a:solidFill>
                  <a:schemeClr val="accent2"/>
                </a:solidFill>
              </a:rPr>
              <a:t>01</a:t>
            </a:r>
            <a:r>
              <a:rPr lang="en-US" altLang="en-US" sz="2000" smtClean="0"/>
              <a:t> &lt;&lt; 2 = </a:t>
            </a:r>
            <a:r>
              <a:rPr lang="en-US" altLang="en-US" sz="2000" smtClean="0">
                <a:solidFill>
                  <a:srgbClr val="FF3300"/>
                </a:solidFill>
              </a:rPr>
              <a:t>0</a:t>
            </a:r>
            <a:r>
              <a:rPr lang="en-US" altLang="en-US" sz="2000" smtClean="0">
                <a:solidFill>
                  <a:schemeClr val="accent2"/>
                </a:solidFill>
              </a:rPr>
              <a:t>01</a:t>
            </a:r>
            <a:r>
              <a:rPr lang="en-US" altLang="en-US" sz="2000" smtClean="0"/>
              <a:t>00</a:t>
            </a:r>
          </a:p>
          <a:p>
            <a:pPr eaLnBrk="1" hangingPunct="1"/>
            <a:r>
              <a:rPr lang="en-US" altLang="en-US" sz="2400" b="1" smtClean="0"/>
              <a:t>Arithmetic shifter:</a:t>
            </a:r>
            <a:r>
              <a:rPr lang="en-US" altLang="en-US" sz="2400" smtClean="0"/>
              <a:t> same as logical shifter, but on right shift, fills empty spaces with the old most significant bit (msb).</a:t>
            </a:r>
          </a:p>
          <a:p>
            <a:pPr lvl="1" eaLnBrk="1" hangingPunct="1"/>
            <a:r>
              <a:rPr lang="en-US" altLang="en-US" sz="2000" smtClean="0"/>
              <a:t>Ex: </a:t>
            </a:r>
            <a:r>
              <a:rPr lang="en-US" altLang="en-US" sz="2000" smtClean="0">
                <a:solidFill>
                  <a:schemeClr val="accent2"/>
                </a:solidFill>
              </a:rPr>
              <a:t>11</a:t>
            </a:r>
            <a:r>
              <a:rPr lang="en-US" altLang="en-US" sz="2000" smtClean="0">
                <a:solidFill>
                  <a:srgbClr val="FF3300"/>
                </a:solidFill>
              </a:rPr>
              <a:t>0</a:t>
            </a:r>
            <a:r>
              <a:rPr lang="en-US" altLang="en-US" sz="2000" smtClean="0">
                <a:solidFill>
                  <a:schemeClr val="accent2"/>
                </a:solidFill>
              </a:rPr>
              <a:t>01</a:t>
            </a:r>
            <a:r>
              <a:rPr lang="en-US" altLang="en-US" sz="2000" smtClean="0"/>
              <a:t> &gt;&gt;&gt; 2 = </a:t>
            </a:r>
            <a:r>
              <a:rPr lang="en-US" altLang="en-US" sz="2000" b="1" smtClean="0"/>
              <a:t>11</a:t>
            </a:r>
            <a:r>
              <a:rPr lang="en-US" altLang="en-US" sz="2000" smtClean="0">
                <a:solidFill>
                  <a:schemeClr val="accent2"/>
                </a:solidFill>
              </a:rPr>
              <a:t>11</a:t>
            </a:r>
            <a:r>
              <a:rPr lang="en-US" altLang="en-US" sz="2000" smtClean="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000" smtClean="0"/>
              <a:t>Ex: </a:t>
            </a:r>
            <a:r>
              <a:rPr lang="en-US" altLang="en-US" sz="2000" smtClean="0">
                <a:solidFill>
                  <a:schemeClr val="accent2"/>
                </a:solidFill>
              </a:rPr>
              <a:t>11</a:t>
            </a:r>
            <a:r>
              <a:rPr lang="en-US" altLang="en-US" sz="2000" smtClean="0">
                <a:solidFill>
                  <a:srgbClr val="FF3300"/>
                </a:solidFill>
              </a:rPr>
              <a:t>0</a:t>
            </a:r>
            <a:r>
              <a:rPr lang="en-US" altLang="en-US" sz="2000" smtClean="0">
                <a:solidFill>
                  <a:schemeClr val="accent2"/>
                </a:solidFill>
              </a:rPr>
              <a:t>01</a:t>
            </a:r>
            <a:r>
              <a:rPr lang="en-US" altLang="en-US" sz="2000" smtClean="0"/>
              <a:t> &lt;&lt;&lt; 2 = </a:t>
            </a:r>
            <a:r>
              <a:rPr lang="en-US" altLang="en-US" sz="2000" smtClean="0">
                <a:solidFill>
                  <a:schemeClr val="accent2"/>
                </a:solidFill>
              </a:rPr>
              <a:t>00</a:t>
            </a:r>
            <a:r>
              <a:rPr lang="en-US" altLang="en-US" sz="2000" smtClean="0">
                <a:solidFill>
                  <a:srgbClr val="FF3300"/>
                </a:solidFill>
              </a:rPr>
              <a:t>1</a:t>
            </a:r>
            <a:r>
              <a:rPr lang="en-US" altLang="en-US" sz="2000" smtClean="0"/>
              <a:t>00</a:t>
            </a:r>
          </a:p>
          <a:p>
            <a:pPr eaLnBrk="1" hangingPunct="1"/>
            <a:r>
              <a:rPr lang="en-US" altLang="en-US" sz="2400" b="1" smtClean="0"/>
              <a:t>Rotator:</a:t>
            </a:r>
            <a:r>
              <a:rPr lang="en-US" altLang="en-US" sz="2400" smtClean="0"/>
              <a:t> rotates bits in a circle, such that bits shifted off one end are shifted into the other end</a:t>
            </a:r>
          </a:p>
          <a:p>
            <a:pPr lvl="1" eaLnBrk="1" hangingPunct="1"/>
            <a:r>
              <a:rPr lang="en-US" altLang="en-US" sz="2000" smtClean="0"/>
              <a:t>Ex: </a:t>
            </a:r>
            <a:r>
              <a:rPr lang="en-US" altLang="en-US" sz="2000" smtClean="0">
                <a:solidFill>
                  <a:schemeClr val="accent2"/>
                </a:solidFill>
              </a:rPr>
              <a:t>11</a:t>
            </a:r>
            <a:r>
              <a:rPr lang="en-US" altLang="en-US" sz="2000" smtClean="0">
                <a:solidFill>
                  <a:srgbClr val="FF3300"/>
                </a:solidFill>
              </a:rPr>
              <a:t>0</a:t>
            </a:r>
            <a:r>
              <a:rPr lang="en-US" altLang="en-US" sz="2000" smtClean="0">
                <a:solidFill>
                  <a:srgbClr val="00CC99"/>
                </a:solidFill>
              </a:rPr>
              <a:t>01</a:t>
            </a:r>
            <a:r>
              <a:rPr lang="en-US" altLang="en-US" sz="2000" smtClean="0"/>
              <a:t> ROR 2 = </a:t>
            </a:r>
            <a:r>
              <a:rPr lang="en-US" altLang="en-US" sz="2000" smtClean="0">
                <a:solidFill>
                  <a:srgbClr val="00CC99"/>
                </a:solidFill>
              </a:rPr>
              <a:t>01</a:t>
            </a:r>
            <a:r>
              <a:rPr lang="en-US" altLang="en-US" sz="2000" smtClean="0">
                <a:solidFill>
                  <a:schemeClr val="accent2"/>
                </a:solidFill>
              </a:rPr>
              <a:t>11</a:t>
            </a:r>
            <a:r>
              <a:rPr lang="en-US" altLang="en-US" sz="2000" smtClean="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000" smtClean="0"/>
              <a:t>Ex: </a:t>
            </a:r>
            <a:r>
              <a:rPr lang="en-US" altLang="en-US" sz="2000" smtClean="0">
                <a:solidFill>
                  <a:srgbClr val="00CC99"/>
                </a:solidFill>
              </a:rPr>
              <a:t>11</a:t>
            </a:r>
            <a:r>
              <a:rPr lang="en-US" altLang="en-US" sz="2000" smtClean="0">
                <a:solidFill>
                  <a:srgbClr val="FF3300"/>
                </a:solidFill>
              </a:rPr>
              <a:t>0</a:t>
            </a:r>
            <a:r>
              <a:rPr lang="en-US" altLang="en-US" sz="2000" smtClean="0">
                <a:solidFill>
                  <a:schemeClr val="accent2"/>
                </a:solidFill>
              </a:rPr>
              <a:t>01</a:t>
            </a:r>
            <a:r>
              <a:rPr lang="en-US" altLang="en-US" sz="2000" smtClean="0"/>
              <a:t> ROL 2 = </a:t>
            </a:r>
            <a:r>
              <a:rPr lang="en-US" altLang="en-US" sz="2000" smtClean="0">
                <a:solidFill>
                  <a:srgbClr val="FF3300"/>
                </a:solidFill>
              </a:rPr>
              <a:t>0</a:t>
            </a:r>
            <a:r>
              <a:rPr lang="en-US" altLang="en-US" sz="2000" smtClean="0">
                <a:solidFill>
                  <a:schemeClr val="accent2"/>
                </a:solidFill>
              </a:rPr>
              <a:t>01</a:t>
            </a:r>
            <a:r>
              <a:rPr lang="en-US" altLang="en-US" sz="2000" smtClean="0">
                <a:solidFill>
                  <a:srgbClr val="00CC99"/>
                </a:solidFill>
              </a:rPr>
              <a:t>11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056BEFB-024B-4739-9329-4AB23E127586}" type="slidenum">
              <a:rPr lang="en-US" altLang="en-US"/>
              <a:pPr eaLnBrk="1" hangingPunct="1"/>
              <a:t>45</a:t>
            </a:fld>
            <a:endParaRPr lang="en-US" altLang="en-US"/>
          </a:p>
        </p:txBody>
      </p:sp>
      <p:sp>
        <p:nvSpPr>
          <p:cNvPr id="12293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Shifter Design</a:t>
            </a:r>
          </a:p>
        </p:txBody>
      </p:sp>
      <p:graphicFrame>
        <p:nvGraphicFramePr>
          <p:cNvPr id="12290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85800" y="3292475"/>
          <a:ext cx="3810000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7" name="VISIO" r:id="rId8" imgW="1046880" imgH="515160" progId="Visio.Drawing.6">
                  <p:embed/>
                </p:oleObj>
              </mc:Choice>
              <mc:Fallback>
                <p:oleObj name="VISIO" r:id="rId8" imgW="1046880" imgH="51516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292475"/>
                        <a:ext cx="3810000" cy="1492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5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</p:nvPr>
        </p:nvGraphicFramePr>
        <p:xfrm>
          <a:off x="5170488" y="1981200"/>
          <a:ext cx="276542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8" name="VISIO" r:id="rId10" imgW="1354320" imgH="2536560" progId="Visio.Drawing.6">
                  <p:embed/>
                </p:oleObj>
              </mc:Choice>
              <mc:Fallback>
                <p:oleObj name="VISIO" r:id="rId10" imgW="1354320" imgH="253656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0488" y="1981200"/>
                        <a:ext cx="2765425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Shifter</a:t>
            </a:r>
          </a:p>
        </p:txBody>
      </p:sp>
      <p:sp>
        <p:nvSpPr>
          <p:cNvPr id="43011" name="Text Box 39"/>
          <p:cNvSpPr txBox="1">
            <a:spLocks noChangeArrowheads="1"/>
          </p:cNvSpPr>
          <p:nvPr/>
        </p:nvSpPr>
        <p:spPr bwMode="auto">
          <a:xfrm>
            <a:off x="457200" y="3810000"/>
            <a:ext cx="4148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Can be implemented with a mux</a:t>
            </a:r>
          </a:p>
        </p:txBody>
      </p:sp>
      <p:grpSp>
        <p:nvGrpSpPr>
          <p:cNvPr id="43012" name="Group 83"/>
          <p:cNvGrpSpPr>
            <a:grpSpLocks/>
          </p:cNvGrpSpPr>
          <p:nvPr/>
        </p:nvGrpSpPr>
        <p:grpSpPr bwMode="auto">
          <a:xfrm>
            <a:off x="4267200" y="3276600"/>
            <a:ext cx="4171950" cy="2974975"/>
            <a:chOff x="2188" y="2256"/>
            <a:chExt cx="2628" cy="1874"/>
          </a:xfrm>
        </p:grpSpPr>
        <p:sp>
          <p:nvSpPr>
            <p:cNvPr id="43036" name="Rectangle 40"/>
            <p:cNvSpPr>
              <a:spLocks noChangeArrowheads="1"/>
            </p:cNvSpPr>
            <p:nvPr/>
          </p:nvSpPr>
          <p:spPr bwMode="auto">
            <a:xfrm>
              <a:off x="2860" y="3168"/>
              <a:ext cx="1440" cy="52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/>
            </a:p>
          </p:txBody>
        </p:sp>
        <p:sp>
          <p:nvSpPr>
            <p:cNvPr id="43037" name="Line 41"/>
            <p:cNvSpPr>
              <a:spLocks noChangeShapeType="1"/>
            </p:cNvSpPr>
            <p:nvPr/>
          </p:nvSpPr>
          <p:spPr bwMode="auto">
            <a:xfrm>
              <a:off x="2428" y="3297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8" name="Line 42"/>
            <p:cNvSpPr>
              <a:spLocks noChangeShapeType="1"/>
            </p:cNvSpPr>
            <p:nvPr/>
          </p:nvSpPr>
          <p:spPr bwMode="auto">
            <a:xfrm>
              <a:off x="2428" y="3585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9" name="Text Box 43"/>
            <p:cNvSpPr txBox="1">
              <a:spLocks noChangeArrowheads="1"/>
            </p:cNvSpPr>
            <p:nvPr/>
          </p:nvSpPr>
          <p:spPr bwMode="auto">
            <a:xfrm>
              <a:off x="2208" y="3120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s</a:t>
              </a:r>
            </a:p>
          </p:txBody>
        </p:sp>
        <p:sp>
          <p:nvSpPr>
            <p:cNvPr id="43040" name="Text Box 44"/>
            <p:cNvSpPr txBox="1">
              <a:spLocks noChangeArrowheads="1"/>
            </p:cNvSpPr>
            <p:nvPr/>
          </p:nvSpPr>
          <p:spPr bwMode="auto">
            <a:xfrm>
              <a:off x="2188" y="3371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d</a:t>
              </a:r>
            </a:p>
          </p:txBody>
        </p:sp>
        <p:sp>
          <p:nvSpPr>
            <p:cNvPr id="43041" name="Line 45"/>
            <p:cNvSpPr>
              <a:spLocks noChangeShapeType="1"/>
            </p:cNvSpPr>
            <p:nvPr/>
          </p:nvSpPr>
          <p:spPr bwMode="auto">
            <a:xfrm>
              <a:off x="3312" y="27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2" name="Line 47"/>
            <p:cNvSpPr>
              <a:spLocks noChangeShapeType="1"/>
            </p:cNvSpPr>
            <p:nvPr/>
          </p:nvSpPr>
          <p:spPr bwMode="auto">
            <a:xfrm>
              <a:off x="3792" y="29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3" name="Line 49"/>
            <p:cNvSpPr>
              <a:spLocks noChangeShapeType="1"/>
            </p:cNvSpPr>
            <p:nvPr/>
          </p:nvSpPr>
          <p:spPr bwMode="auto">
            <a:xfrm>
              <a:off x="4052" y="29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4" name="Line 51"/>
            <p:cNvSpPr>
              <a:spLocks noChangeShapeType="1"/>
            </p:cNvSpPr>
            <p:nvPr/>
          </p:nvSpPr>
          <p:spPr bwMode="auto">
            <a:xfrm>
              <a:off x="3552" y="283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5" name="Line 53"/>
            <p:cNvSpPr>
              <a:spLocks noChangeShapeType="1"/>
            </p:cNvSpPr>
            <p:nvPr/>
          </p:nvSpPr>
          <p:spPr bwMode="auto">
            <a:xfrm>
              <a:off x="3580" y="36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6" name="Rectangle 54"/>
            <p:cNvSpPr>
              <a:spLocks noChangeArrowheads="1"/>
            </p:cNvSpPr>
            <p:nvPr/>
          </p:nvSpPr>
          <p:spPr bwMode="auto">
            <a:xfrm>
              <a:off x="3484" y="384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y</a:t>
              </a:r>
              <a:r>
                <a:rPr lang="en-US" altLang="en-US" sz="2400" baseline="-4000"/>
                <a:t>i</a:t>
              </a:r>
              <a:endParaRPr lang="en-US" altLang="en-US" sz="2400" baseline="-12000"/>
            </a:p>
          </p:txBody>
        </p:sp>
        <p:sp>
          <p:nvSpPr>
            <p:cNvPr id="43047" name="Line 57"/>
            <p:cNvSpPr>
              <a:spLocks noChangeShapeType="1"/>
            </p:cNvSpPr>
            <p:nvPr/>
          </p:nvSpPr>
          <p:spPr bwMode="auto">
            <a:xfrm>
              <a:off x="4300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8" name="Text Box 58"/>
            <p:cNvSpPr txBox="1">
              <a:spLocks noChangeArrowheads="1"/>
            </p:cNvSpPr>
            <p:nvPr/>
          </p:nvSpPr>
          <p:spPr bwMode="auto">
            <a:xfrm>
              <a:off x="4540" y="3312"/>
              <a:ext cx="2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En</a:t>
              </a:r>
            </a:p>
          </p:txBody>
        </p:sp>
        <p:sp>
          <p:nvSpPr>
            <p:cNvPr id="43049" name="Text Box 60"/>
            <p:cNvSpPr txBox="1">
              <a:spLocks noChangeArrowheads="1"/>
            </p:cNvSpPr>
            <p:nvPr/>
          </p:nvSpPr>
          <p:spPr bwMode="auto">
            <a:xfrm>
              <a:off x="2864" y="3177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1</a:t>
              </a:r>
            </a:p>
          </p:txBody>
        </p:sp>
        <p:sp>
          <p:nvSpPr>
            <p:cNvPr id="43050" name="Text Box 61"/>
            <p:cNvSpPr txBox="1">
              <a:spLocks noChangeArrowheads="1"/>
            </p:cNvSpPr>
            <p:nvPr/>
          </p:nvSpPr>
          <p:spPr bwMode="auto">
            <a:xfrm>
              <a:off x="2864" y="3456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0</a:t>
              </a:r>
            </a:p>
          </p:txBody>
        </p:sp>
        <p:sp>
          <p:nvSpPr>
            <p:cNvPr id="43051" name="Text Box 63"/>
            <p:cNvSpPr txBox="1">
              <a:spLocks noChangeArrowheads="1"/>
            </p:cNvSpPr>
            <p:nvPr/>
          </p:nvSpPr>
          <p:spPr bwMode="auto">
            <a:xfrm>
              <a:off x="3206" y="3144"/>
              <a:ext cx="9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3     2     1     0</a:t>
              </a:r>
            </a:p>
          </p:txBody>
        </p:sp>
        <p:sp>
          <p:nvSpPr>
            <p:cNvPr id="43052" name="Line 65"/>
            <p:cNvSpPr>
              <a:spLocks noChangeShapeType="1"/>
            </p:cNvSpPr>
            <p:nvPr/>
          </p:nvSpPr>
          <p:spPr bwMode="auto">
            <a:xfrm>
              <a:off x="3312" y="2736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53" name="Line 66"/>
            <p:cNvSpPr>
              <a:spLocks noChangeShapeType="1"/>
            </p:cNvSpPr>
            <p:nvPr/>
          </p:nvSpPr>
          <p:spPr bwMode="auto">
            <a:xfrm flipH="1">
              <a:off x="3168" y="28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54" name="Line 67"/>
            <p:cNvSpPr>
              <a:spLocks noChangeShapeType="1"/>
            </p:cNvSpPr>
            <p:nvPr/>
          </p:nvSpPr>
          <p:spPr bwMode="auto">
            <a:xfrm flipV="1">
              <a:off x="3168" y="254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55" name="Rectangle 69"/>
            <p:cNvSpPr>
              <a:spLocks noChangeArrowheads="1"/>
            </p:cNvSpPr>
            <p:nvPr/>
          </p:nvSpPr>
          <p:spPr bwMode="auto">
            <a:xfrm>
              <a:off x="2995" y="2258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i+1</a:t>
              </a:r>
            </a:p>
          </p:txBody>
        </p:sp>
        <p:sp>
          <p:nvSpPr>
            <p:cNvPr id="43056" name="Line 70"/>
            <p:cNvSpPr>
              <a:spLocks noChangeShapeType="1"/>
            </p:cNvSpPr>
            <p:nvPr/>
          </p:nvSpPr>
          <p:spPr bwMode="auto">
            <a:xfrm flipV="1">
              <a:off x="4080" y="25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57" name="Rectangle 72"/>
            <p:cNvSpPr>
              <a:spLocks noChangeArrowheads="1"/>
            </p:cNvSpPr>
            <p:nvPr/>
          </p:nvSpPr>
          <p:spPr bwMode="auto">
            <a:xfrm>
              <a:off x="3936" y="2256"/>
              <a:ext cx="3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i-1</a:t>
              </a:r>
            </a:p>
          </p:txBody>
        </p:sp>
        <p:sp>
          <p:nvSpPr>
            <p:cNvPr id="43058" name="Line 73"/>
            <p:cNvSpPr>
              <a:spLocks noChangeShapeType="1"/>
            </p:cNvSpPr>
            <p:nvPr/>
          </p:nvSpPr>
          <p:spPr bwMode="auto">
            <a:xfrm flipV="1">
              <a:off x="3792" y="254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59" name="Line 74"/>
            <p:cNvSpPr>
              <a:spLocks noChangeShapeType="1"/>
            </p:cNvSpPr>
            <p:nvPr/>
          </p:nvSpPr>
          <p:spPr bwMode="auto">
            <a:xfrm>
              <a:off x="3792" y="297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60" name="Rectangle 76"/>
            <p:cNvSpPr>
              <a:spLocks noChangeArrowheads="1"/>
            </p:cNvSpPr>
            <p:nvPr/>
          </p:nvSpPr>
          <p:spPr bwMode="auto">
            <a:xfrm>
              <a:off x="3673" y="2258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i</a:t>
              </a:r>
            </a:p>
          </p:txBody>
        </p:sp>
      </p:grpSp>
      <p:grpSp>
        <p:nvGrpSpPr>
          <p:cNvPr id="43013" name="Group 82"/>
          <p:cNvGrpSpPr>
            <a:grpSpLocks/>
          </p:cNvGrpSpPr>
          <p:nvPr/>
        </p:nvGrpSpPr>
        <p:grpSpPr bwMode="auto">
          <a:xfrm>
            <a:off x="609600" y="914400"/>
            <a:ext cx="4200525" cy="2670175"/>
            <a:chOff x="384" y="672"/>
            <a:chExt cx="2646" cy="1682"/>
          </a:xfrm>
        </p:grpSpPr>
        <p:sp>
          <p:nvSpPr>
            <p:cNvPr id="43015" name="Rectangle 17"/>
            <p:cNvSpPr>
              <a:spLocks noChangeArrowheads="1"/>
            </p:cNvSpPr>
            <p:nvPr/>
          </p:nvSpPr>
          <p:spPr bwMode="auto">
            <a:xfrm>
              <a:off x="1056" y="1152"/>
              <a:ext cx="1584" cy="76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/>
            </a:p>
          </p:txBody>
        </p:sp>
        <p:sp>
          <p:nvSpPr>
            <p:cNvPr id="43016" name="Line 18"/>
            <p:cNvSpPr>
              <a:spLocks noChangeShapeType="1"/>
            </p:cNvSpPr>
            <p:nvPr/>
          </p:nvSpPr>
          <p:spPr bwMode="auto">
            <a:xfrm>
              <a:off x="624" y="139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17" name="Line 19"/>
            <p:cNvSpPr>
              <a:spLocks noChangeShapeType="1"/>
            </p:cNvSpPr>
            <p:nvPr/>
          </p:nvSpPr>
          <p:spPr bwMode="auto">
            <a:xfrm>
              <a:off x="624" y="168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18" name="Text Box 20"/>
            <p:cNvSpPr txBox="1">
              <a:spLocks noChangeArrowheads="1"/>
            </p:cNvSpPr>
            <p:nvPr/>
          </p:nvSpPr>
          <p:spPr bwMode="auto">
            <a:xfrm>
              <a:off x="404" y="1226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s</a:t>
              </a:r>
            </a:p>
          </p:txBody>
        </p:sp>
        <p:sp>
          <p:nvSpPr>
            <p:cNvPr id="43019" name="Text Box 21"/>
            <p:cNvSpPr txBox="1">
              <a:spLocks noChangeArrowheads="1"/>
            </p:cNvSpPr>
            <p:nvPr/>
          </p:nvSpPr>
          <p:spPr bwMode="auto">
            <a:xfrm>
              <a:off x="384" y="1490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d</a:t>
              </a:r>
            </a:p>
          </p:txBody>
        </p:sp>
        <p:sp>
          <p:nvSpPr>
            <p:cNvPr id="43020" name="Line 22"/>
            <p:cNvSpPr>
              <a:spLocks noChangeShapeType="1"/>
            </p:cNvSpPr>
            <p:nvPr/>
          </p:nvSpPr>
          <p:spPr bwMode="auto">
            <a:xfrm>
              <a:off x="1344" y="9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1" name="Text Box 23"/>
            <p:cNvSpPr txBox="1">
              <a:spLocks noChangeArrowheads="1"/>
            </p:cNvSpPr>
            <p:nvPr/>
          </p:nvSpPr>
          <p:spPr bwMode="auto">
            <a:xfrm>
              <a:off x="1200" y="672"/>
              <a:ext cx="2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n</a:t>
              </a:r>
            </a:p>
          </p:txBody>
        </p:sp>
        <p:sp>
          <p:nvSpPr>
            <p:cNvPr id="43022" name="Line 24"/>
            <p:cNvSpPr>
              <a:spLocks noChangeShapeType="1"/>
            </p:cNvSpPr>
            <p:nvPr/>
          </p:nvSpPr>
          <p:spPr bwMode="auto">
            <a:xfrm>
              <a:off x="2160" y="93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3" name="Text Box 25"/>
            <p:cNvSpPr txBox="1">
              <a:spLocks noChangeArrowheads="1"/>
            </p:cNvSpPr>
            <p:nvPr/>
          </p:nvSpPr>
          <p:spPr bwMode="auto">
            <a:xfrm>
              <a:off x="2064" y="674"/>
              <a:ext cx="2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0</a:t>
              </a:r>
            </a:p>
          </p:txBody>
        </p:sp>
        <p:sp>
          <p:nvSpPr>
            <p:cNvPr id="43024" name="Line 26"/>
            <p:cNvSpPr>
              <a:spLocks noChangeShapeType="1"/>
            </p:cNvSpPr>
            <p:nvPr/>
          </p:nvSpPr>
          <p:spPr bwMode="auto">
            <a:xfrm>
              <a:off x="2356" y="93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5" name="Text Box 27"/>
            <p:cNvSpPr txBox="1">
              <a:spLocks noChangeArrowheads="1"/>
            </p:cNvSpPr>
            <p:nvPr/>
          </p:nvSpPr>
          <p:spPr bwMode="auto">
            <a:xfrm>
              <a:off x="2260" y="674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-1</a:t>
              </a:r>
            </a:p>
          </p:txBody>
        </p:sp>
        <p:sp>
          <p:nvSpPr>
            <p:cNvPr id="43026" name="Line 28"/>
            <p:cNvSpPr>
              <a:spLocks noChangeShapeType="1"/>
            </p:cNvSpPr>
            <p:nvPr/>
          </p:nvSpPr>
          <p:spPr bwMode="auto">
            <a:xfrm>
              <a:off x="1536" y="9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7" name="Text Box 29"/>
            <p:cNvSpPr txBox="1">
              <a:spLocks noChangeArrowheads="1"/>
            </p:cNvSpPr>
            <p:nvPr/>
          </p:nvSpPr>
          <p:spPr bwMode="auto">
            <a:xfrm>
              <a:off x="1440" y="672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n-1</a:t>
              </a:r>
            </a:p>
          </p:txBody>
        </p:sp>
        <p:sp>
          <p:nvSpPr>
            <p:cNvPr id="43028" name="Line 30"/>
            <p:cNvSpPr>
              <a:spLocks noChangeShapeType="1"/>
            </p:cNvSpPr>
            <p:nvPr/>
          </p:nvSpPr>
          <p:spPr bwMode="auto">
            <a:xfrm>
              <a:off x="1296" y="19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9" name="Rectangle 32"/>
            <p:cNvSpPr>
              <a:spLocks noChangeArrowheads="1"/>
            </p:cNvSpPr>
            <p:nvPr/>
          </p:nvSpPr>
          <p:spPr bwMode="auto">
            <a:xfrm>
              <a:off x="1152" y="2066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y</a:t>
              </a:r>
              <a:r>
                <a:rPr lang="en-US" altLang="en-US" sz="2400" baseline="-4000"/>
                <a:t>n</a:t>
              </a:r>
              <a:r>
                <a:rPr lang="en-US" altLang="en-US" sz="2400" baseline="-12000"/>
                <a:t>-1</a:t>
              </a:r>
            </a:p>
          </p:txBody>
        </p:sp>
        <p:sp>
          <p:nvSpPr>
            <p:cNvPr id="43030" name="Line 33"/>
            <p:cNvSpPr>
              <a:spLocks noChangeShapeType="1"/>
            </p:cNvSpPr>
            <p:nvPr/>
          </p:nvSpPr>
          <p:spPr bwMode="auto">
            <a:xfrm>
              <a:off x="2228" y="19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1" name="Rectangle 34"/>
            <p:cNvSpPr>
              <a:spLocks noChangeArrowheads="1"/>
            </p:cNvSpPr>
            <p:nvPr/>
          </p:nvSpPr>
          <p:spPr bwMode="auto">
            <a:xfrm>
              <a:off x="2064" y="2064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y</a:t>
              </a:r>
              <a:r>
                <a:rPr lang="en-US" altLang="en-US" sz="2000" baseline="-4000"/>
                <a:t>0</a:t>
              </a:r>
              <a:endParaRPr lang="en-US" altLang="en-US" sz="2000" baseline="-12000"/>
            </a:p>
          </p:txBody>
        </p:sp>
        <p:sp>
          <p:nvSpPr>
            <p:cNvPr id="43032" name="Line 35"/>
            <p:cNvSpPr>
              <a:spLocks noChangeShapeType="1"/>
            </p:cNvSpPr>
            <p:nvPr/>
          </p:nvSpPr>
          <p:spPr bwMode="auto">
            <a:xfrm>
              <a:off x="2640" y="148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3" name="Text Box 36"/>
            <p:cNvSpPr txBox="1">
              <a:spLocks noChangeArrowheads="1"/>
            </p:cNvSpPr>
            <p:nvPr/>
          </p:nvSpPr>
          <p:spPr bwMode="auto">
            <a:xfrm>
              <a:off x="2736" y="1338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/>
                <a:t>En</a:t>
              </a:r>
            </a:p>
          </p:txBody>
        </p:sp>
        <p:sp>
          <p:nvSpPr>
            <p:cNvPr id="43034" name="Text Box 78"/>
            <p:cNvSpPr txBox="1">
              <a:spLocks noChangeArrowheads="1"/>
            </p:cNvSpPr>
            <p:nvPr/>
          </p:nvSpPr>
          <p:spPr bwMode="auto">
            <a:xfrm>
              <a:off x="1084" y="1250"/>
              <a:ext cx="4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s / n</a:t>
              </a:r>
            </a:p>
          </p:txBody>
        </p:sp>
        <p:sp>
          <p:nvSpPr>
            <p:cNvPr id="43035" name="Text Box 79"/>
            <p:cNvSpPr txBox="1">
              <a:spLocks noChangeArrowheads="1"/>
            </p:cNvSpPr>
            <p:nvPr/>
          </p:nvSpPr>
          <p:spPr bwMode="auto">
            <a:xfrm>
              <a:off x="1104" y="1499"/>
              <a:ext cx="38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l / r</a:t>
              </a:r>
            </a:p>
          </p:txBody>
        </p:sp>
      </p:grpSp>
      <p:sp>
        <p:nvSpPr>
          <p:cNvPr id="43014" name="Rectangle 81"/>
          <p:cNvSpPr>
            <a:spLocks noChangeArrowheads="1"/>
          </p:cNvSpPr>
          <p:nvPr/>
        </p:nvSpPr>
        <p:spPr bwMode="auto">
          <a:xfrm>
            <a:off x="4724400" y="1447800"/>
            <a:ext cx="44196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y</a:t>
            </a:r>
            <a:r>
              <a:rPr lang="en-US" altLang="en-US" sz="2400" baseline="-12000"/>
              <a:t>i </a:t>
            </a:r>
            <a:r>
              <a:rPr lang="en-US" altLang="en-US" sz="2400"/>
              <a:t>= x</a:t>
            </a:r>
            <a:r>
              <a:rPr lang="en-US" altLang="en-US" sz="2400" baseline="-12000"/>
              <a:t>i-1</a:t>
            </a:r>
            <a:r>
              <a:rPr lang="en-US" altLang="en-US" sz="2400"/>
              <a:t> if En = 1, s = 1, and d = L</a:t>
            </a:r>
          </a:p>
          <a:p>
            <a:pPr eaLnBrk="1" hangingPunct="1"/>
            <a:r>
              <a:rPr lang="en-US" altLang="en-US" sz="2400"/>
              <a:t>   = x</a:t>
            </a:r>
            <a:r>
              <a:rPr lang="en-US" altLang="en-US" sz="2400" baseline="-12000"/>
              <a:t>i+1 </a:t>
            </a:r>
            <a:r>
              <a:rPr lang="en-US" altLang="en-US" sz="2400"/>
              <a:t>if En = 1, s = 1, and d = R</a:t>
            </a:r>
          </a:p>
          <a:p>
            <a:pPr eaLnBrk="1" hangingPunct="1"/>
            <a:r>
              <a:rPr lang="en-US" altLang="en-US" sz="2400"/>
              <a:t>   = x</a:t>
            </a:r>
            <a:r>
              <a:rPr lang="en-US" altLang="en-US" sz="2400" baseline="-12000"/>
              <a:t>i     </a:t>
            </a:r>
            <a:r>
              <a:rPr lang="en-US" altLang="en-US" sz="2400"/>
              <a:t>if En = 1, s = 0</a:t>
            </a:r>
          </a:p>
          <a:p>
            <a:pPr eaLnBrk="1" hangingPunct="1"/>
            <a:r>
              <a:rPr lang="en-US" altLang="en-US" sz="2400"/>
              <a:t>   = 0    if En = 0</a:t>
            </a:r>
            <a:r>
              <a:rPr lang="en-US" altLang="en-US"/>
              <a:t>  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Barrel Shifter</a:t>
            </a:r>
          </a:p>
        </p:txBody>
      </p:sp>
      <p:sp>
        <p:nvSpPr>
          <p:cNvPr id="44035" name="Rectangle 49"/>
          <p:cNvSpPr>
            <a:spLocks noChangeArrowheads="1"/>
          </p:cNvSpPr>
          <p:nvPr/>
        </p:nvSpPr>
        <p:spPr bwMode="auto">
          <a:xfrm>
            <a:off x="1752600" y="2286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/>
              <a:t>O or 1 shift</a:t>
            </a:r>
          </a:p>
        </p:txBody>
      </p:sp>
      <p:sp>
        <p:nvSpPr>
          <p:cNvPr id="44036" name="Rectangle 51"/>
          <p:cNvSpPr>
            <a:spLocks noChangeArrowheads="1"/>
          </p:cNvSpPr>
          <p:nvPr/>
        </p:nvSpPr>
        <p:spPr bwMode="auto">
          <a:xfrm>
            <a:off x="1752600" y="3429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/>
              <a:t>O or 2 shift</a:t>
            </a:r>
          </a:p>
        </p:txBody>
      </p:sp>
      <p:sp>
        <p:nvSpPr>
          <p:cNvPr id="44037" name="Rectangle 52"/>
          <p:cNvSpPr>
            <a:spLocks noChangeArrowheads="1"/>
          </p:cNvSpPr>
          <p:nvPr/>
        </p:nvSpPr>
        <p:spPr bwMode="auto">
          <a:xfrm>
            <a:off x="1752600" y="4572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/>
              <a:t>O or 4 shift</a:t>
            </a:r>
          </a:p>
        </p:txBody>
      </p:sp>
      <p:sp>
        <p:nvSpPr>
          <p:cNvPr id="44038" name="Line 53"/>
          <p:cNvSpPr>
            <a:spLocks noChangeShapeType="1"/>
          </p:cNvSpPr>
          <p:nvPr/>
        </p:nvSpPr>
        <p:spPr bwMode="auto">
          <a:xfrm>
            <a:off x="2590800" y="175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9" name="Line 54"/>
          <p:cNvSpPr>
            <a:spLocks noChangeShapeType="1"/>
          </p:cNvSpPr>
          <p:nvPr/>
        </p:nvSpPr>
        <p:spPr bwMode="auto">
          <a:xfrm flipH="1">
            <a:off x="2438400" y="1905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0" name="Line 55"/>
          <p:cNvSpPr>
            <a:spLocks noChangeShapeType="1"/>
          </p:cNvSpPr>
          <p:nvPr/>
        </p:nvSpPr>
        <p:spPr bwMode="auto">
          <a:xfrm>
            <a:off x="2590800" y="2819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1" name="Line 56"/>
          <p:cNvSpPr>
            <a:spLocks noChangeShapeType="1"/>
          </p:cNvSpPr>
          <p:nvPr/>
        </p:nvSpPr>
        <p:spPr bwMode="auto">
          <a:xfrm flipH="1">
            <a:off x="2438400" y="3048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2" name="Line 57"/>
          <p:cNvSpPr>
            <a:spLocks noChangeShapeType="1"/>
          </p:cNvSpPr>
          <p:nvPr/>
        </p:nvSpPr>
        <p:spPr bwMode="auto">
          <a:xfrm>
            <a:off x="2590800" y="3962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3" name="Line 58"/>
          <p:cNvSpPr>
            <a:spLocks noChangeShapeType="1"/>
          </p:cNvSpPr>
          <p:nvPr/>
        </p:nvSpPr>
        <p:spPr bwMode="auto">
          <a:xfrm flipH="1">
            <a:off x="2438400" y="4191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4" name="Text Box 59"/>
          <p:cNvSpPr txBox="1">
            <a:spLocks noChangeArrowheads="1"/>
          </p:cNvSpPr>
          <p:nvPr/>
        </p:nvSpPr>
        <p:spPr bwMode="auto">
          <a:xfrm>
            <a:off x="2438400" y="12985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x</a:t>
            </a:r>
          </a:p>
        </p:txBody>
      </p:sp>
      <p:sp>
        <p:nvSpPr>
          <p:cNvPr id="44045" name="Line 60"/>
          <p:cNvSpPr>
            <a:spLocks noChangeShapeType="1"/>
          </p:cNvSpPr>
          <p:nvPr/>
        </p:nvSpPr>
        <p:spPr bwMode="auto">
          <a:xfrm>
            <a:off x="1066800" y="16764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6" name="Line 61"/>
          <p:cNvSpPr>
            <a:spLocks noChangeShapeType="1"/>
          </p:cNvSpPr>
          <p:nvPr/>
        </p:nvSpPr>
        <p:spPr bwMode="auto">
          <a:xfrm>
            <a:off x="1066800" y="4724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7" name="Line 62"/>
          <p:cNvSpPr>
            <a:spLocks noChangeShapeType="1"/>
          </p:cNvSpPr>
          <p:nvPr/>
        </p:nvSpPr>
        <p:spPr bwMode="auto">
          <a:xfrm>
            <a:off x="1066800" y="3581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8" name="Line 63"/>
          <p:cNvSpPr>
            <a:spLocks noChangeShapeType="1"/>
          </p:cNvSpPr>
          <p:nvPr/>
        </p:nvSpPr>
        <p:spPr bwMode="auto">
          <a:xfrm>
            <a:off x="1066800" y="2438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9" name="Line 64"/>
          <p:cNvSpPr>
            <a:spLocks noChangeShapeType="1"/>
          </p:cNvSpPr>
          <p:nvPr/>
        </p:nvSpPr>
        <p:spPr bwMode="auto">
          <a:xfrm>
            <a:off x="762000" y="2667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0" name="Text Box 65"/>
          <p:cNvSpPr txBox="1">
            <a:spLocks noChangeArrowheads="1"/>
          </p:cNvSpPr>
          <p:nvPr/>
        </p:nvSpPr>
        <p:spPr bwMode="auto">
          <a:xfrm>
            <a:off x="365125" y="23272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s</a:t>
            </a:r>
            <a:r>
              <a:rPr lang="en-US" altLang="en-US" sz="2400" baseline="-12000"/>
              <a:t>0</a:t>
            </a:r>
          </a:p>
        </p:txBody>
      </p:sp>
      <p:sp>
        <p:nvSpPr>
          <p:cNvPr id="44051" name="Line 66"/>
          <p:cNvSpPr>
            <a:spLocks noChangeShapeType="1"/>
          </p:cNvSpPr>
          <p:nvPr/>
        </p:nvSpPr>
        <p:spPr bwMode="auto">
          <a:xfrm>
            <a:off x="762000" y="3786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2" name="Text Box 67"/>
          <p:cNvSpPr txBox="1">
            <a:spLocks noChangeArrowheads="1"/>
          </p:cNvSpPr>
          <p:nvPr/>
        </p:nvSpPr>
        <p:spPr bwMode="auto">
          <a:xfrm>
            <a:off x="365125" y="34464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s</a:t>
            </a:r>
            <a:r>
              <a:rPr lang="en-US" altLang="en-US" sz="2400" baseline="-12000"/>
              <a:t>1</a:t>
            </a:r>
          </a:p>
        </p:txBody>
      </p:sp>
      <p:sp>
        <p:nvSpPr>
          <p:cNvPr id="44053" name="Line 68"/>
          <p:cNvSpPr>
            <a:spLocks noChangeShapeType="1"/>
          </p:cNvSpPr>
          <p:nvPr/>
        </p:nvSpPr>
        <p:spPr bwMode="auto">
          <a:xfrm>
            <a:off x="762000" y="4929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4" name="Text Box 69"/>
          <p:cNvSpPr txBox="1">
            <a:spLocks noChangeArrowheads="1"/>
          </p:cNvSpPr>
          <p:nvPr/>
        </p:nvSpPr>
        <p:spPr bwMode="auto">
          <a:xfrm>
            <a:off x="365125" y="45894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s</a:t>
            </a:r>
            <a:r>
              <a:rPr lang="en-US" altLang="en-US" sz="2400" baseline="-12000"/>
              <a:t>2</a:t>
            </a:r>
          </a:p>
        </p:txBody>
      </p:sp>
      <p:sp>
        <p:nvSpPr>
          <p:cNvPr id="44055" name="Line 70"/>
          <p:cNvSpPr>
            <a:spLocks noChangeShapeType="1"/>
          </p:cNvSpPr>
          <p:nvPr/>
        </p:nvSpPr>
        <p:spPr bwMode="auto">
          <a:xfrm>
            <a:off x="2590800" y="5105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6" name="Line 71"/>
          <p:cNvSpPr>
            <a:spLocks noChangeShapeType="1"/>
          </p:cNvSpPr>
          <p:nvPr/>
        </p:nvSpPr>
        <p:spPr bwMode="auto">
          <a:xfrm flipH="1">
            <a:off x="2438400" y="52578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7" name="Text Box 72"/>
          <p:cNvSpPr txBox="1">
            <a:spLocks noChangeArrowheads="1"/>
          </p:cNvSpPr>
          <p:nvPr/>
        </p:nvSpPr>
        <p:spPr bwMode="auto">
          <a:xfrm>
            <a:off x="2444750" y="557688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y</a:t>
            </a:r>
          </a:p>
        </p:txBody>
      </p:sp>
      <p:sp>
        <p:nvSpPr>
          <p:cNvPr id="44058" name="Line 73"/>
          <p:cNvSpPr>
            <a:spLocks noChangeShapeType="1"/>
          </p:cNvSpPr>
          <p:nvPr/>
        </p:nvSpPr>
        <p:spPr bwMode="auto">
          <a:xfrm>
            <a:off x="4572000" y="20574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9" name="Line 74"/>
          <p:cNvSpPr>
            <a:spLocks noChangeShapeType="1"/>
          </p:cNvSpPr>
          <p:nvPr/>
        </p:nvSpPr>
        <p:spPr bwMode="auto">
          <a:xfrm>
            <a:off x="4572000" y="25908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0" name="Line 75"/>
          <p:cNvSpPr>
            <a:spLocks noChangeShapeType="1"/>
          </p:cNvSpPr>
          <p:nvPr/>
        </p:nvSpPr>
        <p:spPr bwMode="auto">
          <a:xfrm>
            <a:off x="54864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1" name="Line 76"/>
          <p:cNvSpPr>
            <a:spLocks noChangeShapeType="1"/>
          </p:cNvSpPr>
          <p:nvPr/>
        </p:nvSpPr>
        <p:spPr bwMode="auto">
          <a:xfrm>
            <a:off x="60198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2" name="Line 77"/>
          <p:cNvSpPr>
            <a:spLocks noChangeShapeType="1"/>
          </p:cNvSpPr>
          <p:nvPr/>
        </p:nvSpPr>
        <p:spPr bwMode="auto">
          <a:xfrm>
            <a:off x="65532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3" name="Line 78"/>
          <p:cNvSpPr>
            <a:spLocks noChangeShapeType="1"/>
          </p:cNvSpPr>
          <p:nvPr/>
        </p:nvSpPr>
        <p:spPr bwMode="auto">
          <a:xfrm>
            <a:off x="70866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4" name="Text Box 79"/>
          <p:cNvSpPr txBox="1">
            <a:spLocks noChangeArrowheads="1"/>
          </p:cNvSpPr>
          <p:nvPr/>
        </p:nvSpPr>
        <p:spPr bwMode="auto">
          <a:xfrm>
            <a:off x="5470525" y="20574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65" name="Text Box 80"/>
          <p:cNvSpPr txBox="1">
            <a:spLocks noChangeArrowheads="1"/>
          </p:cNvSpPr>
          <p:nvPr/>
        </p:nvSpPr>
        <p:spPr bwMode="auto">
          <a:xfrm>
            <a:off x="6045200" y="20716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66" name="Text Box 81"/>
          <p:cNvSpPr txBox="1">
            <a:spLocks noChangeArrowheads="1"/>
          </p:cNvSpPr>
          <p:nvPr/>
        </p:nvSpPr>
        <p:spPr bwMode="auto">
          <a:xfrm>
            <a:off x="6553200" y="20716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67" name="Line 82"/>
          <p:cNvSpPr>
            <a:spLocks noChangeShapeType="1"/>
          </p:cNvSpPr>
          <p:nvPr/>
        </p:nvSpPr>
        <p:spPr bwMode="auto">
          <a:xfrm>
            <a:off x="5715000" y="1447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8" name="Line 83"/>
          <p:cNvSpPr>
            <a:spLocks noChangeShapeType="1"/>
          </p:cNvSpPr>
          <p:nvPr/>
        </p:nvSpPr>
        <p:spPr bwMode="auto">
          <a:xfrm flipH="1">
            <a:off x="5410200" y="1676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9" name="Line 84"/>
          <p:cNvSpPr>
            <a:spLocks noChangeShapeType="1"/>
          </p:cNvSpPr>
          <p:nvPr/>
        </p:nvSpPr>
        <p:spPr bwMode="auto">
          <a:xfrm>
            <a:off x="5410200" y="167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0" name="Line 85"/>
          <p:cNvSpPr>
            <a:spLocks noChangeShapeType="1"/>
          </p:cNvSpPr>
          <p:nvPr/>
        </p:nvSpPr>
        <p:spPr bwMode="auto">
          <a:xfrm>
            <a:off x="6248400" y="1447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1" name="Line 86"/>
          <p:cNvSpPr>
            <a:spLocks noChangeShapeType="1"/>
          </p:cNvSpPr>
          <p:nvPr/>
        </p:nvSpPr>
        <p:spPr bwMode="auto">
          <a:xfrm flipH="1">
            <a:off x="5943600" y="1676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2" name="Line 87"/>
          <p:cNvSpPr>
            <a:spLocks noChangeShapeType="1"/>
          </p:cNvSpPr>
          <p:nvPr/>
        </p:nvSpPr>
        <p:spPr bwMode="auto">
          <a:xfrm>
            <a:off x="5943600" y="167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3" name="Line 88"/>
          <p:cNvSpPr>
            <a:spLocks noChangeShapeType="1"/>
          </p:cNvSpPr>
          <p:nvPr/>
        </p:nvSpPr>
        <p:spPr bwMode="auto">
          <a:xfrm>
            <a:off x="6781800" y="1447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4" name="Line 89"/>
          <p:cNvSpPr>
            <a:spLocks noChangeShapeType="1"/>
          </p:cNvSpPr>
          <p:nvPr/>
        </p:nvSpPr>
        <p:spPr bwMode="auto">
          <a:xfrm flipH="1">
            <a:off x="6477000" y="1676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5" name="Line 90"/>
          <p:cNvSpPr>
            <a:spLocks noChangeShapeType="1"/>
          </p:cNvSpPr>
          <p:nvPr/>
        </p:nvSpPr>
        <p:spPr bwMode="auto">
          <a:xfrm>
            <a:off x="6477000" y="167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6" name="Line 91"/>
          <p:cNvSpPr>
            <a:spLocks noChangeShapeType="1"/>
          </p:cNvSpPr>
          <p:nvPr/>
        </p:nvSpPr>
        <p:spPr bwMode="auto">
          <a:xfrm>
            <a:off x="4572000" y="38100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7" name="Line 92"/>
          <p:cNvSpPr>
            <a:spLocks noChangeShapeType="1"/>
          </p:cNvSpPr>
          <p:nvPr/>
        </p:nvSpPr>
        <p:spPr bwMode="auto">
          <a:xfrm>
            <a:off x="4572000" y="43434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8" name="Line 93"/>
          <p:cNvSpPr>
            <a:spLocks noChangeShapeType="1"/>
          </p:cNvSpPr>
          <p:nvPr/>
        </p:nvSpPr>
        <p:spPr bwMode="auto">
          <a:xfrm>
            <a:off x="54864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9" name="Line 94"/>
          <p:cNvSpPr>
            <a:spLocks noChangeShapeType="1"/>
          </p:cNvSpPr>
          <p:nvPr/>
        </p:nvSpPr>
        <p:spPr bwMode="auto">
          <a:xfrm>
            <a:off x="60198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0" name="Line 95"/>
          <p:cNvSpPr>
            <a:spLocks noChangeShapeType="1"/>
          </p:cNvSpPr>
          <p:nvPr/>
        </p:nvSpPr>
        <p:spPr bwMode="auto">
          <a:xfrm>
            <a:off x="65532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1" name="Line 96"/>
          <p:cNvSpPr>
            <a:spLocks noChangeShapeType="1"/>
          </p:cNvSpPr>
          <p:nvPr/>
        </p:nvSpPr>
        <p:spPr bwMode="auto">
          <a:xfrm>
            <a:off x="70866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2" name="Text Box 97"/>
          <p:cNvSpPr txBox="1">
            <a:spLocks noChangeArrowheads="1"/>
          </p:cNvSpPr>
          <p:nvPr/>
        </p:nvSpPr>
        <p:spPr bwMode="auto">
          <a:xfrm>
            <a:off x="5470525" y="38100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83" name="Text Box 98"/>
          <p:cNvSpPr txBox="1">
            <a:spLocks noChangeArrowheads="1"/>
          </p:cNvSpPr>
          <p:nvPr/>
        </p:nvSpPr>
        <p:spPr bwMode="auto">
          <a:xfrm>
            <a:off x="6045200" y="38242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84" name="Text Box 99"/>
          <p:cNvSpPr txBox="1">
            <a:spLocks noChangeArrowheads="1"/>
          </p:cNvSpPr>
          <p:nvPr/>
        </p:nvSpPr>
        <p:spPr bwMode="auto">
          <a:xfrm>
            <a:off x="6553200" y="38242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85" name="Line 127"/>
          <p:cNvSpPr>
            <a:spLocks noChangeShapeType="1"/>
          </p:cNvSpPr>
          <p:nvPr/>
        </p:nvSpPr>
        <p:spPr bwMode="auto">
          <a:xfrm>
            <a:off x="49530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6" name="Line 128"/>
          <p:cNvSpPr>
            <a:spLocks noChangeShapeType="1"/>
          </p:cNvSpPr>
          <p:nvPr/>
        </p:nvSpPr>
        <p:spPr bwMode="auto">
          <a:xfrm>
            <a:off x="76200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7" name="Text Box 129"/>
          <p:cNvSpPr txBox="1">
            <a:spLocks noChangeArrowheads="1"/>
          </p:cNvSpPr>
          <p:nvPr/>
        </p:nvSpPr>
        <p:spPr bwMode="auto">
          <a:xfrm>
            <a:off x="4902200" y="38100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88" name="Text Box 130"/>
          <p:cNvSpPr txBox="1">
            <a:spLocks noChangeArrowheads="1"/>
          </p:cNvSpPr>
          <p:nvPr/>
        </p:nvSpPr>
        <p:spPr bwMode="auto">
          <a:xfrm>
            <a:off x="7112000" y="38100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89" name="Line 131"/>
          <p:cNvSpPr>
            <a:spLocks noChangeShapeType="1"/>
          </p:cNvSpPr>
          <p:nvPr/>
        </p:nvSpPr>
        <p:spPr bwMode="auto">
          <a:xfrm>
            <a:off x="4419600" y="55626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0" name="Line 132"/>
          <p:cNvSpPr>
            <a:spLocks noChangeShapeType="1"/>
          </p:cNvSpPr>
          <p:nvPr/>
        </p:nvSpPr>
        <p:spPr bwMode="auto">
          <a:xfrm>
            <a:off x="4419600" y="60960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1" name="Line 133"/>
          <p:cNvSpPr>
            <a:spLocks noChangeShapeType="1"/>
          </p:cNvSpPr>
          <p:nvPr/>
        </p:nvSpPr>
        <p:spPr bwMode="auto">
          <a:xfrm>
            <a:off x="52578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2" name="Line 134"/>
          <p:cNvSpPr>
            <a:spLocks noChangeShapeType="1"/>
          </p:cNvSpPr>
          <p:nvPr/>
        </p:nvSpPr>
        <p:spPr bwMode="auto">
          <a:xfrm>
            <a:off x="57912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3" name="Line 135"/>
          <p:cNvSpPr>
            <a:spLocks noChangeShapeType="1"/>
          </p:cNvSpPr>
          <p:nvPr/>
        </p:nvSpPr>
        <p:spPr bwMode="auto">
          <a:xfrm>
            <a:off x="63246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4" name="Line 136"/>
          <p:cNvSpPr>
            <a:spLocks noChangeShapeType="1"/>
          </p:cNvSpPr>
          <p:nvPr/>
        </p:nvSpPr>
        <p:spPr bwMode="auto">
          <a:xfrm>
            <a:off x="68580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5" name="Text Box 137"/>
          <p:cNvSpPr txBox="1">
            <a:spLocks noChangeArrowheads="1"/>
          </p:cNvSpPr>
          <p:nvPr/>
        </p:nvSpPr>
        <p:spPr bwMode="auto">
          <a:xfrm>
            <a:off x="5241925" y="55626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96" name="Text Box 138"/>
          <p:cNvSpPr txBox="1">
            <a:spLocks noChangeArrowheads="1"/>
          </p:cNvSpPr>
          <p:nvPr/>
        </p:nvSpPr>
        <p:spPr bwMode="auto">
          <a:xfrm>
            <a:off x="5816600" y="55768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97" name="Text Box 139"/>
          <p:cNvSpPr txBox="1">
            <a:spLocks noChangeArrowheads="1"/>
          </p:cNvSpPr>
          <p:nvPr/>
        </p:nvSpPr>
        <p:spPr bwMode="auto">
          <a:xfrm>
            <a:off x="6324600" y="55768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98" name="Line 140"/>
          <p:cNvSpPr>
            <a:spLocks noChangeShapeType="1"/>
          </p:cNvSpPr>
          <p:nvPr/>
        </p:nvSpPr>
        <p:spPr bwMode="auto">
          <a:xfrm>
            <a:off x="47244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9" name="Line 141"/>
          <p:cNvSpPr>
            <a:spLocks noChangeShapeType="1"/>
          </p:cNvSpPr>
          <p:nvPr/>
        </p:nvSpPr>
        <p:spPr bwMode="auto">
          <a:xfrm>
            <a:off x="73914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0" name="Text Box 142"/>
          <p:cNvSpPr txBox="1">
            <a:spLocks noChangeArrowheads="1"/>
          </p:cNvSpPr>
          <p:nvPr/>
        </p:nvSpPr>
        <p:spPr bwMode="auto">
          <a:xfrm>
            <a:off x="4673600" y="55626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101" name="Text Box 143"/>
          <p:cNvSpPr txBox="1">
            <a:spLocks noChangeArrowheads="1"/>
          </p:cNvSpPr>
          <p:nvPr/>
        </p:nvSpPr>
        <p:spPr bwMode="auto">
          <a:xfrm>
            <a:off x="6883400" y="55626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102" name="Line 144"/>
          <p:cNvSpPr>
            <a:spLocks noChangeShapeType="1"/>
          </p:cNvSpPr>
          <p:nvPr/>
        </p:nvSpPr>
        <p:spPr bwMode="auto">
          <a:xfrm>
            <a:off x="79248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3" name="Text Box 145"/>
          <p:cNvSpPr txBox="1">
            <a:spLocks noChangeArrowheads="1"/>
          </p:cNvSpPr>
          <p:nvPr/>
        </p:nvSpPr>
        <p:spPr bwMode="auto">
          <a:xfrm>
            <a:off x="7391400" y="55626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104" name="Line 146"/>
          <p:cNvSpPr>
            <a:spLocks noChangeShapeType="1"/>
          </p:cNvSpPr>
          <p:nvPr/>
        </p:nvSpPr>
        <p:spPr bwMode="auto">
          <a:xfrm>
            <a:off x="6477000" y="4724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5" name="Line 147"/>
          <p:cNvSpPr>
            <a:spLocks noChangeShapeType="1"/>
          </p:cNvSpPr>
          <p:nvPr/>
        </p:nvSpPr>
        <p:spPr bwMode="auto">
          <a:xfrm flipH="1">
            <a:off x="5105400" y="4876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6" name="Line 149"/>
          <p:cNvSpPr>
            <a:spLocks noChangeShapeType="1"/>
          </p:cNvSpPr>
          <p:nvPr/>
        </p:nvSpPr>
        <p:spPr bwMode="auto">
          <a:xfrm>
            <a:off x="7010400" y="4724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7" name="Line 150"/>
          <p:cNvSpPr>
            <a:spLocks noChangeShapeType="1"/>
          </p:cNvSpPr>
          <p:nvPr/>
        </p:nvSpPr>
        <p:spPr bwMode="auto">
          <a:xfrm flipH="1">
            <a:off x="5105400" y="50292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8" name="Line 151"/>
          <p:cNvSpPr>
            <a:spLocks noChangeShapeType="1"/>
          </p:cNvSpPr>
          <p:nvPr/>
        </p:nvSpPr>
        <p:spPr bwMode="auto">
          <a:xfrm>
            <a:off x="5105400" y="5029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9" name="Line 152"/>
          <p:cNvSpPr>
            <a:spLocks noChangeShapeType="1"/>
          </p:cNvSpPr>
          <p:nvPr/>
        </p:nvSpPr>
        <p:spPr bwMode="auto">
          <a:xfrm>
            <a:off x="7543800" y="4724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0" name="Line 153"/>
          <p:cNvSpPr>
            <a:spLocks noChangeShapeType="1"/>
          </p:cNvSpPr>
          <p:nvPr/>
        </p:nvSpPr>
        <p:spPr bwMode="auto">
          <a:xfrm flipH="1">
            <a:off x="5715000" y="51816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1" name="Line 154"/>
          <p:cNvSpPr>
            <a:spLocks noChangeShapeType="1"/>
          </p:cNvSpPr>
          <p:nvPr/>
        </p:nvSpPr>
        <p:spPr bwMode="auto">
          <a:xfrm>
            <a:off x="5715000" y="5181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2" name="Line 155"/>
          <p:cNvSpPr>
            <a:spLocks noChangeShapeType="1"/>
          </p:cNvSpPr>
          <p:nvPr/>
        </p:nvSpPr>
        <p:spPr bwMode="auto">
          <a:xfrm>
            <a:off x="61722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3" name="Line 156"/>
          <p:cNvSpPr>
            <a:spLocks noChangeShapeType="1"/>
          </p:cNvSpPr>
          <p:nvPr/>
        </p:nvSpPr>
        <p:spPr bwMode="auto">
          <a:xfrm flipH="1">
            <a:off x="5029200" y="3124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4" name="Line 157"/>
          <p:cNvSpPr>
            <a:spLocks noChangeShapeType="1"/>
          </p:cNvSpPr>
          <p:nvPr/>
        </p:nvSpPr>
        <p:spPr bwMode="auto">
          <a:xfrm>
            <a:off x="5029200" y="3124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5" name="Line 158"/>
          <p:cNvSpPr>
            <a:spLocks noChangeShapeType="1"/>
          </p:cNvSpPr>
          <p:nvPr/>
        </p:nvSpPr>
        <p:spPr bwMode="auto">
          <a:xfrm>
            <a:off x="67056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6" name="Line 159"/>
          <p:cNvSpPr>
            <a:spLocks noChangeShapeType="1"/>
          </p:cNvSpPr>
          <p:nvPr/>
        </p:nvSpPr>
        <p:spPr bwMode="auto">
          <a:xfrm flipH="1">
            <a:off x="5334000" y="3276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7" name="Line 160"/>
          <p:cNvSpPr>
            <a:spLocks noChangeShapeType="1"/>
          </p:cNvSpPr>
          <p:nvPr/>
        </p:nvSpPr>
        <p:spPr bwMode="auto">
          <a:xfrm>
            <a:off x="5334000" y="3276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8" name="Line 161"/>
          <p:cNvSpPr>
            <a:spLocks noChangeShapeType="1"/>
          </p:cNvSpPr>
          <p:nvPr/>
        </p:nvSpPr>
        <p:spPr bwMode="auto">
          <a:xfrm>
            <a:off x="56388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9" name="Line 162"/>
          <p:cNvSpPr>
            <a:spLocks noChangeShapeType="1"/>
          </p:cNvSpPr>
          <p:nvPr/>
        </p:nvSpPr>
        <p:spPr bwMode="auto">
          <a:xfrm flipH="1">
            <a:off x="5943600" y="3429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20" name="Line 163"/>
          <p:cNvSpPr>
            <a:spLocks noChangeShapeType="1"/>
          </p:cNvSpPr>
          <p:nvPr/>
        </p:nvSpPr>
        <p:spPr bwMode="auto">
          <a:xfrm>
            <a:off x="5943600" y="3429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21" name="Text Box 164"/>
          <p:cNvSpPr txBox="1">
            <a:spLocks noChangeArrowheads="1"/>
          </p:cNvSpPr>
          <p:nvPr/>
        </p:nvSpPr>
        <p:spPr bwMode="auto">
          <a:xfrm>
            <a:off x="781050" y="1236663"/>
            <a:ext cx="725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shift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8844B80-2036-4546-A390-F47FC1177712}" type="slidenum">
              <a:rPr lang="en-US" altLang="en-US"/>
              <a:pPr eaLnBrk="1" hangingPunct="1"/>
              <a:t>48</a:t>
            </a:fld>
            <a:endParaRPr lang="en-US" altLang="en-US"/>
          </a:p>
        </p:txBody>
      </p:sp>
      <p:sp>
        <p:nvSpPr>
          <p:cNvPr id="45059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1371600"/>
          </a:xfrm>
        </p:spPr>
        <p:txBody>
          <a:bodyPr/>
          <a:lstStyle/>
          <a:p>
            <a:pPr eaLnBrk="1" hangingPunct="1"/>
            <a:r>
              <a:rPr lang="en-US" altLang="en-US" smtClean="0"/>
              <a:t>Shifters as Multipliers and Dividers</a:t>
            </a:r>
          </a:p>
        </p:txBody>
      </p:sp>
      <p:sp>
        <p:nvSpPr>
          <p:cNvPr id="45061" name="Rectangle 4"/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A left shift by </a:t>
            </a:r>
            <a:r>
              <a:rPr lang="en-US" altLang="en-US" sz="2400" i="1" smtClean="0"/>
              <a:t>N</a:t>
            </a:r>
            <a:r>
              <a:rPr lang="en-US" altLang="en-US" sz="2400" smtClean="0"/>
              <a:t> bits multiplies a number by 2</a:t>
            </a:r>
            <a:r>
              <a:rPr lang="en-US" altLang="en-US" sz="2400" i="1" baseline="30000" smtClean="0"/>
              <a:t>N</a:t>
            </a:r>
          </a:p>
          <a:p>
            <a:pPr lvl="1" eaLnBrk="1" hangingPunct="1"/>
            <a:r>
              <a:rPr lang="en-US" altLang="en-US" sz="2000" smtClean="0"/>
              <a:t>Ex: 00001 &lt;&lt; 2  = 00100  (1 </a:t>
            </a:r>
            <a:r>
              <a:rPr lang="en-US" altLang="en-US" sz="2000" smtClean="0">
                <a:cs typeface="Times New Roman" pitchFamily="18" charset="0"/>
              </a:rPr>
              <a:t>× 2</a:t>
            </a:r>
            <a:r>
              <a:rPr lang="en-US" altLang="en-US" sz="2000" baseline="30000" smtClean="0">
                <a:cs typeface="Times New Roman" pitchFamily="18" charset="0"/>
              </a:rPr>
              <a:t>2</a:t>
            </a:r>
            <a:r>
              <a:rPr lang="en-US" altLang="en-US" sz="2000" smtClean="0">
                <a:cs typeface="Times New Roman" pitchFamily="18" charset="0"/>
              </a:rPr>
              <a:t> = 4)</a:t>
            </a:r>
          </a:p>
          <a:p>
            <a:pPr lvl="1" eaLnBrk="1" hangingPunct="1"/>
            <a:r>
              <a:rPr lang="en-US" altLang="en-US" sz="2000" smtClean="0"/>
              <a:t>Ex: 11101 &lt;&lt; 2  = 10100  (-3 </a:t>
            </a:r>
            <a:r>
              <a:rPr lang="en-US" altLang="en-US" sz="2000" smtClean="0">
                <a:cs typeface="Times New Roman" pitchFamily="18" charset="0"/>
              </a:rPr>
              <a:t>× 2</a:t>
            </a:r>
            <a:r>
              <a:rPr lang="en-US" altLang="en-US" sz="2000" baseline="30000" smtClean="0">
                <a:cs typeface="Times New Roman" pitchFamily="18" charset="0"/>
              </a:rPr>
              <a:t>2</a:t>
            </a:r>
            <a:r>
              <a:rPr lang="en-US" altLang="en-US" sz="2000" smtClean="0">
                <a:cs typeface="Times New Roman" pitchFamily="18" charset="0"/>
              </a:rPr>
              <a:t> = -12)</a:t>
            </a:r>
            <a:endParaRPr lang="en-US" altLang="en-US" sz="2000" smtClean="0"/>
          </a:p>
          <a:p>
            <a:pPr eaLnBrk="1" hangingPunct="1"/>
            <a:endParaRPr lang="en-US" altLang="en-US" sz="2400" smtClean="0"/>
          </a:p>
          <a:p>
            <a:pPr eaLnBrk="1" hangingPunct="1"/>
            <a:r>
              <a:rPr lang="en-US" altLang="en-US" sz="2400" smtClean="0"/>
              <a:t>The arithmetic right shift by </a:t>
            </a:r>
            <a:r>
              <a:rPr lang="en-US" altLang="en-US" sz="2400" i="1" smtClean="0"/>
              <a:t>N</a:t>
            </a:r>
            <a:r>
              <a:rPr lang="en-US" altLang="en-US" sz="2400" smtClean="0"/>
              <a:t> divides a number by 2</a:t>
            </a:r>
            <a:r>
              <a:rPr lang="en-US" altLang="en-US" sz="2400" i="1" baseline="30000" smtClean="0"/>
              <a:t>N</a:t>
            </a:r>
          </a:p>
          <a:p>
            <a:pPr lvl="1" eaLnBrk="1" hangingPunct="1"/>
            <a:r>
              <a:rPr lang="en-US" altLang="en-US" sz="2000" smtClean="0"/>
              <a:t>Ex: 01000 &gt;&gt;&gt; 2 = 00010  (8 </a:t>
            </a:r>
            <a:r>
              <a:rPr lang="en-US" altLang="en-US" sz="2000" smtClean="0">
                <a:cs typeface="Times New Roman" pitchFamily="18" charset="0"/>
              </a:rPr>
              <a:t>÷ 2</a:t>
            </a:r>
            <a:r>
              <a:rPr lang="en-US" altLang="en-US" sz="2000" baseline="30000" smtClean="0">
                <a:cs typeface="Times New Roman" pitchFamily="18" charset="0"/>
              </a:rPr>
              <a:t>2</a:t>
            </a:r>
            <a:r>
              <a:rPr lang="en-US" altLang="en-US" sz="2000" smtClean="0">
                <a:cs typeface="Times New Roman" pitchFamily="18" charset="0"/>
              </a:rPr>
              <a:t> = 2)</a:t>
            </a:r>
            <a:endParaRPr lang="en-US" altLang="en-US" sz="2000" smtClean="0"/>
          </a:p>
          <a:p>
            <a:pPr lvl="1" eaLnBrk="1" hangingPunct="1"/>
            <a:r>
              <a:rPr lang="en-US" altLang="en-US" sz="2000" smtClean="0"/>
              <a:t>Ex: 10000 &gt;&gt;&gt; 2 = 11100  (-16 </a:t>
            </a:r>
            <a:r>
              <a:rPr lang="en-US" altLang="en-US" sz="2000" smtClean="0">
                <a:cs typeface="Times New Roman" pitchFamily="18" charset="0"/>
              </a:rPr>
              <a:t>÷ 2</a:t>
            </a:r>
            <a:r>
              <a:rPr lang="en-US" altLang="en-US" sz="2000" baseline="30000" smtClean="0">
                <a:cs typeface="Times New Roman" pitchFamily="18" charset="0"/>
              </a:rPr>
              <a:t>2</a:t>
            </a:r>
            <a:r>
              <a:rPr lang="en-US" altLang="en-US" sz="2000" smtClean="0">
                <a:cs typeface="Times New Roman" pitchFamily="18" charset="0"/>
              </a:rPr>
              <a:t> = -4)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BD09F55-9786-4FAC-8070-D6AD10BEB056}" type="slidenum">
              <a:rPr lang="en-US" altLang="en-US"/>
              <a:pPr eaLnBrk="1" hangingPunct="1"/>
              <a:t>49</a:t>
            </a:fld>
            <a:endParaRPr lang="en-US" altLang="en-US"/>
          </a:p>
        </p:txBody>
      </p:sp>
      <p:sp>
        <p:nvSpPr>
          <p:cNvPr id="1331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Multipliers</a:t>
            </a:r>
          </a:p>
        </p:txBody>
      </p:sp>
      <p:sp>
        <p:nvSpPr>
          <p:cNvPr id="13318" name="Rectangle 4"/>
          <p:cNvSpPr>
            <a:spLocks noGrp="1" noChangeArrowheads="1"/>
          </p:cNvSpPr>
          <p:nvPr>
            <p:ph sz="half" idx="1"/>
            <p:custDataLst>
              <p:tags r:id="rId4"/>
            </p:custDataLst>
          </p:nvPr>
        </p:nvSpPr>
        <p:spPr>
          <a:xfrm>
            <a:off x="609600" y="838200"/>
            <a:ext cx="7467600" cy="4114800"/>
          </a:xfrm>
        </p:spPr>
        <p:txBody>
          <a:bodyPr/>
          <a:lstStyle/>
          <a:p>
            <a:pPr eaLnBrk="1" hangingPunct="1"/>
            <a:r>
              <a:rPr lang="en-US" altLang="en-US" smtClean="0"/>
              <a:t>Steps of multiplication for both decimal and binary numbers:</a:t>
            </a:r>
          </a:p>
          <a:p>
            <a:pPr lvl="1" eaLnBrk="1" hangingPunct="1"/>
            <a:r>
              <a:rPr lang="en-US" altLang="en-US" smtClean="0"/>
              <a:t>Partial products are formed by multiplying a single digit of the multiplier with the entire multiplicand</a:t>
            </a:r>
          </a:p>
          <a:p>
            <a:pPr lvl="1" eaLnBrk="1" hangingPunct="1"/>
            <a:r>
              <a:rPr lang="en-US" altLang="en-US" smtClean="0"/>
              <a:t>Shifted partial products are summed to form the result</a:t>
            </a:r>
            <a:endParaRPr lang="en-US" altLang="en-US" smtClean="0">
              <a:solidFill>
                <a:schemeClr val="accent2"/>
              </a:solidFill>
            </a:endParaRPr>
          </a:p>
        </p:txBody>
      </p:sp>
      <p:graphicFrame>
        <p:nvGraphicFramePr>
          <p:cNvPr id="13314" name="Object 5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</p:nvPr>
        </p:nvGraphicFramePr>
        <p:xfrm>
          <a:off x="1905000" y="3309938"/>
          <a:ext cx="4876800" cy="266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VISIO" r:id="rId8" imgW="2223360" imgH="1461600" progId="Visio.Drawing.6">
                  <p:embed/>
                </p:oleObj>
              </mc:Choice>
              <mc:Fallback>
                <p:oleObj name="VISIO" r:id="rId8" imgW="2223360" imgH="146160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309938"/>
                        <a:ext cx="4876800" cy="2665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022A220-30AD-4098-9DE3-D9B5D893ED26}" type="slidenum">
              <a:rPr lang="en-US" altLang="en-US"/>
              <a:pPr eaLnBrk="1" hangingPunct="1"/>
              <a:t>50</a:t>
            </a:fld>
            <a:endParaRPr lang="en-US" altLang="en-US"/>
          </a:p>
        </p:txBody>
      </p:sp>
      <p:sp>
        <p:nvSpPr>
          <p:cNvPr id="1434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4 x 4 Multiplier</a:t>
            </a:r>
          </a:p>
        </p:txBody>
      </p:sp>
      <p:graphicFrame>
        <p:nvGraphicFramePr>
          <p:cNvPr id="14338" name="Object 4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</p:nvPr>
        </p:nvGraphicFramePr>
        <p:xfrm>
          <a:off x="-152400" y="1752600"/>
          <a:ext cx="9067800" cy="318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VISIO" r:id="rId7" imgW="4438440" imgH="1560960" progId="Visio.Drawing.6">
                  <p:embed/>
                </p:oleObj>
              </mc:Choice>
              <mc:Fallback>
                <p:oleObj name="VISIO" r:id="rId7" imgW="4438440" imgH="156096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2400" y="1752600"/>
                        <a:ext cx="9067800" cy="3189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EAC6BEC-D540-4025-BC70-4E5B8BFD7C15}" type="slidenum">
              <a:rPr lang="en-US" altLang="en-US"/>
              <a:pPr eaLnBrk="1" hangingPunct="1"/>
              <a:t>51</a:t>
            </a:fld>
            <a:endParaRPr lang="en-US" altLang="en-US"/>
          </a:p>
        </p:txBody>
      </p:sp>
      <p:sp>
        <p:nvSpPr>
          <p:cNvPr id="4608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Division Algorithm</a:t>
            </a:r>
          </a:p>
        </p:txBody>
      </p:sp>
      <p:sp>
        <p:nvSpPr>
          <p:cNvPr id="46085" name="Rectangle 4"/>
          <p:cNvSpPr>
            <a:spLocks noGrp="1" noChangeArrowheads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9600" y="11430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i="1" smtClean="0"/>
              <a:t>Q</a:t>
            </a:r>
            <a:r>
              <a:rPr lang="en-US" altLang="en-US" smtClean="0"/>
              <a:t> = </a:t>
            </a:r>
            <a:r>
              <a:rPr lang="en-US" altLang="en-US" i="1" smtClean="0"/>
              <a:t>A</a:t>
            </a:r>
            <a:r>
              <a:rPr lang="en-US" altLang="en-US" smtClean="0"/>
              <a:t>/</a:t>
            </a:r>
            <a:r>
              <a:rPr lang="en-US" altLang="en-US" i="1" smtClean="0"/>
              <a:t>B</a:t>
            </a:r>
          </a:p>
          <a:p>
            <a:pPr eaLnBrk="1" hangingPunct="1"/>
            <a:r>
              <a:rPr lang="en-US" altLang="en-US" i="1" smtClean="0"/>
              <a:t>R</a:t>
            </a:r>
            <a:r>
              <a:rPr lang="en-US" altLang="en-US" smtClean="0"/>
              <a:t>: remainder</a:t>
            </a:r>
          </a:p>
          <a:p>
            <a:pPr eaLnBrk="1" hangingPunct="1"/>
            <a:r>
              <a:rPr lang="en-US" altLang="en-US" i="1" smtClean="0"/>
              <a:t>D</a:t>
            </a:r>
            <a:r>
              <a:rPr lang="en-US" altLang="en-US" smtClean="0"/>
              <a:t>: difference</a:t>
            </a:r>
          </a:p>
          <a:p>
            <a:pPr eaLnBrk="1" hangingPunct="1">
              <a:buFontTx/>
              <a:buNone/>
            </a:pPr>
            <a:r>
              <a:rPr lang="en-US" altLang="en-US" i="1" smtClean="0"/>
              <a:t>R</a:t>
            </a:r>
            <a:r>
              <a:rPr lang="en-US" altLang="en-US" smtClean="0"/>
              <a:t> = </a:t>
            </a:r>
            <a:r>
              <a:rPr lang="en-US" altLang="en-US" i="1" smtClean="0"/>
              <a:t>A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for </a:t>
            </a:r>
            <a:r>
              <a:rPr lang="en-US" altLang="en-US" i="1" smtClean="0"/>
              <a:t>i</a:t>
            </a:r>
            <a:r>
              <a:rPr lang="en-US" altLang="en-US" smtClean="0"/>
              <a:t> = </a:t>
            </a:r>
            <a:r>
              <a:rPr lang="en-US" altLang="en-US" i="1" smtClean="0"/>
              <a:t>N</a:t>
            </a:r>
            <a:r>
              <a:rPr lang="en-US" altLang="en-US" smtClean="0"/>
              <a:t>-1 to 0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  </a:t>
            </a:r>
            <a:r>
              <a:rPr lang="en-US" altLang="en-US" i="1" smtClean="0"/>
              <a:t>D</a:t>
            </a:r>
            <a:r>
              <a:rPr lang="en-US" altLang="en-US" smtClean="0"/>
              <a:t> = </a:t>
            </a:r>
            <a:r>
              <a:rPr lang="en-US" altLang="en-US" i="1" smtClean="0"/>
              <a:t>R</a:t>
            </a:r>
            <a:r>
              <a:rPr lang="en-US" altLang="en-US" smtClean="0"/>
              <a:t> - </a:t>
            </a:r>
            <a:r>
              <a:rPr lang="en-US" altLang="en-US" i="1" smtClean="0"/>
              <a:t>B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  if </a:t>
            </a:r>
            <a:r>
              <a:rPr lang="en-US" altLang="en-US" i="1" smtClean="0"/>
              <a:t>D</a:t>
            </a:r>
            <a:r>
              <a:rPr lang="en-US" altLang="en-US" smtClean="0"/>
              <a:t> &lt; 0 then </a:t>
            </a:r>
            <a:r>
              <a:rPr lang="en-US" altLang="en-US" i="1" smtClean="0"/>
              <a:t>Q</a:t>
            </a:r>
            <a:r>
              <a:rPr lang="en-US" altLang="en-US" i="1" baseline="-25000" smtClean="0"/>
              <a:t>i</a:t>
            </a:r>
            <a:r>
              <a:rPr lang="en-US" altLang="en-US" smtClean="0"/>
              <a:t> = 0, </a:t>
            </a:r>
            <a:r>
              <a:rPr lang="en-US" altLang="en-US" i="1" smtClean="0"/>
              <a:t>R</a:t>
            </a:r>
            <a:r>
              <a:rPr lang="en-US" altLang="en-US" smtClean="0"/>
              <a:t>’ = </a:t>
            </a:r>
            <a:r>
              <a:rPr lang="en-US" altLang="en-US" i="1" smtClean="0"/>
              <a:t>R</a:t>
            </a:r>
            <a:r>
              <a:rPr lang="en-US" altLang="en-US" smtClean="0"/>
              <a:t>        // </a:t>
            </a:r>
            <a:r>
              <a:rPr lang="en-US" altLang="en-US" i="1" smtClean="0"/>
              <a:t>R</a:t>
            </a:r>
            <a:r>
              <a:rPr lang="en-US" altLang="en-US" smtClean="0"/>
              <a:t> &lt; </a:t>
            </a:r>
            <a:r>
              <a:rPr lang="en-US" altLang="en-US" i="1" smtClean="0"/>
              <a:t>B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  else               </a:t>
            </a:r>
            <a:r>
              <a:rPr lang="en-US" altLang="en-US" i="1" smtClean="0"/>
              <a:t>Q</a:t>
            </a:r>
            <a:r>
              <a:rPr lang="en-US" altLang="en-US" i="1" baseline="-25000" smtClean="0"/>
              <a:t>i</a:t>
            </a:r>
            <a:r>
              <a:rPr lang="en-US" altLang="en-US" smtClean="0"/>
              <a:t> = 1, </a:t>
            </a:r>
            <a:r>
              <a:rPr lang="en-US" altLang="en-US" i="1" smtClean="0"/>
              <a:t>R</a:t>
            </a:r>
            <a:r>
              <a:rPr lang="en-US" altLang="en-US" smtClean="0"/>
              <a:t>’ = </a:t>
            </a:r>
            <a:r>
              <a:rPr lang="en-US" altLang="en-US" i="1" smtClean="0"/>
              <a:t>D</a:t>
            </a:r>
            <a:r>
              <a:rPr lang="en-US" altLang="en-US" smtClean="0"/>
              <a:t>        // </a:t>
            </a:r>
            <a:r>
              <a:rPr lang="en-US" altLang="en-US" i="1" smtClean="0"/>
              <a:t>R</a:t>
            </a:r>
            <a:r>
              <a:rPr lang="en-US" altLang="en-US" smtClean="0"/>
              <a:t> </a:t>
            </a:r>
            <a:r>
              <a:rPr lang="en-US" altLang="en-US" smtClean="0">
                <a:sym typeface="Symbol" pitchFamily="18" charset="2"/>
              </a:rPr>
              <a:t></a:t>
            </a:r>
            <a:r>
              <a:rPr lang="en-US" altLang="en-US" smtClean="0"/>
              <a:t> </a:t>
            </a:r>
            <a:r>
              <a:rPr lang="en-US" altLang="en-US" i="1" smtClean="0"/>
              <a:t>B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  </a:t>
            </a:r>
            <a:r>
              <a:rPr lang="en-US" altLang="en-US" i="1" smtClean="0"/>
              <a:t>R</a:t>
            </a:r>
            <a:r>
              <a:rPr lang="en-US" altLang="en-US" smtClean="0"/>
              <a:t> = 2</a:t>
            </a:r>
            <a:r>
              <a:rPr lang="en-US" altLang="en-US" i="1" smtClean="0"/>
              <a:t>R</a:t>
            </a:r>
            <a:r>
              <a:rPr lang="en-US" altLang="en-US" smtClean="0"/>
              <a:t>’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2CFBF8A-D988-4CD0-87F0-F70B9EA75E10}" type="slidenum">
              <a:rPr lang="en-US" altLang="en-US"/>
              <a:pPr eaLnBrk="1" hangingPunct="1"/>
              <a:t>52</a:t>
            </a:fld>
            <a:endParaRPr lang="en-US" altLang="en-US"/>
          </a:p>
        </p:txBody>
      </p:sp>
      <p:sp>
        <p:nvSpPr>
          <p:cNvPr id="4710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4 x 4 Divider</a:t>
            </a:r>
          </a:p>
        </p:txBody>
      </p:sp>
      <p:pic>
        <p:nvPicPr>
          <p:cNvPr id="47109" name="Picture 4" descr="F05-20-P370497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38250"/>
            <a:ext cx="7621588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2181</TotalTime>
  <Words>2406</Words>
  <Application>Microsoft Office PowerPoint</Application>
  <PresentationFormat>On-screen Show (4:3)</PresentationFormat>
  <Paragraphs>892</Paragraphs>
  <Slides>52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Default Design</vt:lpstr>
      <vt:lpstr>VISIO</vt:lpstr>
      <vt:lpstr>Visio</vt:lpstr>
      <vt:lpstr>CS 140 Lecture 14 Standard Combinational Modules</vt:lpstr>
      <vt:lpstr>Part III. Standard Modules</vt:lpstr>
      <vt:lpstr>Operators</vt:lpstr>
      <vt:lpstr>1. Representation</vt:lpstr>
      <vt:lpstr>PowerPoint Presentation</vt:lpstr>
      <vt:lpstr>PowerPoint Presentation</vt:lpstr>
      <vt:lpstr>Representation</vt:lpstr>
      <vt:lpstr>Representation</vt:lpstr>
      <vt:lpstr>Examples</vt:lpstr>
      <vt:lpstr>PowerPoint Presentation</vt:lpstr>
      <vt:lpstr>PowerPoint Presentation</vt:lpstr>
      <vt:lpstr>1-Bit Adders</vt:lpstr>
      <vt:lpstr>Half Adder</vt:lpstr>
      <vt:lpstr>PowerPoint Presentation</vt:lpstr>
      <vt:lpstr>PowerPoint Presentation</vt:lpstr>
      <vt:lpstr>Adder</vt:lpstr>
      <vt:lpstr>Ripple-Carry Adder</vt:lpstr>
      <vt:lpstr>Ripple-Carry Adder Delay</vt:lpstr>
      <vt:lpstr>Carry-Lookahead Adder</vt:lpstr>
      <vt:lpstr>Carry Look Ahead Adder</vt:lpstr>
      <vt:lpstr>Carry-Lookahead Addition</vt:lpstr>
      <vt:lpstr>32-bit CLA with 4-bit blocks</vt:lpstr>
      <vt:lpstr>Carry-Lookahead Adder Delay</vt:lpstr>
      <vt:lpstr>Prefix Adder</vt:lpstr>
      <vt:lpstr>Prefix Adder</vt:lpstr>
      <vt:lpstr>Prefix Adder</vt:lpstr>
      <vt:lpstr>Prefix Adder Schematic</vt:lpstr>
      <vt:lpstr>Carry Save Adder</vt:lpstr>
      <vt:lpstr>Carry Save Adder: A Redundant Number System</vt:lpstr>
      <vt:lpstr>Carry Save Adder: A Simple Example</vt:lpstr>
      <vt:lpstr>Carry Save Adder: A Simple Example</vt:lpstr>
      <vt:lpstr>Carry Save Adder: One Digit Logic Diagram</vt:lpstr>
      <vt:lpstr>Carry Save Adder: Three Digit Logic Diagram</vt:lpstr>
      <vt:lpstr>Carry Save Adder</vt:lpstr>
      <vt:lpstr>Prefix Adder Delay</vt:lpstr>
      <vt:lpstr>Adder Delay Comparisons</vt:lpstr>
      <vt:lpstr>Adder Delay Comparisons</vt:lpstr>
      <vt:lpstr>Comparator: Equality</vt:lpstr>
      <vt:lpstr>Comparator: Less Than</vt:lpstr>
      <vt:lpstr>Arithmetic Logic Unit (ALU)</vt:lpstr>
      <vt:lpstr>ALU Design</vt:lpstr>
      <vt:lpstr>Set Less Than (SLT) Example</vt:lpstr>
      <vt:lpstr>Set Less Than (SLT) Example</vt:lpstr>
      <vt:lpstr>Shifters</vt:lpstr>
      <vt:lpstr>Shifter Design</vt:lpstr>
      <vt:lpstr>Shifter</vt:lpstr>
      <vt:lpstr>Barrel Shifter</vt:lpstr>
      <vt:lpstr>Shifters as Multipliers and Dividers</vt:lpstr>
      <vt:lpstr>Multipliers</vt:lpstr>
      <vt:lpstr>4 x 4 Multiplier</vt:lpstr>
      <vt:lpstr>Division Algorithm</vt:lpstr>
      <vt:lpstr>4 x 4 Divider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130</cp:revision>
  <dcterms:created xsi:type="dcterms:W3CDTF">2002-04-20T15:43:59Z</dcterms:created>
  <dcterms:modified xsi:type="dcterms:W3CDTF">2018-05-22T17:55:07Z</dcterms:modified>
</cp:coreProperties>
</file>