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9" r:id="rId4"/>
    <p:sldId id="284" r:id="rId5"/>
    <p:sldId id="288" r:id="rId6"/>
    <p:sldId id="290" r:id="rId7"/>
    <p:sldId id="274" r:id="rId8"/>
    <p:sldId id="285" r:id="rId9"/>
    <p:sldId id="300" r:id="rId10"/>
    <p:sldId id="301" r:id="rId11"/>
    <p:sldId id="298" r:id="rId12"/>
    <p:sldId id="292" r:id="rId13"/>
    <p:sldId id="293" r:id="rId14"/>
    <p:sldId id="276" r:id="rId15"/>
    <p:sldId id="297" r:id="rId16"/>
    <p:sldId id="287" r:id="rId17"/>
    <p:sldId id="267" r:id="rId18"/>
    <p:sldId id="277" r:id="rId19"/>
    <p:sldId id="294" r:id="rId20"/>
    <p:sldId id="289" r:id="rId21"/>
    <p:sldId id="291" r:id="rId22"/>
    <p:sldId id="278" r:id="rId23"/>
    <p:sldId id="295" r:id="rId24"/>
    <p:sldId id="296" r:id="rId25"/>
    <p:sldId id="281" r:id="rId26"/>
    <p:sldId id="283" r:id="rId27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9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C53CD8-5B1C-4EFD-8C41-CB17F29745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291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3F0E9A0-C923-4205-8248-544796C5CDBF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3559AC3-2C21-4F1C-B6BB-A0901C5F72E1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FDD3384-291F-4E68-A11A-430EB549DC26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A9790-BFF9-422F-8B1A-973A5D039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83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BD14A-27B1-4931-9A82-3942A13F3E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9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D5507-9712-4256-AAC1-ACE59205C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3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4F56F-9D38-4DF9-A92A-18BE752E69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02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F88D-E55D-42DB-861C-4BE9F2A81B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7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3CB44-D84D-4E1D-9DE8-EC3217F300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05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02771-3FC1-40ED-A7AD-0A9F8429EA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34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1AE79-2721-431F-ABA4-58B69892F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03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5F6D4-147E-4F5D-B533-346D0535E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3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07E64-3598-49B3-BD68-4C54139BC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93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ED931-ADC0-494E-A1AB-E7886B47AF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35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C5FEFD-14C0-4D55-BEEE-B33A72DB1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.xml"/><Relationship Id="rId7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tags" Target="../tags/tag10.xml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B38BE67-F595-43A7-A3C2-7685B2EE85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smtClean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8310" y="17007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CSE 140 Lecture 11</a:t>
            </a:r>
            <a:br>
              <a:rPr lang="en-US" altLang="en-US" sz="4000" dirty="0" smtClean="0"/>
            </a:br>
            <a:r>
              <a:rPr lang="en-US" altLang="en-US" sz="4000" dirty="0" smtClean="0"/>
              <a:t>Standard Combinational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9600" y="3774645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CK Cheng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 smtClean="0"/>
              <a:t>Introduction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smtClean="0"/>
              <a:t>Decoder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 smtClean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smtClean="0"/>
              <a:t>Encoder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smtClean="0"/>
              <a:t>Multiplexer </a:t>
            </a:r>
            <a:r>
              <a:rPr lang="en-US" altLang="en-US" sz="2800" dirty="0"/>
              <a:t>(</a:t>
            </a:r>
            <a:r>
              <a:rPr lang="en-US" altLang="en-US" sz="2800" dirty="0" smtClean="0"/>
              <a:t>Mux)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 smtClean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 smtClean="0"/>
              <a:t>Demultiplexier</a:t>
            </a:r>
            <a:r>
              <a:rPr lang="en-US" altLang="en-US" sz="2800" dirty="0" smtClean="0"/>
              <a:t> </a:t>
            </a:r>
            <a:r>
              <a:rPr lang="en-US" altLang="en-US" sz="2800" dirty="0"/>
              <a:t>(</a:t>
            </a:r>
            <a:r>
              <a:rPr lang="en-US" altLang="en-US" sz="2800" dirty="0" err="1"/>
              <a:t>DeMux</a:t>
            </a:r>
            <a:r>
              <a:rPr lang="en-US" altLang="en-US" sz="2800" dirty="0" smtClean="0"/>
              <a:t>)</a:t>
            </a:r>
            <a:endParaRPr lang="en-US" alt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Signal Transport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Decoder: Decode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Encoder: Encode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Multiplexer (Mux): Select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/>
              <a:t>Demultiplexier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DeMux</a:t>
            </a:r>
            <a:r>
              <a:rPr lang="en-US" altLang="en-US" sz="2800" dirty="0"/>
              <a:t>): Direct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Shifter: Shift bit location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Data Operator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Adder: Add two binary numbers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Multiplier: Multiply two binary numbers</a:t>
            </a:r>
          </a:p>
        </p:txBody>
      </p:sp>
    </p:spTree>
    <p:extLst>
      <p:ext uri="{BB962C8B-B14F-4D97-AF65-F5344CB8AC3E}">
        <p14:creationId xmlns:p14="http://schemas.microsoft.com/office/powerpoint/2010/main" val="138899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5023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701303" cy="4878388"/>
            <a:chOff x="1725208" y="1200775"/>
            <a:chExt cx="6701736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970538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090873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1090433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Demux</a:t>
              </a:r>
              <a:endParaRPr lang="en-US" altLang="en-US" sz="2400" dirty="0"/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122669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765002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1194635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63803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2679100" y="5247945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822020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 flipH="1">
              <a:off x="4090873" y="2240298"/>
              <a:ext cx="252" cy="98428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9501A-45DB-4D42-9C32-536CFB2809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1. Decoder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Definition</a:t>
            </a:r>
          </a:p>
          <a:p>
            <a:pPr eaLnBrk="1" hangingPunct="1"/>
            <a:r>
              <a:rPr lang="en-US" altLang="en-US" smtClean="0"/>
              <a:t>Logic Diagram</a:t>
            </a:r>
          </a:p>
          <a:p>
            <a:pPr eaLnBrk="1" hangingPunct="1"/>
            <a:r>
              <a:rPr lang="en-US" altLang="en-US" smtClean="0"/>
              <a:t>Application (Universal Set)</a:t>
            </a:r>
          </a:p>
          <a:p>
            <a:pPr eaLnBrk="1" hangingPunct="1"/>
            <a:r>
              <a:rPr lang="en-US" altLang="en-US" smtClean="0"/>
              <a:t>Tree of Decoders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93738" y="2"/>
            <a:ext cx="7772400" cy="1175905"/>
          </a:xfrm>
        </p:spPr>
        <p:txBody>
          <a:bodyPr/>
          <a:lstStyle/>
          <a:p>
            <a:r>
              <a:rPr lang="en-US" altLang="en-US" dirty="0" err="1" smtClean="0"/>
              <a:t>iClicker</a:t>
            </a:r>
            <a:r>
              <a:rPr lang="en-US" altLang="en-US" dirty="0" smtClean="0"/>
              <a:t>: Decoder Definition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31500" y="1073493"/>
            <a:ext cx="7772400" cy="4779963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 smtClean="0"/>
              <a:t>A device that decodes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 smtClean="0"/>
              <a:t>An electronic device that converts signals from one form to another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 smtClean="0"/>
              <a:t>A machine that converts a coded text into ordinary language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 smtClean="0"/>
              <a:t>A device or program that translates encoded data into its original format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 smtClean="0"/>
              <a:t>All of the above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7D058B2-0AFC-4D50-8E53-F128C01832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smtClean="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Decoder Definition: A digital module that converts a binary address to the assertion of the addressed device</a:t>
            </a:r>
          </a:p>
        </p:txBody>
      </p:sp>
      <p:sp>
        <p:nvSpPr>
          <p:cNvPr id="7172" name="Rectangle 92"/>
          <p:cNvSpPr>
            <a:spLocks noChangeArrowheads="1"/>
          </p:cNvSpPr>
          <p:nvPr/>
        </p:nvSpPr>
        <p:spPr bwMode="auto">
          <a:xfrm>
            <a:off x="1844675" y="2262188"/>
            <a:ext cx="1600200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3" name="Line 93"/>
          <p:cNvSpPr>
            <a:spLocks noChangeShapeType="1"/>
          </p:cNvSpPr>
          <p:nvPr/>
        </p:nvSpPr>
        <p:spPr bwMode="auto">
          <a:xfrm>
            <a:off x="1006475" y="2566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94"/>
          <p:cNvSpPr>
            <a:spLocks noChangeShapeType="1"/>
          </p:cNvSpPr>
          <p:nvPr/>
        </p:nvSpPr>
        <p:spPr bwMode="auto">
          <a:xfrm>
            <a:off x="1006475" y="2947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95"/>
          <p:cNvSpPr>
            <a:spLocks noChangeShapeType="1"/>
          </p:cNvSpPr>
          <p:nvPr/>
        </p:nvSpPr>
        <p:spPr bwMode="auto">
          <a:xfrm>
            <a:off x="1006475" y="3328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96"/>
          <p:cNvSpPr>
            <a:spLocks noChangeShapeType="1"/>
          </p:cNvSpPr>
          <p:nvPr/>
        </p:nvSpPr>
        <p:spPr bwMode="auto">
          <a:xfrm>
            <a:off x="3444875" y="2414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97"/>
          <p:cNvSpPr>
            <a:spLocks noChangeShapeType="1"/>
          </p:cNvSpPr>
          <p:nvPr/>
        </p:nvSpPr>
        <p:spPr bwMode="auto">
          <a:xfrm>
            <a:off x="3444875" y="2566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98"/>
          <p:cNvSpPr>
            <a:spLocks noChangeShapeType="1"/>
          </p:cNvSpPr>
          <p:nvPr/>
        </p:nvSpPr>
        <p:spPr bwMode="auto">
          <a:xfrm>
            <a:off x="3444875" y="2719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99"/>
          <p:cNvSpPr>
            <a:spLocks noChangeShapeType="1"/>
          </p:cNvSpPr>
          <p:nvPr/>
        </p:nvSpPr>
        <p:spPr bwMode="auto">
          <a:xfrm>
            <a:off x="3444875" y="28717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100"/>
          <p:cNvSpPr>
            <a:spLocks noChangeShapeType="1"/>
          </p:cNvSpPr>
          <p:nvPr/>
        </p:nvSpPr>
        <p:spPr bwMode="auto">
          <a:xfrm>
            <a:off x="3444875" y="3024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Line 101"/>
          <p:cNvSpPr>
            <a:spLocks noChangeShapeType="1"/>
          </p:cNvSpPr>
          <p:nvPr/>
        </p:nvSpPr>
        <p:spPr bwMode="auto">
          <a:xfrm>
            <a:off x="3444875" y="3176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Line 102"/>
          <p:cNvSpPr>
            <a:spLocks noChangeShapeType="1"/>
          </p:cNvSpPr>
          <p:nvPr/>
        </p:nvSpPr>
        <p:spPr bwMode="auto">
          <a:xfrm>
            <a:off x="3444875" y="3328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103"/>
          <p:cNvSpPr>
            <a:spLocks noChangeShapeType="1"/>
          </p:cNvSpPr>
          <p:nvPr/>
        </p:nvSpPr>
        <p:spPr bwMode="auto">
          <a:xfrm>
            <a:off x="3444875" y="3481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Text Box 105"/>
          <p:cNvSpPr txBox="1">
            <a:spLocks noChangeArrowheads="1"/>
          </p:cNvSpPr>
          <p:nvPr/>
        </p:nvSpPr>
        <p:spPr bwMode="auto">
          <a:xfrm>
            <a:off x="1920875" y="2352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7185" name="Text Box 106"/>
          <p:cNvSpPr txBox="1">
            <a:spLocks noChangeArrowheads="1"/>
          </p:cNvSpPr>
          <p:nvPr/>
        </p:nvSpPr>
        <p:spPr bwMode="auto">
          <a:xfrm>
            <a:off x="4533900" y="2238377"/>
            <a:ext cx="3129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0</a:t>
            </a: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7</a:t>
            </a:r>
          </a:p>
        </p:txBody>
      </p:sp>
      <p:sp>
        <p:nvSpPr>
          <p:cNvPr id="7186" name="Text Box 107"/>
          <p:cNvSpPr txBox="1">
            <a:spLocks noChangeArrowheads="1"/>
          </p:cNvSpPr>
          <p:nvPr/>
        </p:nvSpPr>
        <p:spPr bwMode="auto">
          <a:xfrm>
            <a:off x="669925" y="2352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7187" name="Text Box 108"/>
          <p:cNvSpPr txBox="1">
            <a:spLocks noChangeArrowheads="1"/>
          </p:cNvSpPr>
          <p:nvPr/>
        </p:nvSpPr>
        <p:spPr bwMode="auto">
          <a:xfrm>
            <a:off x="663575" y="2733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7188" name="Text Box 109"/>
          <p:cNvSpPr txBox="1">
            <a:spLocks noChangeArrowheads="1"/>
          </p:cNvSpPr>
          <p:nvPr/>
        </p:nvSpPr>
        <p:spPr bwMode="auto">
          <a:xfrm>
            <a:off x="663575" y="3114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7189" name="Text Box 110"/>
          <p:cNvSpPr txBox="1">
            <a:spLocks noChangeArrowheads="1"/>
          </p:cNvSpPr>
          <p:nvPr/>
        </p:nvSpPr>
        <p:spPr bwMode="auto">
          <a:xfrm>
            <a:off x="1920875" y="27193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7190" name="Text Box 111"/>
          <p:cNvSpPr txBox="1">
            <a:spLocks noChangeArrowheads="1"/>
          </p:cNvSpPr>
          <p:nvPr/>
        </p:nvSpPr>
        <p:spPr bwMode="auto">
          <a:xfrm>
            <a:off x="1920875" y="3114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7191" name="Text Box 112"/>
          <p:cNvSpPr txBox="1">
            <a:spLocks noChangeArrowheads="1"/>
          </p:cNvSpPr>
          <p:nvPr/>
        </p:nvSpPr>
        <p:spPr bwMode="auto">
          <a:xfrm>
            <a:off x="3190875" y="23225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7192" name="Line 113"/>
          <p:cNvSpPr>
            <a:spLocks noChangeShapeType="1"/>
          </p:cNvSpPr>
          <p:nvPr/>
        </p:nvSpPr>
        <p:spPr bwMode="auto">
          <a:xfrm>
            <a:off x="2530475" y="18811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Text Box 114"/>
          <p:cNvSpPr txBox="1">
            <a:spLocks noChangeArrowheads="1"/>
          </p:cNvSpPr>
          <p:nvPr/>
        </p:nvSpPr>
        <p:spPr bwMode="auto">
          <a:xfrm>
            <a:off x="2346325" y="1389064"/>
            <a:ext cx="1455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 (enable)</a:t>
            </a:r>
          </a:p>
        </p:txBody>
      </p:sp>
      <p:sp>
        <p:nvSpPr>
          <p:cNvPr id="7194" name="Text Box 115"/>
          <p:cNvSpPr txBox="1">
            <a:spLocks noChangeArrowheads="1"/>
          </p:cNvSpPr>
          <p:nvPr/>
        </p:nvSpPr>
        <p:spPr bwMode="auto">
          <a:xfrm>
            <a:off x="539752" y="3775077"/>
            <a:ext cx="11673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n inputs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n= 3</a:t>
            </a:r>
          </a:p>
        </p:txBody>
      </p:sp>
      <p:sp>
        <p:nvSpPr>
          <p:cNvPr id="7195" name="Text Box 116"/>
          <p:cNvSpPr txBox="1">
            <a:spLocks noChangeArrowheads="1"/>
          </p:cNvSpPr>
          <p:nvPr/>
        </p:nvSpPr>
        <p:spPr bwMode="auto">
          <a:xfrm>
            <a:off x="3573464" y="3736977"/>
            <a:ext cx="1423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</a:t>
            </a:r>
            <a:r>
              <a:rPr lang="en-US" altLang="en-US" sz="2400" baseline="30000"/>
              <a:t>n</a:t>
            </a:r>
            <a:r>
              <a:rPr lang="en-US" altLang="en-US" sz="2400"/>
              <a:t> outputs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2</a:t>
            </a:r>
            <a:r>
              <a:rPr lang="en-US" altLang="en-US" sz="2400" baseline="30000">
                <a:solidFill>
                  <a:srgbClr val="C00000"/>
                </a:solidFill>
              </a:rPr>
              <a:t>3</a:t>
            </a:r>
            <a:r>
              <a:rPr lang="en-US" altLang="en-US" sz="2400">
                <a:solidFill>
                  <a:srgbClr val="C00000"/>
                </a:solidFill>
              </a:rPr>
              <a:t>= 8</a:t>
            </a:r>
          </a:p>
        </p:txBody>
      </p:sp>
      <p:sp>
        <p:nvSpPr>
          <p:cNvPr id="7196" name="Text Box 117"/>
          <p:cNvSpPr txBox="1">
            <a:spLocks noChangeArrowheads="1"/>
          </p:cNvSpPr>
          <p:nvPr/>
        </p:nvSpPr>
        <p:spPr bwMode="auto">
          <a:xfrm>
            <a:off x="3886201" y="4686300"/>
            <a:ext cx="489268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18000"/>
              <a:t>i</a:t>
            </a:r>
            <a:r>
              <a:rPr lang="en-US" altLang="en-US"/>
              <a:t> = 1 if E= 1 &amp; (I</a:t>
            </a:r>
            <a:r>
              <a:rPr lang="en-US" altLang="en-US" baseline="-18000"/>
              <a:t>2, </a:t>
            </a:r>
            <a:r>
              <a:rPr lang="en-US" altLang="en-US"/>
              <a:t>I</a:t>
            </a:r>
            <a:r>
              <a:rPr lang="en-US" altLang="en-US" baseline="-18000"/>
              <a:t>1, </a:t>
            </a:r>
            <a:r>
              <a:rPr lang="en-US" altLang="en-US"/>
              <a:t>I</a:t>
            </a:r>
            <a:r>
              <a:rPr lang="en-US" altLang="en-US" baseline="-18000"/>
              <a:t>0</a:t>
            </a:r>
            <a:r>
              <a:rPr lang="en-US" altLang="en-US"/>
              <a:t> ) =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25000"/>
              <a:t>i</a:t>
            </a:r>
            <a:r>
              <a:rPr lang="en-US" altLang="en-US"/>
              <a:t>= 0 otherwise</a:t>
            </a: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5448302" y="3390900"/>
            <a:ext cx="2765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n to 2</a:t>
            </a:r>
            <a:r>
              <a:rPr lang="en-US" altLang="en-US" baseline="30000"/>
              <a:t>n</a:t>
            </a:r>
            <a:r>
              <a:rPr lang="en-US" altLang="en-US"/>
              <a:t> decoder</a:t>
            </a:r>
            <a:r>
              <a:rPr lang="en-US" altLang="en-US" sz="2400"/>
              <a:t> </a:t>
            </a:r>
            <a:r>
              <a:rPr lang="en-US" altLang="en-US"/>
              <a:t>function:</a:t>
            </a:r>
          </a:p>
        </p:txBody>
      </p:sp>
      <p:sp>
        <p:nvSpPr>
          <p:cNvPr id="7198" name="Text Box 119"/>
          <p:cNvSpPr txBox="1">
            <a:spLocks noChangeArrowheads="1"/>
          </p:cNvSpPr>
          <p:nvPr/>
        </p:nvSpPr>
        <p:spPr bwMode="auto">
          <a:xfrm>
            <a:off x="4495800" y="2605089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smtClean="0"/>
          </a:p>
        </p:txBody>
      </p:sp>
      <p:sp>
        <p:nvSpPr>
          <p:cNvPr id="819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i="1"/>
              <a:t>N</a:t>
            </a:r>
            <a:r>
              <a:rPr lang="en-US" altLang="en-US" sz="2800"/>
              <a:t> inputs, 2</a:t>
            </a:r>
            <a:r>
              <a:rPr lang="en-US" altLang="en-US" sz="2800" i="1" baseline="30000"/>
              <a:t>N</a:t>
            </a:r>
            <a:r>
              <a:rPr lang="en-US" altLang="en-US" sz="2800"/>
              <a:t> outputs</a:t>
            </a:r>
          </a:p>
          <a:p>
            <a:pPr eaLnBrk="1" hangingPunct="1"/>
            <a:r>
              <a:rPr lang="en-US" altLang="en-US" sz="2800"/>
              <a:t>One-hot outputs: only one output HIGH at most</a:t>
            </a:r>
            <a:endParaRPr lang="en-US" altLang="en-US" sz="2800">
              <a:solidFill>
                <a:schemeClr val="accent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 smtClean="0"/>
              <a:t>1. Decoder: Definition</a:t>
            </a:r>
          </a:p>
        </p:txBody>
      </p:sp>
      <p:graphicFrame>
        <p:nvGraphicFramePr>
          <p:cNvPr id="8197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819400" y="2803525"/>
          <a:ext cx="3327400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Visio" r:id="rId7" imgW="1435100" imgH="1701800" progId="Visio.Drawing.11">
                  <p:embed/>
                </p:oleObj>
              </mc:Choice>
              <mc:Fallback>
                <p:oleObj name="Visio" r:id="rId7" imgW="1435100" imgH="170180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803525"/>
                        <a:ext cx="3327400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2921000" y="4389439"/>
            <a:ext cx="6286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E= 1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 smtClean="0"/>
              <a:t>1. Decoder: Definition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1344" y="1470345"/>
            <a:ext cx="7772400" cy="357713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iClicker</a:t>
            </a:r>
            <a:r>
              <a:rPr lang="en-US" dirty="0" smtClean="0"/>
              <a:t>: A 3-input decoder has how many outputs?</a:t>
            </a:r>
          </a:p>
          <a:p>
            <a:pPr marL="514350" indent="-514350">
              <a:buAutoNum type="alphaUcPeriod"/>
            </a:pPr>
            <a:r>
              <a:rPr lang="en-US" dirty="0" smtClean="0"/>
              <a:t>2 outputs</a:t>
            </a:r>
          </a:p>
          <a:p>
            <a:pPr marL="514350" indent="-514350">
              <a:buAutoNum type="alphaUcPeriod"/>
            </a:pPr>
            <a:r>
              <a:rPr lang="en-US" dirty="0" smtClean="0"/>
              <a:t>4 outputs</a:t>
            </a:r>
          </a:p>
          <a:p>
            <a:pPr marL="514350" indent="-514350">
              <a:buAutoNum type="alphaUcPeriod"/>
            </a:pPr>
            <a:r>
              <a:rPr lang="en-US" dirty="0" smtClean="0"/>
              <a:t>8 outputs</a:t>
            </a:r>
          </a:p>
          <a:p>
            <a:pPr marL="514350" indent="-514350">
              <a:buAutoNum type="alphaUcPeriod"/>
            </a:pPr>
            <a:r>
              <a:rPr lang="en-US" dirty="0" smtClean="0"/>
              <a:t>10 outputs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967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smtClean="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570192" y="0"/>
            <a:ext cx="8320088" cy="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Decoder </a:t>
            </a:r>
            <a:r>
              <a:rPr lang="en-US" altLang="en-US" sz="3600" dirty="0" smtClean="0">
                <a:solidFill>
                  <a:schemeClr val="tx2"/>
                </a:solidFill>
              </a:rPr>
              <a:t>Definition</a:t>
            </a:r>
            <a:endParaRPr lang="en-US" altLang="en-US" sz="3600" dirty="0">
              <a:solidFill>
                <a:schemeClr val="tx2"/>
              </a:solidFill>
            </a:endParaRP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4533594" y="779663"/>
            <a:ext cx="4171579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err="1" smtClean="0"/>
              <a:t>iClicker</a:t>
            </a:r>
            <a:r>
              <a:rPr lang="en-US" altLang="en-US" dirty="0" smtClean="0"/>
              <a:t>: For a 3-input decoder, suppose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/>
              <a:t>(E,I</a:t>
            </a:r>
            <a:r>
              <a:rPr lang="en-US" altLang="en-US" baseline="-25000" dirty="0" smtClean="0"/>
              <a:t>2</a:t>
            </a:r>
            <a:r>
              <a:rPr lang="en-US" altLang="en-US" dirty="0" smtClean="0"/>
              <a:t>,I</a:t>
            </a:r>
            <a:r>
              <a:rPr lang="en-US" altLang="en-US" baseline="-25000" dirty="0" smtClean="0"/>
              <a:t>1</a:t>
            </a:r>
            <a:r>
              <a:rPr lang="en-US" altLang="en-US" dirty="0" smtClean="0"/>
              <a:t>,I</a:t>
            </a:r>
            <a:r>
              <a:rPr lang="en-US" altLang="en-US" baseline="-25000" dirty="0" smtClean="0"/>
              <a:t>0</a:t>
            </a:r>
            <a:r>
              <a:rPr lang="en-US" altLang="en-US" dirty="0" smtClean="0"/>
              <a:t>)=(1,0,0,0), then (y</a:t>
            </a:r>
            <a:r>
              <a:rPr lang="en-US" altLang="en-US" baseline="-25000" dirty="0" smtClean="0"/>
              <a:t>7</a:t>
            </a:r>
            <a:r>
              <a:rPr lang="en-US" altLang="en-US" dirty="0" smtClean="0"/>
              <a:t>,y</a:t>
            </a:r>
            <a:r>
              <a:rPr lang="en-US" altLang="en-US" baseline="-25000" dirty="0" smtClean="0"/>
              <a:t>6</a:t>
            </a:r>
            <a:r>
              <a:rPr lang="en-US" altLang="en-US" dirty="0" smtClean="0"/>
              <a:t>, …, y</a:t>
            </a:r>
            <a:r>
              <a:rPr lang="en-US" altLang="en-US" baseline="-25000" dirty="0" smtClean="0"/>
              <a:t>0</a:t>
            </a:r>
            <a:r>
              <a:rPr lang="en-US" altLang="en-US" dirty="0" smtClean="0"/>
              <a:t>) is equal to: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 smtClean="0"/>
              <a:t>(00000000)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 smtClean="0"/>
              <a:t>(00000001)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 smtClean="0"/>
              <a:t>(00000010)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 smtClean="0"/>
              <a:t>(01000000)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 smtClean="0"/>
              <a:t>(10000000)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endParaRPr lang="en-US" altLang="en-US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235107" y="881441"/>
            <a:ext cx="4183231" cy="2847677"/>
            <a:chOff x="663575" y="1389064"/>
            <a:chExt cx="4183231" cy="2847677"/>
          </a:xfrm>
        </p:grpSpPr>
        <p:sp>
          <p:nvSpPr>
            <p:cNvPr id="7172" name="Rectangle 92"/>
            <p:cNvSpPr>
              <a:spLocks noChangeArrowheads="1"/>
            </p:cNvSpPr>
            <p:nvPr/>
          </p:nvSpPr>
          <p:spPr bwMode="auto">
            <a:xfrm>
              <a:off x="1844675" y="2262188"/>
              <a:ext cx="1600200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3" name="Line 93"/>
            <p:cNvSpPr>
              <a:spLocks noChangeShapeType="1"/>
            </p:cNvSpPr>
            <p:nvPr/>
          </p:nvSpPr>
          <p:spPr bwMode="auto">
            <a:xfrm>
              <a:off x="1006475" y="2566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Line 94"/>
            <p:cNvSpPr>
              <a:spLocks noChangeShapeType="1"/>
            </p:cNvSpPr>
            <p:nvPr/>
          </p:nvSpPr>
          <p:spPr bwMode="auto">
            <a:xfrm>
              <a:off x="1006475" y="2947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Line 95"/>
            <p:cNvSpPr>
              <a:spLocks noChangeShapeType="1"/>
            </p:cNvSpPr>
            <p:nvPr/>
          </p:nvSpPr>
          <p:spPr bwMode="auto">
            <a:xfrm>
              <a:off x="1006475" y="3328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96"/>
            <p:cNvSpPr>
              <a:spLocks noChangeShapeType="1"/>
            </p:cNvSpPr>
            <p:nvPr/>
          </p:nvSpPr>
          <p:spPr bwMode="auto">
            <a:xfrm>
              <a:off x="3444875" y="2414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97"/>
            <p:cNvSpPr>
              <a:spLocks noChangeShapeType="1"/>
            </p:cNvSpPr>
            <p:nvPr/>
          </p:nvSpPr>
          <p:spPr bwMode="auto">
            <a:xfrm>
              <a:off x="3444875" y="2566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98"/>
            <p:cNvSpPr>
              <a:spLocks noChangeShapeType="1"/>
            </p:cNvSpPr>
            <p:nvPr/>
          </p:nvSpPr>
          <p:spPr bwMode="auto">
            <a:xfrm>
              <a:off x="3444875" y="2719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99"/>
            <p:cNvSpPr>
              <a:spLocks noChangeShapeType="1"/>
            </p:cNvSpPr>
            <p:nvPr/>
          </p:nvSpPr>
          <p:spPr bwMode="auto">
            <a:xfrm>
              <a:off x="3444875" y="28717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00"/>
            <p:cNvSpPr>
              <a:spLocks noChangeShapeType="1"/>
            </p:cNvSpPr>
            <p:nvPr/>
          </p:nvSpPr>
          <p:spPr bwMode="auto">
            <a:xfrm>
              <a:off x="3444875" y="30241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01"/>
            <p:cNvSpPr>
              <a:spLocks noChangeShapeType="1"/>
            </p:cNvSpPr>
            <p:nvPr/>
          </p:nvSpPr>
          <p:spPr bwMode="auto">
            <a:xfrm>
              <a:off x="3444875" y="3176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02"/>
            <p:cNvSpPr>
              <a:spLocks noChangeShapeType="1"/>
            </p:cNvSpPr>
            <p:nvPr/>
          </p:nvSpPr>
          <p:spPr bwMode="auto">
            <a:xfrm>
              <a:off x="3444875" y="3328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3"/>
            <p:cNvSpPr>
              <a:spLocks noChangeShapeType="1"/>
            </p:cNvSpPr>
            <p:nvPr/>
          </p:nvSpPr>
          <p:spPr bwMode="auto">
            <a:xfrm>
              <a:off x="3444875" y="3481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Text Box 105"/>
            <p:cNvSpPr txBox="1">
              <a:spLocks noChangeArrowheads="1"/>
            </p:cNvSpPr>
            <p:nvPr/>
          </p:nvSpPr>
          <p:spPr bwMode="auto">
            <a:xfrm>
              <a:off x="1920875" y="2352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5" name="Text Box 106"/>
            <p:cNvSpPr txBox="1">
              <a:spLocks noChangeArrowheads="1"/>
            </p:cNvSpPr>
            <p:nvPr/>
          </p:nvSpPr>
          <p:spPr bwMode="auto">
            <a:xfrm>
              <a:off x="4533900" y="2238377"/>
              <a:ext cx="31290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0</a:t>
              </a: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7</a:t>
              </a:r>
            </a:p>
          </p:txBody>
        </p:sp>
        <p:sp>
          <p:nvSpPr>
            <p:cNvPr id="7186" name="Text Box 107"/>
            <p:cNvSpPr txBox="1">
              <a:spLocks noChangeArrowheads="1"/>
            </p:cNvSpPr>
            <p:nvPr/>
          </p:nvSpPr>
          <p:spPr bwMode="auto">
            <a:xfrm>
              <a:off x="669925" y="2352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7187" name="Text Box 108"/>
            <p:cNvSpPr txBox="1">
              <a:spLocks noChangeArrowheads="1"/>
            </p:cNvSpPr>
            <p:nvPr/>
          </p:nvSpPr>
          <p:spPr bwMode="auto">
            <a:xfrm>
              <a:off x="663575" y="2733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7188" name="Text Box 109"/>
            <p:cNvSpPr txBox="1">
              <a:spLocks noChangeArrowheads="1"/>
            </p:cNvSpPr>
            <p:nvPr/>
          </p:nvSpPr>
          <p:spPr bwMode="auto">
            <a:xfrm>
              <a:off x="663575" y="3114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7189" name="Text Box 110"/>
            <p:cNvSpPr txBox="1">
              <a:spLocks noChangeArrowheads="1"/>
            </p:cNvSpPr>
            <p:nvPr/>
          </p:nvSpPr>
          <p:spPr bwMode="auto">
            <a:xfrm>
              <a:off x="1920875" y="2719388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7190" name="Text Box 111"/>
            <p:cNvSpPr txBox="1">
              <a:spLocks noChangeArrowheads="1"/>
            </p:cNvSpPr>
            <p:nvPr/>
          </p:nvSpPr>
          <p:spPr bwMode="auto">
            <a:xfrm>
              <a:off x="1920875" y="3114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  <p:sp>
          <p:nvSpPr>
            <p:cNvPr id="7191" name="Text Box 112"/>
            <p:cNvSpPr txBox="1">
              <a:spLocks noChangeArrowheads="1"/>
            </p:cNvSpPr>
            <p:nvPr/>
          </p:nvSpPr>
          <p:spPr bwMode="auto">
            <a:xfrm>
              <a:off x="3190875" y="2322514"/>
              <a:ext cx="24878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7192" name="Line 113"/>
            <p:cNvSpPr>
              <a:spLocks noChangeShapeType="1"/>
            </p:cNvSpPr>
            <p:nvPr/>
          </p:nvSpPr>
          <p:spPr bwMode="auto">
            <a:xfrm>
              <a:off x="2530475" y="1881188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Text Box 114"/>
            <p:cNvSpPr txBox="1">
              <a:spLocks noChangeArrowheads="1"/>
            </p:cNvSpPr>
            <p:nvPr/>
          </p:nvSpPr>
          <p:spPr bwMode="auto">
            <a:xfrm>
              <a:off x="2346325" y="1389064"/>
              <a:ext cx="14558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 (enable)</a:t>
              </a:r>
            </a:p>
          </p:txBody>
        </p:sp>
        <p:sp>
          <p:nvSpPr>
            <p:cNvPr id="7194" name="Text Box 115"/>
            <p:cNvSpPr txBox="1">
              <a:spLocks noChangeArrowheads="1"/>
            </p:cNvSpPr>
            <p:nvPr/>
          </p:nvSpPr>
          <p:spPr bwMode="auto">
            <a:xfrm>
              <a:off x="754857" y="3775076"/>
              <a:ext cx="11673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3 inputs</a:t>
              </a:r>
              <a:endParaRPr lang="en-US" altLang="en-US" sz="2400" dirty="0"/>
            </a:p>
          </p:txBody>
        </p:sp>
        <p:sp>
          <p:nvSpPr>
            <p:cNvPr id="7195" name="Text Box 116"/>
            <p:cNvSpPr txBox="1">
              <a:spLocks noChangeArrowheads="1"/>
            </p:cNvSpPr>
            <p:nvPr/>
          </p:nvSpPr>
          <p:spPr bwMode="auto">
            <a:xfrm>
              <a:off x="3422637" y="3735701"/>
              <a:ext cx="13211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8 outputs</a:t>
              </a:r>
              <a:endParaRPr lang="en-US" altLang="en-US" sz="2400" dirty="0"/>
            </a:p>
          </p:txBody>
        </p:sp>
        <p:sp>
          <p:nvSpPr>
            <p:cNvPr id="7198" name="Text Box 119"/>
            <p:cNvSpPr txBox="1">
              <a:spLocks noChangeArrowheads="1"/>
            </p:cNvSpPr>
            <p:nvPr/>
          </p:nvSpPr>
          <p:spPr bwMode="auto">
            <a:xfrm>
              <a:off x="4495800" y="2605089"/>
              <a:ext cx="2423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053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93A19A-667C-4685-B1AC-7A41C70CF344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37890" name="Text Box 96"/>
          <p:cNvSpPr txBox="1">
            <a:spLocks noChangeArrowheads="1"/>
          </p:cNvSpPr>
          <p:nvPr/>
        </p:nvSpPr>
        <p:spPr bwMode="auto">
          <a:xfrm>
            <a:off x="533402" y="0"/>
            <a:ext cx="8250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600" dirty="0"/>
              <a:t>Decoder: Logic Diagram (Inside a decoder)</a:t>
            </a:r>
          </a:p>
        </p:txBody>
      </p:sp>
      <p:sp>
        <p:nvSpPr>
          <p:cNvPr id="37891" name="Line 97"/>
          <p:cNvSpPr>
            <a:spLocks noChangeShapeType="1"/>
          </p:cNvSpPr>
          <p:nvPr/>
        </p:nvSpPr>
        <p:spPr bwMode="auto">
          <a:xfrm>
            <a:off x="1600200" y="17526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Line 98"/>
          <p:cNvSpPr>
            <a:spLocks noChangeShapeType="1"/>
          </p:cNvSpPr>
          <p:nvPr/>
        </p:nvSpPr>
        <p:spPr bwMode="auto">
          <a:xfrm>
            <a:off x="1600200" y="518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AutoShape 99"/>
          <p:cNvSpPr>
            <a:spLocks noChangeArrowheads="1"/>
          </p:cNvSpPr>
          <p:nvPr/>
        </p:nvSpPr>
        <p:spPr bwMode="auto">
          <a:xfrm>
            <a:off x="3048000" y="2057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Line 100"/>
          <p:cNvSpPr>
            <a:spLocks noChangeShapeType="1"/>
          </p:cNvSpPr>
          <p:nvPr/>
        </p:nvSpPr>
        <p:spPr bwMode="auto">
          <a:xfrm>
            <a:off x="1600200" y="2133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1"/>
          <p:cNvSpPr>
            <a:spLocks noChangeShapeType="1"/>
          </p:cNvSpPr>
          <p:nvPr/>
        </p:nvSpPr>
        <p:spPr bwMode="auto">
          <a:xfrm>
            <a:off x="838200" y="228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02"/>
          <p:cNvSpPr>
            <a:spLocks noChangeShapeType="1"/>
          </p:cNvSpPr>
          <p:nvPr/>
        </p:nvSpPr>
        <p:spPr bwMode="auto">
          <a:xfrm>
            <a:off x="838200" y="2438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4"/>
          <p:cNvSpPr>
            <a:spLocks noChangeShapeType="1"/>
          </p:cNvSpPr>
          <p:nvPr/>
        </p:nvSpPr>
        <p:spPr bwMode="auto">
          <a:xfrm>
            <a:off x="35052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Rectangle 105"/>
          <p:cNvSpPr>
            <a:spLocks noChangeArrowheads="1"/>
          </p:cNvSpPr>
          <p:nvPr/>
        </p:nvSpPr>
        <p:spPr bwMode="auto">
          <a:xfrm>
            <a:off x="4191000" y="2209801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0</a:t>
            </a:r>
          </a:p>
        </p:txBody>
      </p:sp>
      <p:sp>
        <p:nvSpPr>
          <p:cNvPr id="37899" name="Rectangle 107"/>
          <p:cNvSpPr>
            <a:spLocks noChangeArrowheads="1"/>
          </p:cNvSpPr>
          <p:nvPr/>
        </p:nvSpPr>
        <p:spPr bwMode="auto">
          <a:xfrm>
            <a:off x="381001" y="2205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1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0" name="Rectangle 108"/>
          <p:cNvSpPr>
            <a:spLocks noChangeArrowheads="1"/>
          </p:cNvSpPr>
          <p:nvPr/>
        </p:nvSpPr>
        <p:spPr bwMode="auto">
          <a:xfrm>
            <a:off x="390526" y="1824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0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1" name="AutoShape 109"/>
          <p:cNvSpPr>
            <a:spLocks noChangeArrowheads="1"/>
          </p:cNvSpPr>
          <p:nvPr/>
        </p:nvSpPr>
        <p:spPr bwMode="auto">
          <a:xfrm>
            <a:off x="3079750" y="2986088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2" name="Line 110"/>
          <p:cNvSpPr>
            <a:spLocks noChangeShapeType="1"/>
          </p:cNvSpPr>
          <p:nvPr/>
        </p:nvSpPr>
        <p:spPr bwMode="auto">
          <a:xfrm>
            <a:off x="1631950" y="306228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11"/>
          <p:cNvSpPr>
            <a:spLocks noChangeShapeType="1"/>
          </p:cNvSpPr>
          <p:nvPr/>
        </p:nvSpPr>
        <p:spPr bwMode="auto">
          <a:xfrm>
            <a:off x="869950" y="32146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12"/>
          <p:cNvSpPr>
            <a:spLocks noChangeShapeType="1"/>
          </p:cNvSpPr>
          <p:nvPr/>
        </p:nvSpPr>
        <p:spPr bwMode="auto">
          <a:xfrm>
            <a:off x="869950" y="33670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14"/>
          <p:cNvSpPr>
            <a:spLocks noChangeShapeType="1"/>
          </p:cNvSpPr>
          <p:nvPr/>
        </p:nvSpPr>
        <p:spPr bwMode="auto">
          <a:xfrm>
            <a:off x="3536950" y="336708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Rectangle 115"/>
          <p:cNvSpPr>
            <a:spLocks noChangeArrowheads="1"/>
          </p:cNvSpPr>
          <p:nvPr/>
        </p:nvSpPr>
        <p:spPr bwMode="auto">
          <a:xfrm>
            <a:off x="4222750" y="3138489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1</a:t>
            </a:r>
          </a:p>
        </p:txBody>
      </p:sp>
      <p:sp>
        <p:nvSpPr>
          <p:cNvPr id="37907" name="Text Box 119"/>
          <p:cNvSpPr txBox="1">
            <a:spLocks noChangeArrowheads="1"/>
          </p:cNvSpPr>
          <p:nvPr/>
        </p:nvSpPr>
        <p:spPr bwMode="auto">
          <a:xfrm>
            <a:off x="1390650" y="1371600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/>
              <a:t>En</a:t>
            </a:r>
          </a:p>
        </p:txBody>
      </p:sp>
      <p:sp>
        <p:nvSpPr>
          <p:cNvPr id="37908" name="AutoShape 120"/>
          <p:cNvSpPr>
            <a:spLocks noChangeArrowheads="1"/>
          </p:cNvSpPr>
          <p:nvPr/>
        </p:nvSpPr>
        <p:spPr bwMode="auto">
          <a:xfrm>
            <a:off x="3048000" y="5105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9" name="Line 121"/>
          <p:cNvSpPr>
            <a:spLocks noChangeShapeType="1"/>
          </p:cNvSpPr>
          <p:nvPr/>
        </p:nvSpPr>
        <p:spPr bwMode="auto">
          <a:xfrm>
            <a:off x="1600200" y="5181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122"/>
          <p:cNvSpPr>
            <a:spLocks noChangeShapeType="1"/>
          </p:cNvSpPr>
          <p:nvPr/>
        </p:nvSpPr>
        <p:spPr bwMode="auto">
          <a:xfrm>
            <a:off x="838200" y="5334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123"/>
          <p:cNvSpPr>
            <a:spLocks noChangeShapeType="1"/>
          </p:cNvSpPr>
          <p:nvPr/>
        </p:nvSpPr>
        <p:spPr bwMode="auto">
          <a:xfrm>
            <a:off x="838200" y="5486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125"/>
          <p:cNvSpPr>
            <a:spLocks noChangeShapeType="1"/>
          </p:cNvSpPr>
          <p:nvPr/>
        </p:nvSpPr>
        <p:spPr bwMode="auto">
          <a:xfrm>
            <a:off x="3505200" y="5486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Rectangle 126"/>
          <p:cNvSpPr>
            <a:spLocks noChangeArrowheads="1"/>
          </p:cNvSpPr>
          <p:nvPr/>
        </p:nvSpPr>
        <p:spPr bwMode="auto">
          <a:xfrm>
            <a:off x="4191001" y="5257802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3</a:t>
            </a:r>
          </a:p>
        </p:txBody>
      </p:sp>
      <p:sp>
        <p:nvSpPr>
          <p:cNvPr id="37914" name="Text Box 130"/>
          <p:cNvSpPr txBox="1">
            <a:spLocks noChangeArrowheads="1"/>
          </p:cNvSpPr>
          <p:nvPr/>
        </p:nvSpPr>
        <p:spPr bwMode="auto">
          <a:xfrm>
            <a:off x="3108325" y="4000501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/>
              <a:t>.</a:t>
            </a:r>
          </a:p>
          <a:p>
            <a:pPr eaLnBrk="1" hangingPunct="1"/>
            <a:r>
              <a:rPr lang="en-US" altLang="en-US" sz="1800"/>
              <a:t>.</a:t>
            </a:r>
          </a:p>
        </p:txBody>
      </p:sp>
      <p:sp>
        <p:nvSpPr>
          <p:cNvPr id="37915" name="Text Box 131"/>
          <p:cNvSpPr txBox="1">
            <a:spLocks noChangeArrowheads="1"/>
          </p:cNvSpPr>
          <p:nvPr/>
        </p:nvSpPr>
        <p:spPr bwMode="auto">
          <a:xfrm>
            <a:off x="5089526" y="22479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916" name="Rectangle 133"/>
          <p:cNvSpPr>
            <a:spLocks noChangeArrowheads="1"/>
          </p:cNvSpPr>
          <p:nvPr/>
        </p:nvSpPr>
        <p:spPr bwMode="auto">
          <a:xfrm>
            <a:off x="2676435" y="1392702"/>
            <a:ext cx="1766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y</a:t>
            </a:r>
            <a:r>
              <a:rPr lang="en-US" altLang="en-US" sz="2800" baseline="-18000" dirty="0" err="1"/>
              <a:t>i</a:t>
            </a:r>
            <a:r>
              <a:rPr lang="en-US" altLang="en-US" sz="2800" dirty="0"/>
              <a:t> = m</a:t>
            </a:r>
            <a:r>
              <a:rPr lang="en-US" altLang="en-US" sz="2800" baseline="-25000" dirty="0"/>
              <a:t>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</a:t>
            </a:r>
            <a:endParaRPr lang="en-US" altLang="en-US" sz="2800" dirty="0"/>
          </a:p>
        </p:txBody>
      </p:sp>
      <p:sp>
        <p:nvSpPr>
          <p:cNvPr id="37917" name="Rectangle 134"/>
          <p:cNvSpPr>
            <a:spLocks noChangeArrowheads="1"/>
          </p:cNvSpPr>
          <p:nvPr/>
        </p:nvSpPr>
        <p:spPr bwMode="auto">
          <a:xfrm>
            <a:off x="1737391" y="795506"/>
            <a:ext cx="4752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  <a:r>
              <a:rPr lang="en-US" altLang="en-US" baseline="-18000" dirty="0"/>
              <a:t>0</a:t>
            </a:r>
            <a:r>
              <a:rPr lang="en-US" altLang="en-US" dirty="0"/>
              <a:t> = 1 if (A</a:t>
            </a:r>
            <a:r>
              <a:rPr lang="en-US" altLang="en-US" baseline="-18000" dirty="0"/>
              <a:t>1, 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 ) = (0,0) &amp; </a:t>
            </a:r>
            <a:r>
              <a:rPr lang="en-US" altLang="en-US" dirty="0" err="1"/>
              <a:t>En</a:t>
            </a:r>
            <a:r>
              <a:rPr lang="en-US" altLang="en-US" dirty="0"/>
              <a:t> = 1</a:t>
            </a:r>
          </a:p>
        </p:txBody>
      </p:sp>
      <p:sp>
        <p:nvSpPr>
          <p:cNvPr id="37918" name="Rectangle 135"/>
          <p:cNvSpPr>
            <a:spLocks noChangeArrowheads="1"/>
          </p:cNvSpPr>
          <p:nvPr/>
        </p:nvSpPr>
        <p:spPr bwMode="auto">
          <a:xfrm>
            <a:off x="2467255" y="5965173"/>
            <a:ext cx="2498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 smtClean="0"/>
              <a:t>y</a:t>
            </a:r>
            <a:r>
              <a:rPr lang="en-US" altLang="en-US" baseline="-18000" dirty="0" smtClean="0"/>
              <a:t>3</a:t>
            </a:r>
            <a:r>
              <a:rPr lang="en-US" altLang="en-US" dirty="0" smtClean="0"/>
              <a:t> </a:t>
            </a:r>
            <a:r>
              <a:rPr lang="en-US" altLang="en-US" dirty="0"/>
              <a:t>= A</a:t>
            </a:r>
            <a:r>
              <a:rPr lang="en-US" altLang="en-US" baseline="-18000" dirty="0"/>
              <a:t>1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En</a:t>
            </a:r>
          </a:p>
        </p:txBody>
      </p:sp>
      <p:graphicFrame>
        <p:nvGraphicFramePr>
          <p:cNvPr id="37919" name="Object 4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1282494"/>
              </p:ext>
            </p:extLst>
          </p:nvPr>
        </p:nvGraphicFramePr>
        <p:xfrm>
          <a:off x="4429007" y="1416025"/>
          <a:ext cx="4597973" cy="454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VISIO" r:id="rId4" imgW="1422739" imgH="1694464" progId="Visio.Drawing.6">
                  <p:embed/>
                </p:oleObj>
              </mc:Choice>
              <mc:Fallback>
                <p:oleObj name="VISIO" r:id="rId4" imgW="1422739" imgH="1694464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007" y="1416025"/>
                        <a:ext cx="4597973" cy="45491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145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1593C2-1979-42F5-A6BC-680D0E8C20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smtClean="0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4260" y="1009485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</a:rPr>
              <a:t>PI Q: What is the output Y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3:0</a:t>
            </a:r>
            <a:r>
              <a:rPr lang="en-US" sz="2800" dirty="0">
                <a:latin typeface="Times New Roman" charset="0"/>
                <a:ea typeface="ＭＳ Ｐゴシック" charset="0"/>
              </a:rPr>
              <a:t> of the 2:4 decoder for     (A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1</a:t>
            </a:r>
            <a:r>
              <a:rPr lang="en-US" sz="2800" dirty="0">
                <a:latin typeface="Times New Roman" charset="0"/>
                <a:ea typeface="ＭＳ Ｐゴシック" charset="0"/>
              </a:rPr>
              <a:t>, 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en-US" sz="2800" dirty="0">
                <a:latin typeface="Times New Roman" charset="0"/>
                <a:ea typeface="ＭＳ Ｐゴシック" charset="0"/>
              </a:rPr>
              <a:t>) = (1,0)?</a:t>
            </a:r>
          </a:p>
          <a:p>
            <a:pPr>
              <a:spcBef>
                <a:spcPct val="20000"/>
              </a:spcBef>
              <a:defRPr/>
            </a:pPr>
            <a:endParaRPr lang="en-US" sz="2800" dirty="0">
              <a:solidFill>
                <a:schemeClr val="accent2"/>
              </a:solidFill>
              <a:latin typeface="Times New Roman" charset="0"/>
              <a:ea typeface="ＭＳ Ｐゴシック" charset="0"/>
            </a:endParaRP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(1, 1, 0, 0 )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(1, 0, 1, 1)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(0, 0, 1, 0)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(0, 1, 0, 0) 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 smtClean="0"/>
              <a:t>1. Decoder: Definition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070477" y="3851275"/>
            <a:ext cx="3611563" cy="157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0245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25702179"/>
              </p:ext>
            </p:extLst>
          </p:nvPr>
        </p:nvGraphicFramePr>
        <p:xfrm>
          <a:off x="3419850" y="1854395"/>
          <a:ext cx="4862873" cy="4811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Visio" r:id="rId7" imgW="1422018" imgH="1693879" progId="Visio.Drawing.11">
                  <p:embed/>
                </p:oleObj>
              </mc:Choice>
              <mc:Fallback>
                <p:oleObj name="Visio" r:id="rId7" imgW="1422018" imgH="169387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50" y="1854395"/>
                        <a:ext cx="4862873" cy="4811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BAEC11B-47DB-42A3-81DA-7CC712CA611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smtClean="0"/>
          </a:p>
        </p:txBody>
      </p:sp>
      <p:sp>
        <p:nvSpPr>
          <p:cNvPr id="11267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1268" name="Text Box 93"/>
          <p:cNvSpPr txBox="1">
            <a:spLocks noChangeArrowheads="1"/>
          </p:cNvSpPr>
          <p:nvPr/>
        </p:nvSpPr>
        <p:spPr bwMode="auto">
          <a:xfrm>
            <a:off x="193676" y="933452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Example:</a:t>
            </a:r>
          </a:p>
        </p:txBody>
      </p:sp>
      <p:sp>
        <p:nvSpPr>
          <p:cNvPr id="11269" name="Text Box 94"/>
          <p:cNvSpPr txBox="1">
            <a:spLocks noChangeArrowheads="1"/>
          </p:cNvSpPr>
          <p:nvPr/>
        </p:nvSpPr>
        <p:spPr bwMode="auto">
          <a:xfrm>
            <a:off x="155577" y="1239839"/>
            <a:ext cx="91408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the following functions with a 3-input decoder and OR gates.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i)   f</a:t>
            </a:r>
            <a:r>
              <a:rPr lang="en-US" altLang="en-US" sz="2400" baseline="-18000"/>
              <a:t>1</a:t>
            </a:r>
            <a:r>
              <a:rPr lang="en-US" altLang="en-US" sz="2400"/>
              <a:t>(a,b,c) = Σm(1,2,4)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ii)  f</a:t>
            </a:r>
            <a:r>
              <a:rPr lang="en-US" altLang="en-US" sz="2400" baseline="-18000"/>
              <a:t>2</a:t>
            </a:r>
            <a:r>
              <a:rPr lang="en-US" altLang="en-US" sz="2400"/>
              <a:t>(a,b,c) = Σm(2,3),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iii) f</a:t>
            </a:r>
            <a:r>
              <a:rPr lang="en-US" altLang="en-US" sz="2400" baseline="-18000"/>
              <a:t>3</a:t>
            </a:r>
            <a:r>
              <a:rPr lang="en-US" altLang="en-US" sz="2400"/>
              <a:t>(a,b,c) = Σm(0,5,6)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5E2B87-0191-4452-AD75-60E304E680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smtClean="0"/>
          </a:p>
        </p:txBody>
      </p:sp>
      <p:sp>
        <p:nvSpPr>
          <p:cNvPr id="12291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842964" y="1393826"/>
            <a:ext cx="75660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Decoder produces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when E=1.</a:t>
            </a:r>
          </a:p>
          <a:p>
            <a:pPr eaLnBrk="1" hangingPunct="1"/>
            <a:r>
              <a:rPr lang="en-US" altLang="en-US" sz="2800" dirty="0"/>
              <a:t>We can use an OR gate to collect the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to cover the On-set.</a:t>
            </a:r>
          </a:p>
          <a:p>
            <a:pPr eaLnBrk="1" hangingPunct="1"/>
            <a:r>
              <a:rPr lang="en-US" altLang="en-US" sz="2800" dirty="0"/>
              <a:t>For the Don’t Care-Set, we can just ignore the terms.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4CBA87-F3AC-41EF-94FF-4B5F175200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smtClean="0"/>
          </a:p>
        </p:txBody>
      </p:sp>
      <p:sp>
        <p:nvSpPr>
          <p:cNvPr id="13315" name="Text Box 90"/>
          <p:cNvSpPr txBox="1">
            <a:spLocks noChangeArrowheads="1"/>
          </p:cNvSpPr>
          <p:nvPr/>
        </p:nvSpPr>
        <p:spPr bwMode="auto">
          <a:xfrm>
            <a:off x="517527" y="22139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Decoder Application: universal set {Decoder, OR}</a:t>
            </a:r>
          </a:p>
        </p:txBody>
      </p:sp>
      <p:sp>
        <p:nvSpPr>
          <p:cNvPr id="13316" name="Text Box 93"/>
          <p:cNvSpPr txBox="1">
            <a:spLocks noChangeArrowheads="1"/>
          </p:cNvSpPr>
          <p:nvPr/>
        </p:nvSpPr>
        <p:spPr bwMode="auto">
          <a:xfrm>
            <a:off x="518057" y="801840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</p:txBody>
      </p:sp>
      <p:sp>
        <p:nvSpPr>
          <p:cNvPr id="13317" name="Text Box 94"/>
          <p:cNvSpPr txBox="1">
            <a:spLocks noChangeArrowheads="1"/>
          </p:cNvSpPr>
          <p:nvPr/>
        </p:nvSpPr>
        <p:spPr bwMode="auto">
          <a:xfrm>
            <a:off x="2139950" y="801839"/>
            <a:ext cx="4686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functions 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1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(1,2,4)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(0,5),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2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(2,3)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(1,4),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3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(0,5,6) </a:t>
            </a:r>
          </a:p>
        </p:txBody>
      </p:sp>
      <p:sp>
        <p:nvSpPr>
          <p:cNvPr id="13318" name="Text Box 97"/>
          <p:cNvSpPr txBox="1">
            <a:spLocks noChangeArrowheads="1"/>
          </p:cNvSpPr>
          <p:nvPr/>
        </p:nvSpPr>
        <p:spPr bwMode="auto">
          <a:xfrm>
            <a:off x="517526" y="2605088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with a 3-input decoder and OR gates.</a:t>
            </a:r>
          </a:p>
        </p:txBody>
      </p:sp>
      <p:grpSp>
        <p:nvGrpSpPr>
          <p:cNvPr id="13319" name="Group 149"/>
          <p:cNvGrpSpPr>
            <a:grpSpLocks/>
          </p:cNvGrpSpPr>
          <p:nvPr/>
        </p:nvGrpSpPr>
        <p:grpSpPr bwMode="auto">
          <a:xfrm>
            <a:off x="896144" y="3705225"/>
            <a:ext cx="4289426" cy="2212975"/>
            <a:chOff x="376" y="1440"/>
            <a:chExt cx="2702" cy="1394"/>
          </a:xfrm>
        </p:grpSpPr>
        <p:sp>
          <p:nvSpPr>
            <p:cNvPr id="13345" name="Rectangle 98"/>
            <p:cNvSpPr>
              <a:spLocks noChangeArrowheads="1"/>
            </p:cNvSpPr>
            <p:nvPr/>
          </p:nvSpPr>
          <p:spPr bwMode="auto">
            <a:xfrm>
              <a:off x="1120" y="1944"/>
              <a:ext cx="1008" cy="86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46" name="Line 99"/>
            <p:cNvSpPr>
              <a:spLocks noChangeShapeType="1"/>
            </p:cNvSpPr>
            <p:nvPr/>
          </p:nvSpPr>
          <p:spPr bwMode="auto">
            <a:xfrm>
              <a:off x="592" y="213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100"/>
            <p:cNvSpPr>
              <a:spLocks noChangeShapeType="1"/>
            </p:cNvSpPr>
            <p:nvPr/>
          </p:nvSpPr>
          <p:spPr bwMode="auto">
            <a:xfrm>
              <a:off x="592" y="237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101"/>
            <p:cNvSpPr>
              <a:spLocks noChangeShapeType="1"/>
            </p:cNvSpPr>
            <p:nvPr/>
          </p:nvSpPr>
          <p:spPr bwMode="auto">
            <a:xfrm>
              <a:off x="592" y="261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Line 102"/>
            <p:cNvSpPr>
              <a:spLocks noChangeShapeType="1"/>
            </p:cNvSpPr>
            <p:nvPr/>
          </p:nvSpPr>
          <p:spPr bwMode="auto">
            <a:xfrm>
              <a:off x="2128" y="204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103"/>
            <p:cNvSpPr>
              <a:spLocks noChangeShapeType="1"/>
            </p:cNvSpPr>
            <p:nvPr/>
          </p:nvSpPr>
          <p:spPr bwMode="auto">
            <a:xfrm>
              <a:off x="2128" y="213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104"/>
            <p:cNvSpPr>
              <a:spLocks noChangeShapeType="1"/>
            </p:cNvSpPr>
            <p:nvPr/>
          </p:nvSpPr>
          <p:spPr bwMode="auto">
            <a:xfrm>
              <a:off x="2128" y="223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105"/>
            <p:cNvSpPr>
              <a:spLocks noChangeShapeType="1"/>
            </p:cNvSpPr>
            <p:nvPr/>
          </p:nvSpPr>
          <p:spPr bwMode="auto">
            <a:xfrm>
              <a:off x="2128" y="232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106"/>
            <p:cNvSpPr>
              <a:spLocks noChangeShapeType="1"/>
            </p:cNvSpPr>
            <p:nvPr/>
          </p:nvSpPr>
          <p:spPr bwMode="auto">
            <a:xfrm>
              <a:off x="2128" y="242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107"/>
            <p:cNvSpPr>
              <a:spLocks noChangeShapeType="1"/>
            </p:cNvSpPr>
            <p:nvPr/>
          </p:nvSpPr>
          <p:spPr bwMode="auto">
            <a:xfrm>
              <a:off x="2128" y="252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108"/>
            <p:cNvSpPr>
              <a:spLocks noChangeShapeType="1"/>
            </p:cNvSpPr>
            <p:nvPr/>
          </p:nvSpPr>
          <p:spPr bwMode="auto">
            <a:xfrm>
              <a:off x="2128" y="26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109"/>
            <p:cNvSpPr>
              <a:spLocks noChangeShapeType="1"/>
            </p:cNvSpPr>
            <p:nvPr/>
          </p:nvSpPr>
          <p:spPr bwMode="auto">
            <a:xfrm>
              <a:off x="2128" y="27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Text Box 110"/>
            <p:cNvSpPr txBox="1">
              <a:spLocks noChangeArrowheads="1"/>
            </p:cNvSpPr>
            <p:nvPr/>
          </p:nvSpPr>
          <p:spPr bwMode="auto">
            <a:xfrm>
              <a:off x="1168" y="200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13358" name="Text Box 111"/>
            <p:cNvSpPr txBox="1">
              <a:spLocks noChangeArrowheads="1"/>
            </p:cNvSpPr>
            <p:nvPr/>
          </p:nvSpPr>
          <p:spPr bwMode="auto">
            <a:xfrm>
              <a:off x="2800" y="1845"/>
              <a:ext cx="278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0</a:t>
              </a:r>
              <a:endParaRPr lang="en-US" altLang="en-US" sz="2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.</a:t>
              </a:r>
              <a:endParaRPr lang="en-US" altLang="en-US" sz="2400" baseline="-180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.</a:t>
              </a:r>
              <a:endParaRPr lang="en-US" altLang="en-US" sz="2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7</a:t>
              </a:r>
            </a:p>
          </p:txBody>
        </p:sp>
        <p:sp>
          <p:nvSpPr>
            <p:cNvPr id="13359" name="Text Box 112"/>
            <p:cNvSpPr txBox="1">
              <a:spLocks noChangeArrowheads="1"/>
            </p:cNvSpPr>
            <p:nvPr/>
          </p:nvSpPr>
          <p:spPr bwMode="auto">
            <a:xfrm>
              <a:off x="380" y="200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0" name="Text Box 113"/>
            <p:cNvSpPr txBox="1">
              <a:spLocks noChangeArrowheads="1"/>
            </p:cNvSpPr>
            <p:nvPr/>
          </p:nvSpPr>
          <p:spPr bwMode="auto">
            <a:xfrm>
              <a:off x="376" y="224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1" name="Text Box 114"/>
            <p:cNvSpPr txBox="1">
              <a:spLocks noChangeArrowheads="1"/>
            </p:cNvSpPr>
            <p:nvPr/>
          </p:nvSpPr>
          <p:spPr bwMode="auto">
            <a:xfrm>
              <a:off x="376" y="248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a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2" name="Text Box 115"/>
            <p:cNvSpPr txBox="1">
              <a:spLocks noChangeArrowheads="1"/>
            </p:cNvSpPr>
            <p:nvPr/>
          </p:nvSpPr>
          <p:spPr bwMode="auto">
            <a:xfrm>
              <a:off x="1168" y="2232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13363" name="Text Box 116"/>
            <p:cNvSpPr txBox="1">
              <a:spLocks noChangeArrowheads="1"/>
            </p:cNvSpPr>
            <p:nvPr/>
          </p:nvSpPr>
          <p:spPr bwMode="auto">
            <a:xfrm>
              <a:off x="1168" y="248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13364" name="Text Box 117"/>
            <p:cNvSpPr txBox="1">
              <a:spLocks noChangeArrowheads="1"/>
            </p:cNvSpPr>
            <p:nvPr/>
          </p:nvSpPr>
          <p:spPr bwMode="auto">
            <a:xfrm>
              <a:off x="1968" y="1982"/>
              <a:ext cx="157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13365" name="Line 118"/>
            <p:cNvSpPr>
              <a:spLocks noChangeShapeType="1"/>
            </p:cNvSpPr>
            <p:nvPr/>
          </p:nvSpPr>
          <p:spPr bwMode="auto">
            <a:xfrm>
              <a:off x="1552" y="170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Text Box 119"/>
            <p:cNvSpPr txBox="1">
              <a:spLocks noChangeArrowheads="1"/>
            </p:cNvSpPr>
            <p:nvPr/>
          </p:nvSpPr>
          <p:spPr bwMode="auto">
            <a:xfrm>
              <a:off x="1436" y="1440"/>
              <a:ext cx="44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  <a:r>
                <a:rPr lang="en-US" altLang="en-US" sz="2400">
                  <a:solidFill>
                    <a:srgbClr val="C00000"/>
                  </a:solidFill>
                </a:rPr>
                <a:t>=1</a:t>
              </a:r>
            </a:p>
          </p:txBody>
        </p:sp>
      </p:grpSp>
      <p:sp>
        <p:nvSpPr>
          <p:cNvPr id="13320" name="AutoShape 120"/>
          <p:cNvSpPr>
            <a:spLocks noChangeArrowheads="1"/>
          </p:cNvSpPr>
          <p:nvPr/>
        </p:nvSpPr>
        <p:spPr bwMode="auto">
          <a:xfrm flipH="1">
            <a:off x="6521450" y="22860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21" name="Line 121"/>
          <p:cNvSpPr>
            <a:spLocks noChangeShapeType="1"/>
          </p:cNvSpPr>
          <p:nvPr/>
        </p:nvSpPr>
        <p:spPr bwMode="auto">
          <a:xfrm>
            <a:off x="6140450" y="2514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22"/>
          <p:cNvSpPr>
            <a:spLocks noChangeShapeType="1"/>
          </p:cNvSpPr>
          <p:nvPr/>
        </p:nvSpPr>
        <p:spPr bwMode="auto">
          <a:xfrm flipV="1">
            <a:off x="6146800" y="2814639"/>
            <a:ext cx="80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23"/>
          <p:cNvSpPr>
            <a:spLocks noChangeShapeType="1"/>
          </p:cNvSpPr>
          <p:nvPr/>
        </p:nvSpPr>
        <p:spPr bwMode="auto">
          <a:xfrm>
            <a:off x="614045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Rectangle 124"/>
          <p:cNvSpPr>
            <a:spLocks noChangeArrowheads="1"/>
          </p:cNvSpPr>
          <p:nvPr/>
        </p:nvSpPr>
        <p:spPr bwMode="auto">
          <a:xfrm>
            <a:off x="5842000" y="2286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5" name="Rectangle 125"/>
          <p:cNvSpPr>
            <a:spLocks noChangeArrowheads="1"/>
          </p:cNvSpPr>
          <p:nvPr/>
        </p:nvSpPr>
        <p:spPr bwMode="auto">
          <a:xfrm>
            <a:off x="5835650" y="26050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26" name="Rectangle 126"/>
          <p:cNvSpPr>
            <a:spLocks noChangeArrowheads="1"/>
          </p:cNvSpPr>
          <p:nvPr/>
        </p:nvSpPr>
        <p:spPr bwMode="auto">
          <a:xfrm>
            <a:off x="5835650" y="28956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3327" name="Line 127"/>
          <p:cNvSpPr>
            <a:spLocks noChangeShapeType="1"/>
          </p:cNvSpPr>
          <p:nvPr/>
        </p:nvSpPr>
        <p:spPr bwMode="auto">
          <a:xfrm>
            <a:off x="7359650" y="2743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Rectangle 128"/>
          <p:cNvSpPr>
            <a:spLocks noChangeArrowheads="1"/>
          </p:cNvSpPr>
          <p:nvPr/>
        </p:nvSpPr>
        <p:spPr bwMode="auto">
          <a:xfrm>
            <a:off x="7772400" y="28956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9" name="AutoShape 129"/>
          <p:cNvSpPr>
            <a:spLocks noChangeArrowheads="1"/>
          </p:cNvSpPr>
          <p:nvPr/>
        </p:nvSpPr>
        <p:spPr bwMode="auto">
          <a:xfrm flipH="1">
            <a:off x="6553200" y="35814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0" name="Line 130"/>
          <p:cNvSpPr>
            <a:spLocks noChangeShapeType="1"/>
          </p:cNvSpPr>
          <p:nvPr/>
        </p:nvSpPr>
        <p:spPr bwMode="auto">
          <a:xfrm>
            <a:off x="6172200" y="3810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31"/>
          <p:cNvSpPr>
            <a:spLocks noChangeShapeType="1"/>
          </p:cNvSpPr>
          <p:nvPr/>
        </p:nvSpPr>
        <p:spPr bwMode="auto">
          <a:xfrm>
            <a:off x="6172200" y="4343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Rectangle 133"/>
          <p:cNvSpPr>
            <a:spLocks noChangeArrowheads="1"/>
          </p:cNvSpPr>
          <p:nvPr/>
        </p:nvSpPr>
        <p:spPr bwMode="auto">
          <a:xfrm>
            <a:off x="5873750" y="35814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3" name="Rectangle 134"/>
          <p:cNvSpPr>
            <a:spLocks noChangeArrowheads="1"/>
          </p:cNvSpPr>
          <p:nvPr/>
        </p:nvSpPr>
        <p:spPr bwMode="auto">
          <a:xfrm>
            <a:off x="5873750" y="4052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34" name="Line 136"/>
          <p:cNvSpPr>
            <a:spLocks noChangeShapeType="1"/>
          </p:cNvSpPr>
          <p:nvPr/>
        </p:nvSpPr>
        <p:spPr bwMode="auto">
          <a:xfrm>
            <a:off x="7391400" y="4038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Rectangle 137"/>
          <p:cNvSpPr>
            <a:spLocks noChangeArrowheads="1"/>
          </p:cNvSpPr>
          <p:nvPr/>
        </p:nvSpPr>
        <p:spPr bwMode="auto">
          <a:xfrm>
            <a:off x="7772400" y="4191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6" name="AutoShape 138"/>
          <p:cNvSpPr>
            <a:spLocks noChangeArrowheads="1"/>
          </p:cNvSpPr>
          <p:nvPr/>
        </p:nvSpPr>
        <p:spPr bwMode="auto">
          <a:xfrm flipH="1">
            <a:off x="6477000" y="50292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7" name="Line 139"/>
          <p:cNvSpPr>
            <a:spLocks noChangeShapeType="1"/>
          </p:cNvSpPr>
          <p:nvPr/>
        </p:nvSpPr>
        <p:spPr bwMode="auto">
          <a:xfrm>
            <a:off x="6096000" y="5181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Line 141"/>
          <p:cNvSpPr>
            <a:spLocks noChangeShapeType="1"/>
          </p:cNvSpPr>
          <p:nvPr/>
        </p:nvSpPr>
        <p:spPr bwMode="auto">
          <a:xfrm>
            <a:off x="6096000" y="5867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9" name="Rectangle 142"/>
          <p:cNvSpPr>
            <a:spLocks noChangeArrowheads="1"/>
          </p:cNvSpPr>
          <p:nvPr/>
        </p:nvSpPr>
        <p:spPr bwMode="auto">
          <a:xfrm>
            <a:off x="5797550" y="4953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3340" name="Rectangle 144"/>
          <p:cNvSpPr>
            <a:spLocks noChangeArrowheads="1"/>
          </p:cNvSpPr>
          <p:nvPr/>
        </p:nvSpPr>
        <p:spPr bwMode="auto">
          <a:xfrm>
            <a:off x="5791200" y="5638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341" name="Line 145"/>
          <p:cNvSpPr>
            <a:spLocks noChangeShapeType="1"/>
          </p:cNvSpPr>
          <p:nvPr/>
        </p:nvSpPr>
        <p:spPr bwMode="auto">
          <a:xfrm>
            <a:off x="7315200" y="5486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Rectangle 146"/>
          <p:cNvSpPr>
            <a:spLocks noChangeArrowheads="1"/>
          </p:cNvSpPr>
          <p:nvPr/>
        </p:nvSpPr>
        <p:spPr bwMode="auto">
          <a:xfrm>
            <a:off x="7740650" y="56388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43" name="Line 147"/>
          <p:cNvSpPr>
            <a:spLocks noChangeShapeType="1"/>
          </p:cNvSpPr>
          <p:nvPr/>
        </p:nvSpPr>
        <p:spPr bwMode="auto">
          <a:xfrm>
            <a:off x="6096000" y="5486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Rectangle 148"/>
          <p:cNvSpPr>
            <a:spLocks noChangeArrowheads="1"/>
          </p:cNvSpPr>
          <p:nvPr/>
        </p:nvSpPr>
        <p:spPr bwMode="auto">
          <a:xfrm>
            <a:off x="5797550" y="5257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9E51A5-A91B-4C23-AA12-4B3490B7F0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smtClean="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/>
              <a:t>OR minterms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Decoders</a:t>
            </a:r>
          </a:p>
        </p:txBody>
      </p:sp>
      <p:graphicFrame>
        <p:nvGraphicFramePr>
          <p:cNvPr id="14341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514600" y="2703514"/>
          <a:ext cx="4038600" cy="313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VISIO" r:id="rId7" imgW="1442348" imgH="1351060" progId="Visio.Drawing.6">
                  <p:embed/>
                </p:oleObj>
              </mc:Choice>
              <mc:Fallback>
                <p:oleObj name="VISIO" r:id="rId7" imgW="1442348" imgH="13510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03514"/>
                        <a:ext cx="4038600" cy="313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3995738" y="2506664"/>
            <a:ext cx="0" cy="2698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TextBox 3"/>
          <p:cNvSpPr txBox="1">
            <a:spLocks noChangeArrowheads="1"/>
          </p:cNvSpPr>
          <p:nvPr/>
        </p:nvSpPr>
        <p:spPr bwMode="auto">
          <a:xfrm>
            <a:off x="3892806" y="2200275"/>
            <a:ext cx="5709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  <a:r>
              <a:rPr lang="en-US" altLang="en-US" sz="1800">
                <a:solidFill>
                  <a:srgbClr val="C00000"/>
                </a:solidFill>
              </a:rPr>
              <a:t>=1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72D896-437D-4BCF-A3C5-389184AE6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smtClean="0"/>
          </a:p>
        </p:txBody>
      </p:sp>
      <p:sp>
        <p:nvSpPr>
          <p:cNvPr id="15363" name="Text Box 173"/>
          <p:cNvSpPr txBox="1">
            <a:spLocks noChangeArrowheads="1"/>
          </p:cNvSpPr>
          <p:nvPr/>
        </p:nvSpPr>
        <p:spPr bwMode="auto">
          <a:xfrm>
            <a:off x="685800" y="158751"/>
            <a:ext cx="72659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Tree of Decoders: Scale up the size of the decoders using a tree structure</a:t>
            </a:r>
          </a:p>
        </p:txBody>
      </p:sp>
      <p:sp>
        <p:nvSpPr>
          <p:cNvPr id="15364" name="Text Box 174"/>
          <p:cNvSpPr txBox="1">
            <a:spLocks noChangeArrowheads="1"/>
          </p:cNvSpPr>
          <p:nvPr/>
        </p:nvSpPr>
        <p:spPr bwMode="auto">
          <a:xfrm>
            <a:off x="1614489" y="1085852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a 4-2</a:t>
            </a:r>
            <a:r>
              <a:rPr lang="en-US" altLang="en-US" sz="2400" baseline="30000" dirty="0"/>
              <a:t>4</a:t>
            </a:r>
            <a:r>
              <a:rPr lang="en-US" altLang="en-US" sz="2400" dirty="0"/>
              <a:t> decoder with 3-2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 decoders.</a:t>
            </a:r>
          </a:p>
        </p:txBody>
      </p:sp>
      <p:sp>
        <p:nvSpPr>
          <p:cNvPr id="15365" name="Rectangle 175"/>
          <p:cNvSpPr>
            <a:spLocks noChangeArrowheads="1"/>
          </p:cNvSpPr>
          <p:nvPr/>
        </p:nvSpPr>
        <p:spPr bwMode="auto">
          <a:xfrm>
            <a:off x="4800600" y="2362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6" name="Line 176"/>
          <p:cNvSpPr>
            <a:spLocks noChangeShapeType="1"/>
          </p:cNvSpPr>
          <p:nvPr/>
        </p:nvSpPr>
        <p:spPr bwMode="auto">
          <a:xfrm>
            <a:off x="2362200" y="2667000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177"/>
          <p:cNvSpPr>
            <a:spLocks noChangeShapeType="1"/>
          </p:cNvSpPr>
          <p:nvPr/>
        </p:nvSpPr>
        <p:spPr bwMode="auto">
          <a:xfrm>
            <a:off x="1143000" y="3048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178"/>
          <p:cNvSpPr>
            <a:spLocks noChangeShapeType="1"/>
          </p:cNvSpPr>
          <p:nvPr/>
        </p:nvSpPr>
        <p:spPr bwMode="auto">
          <a:xfrm>
            <a:off x="1143000" y="3429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179"/>
          <p:cNvSpPr>
            <a:spLocks noChangeShapeType="1"/>
          </p:cNvSpPr>
          <p:nvPr/>
        </p:nvSpPr>
        <p:spPr bwMode="auto">
          <a:xfrm>
            <a:off x="6400800" y="2514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180"/>
          <p:cNvSpPr>
            <a:spLocks noChangeShapeType="1"/>
          </p:cNvSpPr>
          <p:nvPr/>
        </p:nvSpPr>
        <p:spPr bwMode="auto">
          <a:xfrm>
            <a:off x="6400800" y="2667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181"/>
          <p:cNvSpPr>
            <a:spLocks noChangeShapeType="1"/>
          </p:cNvSpPr>
          <p:nvPr/>
        </p:nvSpPr>
        <p:spPr bwMode="auto">
          <a:xfrm>
            <a:off x="6400800" y="2819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182"/>
          <p:cNvSpPr>
            <a:spLocks noChangeShapeType="1"/>
          </p:cNvSpPr>
          <p:nvPr/>
        </p:nvSpPr>
        <p:spPr bwMode="auto">
          <a:xfrm>
            <a:off x="6400800" y="2971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Line 183"/>
          <p:cNvSpPr>
            <a:spLocks noChangeShapeType="1"/>
          </p:cNvSpPr>
          <p:nvPr/>
        </p:nvSpPr>
        <p:spPr bwMode="auto">
          <a:xfrm>
            <a:off x="6400800" y="3124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84"/>
          <p:cNvSpPr>
            <a:spLocks noChangeShapeType="1"/>
          </p:cNvSpPr>
          <p:nvPr/>
        </p:nvSpPr>
        <p:spPr bwMode="auto">
          <a:xfrm>
            <a:off x="6400800" y="3276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185"/>
          <p:cNvSpPr>
            <a:spLocks noChangeShapeType="1"/>
          </p:cNvSpPr>
          <p:nvPr/>
        </p:nvSpPr>
        <p:spPr bwMode="auto">
          <a:xfrm>
            <a:off x="6400800" y="3429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186"/>
          <p:cNvSpPr>
            <a:spLocks noChangeShapeType="1"/>
          </p:cNvSpPr>
          <p:nvPr/>
        </p:nvSpPr>
        <p:spPr bwMode="auto">
          <a:xfrm>
            <a:off x="6400800" y="3581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187"/>
          <p:cNvSpPr txBox="1">
            <a:spLocks noChangeArrowheads="1"/>
          </p:cNvSpPr>
          <p:nvPr/>
        </p:nvSpPr>
        <p:spPr bwMode="auto">
          <a:xfrm>
            <a:off x="4876800" y="2452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78" name="Text Box 188"/>
          <p:cNvSpPr txBox="1">
            <a:spLocks noChangeArrowheads="1"/>
          </p:cNvSpPr>
          <p:nvPr/>
        </p:nvSpPr>
        <p:spPr bwMode="auto">
          <a:xfrm>
            <a:off x="7435850" y="2149564"/>
            <a:ext cx="4411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0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 smtClean="0">
                <a:solidFill>
                  <a:srgbClr val="C00000"/>
                </a:solidFill>
              </a:rPr>
              <a:t>7</a:t>
            </a:r>
            <a:endParaRPr lang="en-US" altLang="en-US" sz="2400" baseline="-18000" dirty="0">
              <a:solidFill>
                <a:srgbClr val="C00000"/>
              </a:solidFill>
            </a:endParaRPr>
          </a:p>
        </p:txBody>
      </p:sp>
      <p:sp>
        <p:nvSpPr>
          <p:cNvPr id="15379" name="Text Box 192"/>
          <p:cNvSpPr txBox="1">
            <a:spLocks noChangeArrowheads="1"/>
          </p:cNvSpPr>
          <p:nvPr/>
        </p:nvSpPr>
        <p:spPr bwMode="auto">
          <a:xfrm>
            <a:off x="4876800" y="2819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80" name="Text Box 193"/>
          <p:cNvSpPr txBox="1">
            <a:spLocks noChangeArrowheads="1"/>
          </p:cNvSpPr>
          <p:nvPr/>
        </p:nvSpPr>
        <p:spPr bwMode="auto">
          <a:xfrm>
            <a:off x="4876800" y="3214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81" name="Text Box 194"/>
          <p:cNvSpPr txBox="1">
            <a:spLocks noChangeArrowheads="1"/>
          </p:cNvSpPr>
          <p:nvPr/>
        </p:nvSpPr>
        <p:spPr bwMode="auto">
          <a:xfrm>
            <a:off x="6146800" y="2422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382" name="Line 195"/>
          <p:cNvSpPr>
            <a:spLocks noChangeShapeType="1"/>
          </p:cNvSpPr>
          <p:nvPr/>
        </p:nvSpPr>
        <p:spPr bwMode="auto">
          <a:xfrm>
            <a:off x="5486400" y="1981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Rectangle 197"/>
          <p:cNvSpPr>
            <a:spLocks noChangeArrowheads="1"/>
          </p:cNvSpPr>
          <p:nvPr/>
        </p:nvSpPr>
        <p:spPr bwMode="auto">
          <a:xfrm>
            <a:off x="4800600" y="4267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4" name="Line 198"/>
          <p:cNvSpPr>
            <a:spLocks noChangeShapeType="1"/>
          </p:cNvSpPr>
          <p:nvPr/>
        </p:nvSpPr>
        <p:spPr bwMode="auto">
          <a:xfrm>
            <a:off x="1828800" y="4572000"/>
            <a:ext cx="29718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Line 199"/>
          <p:cNvSpPr>
            <a:spLocks noChangeShapeType="1"/>
          </p:cNvSpPr>
          <p:nvPr/>
        </p:nvSpPr>
        <p:spPr bwMode="auto">
          <a:xfrm>
            <a:off x="2209800" y="49530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Line 200"/>
          <p:cNvSpPr>
            <a:spLocks noChangeShapeType="1"/>
          </p:cNvSpPr>
          <p:nvPr/>
        </p:nvSpPr>
        <p:spPr bwMode="auto">
          <a:xfrm>
            <a:off x="2590800" y="5334000"/>
            <a:ext cx="220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Line 201"/>
          <p:cNvSpPr>
            <a:spLocks noChangeShapeType="1"/>
          </p:cNvSpPr>
          <p:nvPr/>
        </p:nvSpPr>
        <p:spPr bwMode="auto">
          <a:xfrm>
            <a:off x="6400800" y="4419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8" name="Line 202"/>
          <p:cNvSpPr>
            <a:spLocks noChangeShapeType="1"/>
          </p:cNvSpPr>
          <p:nvPr/>
        </p:nvSpPr>
        <p:spPr bwMode="auto">
          <a:xfrm>
            <a:off x="6400800" y="4572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Line 203"/>
          <p:cNvSpPr>
            <a:spLocks noChangeShapeType="1"/>
          </p:cNvSpPr>
          <p:nvPr/>
        </p:nvSpPr>
        <p:spPr bwMode="auto">
          <a:xfrm>
            <a:off x="6400800" y="4724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Line 204"/>
          <p:cNvSpPr>
            <a:spLocks noChangeShapeType="1"/>
          </p:cNvSpPr>
          <p:nvPr/>
        </p:nvSpPr>
        <p:spPr bwMode="auto">
          <a:xfrm>
            <a:off x="6400800" y="4876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1" name="Line 205"/>
          <p:cNvSpPr>
            <a:spLocks noChangeShapeType="1"/>
          </p:cNvSpPr>
          <p:nvPr/>
        </p:nvSpPr>
        <p:spPr bwMode="auto">
          <a:xfrm>
            <a:off x="6400800" y="5029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206"/>
          <p:cNvSpPr>
            <a:spLocks noChangeShapeType="1"/>
          </p:cNvSpPr>
          <p:nvPr/>
        </p:nvSpPr>
        <p:spPr bwMode="auto">
          <a:xfrm>
            <a:off x="6400800" y="5181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207"/>
          <p:cNvSpPr>
            <a:spLocks noChangeShapeType="1"/>
          </p:cNvSpPr>
          <p:nvPr/>
        </p:nvSpPr>
        <p:spPr bwMode="auto">
          <a:xfrm>
            <a:off x="6400800" y="5334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Line 208"/>
          <p:cNvSpPr>
            <a:spLocks noChangeShapeType="1"/>
          </p:cNvSpPr>
          <p:nvPr/>
        </p:nvSpPr>
        <p:spPr bwMode="auto">
          <a:xfrm>
            <a:off x="6400800" y="5486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5" name="Text Box 209"/>
          <p:cNvSpPr txBox="1">
            <a:spLocks noChangeArrowheads="1"/>
          </p:cNvSpPr>
          <p:nvPr/>
        </p:nvSpPr>
        <p:spPr bwMode="auto">
          <a:xfrm>
            <a:off x="4876800" y="4357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96" name="Text Box 210"/>
          <p:cNvSpPr txBox="1">
            <a:spLocks noChangeArrowheads="1"/>
          </p:cNvSpPr>
          <p:nvPr/>
        </p:nvSpPr>
        <p:spPr bwMode="auto">
          <a:xfrm>
            <a:off x="7435850" y="4168170"/>
            <a:ext cx="5437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8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5397" name="Text Box 214"/>
          <p:cNvSpPr txBox="1">
            <a:spLocks noChangeArrowheads="1"/>
          </p:cNvSpPr>
          <p:nvPr/>
        </p:nvSpPr>
        <p:spPr bwMode="auto">
          <a:xfrm>
            <a:off x="4876800" y="4724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98" name="Text Box 215"/>
          <p:cNvSpPr txBox="1">
            <a:spLocks noChangeArrowheads="1"/>
          </p:cNvSpPr>
          <p:nvPr/>
        </p:nvSpPr>
        <p:spPr bwMode="auto">
          <a:xfrm>
            <a:off x="4876800" y="5119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99" name="Text Box 216"/>
          <p:cNvSpPr txBox="1">
            <a:spLocks noChangeArrowheads="1"/>
          </p:cNvSpPr>
          <p:nvPr/>
        </p:nvSpPr>
        <p:spPr bwMode="auto">
          <a:xfrm>
            <a:off x="6146800" y="4327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400" name="Line 217"/>
          <p:cNvSpPr>
            <a:spLocks noChangeShapeType="1"/>
          </p:cNvSpPr>
          <p:nvPr/>
        </p:nvSpPr>
        <p:spPr bwMode="auto">
          <a:xfrm>
            <a:off x="5486400" y="3886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Line 219"/>
          <p:cNvSpPr>
            <a:spLocks noChangeShapeType="1"/>
          </p:cNvSpPr>
          <p:nvPr/>
        </p:nvSpPr>
        <p:spPr bwMode="auto">
          <a:xfrm flipH="1">
            <a:off x="4267200" y="19812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AutoShape 220"/>
          <p:cNvSpPr>
            <a:spLocks noChangeArrowheads="1"/>
          </p:cNvSpPr>
          <p:nvPr/>
        </p:nvSpPr>
        <p:spPr bwMode="auto">
          <a:xfrm rot="5400000">
            <a:off x="3886200" y="18288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3" name="Oval 221"/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404" name="Line 222"/>
          <p:cNvSpPr>
            <a:spLocks noChangeShapeType="1"/>
          </p:cNvSpPr>
          <p:nvPr/>
        </p:nvSpPr>
        <p:spPr bwMode="auto">
          <a:xfrm flipH="1">
            <a:off x="2895600" y="1981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223"/>
          <p:cNvSpPr>
            <a:spLocks noChangeShapeType="1"/>
          </p:cNvSpPr>
          <p:nvPr/>
        </p:nvSpPr>
        <p:spPr bwMode="auto">
          <a:xfrm flipH="1">
            <a:off x="2882900" y="1981200"/>
            <a:ext cx="12700" cy="3944939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224"/>
          <p:cNvSpPr>
            <a:spLocks noChangeShapeType="1"/>
          </p:cNvSpPr>
          <p:nvPr/>
        </p:nvSpPr>
        <p:spPr bwMode="auto">
          <a:xfrm flipH="1">
            <a:off x="1230315" y="5926139"/>
            <a:ext cx="16525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Text Box 225"/>
          <p:cNvSpPr txBox="1">
            <a:spLocks noChangeArrowheads="1"/>
          </p:cNvSpPr>
          <p:nvPr/>
        </p:nvSpPr>
        <p:spPr bwMode="auto">
          <a:xfrm>
            <a:off x="566739" y="566102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5408" name="Line 226"/>
          <p:cNvSpPr>
            <a:spLocks noChangeShapeType="1"/>
          </p:cNvSpPr>
          <p:nvPr/>
        </p:nvSpPr>
        <p:spPr bwMode="auto">
          <a:xfrm flipH="1">
            <a:off x="2895600" y="38862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9" name="Line 227"/>
          <p:cNvSpPr>
            <a:spLocks noChangeShapeType="1"/>
          </p:cNvSpPr>
          <p:nvPr/>
        </p:nvSpPr>
        <p:spPr bwMode="auto">
          <a:xfrm>
            <a:off x="1828800" y="2667000"/>
            <a:ext cx="0" cy="19050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0" name="Line 228"/>
          <p:cNvSpPr>
            <a:spLocks noChangeShapeType="1"/>
          </p:cNvSpPr>
          <p:nvPr/>
        </p:nvSpPr>
        <p:spPr bwMode="auto">
          <a:xfrm flipH="1">
            <a:off x="1143000" y="26670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1" name="Line 229"/>
          <p:cNvSpPr>
            <a:spLocks noChangeShapeType="1"/>
          </p:cNvSpPr>
          <p:nvPr/>
        </p:nvSpPr>
        <p:spPr bwMode="auto">
          <a:xfrm>
            <a:off x="2209800" y="3048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2" name="Line 231"/>
          <p:cNvSpPr>
            <a:spLocks noChangeShapeType="1"/>
          </p:cNvSpPr>
          <p:nvPr/>
        </p:nvSpPr>
        <p:spPr bwMode="auto">
          <a:xfrm>
            <a:off x="2590800" y="3429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3" name="Text Box 232"/>
          <p:cNvSpPr txBox="1">
            <a:spLocks noChangeArrowheads="1"/>
          </p:cNvSpPr>
          <p:nvPr/>
        </p:nvSpPr>
        <p:spPr bwMode="auto">
          <a:xfrm>
            <a:off x="625475" y="243046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5414" name="Text Box 233"/>
          <p:cNvSpPr txBox="1">
            <a:spLocks noChangeArrowheads="1"/>
          </p:cNvSpPr>
          <p:nvPr/>
        </p:nvSpPr>
        <p:spPr bwMode="auto">
          <a:xfrm>
            <a:off x="615950" y="2814640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5415" name="Text Box 234"/>
          <p:cNvSpPr txBox="1">
            <a:spLocks noChangeArrowheads="1"/>
          </p:cNvSpPr>
          <p:nvPr/>
        </p:nvSpPr>
        <p:spPr bwMode="auto">
          <a:xfrm>
            <a:off x="615950" y="31988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152" y="1839914"/>
            <a:ext cx="3783013" cy="4378325"/>
          </a:xfrm>
          <a:prstGeom prst="rect">
            <a:avLst/>
          </a:prstGeom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131D26-29FF-43E9-BF3F-45AB95DB6E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smtClean="0"/>
          </a:p>
        </p:txBody>
      </p:sp>
      <p:sp>
        <p:nvSpPr>
          <p:cNvPr id="16388" name="Text Box 46"/>
          <p:cNvSpPr txBox="1">
            <a:spLocks noChangeArrowheads="1"/>
          </p:cNvSpPr>
          <p:nvPr/>
        </p:nvSpPr>
        <p:spPr bwMode="auto">
          <a:xfrm>
            <a:off x="1844675" y="663576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a 6-2</a:t>
            </a:r>
            <a:r>
              <a:rPr lang="en-US" altLang="en-US" sz="2400" baseline="30000"/>
              <a:t>6</a:t>
            </a:r>
            <a:r>
              <a:rPr lang="en-US" altLang="en-US" sz="2400"/>
              <a:t> decoder with 3-2</a:t>
            </a:r>
            <a:r>
              <a:rPr lang="en-US" altLang="en-US" sz="2400" baseline="30000"/>
              <a:t>3</a:t>
            </a:r>
            <a:r>
              <a:rPr lang="en-US" altLang="en-US" sz="2400"/>
              <a:t> decoders.</a:t>
            </a:r>
          </a:p>
        </p:txBody>
      </p:sp>
      <p:sp>
        <p:nvSpPr>
          <p:cNvPr id="16389" name="Rectangle 47"/>
          <p:cNvSpPr>
            <a:spLocks noChangeArrowheads="1"/>
          </p:cNvSpPr>
          <p:nvPr/>
        </p:nvSpPr>
        <p:spPr bwMode="auto">
          <a:xfrm>
            <a:off x="2133600" y="34290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0" name="Line 48"/>
          <p:cNvSpPr>
            <a:spLocks noChangeShapeType="1"/>
          </p:cNvSpPr>
          <p:nvPr/>
        </p:nvSpPr>
        <p:spPr bwMode="auto">
          <a:xfrm>
            <a:off x="1219200" y="3810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49"/>
          <p:cNvSpPr>
            <a:spLocks noChangeShapeType="1"/>
          </p:cNvSpPr>
          <p:nvPr/>
        </p:nvSpPr>
        <p:spPr bwMode="auto">
          <a:xfrm>
            <a:off x="2514600" y="16764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Text Box 50"/>
          <p:cNvSpPr txBox="1">
            <a:spLocks noChangeArrowheads="1"/>
          </p:cNvSpPr>
          <p:nvPr/>
        </p:nvSpPr>
        <p:spPr bwMode="auto">
          <a:xfrm>
            <a:off x="2286000" y="12192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6393" name="Line 51"/>
          <p:cNvSpPr>
            <a:spLocks noChangeShapeType="1"/>
          </p:cNvSpPr>
          <p:nvPr/>
        </p:nvSpPr>
        <p:spPr bwMode="auto">
          <a:xfrm>
            <a:off x="1676400" y="37338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Rectangle 53"/>
          <p:cNvSpPr>
            <a:spLocks noChangeArrowheads="1"/>
          </p:cNvSpPr>
          <p:nvPr/>
        </p:nvSpPr>
        <p:spPr bwMode="auto">
          <a:xfrm>
            <a:off x="4953000" y="2514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0</a:t>
            </a:r>
          </a:p>
        </p:txBody>
      </p:sp>
      <p:sp>
        <p:nvSpPr>
          <p:cNvPr id="16395" name="Line 55"/>
          <p:cNvSpPr>
            <a:spLocks noChangeShapeType="1"/>
          </p:cNvSpPr>
          <p:nvPr/>
        </p:nvSpPr>
        <p:spPr bwMode="auto">
          <a:xfrm>
            <a:off x="28194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56"/>
          <p:cNvSpPr>
            <a:spLocks noChangeShapeType="1"/>
          </p:cNvSpPr>
          <p:nvPr/>
        </p:nvSpPr>
        <p:spPr bwMode="auto">
          <a:xfrm flipV="1">
            <a:off x="3048000" y="1981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57"/>
          <p:cNvSpPr>
            <a:spLocks noChangeShapeType="1"/>
          </p:cNvSpPr>
          <p:nvPr/>
        </p:nvSpPr>
        <p:spPr bwMode="auto">
          <a:xfrm>
            <a:off x="3048000" y="1981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58"/>
          <p:cNvSpPr>
            <a:spLocks noChangeShapeType="1"/>
          </p:cNvSpPr>
          <p:nvPr/>
        </p:nvSpPr>
        <p:spPr bwMode="auto">
          <a:xfrm>
            <a:off x="53340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59"/>
          <p:cNvSpPr>
            <a:spLocks noChangeShapeType="1"/>
          </p:cNvSpPr>
          <p:nvPr/>
        </p:nvSpPr>
        <p:spPr bwMode="auto">
          <a:xfrm>
            <a:off x="4572000" y="2895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60"/>
          <p:cNvSpPr>
            <a:spLocks noChangeShapeType="1"/>
          </p:cNvSpPr>
          <p:nvPr/>
        </p:nvSpPr>
        <p:spPr bwMode="auto">
          <a:xfrm>
            <a:off x="4724400" y="2819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Text Box 61"/>
          <p:cNvSpPr txBox="1">
            <a:spLocks noChangeArrowheads="1"/>
          </p:cNvSpPr>
          <p:nvPr/>
        </p:nvSpPr>
        <p:spPr bwMode="auto">
          <a:xfrm>
            <a:off x="3810001" y="2667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02" name="Rectangle 62"/>
          <p:cNvSpPr>
            <a:spLocks noChangeArrowheads="1"/>
          </p:cNvSpPr>
          <p:nvPr/>
        </p:nvSpPr>
        <p:spPr bwMode="auto">
          <a:xfrm>
            <a:off x="4953000" y="3657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1</a:t>
            </a:r>
          </a:p>
        </p:txBody>
      </p:sp>
      <p:sp>
        <p:nvSpPr>
          <p:cNvPr id="16403" name="Line 63"/>
          <p:cNvSpPr>
            <a:spLocks noChangeShapeType="1"/>
          </p:cNvSpPr>
          <p:nvPr/>
        </p:nvSpPr>
        <p:spPr bwMode="auto">
          <a:xfrm>
            <a:off x="4572000" y="4038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64"/>
          <p:cNvSpPr>
            <a:spLocks noChangeShapeType="1"/>
          </p:cNvSpPr>
          <p:nvPr/>
        </p:nvSpPr>
        <p:spPr bwMode="auto">
          <a:xfrm>
            <a:off x="4724400" y="3962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66"/>
          <p:cNvSpPr>
            <a:spLocks noChangeShapeType="1"/>
          </p:cNvSpPr>
          <p:nvPr/>
        </p:nvSpPr>
        <p:spPr bwMode="auto">
          <a:xfrm>
            <a:off x="2819400" y="3733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67"/>
          <p:cNvSpPr>
            <a:spLocks noChangeShapeType="1"/>
          </p:cNvSpPr>
          <p:nvPr/>
        </p:nvSpPr>
        <p:spPr bwMode="auto">
          <a:xfrm flipV="1">
            <a:off x="3505200" y="3505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68"/>
          <p:cNvSpPr>
            <a:spLocks noChangeShapeType="1"/>
          </p:cNvSpPr>
          <p:nvPr/>
        </p:nvSpPr>
        <p:spPr bwMode="auto">
          <a:xfrm>
            <a:off x="3505200" y="3505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69"/>
          <p:cNvSpPr>
            <a:spLocks noChangeShapeType="1"/>
          </p:cNvSpPr>
          <p:nvPr/>
        </p:nvSpPr>
        <p:spPr bwMode="auto">
          <a:xfrm>
            <a:off x="53340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Line 70"/>
          <p:cNvSpPr>
            <a:spLocks noChangeShapeType="1"/>
          </p:cNvSpPr>
          <p:nvPr/>
        </p:nvSpPr>
        <p:spPr bwMode="auto">
          <a:xfrm>
            <a:off x="56388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71"/>
          <p:cNvSpPr>
            <a:spLocks noChangeArrowheads="1"/>
          </p:cNvSpPr>
          <p:nvPr/>
        </p:nvSpPr>
        <p:spPr bwMode="auto">
          <a:xfrm>
            <a:off x="5943600" y="2290764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11" name="Line 72"/>
          <p:cNvSpPr>
            <a:spLocks noChangeShapeType="1"/>
          </p:cNvSpPr>
          <p:nvPr/>
        </p:nvSpPr>
        <p:spPr bwMode="auto">
          <a:xfrm>
            <a:off x="5638800" y="3200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Rectangle 73"/>
          <p:cNvSpPr>
            <a:spLocks noChangeArrowheads="1"/>
          </p:cNvSpPr>
          <p:nvPr/>
        </p:nvSpPr>
        <p:spPr bwMode="auto">
          <a:xfrm>
            <a:off x="5943600" y="2930526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413" name="Line 74"/>
          <p:cNvSpPr>
            <a:spLocks noChangeShapeType="1"/>
          </p:cNvSpPr>
          <p:nvPr/>
        </p:nvSpPr>
        <p:spPr bwMode="auto">
          <a:xfrm>
            <a:off x="5638800" y="3810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75"/>
          <p:cNvSpPr>
            <a:spLocks noChangeArrowheads="1"/>
          </p:cNvSpPr>
          <p:nvPr/>
        </p:nvSpPr>
        <p:spPr bwMode="auto">
          <a:xfrm>
            <a:off x="5943600" y="3509963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6415" name="Line 76"/>
          <p:cNvSpPr>
            <a:spLocks noChangeShapeType="1"/>
          </p:cNvSpPr>
          <p:nvPr/>
        </p:nvSpPr>
        <p:spPr bwMode="auto">
          <a:xfrm>
            <a:off x="56388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Rectangle 77"/>
          <p:cNvSpPr>
            <a:spLocks noChangeArrowheads="1"/>
          </p:cNvSpPr>
          <p:nvPr/>
        </p:nvSpPr>
        <p:spPr bwMode="auto">
          <a:xfrm>
            <a:off x="5916614" y="40814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6417" name="Rectangle 82"/>
          <p:cNvSpPr>
            <a:spLocks noChangeArrowheads="1"/>
          </p:cNvSpPr>
          <p:nvPr/>
        </p:nvSpPr>
        <p:spPr bwMode="auto">
          <a:xfrm>
            <a:off x="4946650" y="5181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7</a:t>
            </a:r>
          </a:p>
        </p:txBody>
      </p:sp>
      <p:sp>
        <p:nvSpPr>
          <p:cNvPr id="16418" name="Line 83"/>
          <p:cNvSpPr>
            <a:spLocks noChangeShapeType="1"/>
          </p:cNvSpPr>
          <p:nvPr/>
        </p:nvSpPr>
        <p:spPr bwMode="auto">
          <a:xfrm>
            <a:off x="456565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Line 84"/>
          <p:cNvSpPr>
            <a:spLocks noChangeShapeType="1"/>
          </p:cNvSpPr>
          <p:nvPr/>
        </p:nvSpPr>
        <p:spPr bwMode="auto">
          <a:xfrm>
            <a:off x="4718050" y="5486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Line 86"/>
          <p:cNvSpPr>
            <a:spLocks noChangeShapeType="1"/>
          </p:cNvSpPr>
          <p:nvPr/>
        </p:nvSpPr>
        <p:spPr bwMode="auto">
          <a:xfrm>
            <a:off x="563245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Rectangle 87"/>
          <p:cNvSpPr>
            <a:spLocks noChangeArrowheads="1"/>
          </p:cNvSpPr>
          <p:nvPr/>
        </p:nvSpPr>
        <p:spPr bwMode="auto">
          <a:xfrm>
            <a:off x="5937251" y="49577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6422" name="Line 88"/>
          <p:cNvSpPr>
            <a:spLocks noChangeShapeType="1"/>
          </p:cNvSpPr>
          <p:nvPr/>
        </p:nvSpPr>
        <p:spPr bwMode="auto">
          <a:xfrm>
            <a:off x="5632450" y="5867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3" name="Rectangle 89"/>
          <p:cNvSpPr>
            <a:spLocks noChangeArrowheads="1"/>
          </p:cNvSpPr>
          <p:nvPr/>
        </p:nvSpPr>
        <p:spPr bwMode="auto">
          <a:xfrm>
            <a:off x="5937251" y="5597526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16424" name="Line 90"/>
          <p:cNvSpPr>
            <a:spLocks noChangeShapeType="1"/>
          </p:cNvSpPr>
          <p:nvPr/>
        </p:nvSpPr>
        <p:spPr bwMode="auto">
          <a:xfrm>
            <a:off x="28194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Line 91"/>
          <p:cNvSpPr>
            <a:spLocks noChangeShapeType="1"/>
          </p:cNvSpPr>
          <p:nvPr/>
        </p:nvSpPr>
        <p:spPr bwMode="auto">
          <a:xfrm>
            <a:off x="3505200" y="4191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6" name="Line 92"/>
          <p:cNvSpPr>
            <a:spLocks noChangeShapeType="1"/>
          </p:cNvSpPr>
          <p:nvPr/>
        </p:nvSpPr>
        <p:spPr bwMode="auto">
          <a:xfrm>
            <a:off x="3505200" y="4876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93"/>
          <p:cNvSpPr>
            <a:spLocks noChangeShapeType="1"/>
          </p:cNvSpPr>
          <p:nvPr/>
        </p:nvSpPr>
        <p:spPr bwMode="auto">
          <a:xfrm>
            <a:off x="5257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Text Box 94"/>
          <p:cNvSpPr txBox="1">
            <a:spLocks noChangeArrowheads="1"/>
          </p:cNvSpPr>
          <p:nvPr/>
        </p:nvSpPr>
        <p:spPr bwMode="auto">
          <a:xfrm>
            <a:off x="5170489" y="2444751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16429" name="Text Box 96"/>
          <p:cNvSpPr txBox="1">
            <a:spLocks noChangeArrowheads="1"/>
          </p:cNvSpPr>
          <p:nvPr/>
        </p:nvSpPr>
        <p:spPr bwMode="auto">
          <a:xfrm>
            <a:off x="3854451" y="3810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0" name="Text Box 97"/>
          <p:cNvSpPr txBox="1">
            <a:spLocks noChangeArrowheads="1"/>
          </p:cNvSpPr>
          <p:nvPr/>
        </p:nvSpPr>
        <p:spPr bwMode="auto">
          <a:xfrm>
            <a:off x="3810001" y="5334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1" name="Text Box 98"/>
          <p:cNvSpPr txBox="1">
            <a:spLocks noChangeArrowheads="1"/>
          </p:cNvSpPr>
          <p:nvPr/>
        </p:nvSpPr>
        <p:spPr bwMode="auto">
          <a:xfrm>
            <a:off x="457201" y="35814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5,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4,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6432" name="Text Box 99"/>
          <p:cNvSpPr txBox="1">
            <a:spLocks noChangeArrowheads="1"/>
          </p:cNvSpPr>
          <p:nvPr/>
        </p:nvSpPr>
        <p:spPr bwMode="auto">
          <a:xfrm>
            <a:off x="485775" y="20638"/>
            <a:ext cx="3374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Tree of Decoders</a:t>
            </a:r>
          </a:p>
        </p:txBody>
      </p:sp>
      <p:sp>
        <p:nvSpPr>
          <p:cNvPr id="16433" name="Text Box 100"/>
          <p:cNvSpPr txBox="1">
            <a:spLocks noChangeArrowheads="1"/>
          </p:cNvSpPr>
          <p:nvPr/>
        </p:nvSpPr>
        <p:spPr bwMode="auto">
          <a:xfrm>
            <a:off x="5916614" y="4427539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16434" name="Text Box 101"/>
          <p:cNvSpPr txBox="1">
            <a:spLocks noChangeArrowheads="1"/>
          </p:cNvSpPr>
          <p:nvPr/>
        </p:nvSpPr>
        <p:spPr bwMode="auto">
          <a:xfrm>
            <a:off x="3995739" y="4159250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09588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2800" smtClean="0"/>
              <a:t>PI Q: A four variable switching function </a:t>
            </a:r>
            <a:r>
              <a:rPr lang="en-US" altLang="en-US" sz="2800" i="1" smtClean="0"/>
              <a:t>f(a,b,c,d) </a:t>
            </a:r>
            <a:r>
              <a:rPr lang="en-US" altLang="en-US" sz="2800" smtClean="0"/>
              <a:t>can be implemented using which of the following?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2008188"/>
            <a:ext cx="7772400" cy="4114800"/>
          </a:xfrm>
        </p:spPr>
        <p:txBody>
          <a:bodyPr/>
          <a:lstStyle/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 smtClean="0"/>
              <a:t>1:2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 smtClean="0"/>
              <a:t>2:4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 smtClean="0"/>
              <a:t>3:8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 smtClean="0"/>
              <a:t>All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 smtClean="0"/>
              <a:t>None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endParaRPr lang="en-US" altLang="en-US" sz="280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5E12E9-A324-42FA-9651-40ACBA5285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AF0071-B6F2-4630-B1F9-932DC54DBD9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2. Encoder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Definition</a:t>
            </a:r>
          </a:p>
          <a:p>
            <a:pPr eaLnBrk="1" hangingPunct="1"/>
            <a:r>
              <a:rPr lang="en-US" altLang="en-US" smtClean="0"/>
              <a:t>Logic Diagram</a:t>
            </a:r>
          </a:p>
          <a:p>
            <a:pPr eaLnBrk="1" hangingPunct="1"/>
            <a:r>
              <a:rPr lang="en-US" altLang="en-US" smtClean="0"/>
              <a:t>Priority Encoder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93738" y="87313"/>
            <a:ext cx="7772400" cy="1143000"/>
          </a:xfrm>
        </p:spPr>
        <p:txBody>
          <a:bodyPr/>
          <a:lstStyle/>
          <a:p>
            <a:r>
              <a:rPr lang="en-US" altLang="en-US" smtClean="0"/>
              <a:t>iClicker: Definition of Encoder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1123949"/>
            <a:ext cx="7772400" cy="4972051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smtClean="0"/>
              <a:t>Any program, circuit or algorithm which encodes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smtClean="0"/>
              <a:t>In digital audio technology, an encoder is a program that converts an audio WAV file into an MP3 file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smtClean="0"/>
              <a:t>A device that convert a message from plain text into code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smtClean="0"/>
              <a:t>A circuit that is used to convert between digital video and analog video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 smtClean="0"/>
              <a:t>All of the above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AFB8A-B51B-4250-B870-16AA27B084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81A7F0-26B1-42D7-886E-4553BA781DF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smtClean="0"/>
          </a:p>
        </p:txBody>
      </p:sp>
      <p:sp>
        <p:nvSpPr>
          <p:cNvPr id="20483" name="Rectangle 74"/>
          <p:cNvSpPr>
            <a:spLocks noChangeArrowheads="1"/>
          </p:cNvSpPr>
          <p:nvPr/>
        </p:nvSpPr>
        <p:spPr bwMode="auto">
          <a:xfrm>
            <a:off x="527052" y="490538"/>
            <a:ext cx="764222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Encoder Definition: A digital module that converts the assertion of a device to the binary address of the device. </a:t>
            </a:r>
          </a:p>
        </p:txBody>
      </p:sp>
      <p:grpSp>
        <p:nvGrpSpPr>
          <p:cNvPr id="20484" name="Group 1"/>
          <p:cNvGrpSpPr>
            <a:grpSpLocks/>
          </p:cNvGrpSpPr>
          <p:nvPr/>
        </p:nvGrpSpPr>
        <p:grpSpPr bwMode="auto">
          <a:xfrm>
            <a:off x="1598613" y="1143000"/>
            <a:ext cx="5340106" cy="2404765"/>
            <a:chOff x="1257300" y="727075"/>
            <a:chExt cx="5338519" cy="2404765"/>
          </a:xfrm>
        </p:grpSpPr>
        <p:sp>
          <p:nvSpPr>
            <p:cNvPr id="20512" name="Rectangle 101"/>
            <p:cNvSpPr>
              <a:spLocks noChangeArrowheads="1"/>
            </p:cNvSpPr>
            <p:nvPr/>
          </p:nvSpPr>
          <p:spPr bwMode="auto">
            <a:xfrm>
              <a:off x="3124200" y="1371600"/>
              <a:ext cx="1371600" cy="11430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13" name="Line 103"/>
            <p:cNvSpPr>
              <a:spLocks noChangeShapeType="1"/>
            </p:cNvSpPr>
            <p:nvPr/>
          </p:nvSpPr>
          <p:spPr bwMode="auto">
            <a:xfrm>
              <a:off x="4495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4" name="Line 104"/>
            <p:cNvSpPr>
              <a:spLocks noChangeShapeType="1"/>
            </p:cNvSpPr>
            <p:nvPr/>
          </p:nvSpPr>
          <p:spPr bwMode="auto">
            <a:xfrm>
              <a:off x="4953000" y="17526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5" name="Text Box 105"/>
            <p:cNvSpPr txBox="1">
              <a:spLocks noChangeArrowheads="1"/>
            </p:cNvSpPr>
            <p:nvPr/>
          </p:nvSpPr>
          <p:spPr bwMode="auto">
            <a:xfrm>
              <a:off x="5470525" y="1565275"/>
              <a:ext cx="11252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18000"/>
                <a:t>n-1 …</a:t>
              </a:r>
              <a:r>
                <a:rPr lang="en-US" altLang="en-US" sz="2400"/>
                <a:t>y</a:t>
              </a:r>
              <a:r>
                <a:rPr lang="en-US" altLang="en-US" sz="2400" baseline="-18000"/>
                <a:t>0</a:t>
              </a:r>
            </a:p>
          </p:txBody>
        </p:sp>
        <p:sp>
          <p:nvSpPr>
            <p:cNvPr id="20516" name="Line 106"/>
            <p:cNvSpPr>
              <a:spLocks noChangeShapeType="1"/>
            </p:cNvSpPr>
            <p:nvPr/>
          </p:nvSpPr>
          <p:spPr bwMode="auto">
            <a:xfrm>
              <a:off x="3733800" y="1143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7" name="Text Box 107"/>
            <p:cNvSpPr txBox="1">
              <a:spLocks noChangeArrowheads="1"/>
            </p:cNvSpPr>
            <p:nvPr/>
          </p:nvSpPr>
          <p:spPr bwMode="auto">
            <a:xfrm>
              <a:off x="3581400" y="727075"/>
              <a:ext cx="372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518" name="Text Box 109"/>
            <p:cNvSpPr txBox="1">
              <a:spLocks noChangeArrowheads="1"/>
            </p:cNvSpPr>
            <p:nvPr/>
          </p:nvSpPr>
          <p:spPr bwMode="auto">
            <a:xfrm>
              <a:off x="3581400" y="2670175"/>
              <a:ext cx="4073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</a:t>
              </a:r>
            </a:p>
          </p:txBody>
        </p:sp>
        <p:sp>
          <p:nvSpPr>
            <p:cNvPr id="20519" name="Line 110"/>
            <p:cNvSpPr>
              <a:spLocks noChangeShapeType="1"/>
            </p:cNvSpPr>
            <p:nvPr/>
          </p:nvSpPr>
          <p:spPr bwMode="auto">
            <a:xfrm>
              <a:off x="3733800" y="2514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0" name="Line 111"/>
            <p:cNvSpPr>
              <a:spLocks noChangeShapeType="1"/>
            </p:cNvSpPr>
            <p:nvPr/>
          </p:nvSpPr>
          <p:spPr bwMode="auto">
            <a:xfrm flipH="1">
              <a:off x="2209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Line 112"/>
            <p:cNvSpPr>
              <a:spLocks noChangeShapeType="1"/>
            </p:cNvSpPr>
            <p:nvPr/>
          </p:nvSpPr>
          <p:spPr bwMode="auto">
            <a:xfrm>
              <a:off x="2590800" y="1779588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Text Box 113"/>
            <p:cNvSpPr txBox="1">
              <a:spLocks noChangeArrowheads="1"/>
            </p:cNvSpPr>
            <p:nvPr/>
          </p:nvSpPr>
          <p:spPr bwMode="auto">
            <a:xfrm>
              <a:off x="1257300" y="1485900"/>
              <a:ext cx="10740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</a:t>
              </a:r>
              <a:r>
                <a:rPr lang="en-US" altLang="en-US" sz="2400" baseline="-18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4000"/>
                <a:t>-1</a:t>
              </a:r>
              <a:r>
                <a:rPr lang="en-US" altLang="en-US" sz="2400" baseline="30000"/>
                <a:t>…</a:t>
              </a:r>
              <a:r>
                <a:rPr lang="en-US" altLang="en-US" sz="2400"/>
                <a:t>I</a:t>
              </a:r>
              <a:r>
                <a:rPr lang="en-US" altLang="en-US" sz="2400" baseline="-25000"/>
                <a:t>0</a:t>
              </a:r>
            </a:p>
          </p:txBody>
        </p:sp>
      </p:grpSp>
      <p:sp>
        <p:nvSpPr>
          <p:cNvPr id="20485" name="Text Box 114"/>
          <p:cNvSpPr txBox="1">
            <a:spLocks noChangeArrowheads="1"/>
          </p:cNvSpPr>
          <p:nvPr/>
        </p:nvSpPr>
        <p:spPr bwMode="auto">
          <a:xfrm>
            <a:off x="539751" y="5694364"/>
            <a:ext cx="1167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 inputs</a:t>
            </a:r>
          </a:p>
        </p:txBody>
      </p:sp>
      <p:sp>
        <p:nvSpPr>
          <p:cNvPr id="20486" name="Text Box 115"/>
          <p:cNvSpPr txBox="1">
            <a:spLocks noChangeArrowheads="1"/>
          </p:cNvSpPr>
          <p:nvPr/>
        </p:nvSpPr>
        <p:spPr bwMode="auto">
          <a:xfrm>
            <a:off x="2959100" y="5621340"/>
            <a:ext cx="1321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 outputs</a:t>
            </a:r>
          </a:p>
        </p:txBody>
      </p:sp>
      <p:sp>
        <p:nvSpPr>
          <p:cNvPr id="20487" name="Rectangle 116"/>
          <p:cNvSpPr>
            <a:spLocks noChangeArrowheads="1"/>
          </p:cNvSpPr>
          <p:nvPr/>
        </p:nvSpPr>
        <p:spPr bwMode="auto">
          <a:xfrm>
            <a:off x="1981202" y="4129088"/>
            <a:ext cx="822325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8" name="Line 117"/>
          <p:cNvSpPr>
            <a:spLocks noChangeShapeType="1"/>
          </p:cNvSpPr>
          <p:nvPr/>
        </p:nvSpPr>
        <p:spPr bwMode="auto">
          <a:xfrm>
            <a:off x="2819400" y="44338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118"/>
          <p:cNvSpPr>
            <a:spLocks noChangeShapeType="1"/>
          </p:cNvSpPr>
          <p:nvPr/>
        </p:nvSpPr>
        <p:spPr bwMode="auto">
          <a:xfrm>
            <a:off x="28194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Line 119"/>
          <p:cNvSpPr>
            <a:spLocks noChangeShapeType="1"/>
          </p:cNvSpPr>
          <p:nvPr/>
        </p:nvSpPr>
        <p:spPr bwMode="auto">
          <a:xfrm>
            <a:off x="28194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120"/>
          <p:cNvSpPr>
            <a:spLocks noChangeShapeType="1"/>
          </p:cNvSpPr>
          <p:nvPr/>
        </p:nvSpPr>
        <p:spPr bwMode="auto">
          <a:xfrm>
            <a:off x="990600" y="4281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121"/>
          <p:cNvSpPr>
            <a:spLocks noChangeShapeType="1"/>
          </p:cNvSpPr>
          <p:nvPr/>
        </p:nvSpPr>
        <p:spPr bwMode="auto">
          <a:xfrm>
            <a:off x="990600" y="4433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122"/>
          <p:cNvSpPr>
            <a:spLocks noChangeShapeType="1"/>
          </p:cNvSpPr>
          <p:nvPr/>
        </p:nvSpPr>
        <p:spPr bwMode="auto">
          <a:xfrm>
            <a:off x="990600" y="4586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123"/>
          <p:cNvSpPr>
            <a:spLocks noChangeShapeType="1"/>
          </p:cNvSpPr>
          <p:nvPr/>
        </p:nvSpPr>
        <p:spPr bwMode="auto">
          <a:xfrm>
            <a:off x="990600" y="47386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124"/>
          <p:cNvSpPr>
            <a:spLocks noChangeShapeType="1"/>
          </p:cNvSpPr>
          <p:nvPr/>
        </p:nvSpPr>
        <p:spPr bwMode="auto">
          <a:xfrm>
            <a:off x="990600" y="48910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125"/>
          <p:cNvSpPr>
            <a:spLocks noChangeShapeType="1"/>
          </p:cNvSpPr>
          <p:nvPr/>
        </p:nvSpPr>
        <p:spPr bwMode="auto">
          <a:xfrm>
            <a:off x="990600" y="5043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Line 126"/>
          <p:cNvSpPr>
            <a:spLocks noChangeShapeType="1"/>
          </p:cNvSpPr>
          <p:nvPr/>
        </p:nvSpPr>
        <p:spPr bwMode="auto">
          <a:xfrm>
            <a:off x="990600" y="5195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Line 127"/>
          <p:cNvSpPr>
            <a:spLocks noChangeShapeType="1"/>
          </p:cNvSpPr>
          <p:nvPr/>
        </p:nvSpPr>
        <p:spPr bwMode="auto">
          <a:xfrm>
            <a:off x="990600" y="5348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30"/>
          <p:cNvSpPr txBox="1">
            <a:spLocks noChangeArrowheads="1"/>
          </p:cNvSpPr>
          <p:nvPr/>
        </p:nvSpPr>
        <p:spPr bwMode="auto">
          <a:xfrm>
            <a:off x="3657600" y="42052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sp>
        <p:nvSpPr>
          <p:cNvPr id="20500" name="Text Box 131"/>
          <p:cNvSpPr txBox="1">
            <a:spLocks noChangeArrowheads="1"/>
          </p:cNvSpPr>
          <p:nvPr/>
        </p:nvSpPr>
        <p:spPr bwMode="auto">
          <a:xfrm>
            <a:off x="3657600" y="4495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1</a:t>
            </a:r>
          </a:p>
        </p:txBody>
      </p:sp>
      <p:sp>
        <p:nvSpPr>
          <p:cNvPr id="20501" name="Text Box 132"/>
          <p:cNvSpPr txBox="1">
            <a:spLocks noChangeArrowheads="1"/>
          </p:cNvSpPr>
          <p:nvPr/>
        </p:nvSpPr>
        <p:spPr bwMode="auto">
          <a:xfrm>
            <a:off x="3657600" y="4814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2</a:t>
            </a:r>
          </a:p>
        </p:txBody>
      </p:sp>
      <p:sp>
        <p:nvSpPr>
          <p:cNvPr id="20502" name="Text Box 135"/>
          <p:cNvSpPr txBox="1">
            <a:spLocks noChangeArrowheads="1"/>
          </p:cNvSpPr>
          <p:nvPr/>
        </p:nvSpPr>
        <p:spPr bwMode="auto">
          <a:xfrm>
            <a:off x="1981200" y="41894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20503" name="Line 136"/>
          <p:cNvSpPr>
            <a:spLocks noChangeShapeType="1"/>
          </p:cNvSpPr>
          <p:nvPr/>
        </p:nvSpPr>
        <p:spPr bwMode="auto">
          <a:xfrm>
            <a:off x="2362200" y="37242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Text Box 137"/>
          <p:cNvSpPr txBox="1">
            <a:spLocks noChangeArrowheads="1"/>
          </p:cNvSpPr>
          <p:nvPr/>
        </p:nvSpPr>
        <p:spPr bwMode="auto">
          <a:xfrm>
            <a:off x="2133601" y="329406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0505" name="Text Box 140"/>
          <p:cNvSpPr txBox="1">
            <a:spLocks noChangeArrowheads="1"/>
          </p:cNvSpPr>
          <p:nvPr/>
        </p:nvSpPr>
        <p:spPr bwMode="auto">
          <a:xfrm>
            <a:off x="4648201" y="3779839"/>
            <a:ext cx="42393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At most one I</a:t>
            </a:r>
            <a:r>
              <a:rPr lang="en-US" altLang="en-US" sz="2400" baseline="-12000"/>
              <a:t>i</a:t>
            </a:r>
            <a:r>
              <a:rPr lang="en-US" altLang="en-US" sz="2400"/>
              <a:t> = 1.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</a:t>
            </a:r>
            <a:r>
              <a:rPr lang="en-US" altLang="en-US" sz="2400"/>
              <a:t>,.., y</a:t>
            </a:r>
            <a:r>
              <a:rPr lang="en-US" altLang="en-US" sz="2400" baseline="-18000"/>
              <a:t>0</a:t>
            </a:r>
            <a:r>
              <a:rPr lang="en-US" altLang="en-US" sz="2400"/>
              <a:t> ) = i if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 </a:t>
            </a:r>
            <a:r>
              <a:rPr lang="en-US" altLang="en-US" sz="2400">
                <a:latin typeface="Symbol" pitchFamily="18" charset="2"/>
              </a:rPr>
              <a:t>E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25000"/>
              <a:t>n-1</a:t>
            </a:r>
            <a:r>
              <a:rPr lang="en-US" altLang="en-US" sz="2400"/>
              <a:t>,.., y</a:t>
            </a:r>
            <a:r>
              <a:rPr lang="en-US" altLang="en-US" sz="2400" baseline="-25000"/>
              <a:t>0</a:t>
            </a:r>
            <a:r>
              <a:rPr lang="en-US" altLang="en-US" sz="2400"/>
              <a:t> ) = 0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1 if E = 1 and one i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0 otherwise.</a:t>
            </a:r>
          </a:p>
        </p:txBody>
      </p:sp>
      <p:sp>
        <p:nvSpPr>
          <p:cNvPr id="20506" name="Text Box 141"/>
          <p:cNvSpPr txBox="1">
            <a:spLocks noChangeArrowheads="1"/>
          </p:cNvSpPr>
          <p:nvPr/>
        </p:nvSpPr>
        <p:spPr bwMode="auto">
          <a:xfrm>
            <a:off x="5110163" y="3044825"/>
            <a:ext cx="32431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Encoder Description:</a:t>
            </a:r>
          </a:p>
        </p:txBody>
      </p:sp>
      <p:sp>
        <p:nvSpPr>
          <p:cNvPr id="20507" name="Text Box 142"/>
          <p:cNvSpPr txBox="1">
            <a:spLocks noChangeArrowheads="1"/>
          </p:cNvSpPr>
          <p:nvPr/>
        </p:nvSpPr>
        <p:spPr bwMode="auto">
          <a:xfrm>
            <a:off x="2209801" y="56562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</p:txBody>
      </p:sp>
      <p:sp>
        <p:nvSpPr>
          <p:cNvPr id="20508" name="Line 143"/>
          <p:cNvSpPr>
            <a:spLocks noChangeShapeType="1"/>
          </p:cNvSpPr>
          <p:nvPr/>
        </p:nvSpPr>
        <p:spPr bwMode="auto">
          <a:xfrm>
            <a:off x="2362200" y="55006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9" name="Rectangle 145"/>
          <p:cNvSpPr>
            <a:spLocks noChangeArrowheads="1"/>
          </p:cNvSpPr>
          <p:nvPr/>
        </p:nvSpPr>
        <p:spPr bwMode="auto">
          <a:xfrm>
            <a:off x="614364" y="41148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0</a:t>
            </a:r>
          </a:p>
        </p:txBody>
      </p:sp>
      <p:sp>
        <p:nvSpPr>
          <p:cNvPr id="20510" name="Rectangle 146"/>
          <p:cNvSpPr>
            <a:spLocks noChangeArrowheads="1"/>
          </p:cNvSpPr>
          <p:nvPr/>
        </p:nvSpPr>
        <p:spPr bwMode="auto">
          <a:xfrm>
            <a:off x="614364" y="51816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7</a:t>
            </a:r>
          </a:p>
        </p:txBody>
      </p:sp>
      <p:sp>
        <p:nvSpPr>
          <p:cNvPr id="20511" name="Text Box 147"/>
          <p:cNvSpPr txBox="1">
            <a:spLocks noChangeArrowheads="1"/>
          </p:cNvSpPr>
          <p:nvPr/>
        </p:nvSpPr>
        <p:spPr bwMode="auto">
          <a:xfrm>
            <a:off x="2498725" y="4265613"/>
            <a:ext cx="3000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C55431-6A07-4D61-9751-87B1624C7B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smtClean="0"/>
          </a:p>
        </p:txBody>
      </p:sp>
      <p:sp>
        <p:nvSpPr>
          <p:cNvPr id="21507" name="Text Box 32"/>
          <p:cNvSpPr txBox="1">
            <a:spLocks noChangeArrowheads="1"/>
          </p:cNvSpPr>
          <p:nvPr/>
        </p:nvSpPr>
        <p:spPr bwMode="auto">
          <a:xfrm>
            <a:off x="769938" y="203201"/>
            <a:ext cx="4775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Encoder: Logic Diagram</a:t>
            </a:r>
          </a:p>
        </p:txBody>
      </p:sp>
      <p:sp>
        <p:nvSpPr>
          <p:cNvPr id="21508" name="AutoShape 33"/>
          <p:cNvSpPr>
            <a:spLocks noChangeArrowheads="1"/>
          </p:cNvSpPr>
          <p:nvPr/>
        </p:nvSpPr>
        <p:spPr bwMode="auto">
          <a:xfrm>
            <a:off x="3227388" y="1585913"/>
            <a:ext cx="609600" cy="7620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09" name="AutoShape 34"/>
          <p:cNvSpPr>
            <a:spLocks noChangeArrowheads="1"/>
          </p:cNvSpPr>
          <p:nvPr/>
        </p:nvSpPr>
        <p:spPr bwMode="auto">
          <a:xfrm flipH="1">
            <a:off x="1398588" y="2271713"/>
            <a:ext cx="609600" cy="8382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0" name="Line 35"/>
          <p:cNvSpPr>
            <a:spLocks noChangeShapeType="1"/>
          </p:cNvSpPr>
          <p:nvPr/>
        </p:nvSpPr>
        <p:spPr bwMode="auto">
          <a:xfrm>
            <a:off x="788988" y="24241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Line 36"/>
          <p:cNvSpPr>
            <a:spLocks noChangeShapeType="1"/>
          </p:cNvSpPr>
          <p:nvPr/>
        </p:nvSpPr>
        <p:spPr bwMode="auto">
          <a:xfrm>
            <a:off x="788988" y="2576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Line 37"/>
          <p:cNvSpPr>
            <a:spLocks noChangeShapeType="1"/>
          </p:cNvSpPr>
          <p:nvPr/>
        </p:nvSpPr>
        <p:spPr bwMode="auto">
          <a:xfrm>
            <a:off x="788988" y="28051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38"/>
          <p:cNvSpPr>
            <a:spLocks noChangeShapeType="1"/>
          </p:cNvSpPr>
          <p:nvPr/>
        </p:nvSpPr>
        <p:spPr bwMode="auto">
          <a:xfrm>
            <a:off x="712788" y="2957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Line 39"/>
          <p:cNvSpPr>
            <a:spLocks noChangeShapeType="1"/>
          </p:cNvSpPr>
          <p:nvPr/>
        </p:nvSpPr>
        <p:spPr bwMode="auto">
          <a:xfrm>
            <a:off x="2008188" y="26527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40"/>
          <p:cNvSpPr>
            <a:spLocks noChangeShapeType="1"/>
          </p:cNvSpPr>
          <p:nvPr/>
        </p:nvSpPr>
        <p:spPr bwMode="auto">
          <a:xfrm flipV="1">
            <a:off x="2312988" y="21193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Line 41"/>
          <p:cNvSpPr>
            <a:spLocks noChangeShapeType="1"/>
          </p:cNvSpPr>
          <p:nvPr/>
        </p:nvSpPr>
        <p:spPr bwMode="auto">
          <a:xfrm>
            <a:off x="2312988" y="21193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Line 42"/>
          <p:cNvSpPr>
            <a:spLocks noChangeShapeType="1"/>
          </p:cNvSpPr>
          <p:nvPr/>
        </p:nvSpPr>
        <p:spPr bwMode="auto">
          <a:xfrm>
            <a:off x="2693988" y="1281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Line 43"/>
          <p:cNvSpPr>
            <a:spLocks noChangeShapeType="1"/>
          </p:cNvSpPr>
          <p:nvPr/>
        </p:nvSpPr>
        <p:spPr bwMode="auto">
          <a:xfrm>
            <a:off x="2693988" y="18145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44"/>
          <p:cNvSpPr txBox="1">
            <a:spLocks noChangeArrowheads="1"/>
          </p:cNvSpPr>
          <p:nvPr/>
        </p:nvSpPr>
        <p:spPr bwMode="auto">
          <a:xfrm>
            <a:off x="2449513" y="938213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21520" name="Text Box 45"/>
          <p:cNvSpPr txBox="1">
            <a:spLocks noChangeArrowheads="1"/>
          </p:cNvSpPr>
          <p:nvPr/>
        </p:nvSpPr>
        <p:spPr bwMode="auto">
          <a:xfrm>
            <a:off x="484188" y="21193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21521" name="Text Box 46"/>
          <p:cNvSpPr txBox="1">
            <a:spLocks noChangeArrowheads="1"/>
          </p:cNvSpPr>
          <p:nvPr/>
        </p:nvSpPr>
        <p:spPr bwMode="auto">
          <a:xfrm>
            <a:off x="484188" y="23479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3</a:t>
            </a:r>
          </a:p>
        </p:txBody>
      </p:sp>
      <p:sp>
        <p:nvSpPr>
          <p:cNvPr id="21522" name="Text Box 47"/>
          <p:cNvSpPr txBox="1">
            <a:spLocks noChangeArrowheads="1"/>
          </p:cNvSpPr>
          <p:nvPr/>
        </p:nvSpPr>
        <p:spPr bwMode="auto">
          <a:xfrm>
            <a:off x="484188" y="25908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5</a:t>
            </a:r>
          </a:p>
        </p:txBody>
      </p:sp>
      <p:sp>
        <p:nvSpPr>
          <p:cNvPr id="21523" name="Text Box 48"/>
          <p:cNvSpPr txBox="1">
            <a:spLocks noChangeArrowheads="1"/>
          </p:cNvSpPr>
          <p:nvPr/>
        </p:nvSpPr>
        <p:spPr bwMode="auto">
          <a:xfrm>
            <a:off x="484188" y="28194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7</a:t>
            </a:r>
          </a:p>
        </p:txBody>
      </p:sp>
      <p:sp>
        <p:nvSpPr>
          <p:cNvPr id="21524" name="Line 49"/>
          <p:cNvSpPr>
            <a:spLocks noChangeShapeType="1"/>
          </p:cNvSpPr>
          <p:nvPr/>
        </p:nvSpPr>
        <p:spPr bwMode="auto">
          <a:xfrm>
            <a:off x="3836988" y="1966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Text Box 51"/>
          <p:cNvSpPr txBox="1">
            <a:spLocks noChangeArrowheads="1"/>
          </p:cNvSpPr>
          <p:nvPr/>
        </p:nvSpPr>
        <p:spPr bwMode="auto">
          <a:xfrm>
            <a:off x="3919538" y="150812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grpSp>
        <p:nvGrpSpPr>
          <p:cNvPr id="21526" name="Group 1"/>
          <p:cNvGrpSpPr>
            <a:grpSpLocks/>
          </p:cNvGrpSpPr>
          <p:nvPr/>
        </p:nvGrpSpPr>
        <p:grpSpPr bwMode="auto">
          <a:xfrm>
            <a:off x="4610100" y="893763"/>
            <a:ext cx="4339426" cy="2288620"/>
            <a:chOff x="4209910" y="1168595"/>
            <a:chExt cx="4339426" cy="2288620"/>
          </a:xfrm>
        </p:grpSpPr>
        <p:sp>
          <p:nvSpPr>
            <p:cNvPr id="21564" name="AutoShape 52"/>
            <p:cNvSpPr>
              <a:spLocks noChangeArrowheads="1"/>
            </p:cNvSpPr>
            <p:nvPr/>
          </p:nvSpPr>
          <p:spPr bwMode="auto">
            <a:xfrm>
              <a:off x="6953110" y="1854395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5" name="AutoShape 53"/>
            <p:cNvSpPr>
              <a:spLocks noChangeArrowheads="1"/>
            </p:cNvSpPr>
            <p:nvPr/>
          </p:nvSpPr>
          <p:spPr bwMode="auto">
            <a:xfrm flipH="1">
              <a:off x="5124310" y="2540195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6" name="Line 54"/>
            <p:cNvSpPr>
              <a:spLocks noChangeShapeType="1"/>
            </p:cNvSpPr>
            <p:nvPr/>
          </p:nvSpPr>
          <p:spPr bwMode="auto">
            <a:xfrm>
              <a:off x="4514710" y="269259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55"/>
            <p:cNvSpPr>
              <a:spLocks noChangeShapeType="1"/>
            </p:cNvSpPr>
            <p:nvPr/>
          </p:nvSpPr>
          <p:spPr bwMode="auto">
            <a:xfrm>
              <a:off x="4514710" y="2844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56"/>
            <p:cNvSpPr>
              <a:spLocks noChangeShapeType="1"/>
            </p:cNvSpPr>
            <p:nvPr/>
          </p:nvSpPr>
          <p:spPr bwMode="auto">
            <a:xfrm>
              <a:off x="4514710" y="30735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57"/>
            <p:cNvSpPr>
              <a:spLocks noChangeShapeType="1"/>
            </p:cNvSpPr>
            <p:nvPr/>
          </p:nvSpPr>
          <p:spPr bwMode="auto">
            <a:xfrm>
              <a:off x="4438510" y="3225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Line 58"/>
            <p:cNvSpPr>
              <a:spLocks noChangeShapeType="1"/>
            </p:cNvSpPr>
            <p:nvPr/>
          </p:nvSpPr>
          <p:spPr bwMode="auto">
            <a:xfrm>
              <a:off x="5733910" y="292119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Line 59"/>
            <p:cNvSpPr>
              <a:spLocks noChangeShapeType="1"/>
            </p:cNvSpPr>
            <p:nvPr/>
          </p:nvSpPr>
          <p:spPr bwMode="auto">
            <a:xfrm flipV="1">
              <a:off x="6038710" y="23877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Line 60"/>
            <p:cNvSpPr>
              <a:spLocks noChangeShapeType="1"/>
            </p:cNvSpPr>
            <p:nvPr/>
          </p:nvSpPr>
          <p:spPr bwMode="auto">
            <a:xfrm>
              <a:off x="6038710" y="2387795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61"/>
            <p:cNvSpPr>
              <a:spLocks noChangeShapeType="1"/>
            </p:cNvSpPr>
            <p:nvPr/>
          </p:nvSpPr>
          <p:spPr bwMode="auto">
            <a:xfrm>
              <a:off x="6419710" y="15495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62"/>
            <p:cNvSpPr>
              <a:spLocks noChangeShapeType="1"/>
            </p:cNvSpPr>
            <p:nvPr/>
          </p:nvSpPr>
          <p:spPr bwMode="auto">
            <a:xfrm>
              <a:off x="6419710" y="208299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Text Box 63"/>
            <p:cNvSpPr txBox="1">
              <a:spLocks noChangeArrowheads="1"/>
            </p:cNvSpPr>
            <p:nvPr/>
          </p:nvSpPr>
          <p:spPr bwMode="auto">
            <a:xfrm>
              <a:off x="6191110" y="1168595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76" name="Text Box 64"/>
            <p:cNvSpPr txBox="1">
              <a:spLocks noChangeArrowheads="1"/>
            </p:cNvSpPr>
            <p:nvPr/>
          </p:nvSpPr>
          <p:spPr bwMode="auto">
            <a:xfrm>
              <a:off x="4209910" y="23877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77" name="Text Box 65"/>
            <p:cNvSpPr txBox="1">
              <a:spLocks noChangeArrowheads="1"/>
            </p:cNvSpPr>
            <p:nvPr/>
          </p:nvSpPr>
          <p:spPr bwMode="auto">
            <a:xfrm>
              <a:off x="4209910" y="26163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3</a:t>
              </a:r>
            </a:p>
          </p:txBody>
        </p:sp>
        <p:sp>
          <p:nvSpPr>
            <p:cNvPr id="21578" name="Text Box 66"/>
            <p:cNvSpPr txBox="1">
              <a:spLocks noChangeArrowheads="1"/>
            </p:cNvSpPr>
            <p:nvPr/>
          </p:nvSpPr>
          <p:spPr bwMode="auto">
            <a:xfrm>
              <a:off x="4209910" y="28592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79" name="Text Box 67"/>
            <p:cNvSpPr txBox="1">
              <a:spLocks noChangeArrowheads="1"/>
            </p:cNvSpPr>
            <p:nvPr/>
          </p:nvSpPr>
          <p:spPr bwMode="auto">
            <a:xfrm>
              <a:off x="4209910" y="30878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80" name="Line 68"/>
            <p:cNvSpPr>
              <a:spLocks noChangeShapeType="1"/>
            </p:cNvSpPr>
            <p:nvPr/>
          </p:nvSpPr>
          <p:spPr bwMode="auto">
            <a:xfrm>
              <a:off x="7562710" y="2235395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Text Box 69"/>
            <p:cNvSpPr txBox="1">
              <a:spLocks noChangeArrowheads="1"/>
            </p:cNvSpPr>
            <p:nvPr/>
          </p:nvSpPr>
          <p:spPr bwMode="auto">
            <a:xfrm>
              <a:off x="8172310" y="2082995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</p:grpSp>
      <p:grpSp>
        <p:nvGrpSpPr>
          <p:cNvPr id="21527" name="Group 39"/>
          <p:cNvGrpSpPr>
            <a:grpSpLocks/>
          </p:cNvGrpSpPr>
          <p:nvPr/>
        </p:nvGrpSpPr>
        <p:grpSpPr bwMode="auto">
          <a:xfrm>
            <a:off x="347663" y="3082926"/>
            <a:ext cx="4453726" cy="2419530"/>
            <a:chOff x="2095500" y="990600"/>
            <a:chExt cx="4453726" cy="2419529"/>
          </a:xfrm>
        </p:grpSpPr>
        <p:sp>
          <p:nvSpPr>
            <p:cNvPr id="21549" name="AutoShape 47"/>
            <p:cNvSpPr>
              <a:spLocks noChangeArrowheads="1"/>
            </p:cNvSpPr>
            <p:nvPr/>
          </p:nvSpPr>
          <p:spPr bwMode="auto">
            <a:xfrm>
              <a:off x="4953000" y="1676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0" name="AutoShape 48"/>
            <p:cNvSpPr>
              <a:spLocks noChangeArrowheads="1"/>
            </p:cNvSpPr>
            <p:nvPr/>
          </p:nvSpPr>
          <p:spPr bwMode="auto">
            <a:xfrm flipH="1">
              <a:off x="3124200" y="2362200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1" name="Line 50"/>
            <p:cNvSpPr>
              <a:spLocks noChangeShapeType="1"/>
            </p:cNvSpPr>
            <p:nvPr/>
          </p:nvSpPr>
          <p:spPr bwMode="auto">
            <a:xfrm>
              <a:off x="2581275" y="26670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Line 51"/>
            <p:cNvSpPr>
              <a:spLocks noChangeShapeType="1"/>
            </p:cNvSpPr>
            <p:nvPr/>
          </p:nvSpPr>
          <p:spPr bwMode="auto">
            <a:xfrm>
              <a:off x="2581275" y="2890838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53"/>
            <p:cNvSpPr>
              <a:spLocks noChangeShapeType="1"/>
            </p:cNvSpPr>
            <p:nvPr/>
          </p:nvSpPr>
          <p:spPr bwMode="auto">
            <a:xfrm>
              <a:off x="3733800" y="2743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Line 54"/>
            <p:cNvSpPr>
              <a:spLocks noChangeShapeType="1"/>
            </p:cNvSpPr>
            <p:nvPr/>
          </p:nvSpPr>
          <p:spPr bwMode="auto">
            <a:xfrm flipV="1">
              <a:off x="4038600" y="2209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Line 55"/>
            <p:cNvSpPr>
              <a:spLocks noChangeShapeType="1"/>
            </p:cNvSpPr>
            <p:nvPr/>
          </p:nvSpPr>
          <p:spPr bwMode="auto">
            <a:xfrm>
              <a:off x="4038600" y="2209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Line 56"/>
            <p:cNvSpPr>
              <a:spLocks noChangeShapeType="1"/>
            </p:cNvSpPr>
            <p:nvPr/>
          </p:nvSpPr>
          <p:spPr bwMode="auto">
            <a:xfrm>
              <a:off x="4419600" y="1371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Line 57"/>
            <p:cNvSpPr>
              <a:spLocks noChangeShapeType="1"/>
            </p:cNvSpPr>
            <p:nvPr/>
          </p:nvSpPr>
          <p:spPr bwMode="auto">
            <a:xfrm>
              <a:off x="4419600" y="1905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Text Box 58"/>
            <p:cNvSpPr txBox="1">
              <a:spLocks noChangeArrowheads="1"/>
            </p:cNvSpPr>
            <p:nvPr/>
          </p:nvSpPr>
          <p:spPr bwMode="auto">
            <a:xfrm>
              <a:off x="4191000" y="990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59" name="Text Box 61"/>
            <p:cNvSpPr txBox="1">
              <a:spLocks noChangeArrowheads="1"/>
            </p:cNvSpPr>
            <p:nvPr/>
          </p:nvSpPr>
          <p:spPr bwMode="auto">
            <a:xfrm>
              <a:off x="2095500" y="2209800"/>
              <a:ext cx="457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60" name="Line 63"/>
            <p:cNvSpPr>
              <a:spLocks noChangeShapeType="1"/>
            </p:cNvSpPr>
            <p:nvPr/>
          </p:nvSpPr>
          <p:spPr bwMode="auto">
            <a:xfrm>
              <a:off x="5562600" y="2057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Text Box 64"/>
            <p:cNvSpPr txBox="1">
              <a:spLocks noChangeArrowheads="1"/>
            </p:cNvSpPr>
            <p:nvPr/>
          </p:nvSpPr>
          <p:spPr bwMode="auto">
            <a:xfrm>
              <a:off x="6172200" y="1905000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62" name="Line 50"/>
            <p:cNvSpPr>
              <a:spLocks noChangeShapeType="1"/>
            </p:cNvSpPr>
            <p:nvPr/>
          </p:nvSpPr>
          <p:spPr bwMode="auto">
            <a:xfrm>
              <a:off x="2438400" y="24765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50"/>
            <p:cNvSpPr>
              <a:spLocks noChangeShapeType="1"/>
            </p:cNvSpPr>
            <p:nvPr/>
          </p:nvSpPr>
          <p:spPr bwMode="auto">
            <a:xfrm>
              <a:off x="2476500" y="30861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28" name="Group 56"/>
          <p:cNvGrpSpPr>
            <a:grpSpLocks/>
          </p:cNvGrpSpPr>
          <p:nvPr/>
        </p:nvGrpSpPr>
        <p:grpSpPr bwMode="auto">
          <a:xfrm>
            <a:off x="4764089" y="3582987"/>
            <a:ext cx="4116759" cy="2229265"/>
            <a:chOff x="1447800" y="3657600"/>
            <a:chExt cx="5172214" cy="2483069"/>
          </a:xfrm>
        </p:grpSpPr>
        <p:sp>
          <p:nvSpPr>
            <p:cNvPr id="21529" name="AutoShape 65"/>
            <p:cNvSpPr>
              <a:spLocks noChangeArrowheads="1"/>
            </p:cNvSpPr>
            <p:nvPr/>
          </p:nvSpPr>
          <p:spPr bwMode="auto">
            <a:xfrm>
              <a:off x="4959350" y="4343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0" name="AutoShape 66"/>
            <p:cNvSpPr>
              <a:spLocks noChangeArrowheads="1"/>
            </p:cNvSpPr>
            <p:nvPr/>
          </p:nvSpPr>
          <p:spPr bwMode="auto">
            <a:xfrm flipH="1">
              <a:off x="2667000" y="4800600"/>
              <a:ext cx="1073150" cy="12954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1" name="Line 67"/>
            <p:cNvSpPr>
              <a:spLocks noChangeShapeType="1"/>
            </p:cNvSpPr>
            <p:nvPr/>
          </p:nvSpPr>
          <p:spPr bwMode="auto">
            <a:xfrm>
              <a:off x="1778000" y="5105400"/>
              <a:ext cx="1295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Line 71"/>
            <p:cNvSpPr>
              <a:spLocks noChangeShapeType="1"/>
            </p:cNvSpPr>
            <p:nvPr/>
          </p:nvSpPr>
          <p:spPr bwMode="auto">
            <a:xfrm>
              <a:off x="3740150" y="5410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Line 72"/>
            <p:cNvSpPr>
              <a:spLocks noChangeShapeType="1"/>
            </p:cNvSpPr>
            <p:nvPr/>
          </p:nvSpPr>
          <p:spPr bwMode="auto">
            <a:xfrm flipV="1">
              <a:off x="4044950" y="4876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Line 73"/>
            <p:cNvSpPr>
              <a:spLocks noChangeShapeType="1"/>
            </p:cNvSpPr>
            <p:nvPr/>
          </p:nvSpPr>
          <p:spPr bwMode="auto">
            <a:xfrm>
              <a:off x="4044950" y="4876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Line 74"/>
            <p:cNvSpPr>
              <a:spLocks noChangeShapeType="1"/>
            </p:cNvSpPr>
            <p:nvPr/>
          </p:nvSpPr>
          <p:spPr bwMode="auto">
            <a:xfrm>
              <a:off x="4425950" y="4038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Line 75"/>
            <p:cNvSpPr>
              <a:spLocks noChangeShapeType="1"/>
            </p:cNvSpPr>
            <p:nvPr/>
          </p:nvSpPr>
          <p:spPr bwMode="auto">
            <a:xfrm>
              <a:off x="4425950" y="4572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Text Box 76"/>
            <p:cNvSpPr txBox="1">
              <a:spLocks noChangeArrowheads="1"/>
            </p:cNvSpPr>
            <p:nvPr/>
          </p:nvSpPr>
          <p:spPr bwMode="auto">
            <a:xfrm>
              <a:off x="4197350" y="3657600"/>
              <a:ext cx="554247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38" name="Text Box 77"/>
            <p:cNvSpPr txBox="1">
              <a:spLocks noChangeArrowheads="1"/>
            </p:cNvSpPr>
            <p:nvPr/>
          </p:nvSpPr>
          <p:spPr bwMode="auto">
            <a:xfrm>
              <a:off x="1447800" y="4648201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1539" name="Text Box 78"/>
            <p:cNvSpPr txBox="1">
              <a:spLocks noChangeArrowheads="1"/>
            </p:cNvSpPr>
            <p:nvPr/>
          </p:nvSpPr>
          <p:spPr bwMode="auto">
            <a:xfrm>
              <a:off x="1447800" y="4876800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1540" name="Text Box 79"/>
            <p:cNvSpPr txBox="1">
              <a:spLocks noChangeArrowheads="1"/>
            </p:cNvSpPr>
            <p:nvPr/>
          </p:nvSpPr>
          <p:spPr bwMode="auto">
            <a:xfrm>
              <a:off x="1447800" y="55006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41" name="Text Box 80"/>
            <p:cNvSpPr txBox="1">
              <a:spLocks noChangeArrowheads="1"/>
            </p:cNvSpPr>
            <p:nvPr/>
          </p:nvSpPr>
          <p:spPr bwMode="auto">
            <a:xfrm>
              <a:off x="1447800" y="57292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42" name="Line 81"/>
            <p:cNvSpPr>
              <a:spLocks noChangeShapeType="1"/>
            </p:cNvSpPr>
            <p:nvPr/>
          </p:nvSpPr>
          <p:spPr bwMode="auto">
            <a:xfrm>
              <a:off x="5568950" y="4724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Text Box 82"/>
            <p:cNvSpPr txBox="1">
              <a:spLocks noChangeArrowheads="1"/>
            </p:cNvSpPr>
            <p:nvPr/>
          </p:nvSpPr>
          <p:spPr bwMode="auto">
            <a:xfrm>
              <a:off x="6178550" y="4572000"/>
              <a:ext cx="441464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</a:t>
              </a:r>
              <a:endParaRPr lang="en-US" altLang="en-US" sz="1800" baseline="-18000"/>
            </a:p>
          </p:txBody>
        </p:sp>
        <p:sp>
          <p:nvSpPr>
            <p:cNvPr id="21544" name="Line 83"/>
            <p:cNvSpPr>
              <a:spLocks noChangeShapeType="1"/>
            </p:cNvSpPr>
            <p:nvPr/>
          </p:nvSpPr>
          <p:spPr bwMode="auto">
            <a:xfrm>
              <a:off x="1854200" y="5791200"/>
              <a:ext cx="1219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Line 84"/>
            <p:cNvSpPr>
              <a:spLocks noChangeShapeType="1"/>
            </p:cNvSpPr>
            <p:nvPr/>
          </p:nvSpPr>
          <p:spPr bwMode="auto">
            <a:xfrm>
              <a:off x="1854200" y="4953000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Line 85"/>
            <p:cNvSpPr>
              <a:spLocks noChangeShapeType="1"/>
            </p:cNvSpPr>
            <p:nvPr/>
          </p:nvSpPr>
          <p:spPr bwMode="auto">
            <a:xfrm>
              <a:off x="1778000" y="5943600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Text Box 86"/>
            <p:cNvSpPr txBox="1">
              <a:spLocks noChangeArrowheads="1"/>
            </p:cNvSpPr>
            <p:nvPr/>
          </p:nvSpPr>
          <p:spPr bwMode="auto">
            <a:xfrm>
              <a:off x="1523999" y="5029201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  <p:sp>
          <p:nvSpPr>
            <p:cNvPr id="21548" name="Text Box 87"/>
            <p:cNvSpPr txBox="1">
              <a:spLocks noChangeArrowheads="1"/>
            </p:cNvSpPr>
            <p:nvPr/>
          </p:nvSpPr>
          <p:spPr bwMode="auto">
            <a:xfrm>
              <a:off x="1523999" y="5119688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BB9E526-5C89-4719-97D2-A24ECD2817D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smtClean="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693738" y="241301"/>
            <a:ext cx="3377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Priority Encoder:</a:t>
            </a:r>
          </a:p>
        </p:txBody>
      </p:sp>
      <p:grpSp>
        <p:nvGrpSpPr>
          <p:cNvPr id="22532" name="Group 33"/>
          <p:cNvGrpSpPr>
            <a:grpSpLocks/>
          </p:cNvGrpSpPr>
          <p:nvPr/>
        </p:nvGrpSpPr>
        <p:grpSpPr bwMode="auto">
          <a:xfrm>
            <a:off x="298450" y="971549"/>
            <a:ext cx="3704288" cy="3296317"/>
            <a:chOff x="2438400" y="3671888"/>
            <a:chExt cx="3400451" cy="2660267"/>
          </a:xfrm>
        </p:grpSpPr>
        <p:sp>
          <p:nvSpPr>
            <p:cNvPr id="22533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4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Line 14"/>
            <p:cNvSpPr>
              <a:spLocks noChangeShapeType="1"/>
            </p:cNvSpPr>
            <p:nvPr/>
          </p:nvSpPr>
          <p:spPr bwMode="auto">
            <a:xfrm>
              <a:off x="4624204" y="5407577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17"/>
            <p:cNvSpPr>
              <a:spLocks noChangeShapeType="1"/>
            </p:cNvSpPr>
            <p:nvPr/>
          </p:nvSpPr>
          <p:spPr bwMode="auto">
            <a:xfrm>
              <a:off x="2826204" y="4818683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Line 18"/>
            <p:cNvSpPr>
              <a:spLocks noChangeShapeType="1"/>
            </p:cNvSpPr>
            <p:nvPr/>
          </p:nvSpPr>
          <p:spPr bwMode="auto">
            <a:xfrm>
              <a:off x="2826204" y="506663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19"/>
            <p:cNvSpPr>
              <a:spLocks noChangeShapeType="1"/>
            </p:cNvSpPr>
            <p:nvPr/>
          </p:nvSpPr>
          <p:spPr bwMode="auto">
            <a:xfrm>
              <a:off x="2826204" y="5314594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Text Box 27"/>
            <p:cNvSpPr txBox="1">
              <a:spLocks noChangeArrowheads="1"/>
            </p:cNvSpPr>
            <p:nvPr/>
          </p:nvSpPr>
          <p:spPr bwMode="auto">
            <a:xfrm>
              <a:off x="3810000" y="4508738"/>
              <a:ext cx="228380" cy="1026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</p:txBody>
        </p:sp>
        <p:sp>
          <p:nvSpPr>
            <p:cNvPr id="22541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Text Box 29"/>
            <p:cNvSpPr txBox="1">
              <a:spLocks noChangeArrowheads="1"/>
            </p:cNvSpPr>
            <p:nvPr/>
          </p:nvSpPr>
          <p:spPr bwMode="auto">
            <a:xfrm>
              <a:off x="4052878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2543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2544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0</a:t>
              </a:r>
            </a:p>
          </p:txBody>
        </p:sp>
        <p:sp>
          <p:nvSpPr>
            <p:cNvPr id="22548" name="Rectangle 35"/>
            <p:cNvSpPr>
              <a:spLocks noChangeArrowheads="1"/>
            </p:cNvSpPr>
            <p:nvPr/>
          </p:nvSpPr>
          <p:spPr bwMode="auto">
            <a:xfrm>
              <a:off x="2473655" y="5283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3</a:t>
              </a:r>
            </a:p>
          </p:txBody>
        </p:sp>
        <p:sp>
          <p:nvSpPr>
            <p:cNvPr id="22549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2550" name="Text Box 37"/>
            <p:cNvSpPr txBox="1">
              <a:spLocks noChangeArrowheads="1"/>
            </p:cNvSpPr>
            <p:nvPr/>
          </p:nvSpPr>
          <p:spPr bwMode="auto">
            <a:xfrm>
              <a:off x="5470322" y="512862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2551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11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72232A-6DAF-424B-A170-7D1EAA3C7F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smtClean="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798265" y="264007"/>
            <a:ext cx="53912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Priority Encoder: Definition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769938" y="1431926"/>
            <a:ext cx="6875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Description: Input (I</a:t>
            </a:r>
            <a:r>
              <a:rPr lang="en-US" altLang="en-US" sz="2400" baseline="-18000"/>
              <a:t>2</a:t>
            </a:r>
            <a:r>
              <a:rPr lang="en-US" altLang="en-US" sz="2400" baseline="30000"/>
              <a:t>n</a:t>
            </a:r>
            <a:r>
              <a:rPr lang="en-US" altLang="en-US" sz="2400" baseline="-4000"/>
              <a:t>-1</a:t>
            </a:r>
            <a:r>
              <a:rPr lang="en-US" altLang="en-US" sz="2400"/>
              <a:t>,…, I</a:t>
            </a:r>
            <a:r>
              <a:rPr lang="en-US" altLang="en-US" sz="2400" baseline="-18000"/>
              <a:t>0</a:t>
            </a:r>
            <a:r>
              <a:rPr lang="en-US" altLang="en-US" sz="2400"/>
              <a:t>), Output 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046415" y="1931989"/>
            <a:ext cx="53270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 = i if 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E = 1 &amp; I</a:t>
            </a:r>
            <a:r>
              <a:rPr lang="en-US" altLang="en-US" sz="2400" baseline="-18000"/>
              <a:t>k</a:t>
            </a:r>
            <a:r>
              <a:rPr lang="en-US" altLang="en-US" sz="2400"/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 &gt; i (high bit priority)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k&lt; i (low bit priority)</a:t>
            </a:r>
            <a:r>
              <a:rPr lang="en-US" altLang="en-US" sz="1800"/>
              <a:t>.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572001" y="3275014"/>
            <a:ext cx="40575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  <a:r>
              <a:rPr lang="en-US" altLang="en-US" sz="2400" baseline="-25000"/>
              <a:t>o</a:t>
            </a:r>
            <a:r>
              <a:rPr lang="en-US" altLang="en-US" sz="2400"/>
              <a:t> = 1 if E = 1 &amp; I</a:t>
            </a:r>
            <a:r>
              <a:rPr lang="en-US" altLang="en-US" sz="2400" baseline="-12000"/>
              <a:t>i</a:t>
            </a:r>
            <a:r>
              <a:rPr lang="en-US" altLang="en-US" sz="2400"/>
              <a:t> = 0 for all i,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</a:t>
            </a:r>
            <a:r>
              <a:rPr lang="en-US" altLang="en-US" sz="2400" baseline="-25000"/>
              <a:t>s</a:t>
            </a:r>
            <a:r>
              <a:rPr lang="en-US" altLang="en-US" sz="2400"/>
              <a:t> = 1 if E = 1 &amp;    i 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  <a:r>
              <a:rPr lang="en-US" altLang="en-US" sz="1800"/>
              <a:t>.</a:t>
            </a:r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 rot="10800000">
            <a:off x="6684965" y="3695977"/>
            <a:ext cx="396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E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4648200" y="4159251"/>
            <a:ext cx="3917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(G</a:t>
            </a:r>
            <a:r>
              <a:rPr lang="en-US" altLang="en-US" sz="2400" baseline="-25000"/>
              <a:t>s</a:t>
            </a:r>
            <a:r>
              <a:rPr lang="en-US" altLang="en-US" sz="2400"/>
              <a:t> is like A, and E</a:t>
            </a:r>
            <a:r>
              <a:rPr lang="en-US" altLang="en-US" sz="2400" baseline="-25000"/>
              <a:t>o</a:t>
            </a:r>
            <a:r>
              <a:rPr lang="en-US" altLang="en-US" sz="2400"/>
              <a:t> passes on enable).</a:t>
            </a:r>
          </a:p>
        </p:txBody>
      </p:sp>
      <p:grpSp>
        <p:nvGrpSpPr>
          <p:cNvPr id="23561" name="Group 33"/>
          <p:cNvGrpSpPr>
            <a:grpSpLocks/>
          </p:cNvGrpSpPr>
          <p:nvPr/>
        </p:nvGrpSpPr>
        <p:grpSpPr bwMode="auto">
          <a:xfrm>
            <a:off x="501650" y="2622549"/>
            <a:ext cx="3704288" cy="3296317"/>
            <a:chOff x="2438400" y="3671888"/>
            <a:chExt cx="3400451" cy="2660267"/>
          </a:xfrm>
        </p:grpSpPr>
        <p:sp>
          <p:nvSpPr>
            <p:cNvPr id="23562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3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14"/>
            <p:cNvSpPr>
              <a:spLocks noChangeShapeType="1"/>
            </p:cNvSpPr>
            <p:nvPr/>
          </p:nvSpPr>
          <p:spPr bwMode="auto">
            <a:xfrm>
              <a:off x="4648200" y="5029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15"/>
            <p:cNvSpPr>
              <a:spLocks noChangeShapeType="1"/>
            </p:cNvSpPr>
            <p:nvPr/>
          </p:nvSpPr>
          <p:spPr bwMode="auto">
            <a:xfrm>
              <a:off x="4648200" y="5334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17"/>
            <p:cNvSpPr>
              <a:spLocks noChangeShapeType="1"/>
            </p:cNvSpPr>
            <p:nvPr/>
          </p:nvSpPr>
          <p:spPr bwMode="auto">
            <a:xfrm>
              <a:off x="2819400" y="4738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8"/>
            <p:cNvSpPr>
              <a:spLocks noChangeShapeType="1"/>
            </p:cNvSpPr>
            <p:nvPr/>
          </p:nvSpPr>
          <p:spPr bwMode="auto">
            <a:xfrm>
              <a:off x="2819400" y="4891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19"/>
            <p:cNvSpPr>
              <a:spLocks noChangeShapeType="1"/>
            </p:cNvSpPr>
            <p:nvPr/>
          </p:nvSpPr>
          <p:spPr bwMode="auto">
            <a:xfrm>
              <a:off x="2819400" y="50434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20"/>
            <p:cNvSpPr>
              <a:spLocks noChangeShapeType="1"/>
            </p:cNvSpPr>
            <p:nvPr/>
          </p:nvSpPr>
          <p:spPr bwMode="auto">
            <a:xfrm>
              <a:off x="2819400" y="51958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21"/>
            <p:cNvSpPr>
              <a:spLocks noChangeShapeType="1"/>
            </p:cNvSpPr>
            <p:nvPr/>
          </p:nvSpPr>
          <p:spPr bwMode="auto">
            <a:xfrm>
              <a:off x="2819400" y="5348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Line 22"/>
            <p:cNvSpPr>
              <a:spLocks noChangeShapeType="1"/>
            </p:cNvSpPr>
            <p:nvPr/>
          </p:nvSpPr>
          <p:spPr bwMode="auto">
            <a:xfrm>
              <a:off x="2819400" y="5500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23"/>
            <p:cNvSpPr>
              <a:spLocks noChangeShapeType="1"/>
            </p:cNvSpPr>
            <p:nvPr/>
          </p:nvSpPr>
          <p:spPr bwMode="auto">
            <a:xfrm>
              <a:off x="2819400" y="5653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Text Box 27"/>
            <p:cNvSpPr txBox="1">
              <a:spLocks noChangeArrowheads="1"/>
            </p:cNvSpPr>
            <p:nvPr/>
          </p:nvSpPr>
          <p:spPr bwMode="auto">
            <a:xfrm>
              <a:off x="3810000" y="4494213"/>
              <a:ext cx="228380" cy="1068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23575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Text Box 29"/>
            <p:cNvSpPr txBox="1">
              <a:spLocks noChangeArrowheads="1"/>
            </p:cNvSpPr>
            <p:nvPr/>
          </p:nvSpPr>
          <p:spPr bwMode="auto">
            <a:xfrm>
              <a:off x="3962400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3577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3578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3580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0</a:t>
              </a:r>
            </a:p>
          </p:txBody>
        </p:sp>
        <p:sp>
          <p:nvSpPr>
            <p:cNvPr id="23582" name="Rectangle 35"/>
            <p:cNvSpPr>
              <a:spLocks noChangeArrowheads="1"/>
            </p:cNvSpPr>
            <p:nvPr/>
          </p:nvSpPr>
          <p:spPr bwMode="auto">
            <a:xfrm>
              <a:off x="2438400" y="54864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7</a:t>
              </a:r>
            </a:p>
          </p:txBody>
        </p:sp>
        <p:sp>
          <p:nvSpPr>
            <p:cNvPr id="23583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3584" name="Text Box 37"/>
            <p:cNvSpPr txBox="1">
              <a:spLocks noChangeArrowheads="1"/>
            </p:cNvSpPr>
            <p:nvPr/>
          </p:nvSpPr>
          <p:spPr bwMode="auto">
            <a:xfrm>
              <a:off x="5492750" y="4800600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3585" name="Text Box 38"/>
            <p:cNvSpPr txBox="1">
              <a:spLocks noChangeArrowheads="1"/>
            </p:cNvSpPr>
            <p:nvPr/>
          </p:nvSpPr>
          <p:spPr bwMode="auto">
            <a:xfrm>
              <a:off x="5492750" y="511968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3586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74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FD2608-7A97-4B59-8248-BC682338EAC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smtClean="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61965" y="165101"/>
            <a:ext cx="81486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Priority Encoder: Implement a 32-input priority encoder w/ 8 input priority encoders (high bit priority).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3429000" y="1676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4495800" y="1981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8768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486400" y="1752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32, </a:t>
            </a:r>
            <a:r>
              <a:rPr lang="en-US" altLang="en-US" sz="2400"/>
              <a:t>y</a:t>
            </a:r>
            <a:r>
              <a:rPr lang="en-US" altLang="en-US" sz="2400" baseline="-18000"/>
              <a:t>31, </a:t>
            </a:r>
            <a:r>
              <a:rPr lang="en-US" altLang="en-US" sz="2400"/>
              <a:t>y</a:t>
            </a:r>
            <a:r>
              <a:rPr lang="en-US" altLang="en-US" sz="2400" baseline="-18000"/>
              <a:t>30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514600" y="198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905001" y="1752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31-24</a:t>
            </a:r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3962400" y="2286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3905250" y="2300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>
            <a:off x="4495800" y="213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>
            <a:off x="4648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0" name="Line 15"/>
          <p:cNvSpPr>
            <a:spLocks noChangeShapeType="1"/>
          </p:cNvSpPr>
          <p:nvPr/>
        </p:nvSpPr>
        <p:spPr bwMode="auto">
          <a:xfrm>
            <a:off x="46482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1" name="Text Box 16"/>
          <p:cNvSpPr txBox="1">
            <a:spLocks noChangeArrowheads="1"/>
          </p:cNvSpPr>
          <p:nvPr/>
        </p:nvSpPr>
        <p:spPr bwMode="auto">
          <a:xfrm>
            <a:off x="4876800" y="2224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592" name="Rectangle 17"/>
          <p:cNvSpPr>
            <a:spLocks noChangeArrowheads="1"/>
          </p:cNvSpPr>
          <p:nvPr/>
        </p:nvSpPr>
        <p:spPr bwMode="auto">
          <a:xfrm>
            <a:off x="3384550" y="2819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3" name="Line 18"/>
          <p:cNvSpPr>
            <a:spLocks noChangeShapeType="1"/>
          </p:cNvSpPr>
          <p:nvPr/>
        </p:nvSpPr>
        <p:spPr bwMode="auto">
          <a:xfrm>
            <a:off x="445135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4" name="Line 19"/>
          <p:cNvSpPr>
            <a:spLocks noChangeShapeType="1"/>
          </p:cNvSpPr>
          <p:nvPr/>
        </p:nvSpPr>
        <p:spPr bwMode="auto">
          <a:xfrm>
            <a:off x="483235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5" name="Rectangle 20"/>
          <p:cNvSpPr>
            <a:spLocks noChangeArrowheads="1"/>
          </p:cNvSpPr>
          <p:nvPr/>
        </p:nvSpPr>
        <p:spPr bwMode="auto">
          <a:xfrm>
            <a:off x="5441950" y="2895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22, </a:t>
            </a:r>
            <a:r>
              <a:rPr lang="en-US" altLang="en-US" sz="2400"/>
              <a:t>y</a:t>
            </a:r>
            <a:r>
              <a:rPr lang="en-US" altLang="en-US" sz="2400" baseline="-18000"/>
              <a:t>21, </a:t>
            </a:r>
            <a:r>
              <a:rPr lang="en-US" altLang="en-US" sz="2400"/>
              <a:t>y</a:t>
            </a:r>
            <a:r>
              <a:rPr lang="en-US" altLang="en-US" sz="2400" baseline="-18000"/>
              <a:t>20</a:t>
            </a:r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>
            <a:off x="247015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7" name="Rectangle 22"/>
          <p:cNvSpPr>
            <a:spLocks noChangeArrowheads="1"/>
          </p:cNvSpPr>
          <p:nvPr/>
        </p:nvSpPr>
        <p:spPr bwMode="auto">
          <a:xfrm>
            <a:off x="1860551" y="2895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/>
              <a:t>I</a:t>
            </a:r>
            <a:r>
              <a:rPr lang="en-US" altLang="en-US" sz="2400" baseline="-18000" dirty="0" smtClean="0"/>
              <a:t>23-16</a:t>
            </a:r>
            <a:endParaRPr lang="en-US" altLang="en-US" sz="2400" baseline="-18000" dirty="0"/>
          </a:p>
        </p:txBody>
      </p:sp>
      <p:sp>
        <p:nvSpPr>
          <p:cNvPr id="24598" name="Text Box 24"/>
          <p:cNvSpPr txBox="1">
            <a:spLocks noChangeArrowheads="1"/>
          </p:cNvSpPr>
          <p:nvPr/>
        </p:nvSpPr>
        <p:spPr bwMode="auto">
          <a:xfrm>
            <a:off x="3860800" y="3443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4451350" y="3276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460375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4603750" y="3581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2" name="Text Box 28"/>
          <p:cNvSpPr txBox="1">
            <a:spLocks noChangeArrowheads="1"/>
          </p:cNvSpPr>
          <p:nvPr/>
        </p:nvSpPr>
        <p:spPr bwMode="auto">
          <a:xfrm>
            <a:off x="4832350" y="3367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03" name="Rectangle 29"/>
          <p:cNvSpPr>
            <a:spLocks noChangeArrowheads="1"/>
          </p:cNvSpPr>
          <p:nvPr/>
        </p:nvSpPr>
        <p:spPr bwMode="auto">
          <a:xfrm>
            <a:off x="3352800" y="3962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4" name="Line 30"/>
          <p:cNvSpPr>
            <a:spLocks noChangeShapeType="1"/>
          </p:cNvSpPr>
          <p:nvPr/>
        </p:nvSpPr>
        <p:spPr bwMode="auto">
          <a:xfrm>
            <a:off x="4419600" y="4267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5" name="Line 31"/>
          <p:cNvSpPr>
            <a:spLocks noChangeShapeType="1"/>
          </p:cNvSpPr>
          <p:nvPr/>
        </p:nvSpPr>
        <p:spPr bwMode="auto">
          <a:xfrm>
            <a:off x="48006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6" name="Rectangle 32"/>
          <p:cNvSpPr>
            <a:spLocks noChangeArrowheads="1"/>
          </p:cNvSpPr>
          <p:nvPr/>
        </p:nvSpPr>
        <p:spPr bwMode="auto">
          <a:xfrm>
            <a:off x="5410200" y="4038600"/>
            <a:ext cx="1459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12, </a:t>
            </a:r>
            <a:r>
              <a:rPr lang="en-US" altLang="en-US" sz="2400"/>
              <a:t>y</a:t>
            </a:r>
            <a:r>
              <a:rPr lang="en-US" altLang="en-US" sz="2400" baseline="-18000"/>
              <a:t>11, </a:t>
            </a:r>
            <a:r>
              <a:rPr lang="en-US" altLang="en-US" sz="2400"/>
              <a:t>y</a:t>
            </a:r>
            <a:r>
              <a:rPr lang="en-US" altLang="en-US" sz="2400" baseline="-18000"/>
              <a:t>10</a:t>
            </a:r>
          </a:p>
        </p:txBody>
      </p:sp>
      <p:sp>
        <p:nvSpPr>
          <p:cNvPr id="24607" name="Line 33"/>
          <p:cNvSpPr>
            <a:spLocks noChangeShapeType="1"/>
          </p:cNvSpPr>
          <p:nvPr/>
        </p:nvSpPr>
        <p:spPr bwMode="auto">
          <a:xfrm>
            <a:off x="24384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8" name="Rectangle 34"/>
          <p:cNvSpPr>
            <a:spLocks noChangeArrowheads="1"/>
          </p:cNvSpPr>
          <p:nvPr/>
        </p:nvSpPr>
        <p:spPr bwMode="auto">
          <a:xfrm>
            <a:off x="1828801" y="4038600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15-8</a:t>
            </a:r>
          </a:p>
        </p:txBody>
      </p:sp>
      <p:sp>
        <p:nvSpPr>
          <p:cNvPr id="24609" name="Line 35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0" name="Text Box 36"/>
          <p:cNvSpPr txBox="1">
            <a:spLocks noChangeArrowheads="1"/>
          </p:cNvSpPr>
          <p:nvPr/>
        </p:nvSpPr>
        <p:spPr bwMode="auto">
          <a:xfrm>
            <a:off x="3829050" y="4586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11" name="Line 37"/>
          <p:cNvSpPr>
            <a:spLocks noChangeShapeType="1"/>
          </p:cNvSpPr>
          <p:nvPr/>
        </p:nvSpPr>
        <p:spPr bwMode="auto">
          <a:xfrm>
            <a:off x="4419600" y="4419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2" name="Line 38"/>
          <p:cNvSpPr>
            <a:spLocks noChangeShapeType="1"/>
          </p:cNvSpPr>
          <p:nvPr/>
        </p:nvSpPr>
        <p:spPr bwMode="auto">
          <a:xfrm>
            <a:off x="45720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3" name="Line 39"/>
          <p:cNvSpPr>
            <a:spLocks noChangeShapeType="1"/>
          </p:cNvSpPr>
          <p:nvPr/>
        </p:nvSpPr>
        <p:spPr bwMode="auto">
          <a:xfrm>
            <a:off x="45720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4" name="Text Box 40"/>
          <p:cNvSpPr txBox="1">
            <a:spLocks noChangeArrowheads="1"/>
          </p:cNvSpPr>
          <p:nvPr/>
        </p:nvSpPr>
        <p:spPr bwMode="auto">
          <a:xfrm>
            <a:off x="4800600" y="4510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15" name="Rectangle 41"/>
          <p:cNvSpPr>
            <a:spLocks noChangeArrowheads="1"/>
          </p:cNvSpPr>
          <p:nvPr/>
        </p:nvSpPr>
        <p:spPr bwMode="auto">
          <a:xfrm>
            <a:off x="3352800" y="51816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16" name="Line 42"/>
          <p:cNvSpPr>
            <a:spLocks noChangeShapeType="1"/>
          </p:cNvSpPr>
          <p:nvPr/>
        </p:nvSpPr>
        <p:spPr bwMode="auto">
          <a:xfrm>
            <a:off x="44196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7" name="Line 43"/>
          <p:cNvSpPr>
            <a:spLocks noChangeShapeType="1"/>
          </p:cNvSpPr>
          <p:nvPr/>
        </p:nvSpPr>
        <p:spPr bwMode="auto">
          <a:xfrm>
            <a:off x="48006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8" name="Rectangle 44"/>
          <p:cNvSpPr>
            <a:spLocks noChangeArrowheads="1"/>
          </p:cNvSpPr>
          <p:nvPr/>
        </p:nvSpPr>
        <p:spPr bwMode="auto">
          <a:xfrm>
            <a:off x="5410200" y="52578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02, </a:t>
            </a:r>
            <a:r>
              <a:rPr lang="en-US" altLang="en-US" sz="2400"/>
              <a:t>y</a:t>
            </a:r>
            <a:r>
              <a:rPr lang="en-US" altLang="en-US" sz="2400" baseline="-18000"/>
              <a:t>01, </a:t>
            </a:r>
            <a:r>
              <a:rPr lang="en-US" altLang="en-US" sz="2400"/>
              <a:t>y</a:t>
            </a:r>
            <a:r>
              <a:rPr lang="en-US" altLang="en-US" sz="2400" baseline="-18000"/>
              <a:t>00</a:t>
            </a:r>
          </a:p>
        </p:txBody>
      </p:sp>
      <p:sp>
        <p:nvSpPr>
          <p:cNvPr id="24619" name="Line 45"/>
          <p:cNvSpPr>
            <a:spLocks noChangeShapeType="1"/>
          </p:cNvSpPr>
          <p:nvPr/>
        </p:nvSpPr>
        <p:spPr bwMode="auto">
          <a:xfrm>
            <a:off x="2438400" y="5486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0" name="Rectangle 46"/>
          <p:cNvSpPr>
            <a:spLocks noChangeArrowheads="1"/>
          </p:cNvSpPr>
          <p:nvPr/>
        </p:nvSpPr>
        <p:spPr bwMode="auto">
          <a:xfrm>
            <a:off x="1828800" y="5257800"/>
            <a:ext cx="561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7-0</a:t>
            </a:r>
          </a:p>
        </p:txBody>
      </p:sp>
      <p:sp>
        <p:nvSpPr>
          <p:cNvPr id="24621" name="Line 47"/>
          <p:cNvSpPr>
            <a:spLocks noChangeShapeType="1"/>
          </p:cNvSpPr>
          <p:nvPr/>
        </p:nvSpPr>
        <p:spPr bwMode="auto">
          <a:xfrm>
            <a:off x="3886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2" name="Text Box 48"/>
          <p:cNvSpPr txBox="1">
            <a:spLocks noChangeArrowheads="1"/>
          </p:cNvSpPr>
          <p:nvPr/>
        </p:nvSpPr>
        <p:spPr bwMode="auto">
          <a:xfrm>
            <a:off x="3829050" y="58054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23" name="Line 49"/>
          <p:cNvSpPr>
            <a:spLocks noChangeShapeType="1"/>
          </p:cNvSpPr>
          <p:nvPr/>
        </p:nvSpPr>
        <p:spPr bwMode="auto">
          <a:xfrm>
            <a:off x="44196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4" name="Line 50"/>
          <p:cNvSpPr>
            <a:spLocks noChangeShapeType="1"/>
          </p:cNvSpPr>
          <p:nvPr/>
        </p:nvSpPr>
        <p:spPr bwMode="auto">
          <a:xfrm>
            <a:off x="4572000" y="563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5" name="Line 51"/>
          <p:cNvSpPr>
            <a:spLocks noChangeShapeType="1"/>
          </p:cNvSpPr>
          <p:nvPr/>
        </p:nvSpPr>
        <p:spPr bwMode="auto">
          <a:xfrm>
            <a:off x="4572000" y="5943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6" name="Text Box 52"/>
          <p:cNvSpPr txBox="1">
            <a:spLocks noChangeArrowheads="1"/>
          </p:cNvSpPr>
          <p:nvPr/>
        </p:nvSpPr>
        <p:spPr bwMode="auto">
          <a:xfrm>
            <a:off x="4800600" y="57292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27" name="Line 53"/>
          <p:cNvSpPr>
            <a:spLocks noChangeShapeType="1"/>
          </p:cNvSpPr>
          <p:nvPr/>
        </p:nvSpPr>
        <p:spPr bwMode="auto">
          <a:xfrm>
            <a:off x="3962400" y="137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8" name="Text Box 54"/>
          <p:cNvSpPr txBox="1">
            <a:spLocks noChangeArrowheads="1"/>
          </p:cNvSpPr>
          <p:nvPr/>
        </p:nvSpPr>
        <p:spPr bwMode="auto">
          <a:xfrm>
            <a:off x="3733800" y="1081089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4629" name="Line 55"/>
          <p:cNvSpPr>
            <a:spLocks noChangeShapeType="1"/>
          </p:cNvSpPr>
          <p:nvPr/>
        </p:nvSpPr>
        <p:spPr bwMode="auto">
          <a:xfrm>
            <a:off x="28194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0" name="Line 56"/>
          <p:cNvSpPr>
            <a:spLocks noChangeShapeType="1"/>
          </p:cNvSpPr>
          <p:nvPr/>
        </p:nvSpPr>
        <p:spPr bwMode="auto">
          <a:xfrm>
            <a:off x="281940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1" name="Line 57"/>
          <p:cNvSpPr>
            <a:spLocks noChangeShapeType="1"/>
          </p:cNvSpPr>
          <p:nvPr/>
        </p:nvSpPr>
        <p:spPr bwMode="auto">
          <a:xfrm>
            <a:off x="28194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2" name="Line 58"/>
          <p:cNvSpPr>
            <a:spLocks noChangeShapeType="1"/>
          </p:cNvSpPr>
          <p:nvPr/>
        </p:nvSpPr>
        <p:spPr bwMode="auto">
          <a:xfrm>
            <a:off x="28194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3" name="Line 59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4" name="Line 61"/>
          <p:cNvSpPr>
            <a:spLocks noChangeShapeType="1"/>
          </p:cNvSpPr>
          <p:nvPr/>
        </p:nvSpPr>
        <p:spPr bwMode="auto">
          <a:xfrm>
            <a:off x="38862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2343</TotalTime>
  <Words>1196</Words>
  <Application>Microsoft Office PowerPoint</Application>
  <PresentationFormat>On-screen Show (4:3)</PresentationFormat>
  <Paragraphs>434</Paragraphs>
  <Slides>26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Default Design</vt:lpstr>
      <vt:lpstr>Visio</vt:lpstr>
      <vt:lpstr>VISIO</vt:lpstr>
      <vt:lpstr>CSE 140 Lecture 11 Standard Combinational Modules</vt:lpstr>
      <vt:lpstr>Part III - Standard Combinational Modules</vt:lpstr>
      <vt:lpstr>Part III - Standard Combinational Modules</vt:lpstr>
      <vt:lpstr>Interconnect: Decoder, Encoder, Mux, DeMux</vt:lpstr>
      <vt:lpstr>1. Decoder</vt:lpstr>
      <vt:lpstr>iClicker: Decoder Definition</vt:lpstr>
      <vt:lpstr>PowerPoint Presentation</vt:lpstr>
      <vt:lpstr>1. Decoder: Definition</vt:lpstr>
      <vt:lpstr>1. Decoder: Definition</vt:lpstr>
      <vt:lpstr>PowerPoint Presentation</vt:lpstr>
      <vt:lpstr>PowerPoint Presentation</vt:lpstr>
      <vt:lpstr>1. Decoder: Definition</vt:lpstr>
      <vt:lpstr>PowerPoint Presentation</vt:lpstr>
      <vt:lpstr>PowerPoint Presentation</vt:lpstr>
      <vt:lpstr>PowerPoint Presentation</vt:lpstr>
      <vt:lpstr>Decoders</vt:lpstr>
      <vt:lpstr>PowerPoint Presentation</vt:lpstr>
      <vt:lpstr>PowerPoint Presentation</vt:lpstr>
      <vt:lpstr>PI Q: A four variable switching function f(a,b,c,d) can be implemented using which of the following?</vt:lpstr>
      <vt:lpstr>2. Encoder</vt:lpstr>
      <vt:lpstr>iClicker: Definition of Encoder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152</cp:revision>
  <cp:lastPrinted>2014-11-25T19:22:53Z</cp:lastPrinted>
  <dcterms:created xsi:type="dcterms:W3CDTF">2002-04-20T15:43:59Z</dcterms:created>
  <dcterms:modified xsi:type="dcterms:W3CDTF">2018-05-15T19:38:05Z</dcterms:modified>
</cp:coreProperties>
</file>