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notesSlides/notesSlide8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9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1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3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4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5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6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7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18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9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20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21.xml" ContentType="application/vnd.openxmlformats-officedocument.presentationml.notesSl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22.xml" ContentType="application/vnd.openxmlformats-officedocument.presentationml.notesSl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23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24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25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26.xml" ContentType="application/vnd.openxmlformats-officedocument.presentationml.notesSlid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27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28.xml" ContentType="application/vnd.openxmlformats-officedocument.presentationml.notesSlide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302" r:id="rId2"/>
    <p:sldId id="346" r:id="rId3"/>
    <p:sldId id="327" r:id="rId4"/>
    <p:sldId id="354" r:id="rId5"/>
    <p:sldId id="306" r:id="rId6"/>
    <p:sldId id="304" r:id="rId7"/>
    <p:sldId id="344" r:id="rId8"/>
    <p:sldId id="349" r:id="rId9"/>
    <p:sldId id="361" r:id="rId10"/>
    <p:sldId id="360" r:id="rId11"/>
    <p:sldId id="352" r:id="rId12"/>
    <p:sldId id="359" r:id="rId13"/>
    <p:sldId id="328" r:id="rId14"/>
    <p:sldId id="342" r:id="rId15"/>
    <p:sldId id="310" r:id="rId16"/>
    <p:sldId id="343" r:id="rId17"/>
    <p:sldId id="345" r:id="rId18"/>
    <p:sldId id="362" r:id="rId19"/>
    <p:sldId id="363" r:id="rId20"/>
    <p:sldId id="318" r:id="rId21"/>
    <p:sldId id="319" r:id="rId22"/>
    <p:sldId id="356" r:id="rId23"/>
    <p:sldId id="317" r:id="rId24"/>
    <p:sldId id="322" r:id="rId25"/>
    <p:sldId id="321" r:id="rId26"/>
    <p:sldId id="357" r:id="rId27"/>
    <p:sldId id="329" r:id="rId28"/>
    <p:sldId id="330" r:id="rId29"/>
    <p:sldId id="285" r:id="rId30"/>
    <p:sldId id="332" r:id="rId31"/>
    <p:sldId id="333" r:id="rId32"/>
    <p:sldId id="334" r:id="rId33"/>
    <p:sldId id="335" r:id="rId34"/>
    <p:sldId id="289" r:id="rId35"/>
    <p:sldId id="336" r:id="rId36"/>
    <p:sldId id="291" r:id="rId37"/>
    <p:sldId id="292" r:id="rId38"/>
    <p:sldId id="293" r:id="rId39"/>
    <p:sldId id="296" r:id="rId40"/>
    <p:sldId id="339" r:id="rId41"/>
    <p:sldId id="299" r:id="rId42"/>
    <p:sldId id="341" r:id="rId43"/>
    <p:sldId id="355" r:id="rId44"/>
    <p:sldId id="358" r:id="rId45"/>
    <p:sldId id="347" r:id="rId46"/>
    <p:sldId id="348" r:id="rId47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-61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387136"/>
            <a:ext cx="5140960" cy="415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774271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774271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CBEA21-5944-424D-93DF-A4A19E69D40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97204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3BA09DB-DDE3-4BD2-A495-084A050B6406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 smtClean="0"/>
          </a:p>
        </p:txBody>
      </p:sp>
      <p:sp>
        <p:nvSpPr>
          <p:cNvPr id="491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19625" cy="3463925"/>
          </a:xfrm>
          <a:ln/>
        </p:spPr>
      </p:sp>
      <p:sp>
        <p:nvSpPr>
          <p:cNvPr id="4915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7B063D9-FEE5-45DC-8C18-95C8C143FD0D}" type="slidenum">
              <a:rPr lang="en-US" altLang="en-US" sz="1200"/>
              <a:pPr eaLnBrk="1" hangingPunct="1"/>
              <a:t>9</a:t>
            </a:fld>
            <a:endParaRPr lang="en-US" altLang="en-US" sz="1200" dirty="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7B063D9-FEE5-45DC-8C18-95C8C143FD0D}" type="slidenum">
              <a:rPr lang="en-US" altLang="en-US" sz="1200"/>
              <a:pPr eaLnBrk="1" hangingPunct="1"/>
              <a:t>10</a:t>
            </a:fld>
            <a:endParaRPr lang="en-US" altLang="en-US" sz="1200" dirty="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1D351510-64F7-464F-BEF8-0CA31B69C210}" type="slidenum">
              <a:rPr lang="en-US" altLang="en-US" sz="1200"/>
              <a:pPr eaLnBrk="1" hangingPunct="1"/>
              <a:t>11</a:t>
            </a:fld>
            <a:endParaRPr lang="en-US" altLang="en-US" sz="1200" dirty="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7B063D9-FEE5-45DC-8C18-95C8C143FD0D}" type="slidenum">
              <a:rPr lang="en-US" altLang="en-US" sz="1200"/>
              <a:pPr eaLnBrk="1" hangingPunct="1"/>
              <a:t>12</a:t>
            </a:fld>
            <a:endParaRPr lang="en-US" altLang="en-US" sz="1200" dirty="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7314EEE-B51F-4CA5-914A-CF38E5C0E8E1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dirty="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4E3F003-029C-4CC5-83D8-830EA5F982F4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dirty="0" smtClean="0"/>
          </a:p>
        </p:txBody>
      </p:sp>
      <p:sp>
        <p:nvSpPr>
          <p:cNvPr id="501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19625" cy="3463925"/>
          </a:xfrm>
          <a:ln/>
        </p:spPr>
      </p:sp>
      <p:sp>
        <p:nvSpPr>
          <p:cNvPr id="501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3825128-BC60-493B-BCF3-C8D2A0C14032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dirty="0" smtClean="0"/>
          </a:p>
        </p:txBody>
      </p:sp>
      <p:sp>
        <p:nvSpPr>
          <p:cNvPr id="5222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2150"/>
            <a:ext cx="4619625" cy="3463925"/>
          </a:xfrm>
          <a:ln/>
        </p:spPr>
      </p:sp>
      <p:sp>
        <p:nvSpPr>
          <p:cNvPr id="5222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FEEADA7-C852-499B-BF28-D9B42EAB30BA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dirty="0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CCDD5AC-95FC-4C85-966C-7E89FACD146D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 dirty="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CCDD5AC-95FC-4C85-966C-7E89FACD146D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 dirty="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6D1B091-21F4-4C9D-85C9-650AE3626B75}" type="slidenum">
              <a:rPr lang="en-US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en-US" dirty="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4A9B623-7E7B-492E-BEC1-C2D7D3E6F513}" type="slidenum">
              <a:rPr lang="en-US" altLang="en-US" smtClean="0"/>
              <a:pPr eaLnBrk="1" hangingPunct="1">
                <a:spcBef>
                  <a:spcPct val="0"/>
                </a:spcBef>
              </a:pPr>
              <a:t>28</a:t>
            </a:fld>
            <a:endParaRPr lang="en-US" altLang="en-US" dirty="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040AF13-F364-4169-AA22-A2B55738119A}" type="slidenum">
              <a:rPr lang="en-US" altLang="en-US" smtClean="0"/>
              <a:pPr eaLnBrk="1" hangingPunct="1">
                <a:spcBef>
                  <a:spcPct val="0"/>
                </a:spcBef>
              </a:pPr>
              <a:t>29</a:t>
            </a:fld>
            <a:endParaRPr lang="en-US" altLang="en-US" dirty="0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E7FCC26-5DF7-4D46-B052-ED94185E389A}" type="slidenum">
              <a:rPr lang="en-US" altLang="en-US" smtClean="0"/>
              <a:pPr eaLnBrk="1" hangingPunct="1">
                <a:spcBef>
                  <a:spcPct val="0"/>
                </a:spcBef>
              </a:pPr>
              <a:t>30</a:t>
            </a:fld>
            <a:endParaRPr lang="en-US" altLang="en-US" dirty="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D631455-A7EF-4E1D-B5C5-B1163CB80578}" type="slidenum">
              <a:rPr lang="en-US" altLang="en-US" smtClean="0"/>
              <a:pPr eaLnBrk="1" hangingPunct="1">
                <a:spcBef>
                  <a:spcPct val="0"/>
                </a:spcBef>
              </a:pPr>
              <a:t>31</a:t>
            </a:fld>
            <a:endParaRPr lang="en-US" alt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AF31F76-35B2-41BC-95B9-D4CE950BC38B}" type="slidenum">
              <a:rPr lang="en-US" altLang="en-US" smtClean="0"/>
              <a:pPr eaLnBrk="1" hangingPunct="1">
                <a:spcBef>
                  <a:spcPct val="0"/>
                </a:spcBef>
              </a:pPr>
              <a:t>32</a:t>
            </a:fld>
            <a:endParaRPr lang="en-US" altLang="en-US" dirty="0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12282B5-FB3D-48DB-AB1E-DDF785E500B7}" type="slidenum">
              <a:rPr lang="en-US" altLang="en-US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en-US" dirty="0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3BE9C2C-15E7-453C-94EF-6A58907EFEA0}" type="slidenum">
              <a:rPr lang="en-US" altLang="en-US" smtClean="0"/>
              <a:pPr eaLnBrk="1" hangingPunct="1">
                <a:spcBef>
                  <a:spcPct val="0"/>
                </a:spcBef>
              </a:pPr>
              <a:t>34</a:t>
            </a:fld>
            <a:endParaRPr lang="en-US" altLang="en-US" dirty="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F9C9BAB-BA5A-41B0-8EDA-6F18582EC1E2}" type="slidenum">
              <a:rPr lang="en-US" altLang="en-US" smtClean="0"/>
              <a:pPr eaLnBrk="1" hangingPunct="1">
                <a:spcBef>
                  <a:spcPct val="0"/>
                </a:spcBef>
              </a:pPr>
              <a:t>35</a:t>
            </a:fld>
            <a:endParaRPr lang="en-US" altLang="en-US" dirty="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BBA0BE6-1BE4-4967-BFF2-EC3CF12FD36F}" type="slidenum">
              <a:rPr lang="en-US" altLang="en-US" smtClean="0"/>
              <a:pPr eaLnBrk="1" hangingPunct="1">
                <a:spcBef>
                  <a:spcPct val="0"/>
                </a:spcBef>
              </a:pPr>
              <a:t>36</a:t>
            </a:fld>
            <a:endParaRPr lang="en-US" altLang="en-US" dirty="0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BED01C2-7DC5-4825-B01A-86ADEDA6BC50}" type="slidenum">
              <a:rPr lang="en-US" altLang="en-US" smtClean="0"/>
              <a:pPr eaLnBrk="1" hangingPunct="1">
                <a:spcBef>
                  <a:spcPct val="0"/>
                </a:spcBef>
              </a:pPr>
              <a:t>37</a:t>
            </a:fld>
            <a:endParaRPr lang="en-US" altLang="en-US" dirty="0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6C1F81F-F242-4704-B85E-39EDCF3177CA}" type="slidenum">
              <a:rPr lang="en-US" altLang="en-US" smtClean="0"/>
              <a:pPr eaLnBrk="1" hangingPunct="1">
                <a:spcBef>
                  <a:spcPct val="0"/>
                </a:spcBef>
              </a:pPr>
              <a:t>38</a:t>
            </a:fld>
            <a:endParaRPr lang="en-US" altLang="en-US" dirty="0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323AE22-1E19-49EF-AF3C-CBBF89B223CD}" type="slidenum">
              <a:rPr lang="en-US" altLang="en-US" smtClean="0"/>
              <a:pPr eaLnBrk="1" hangingPunct="1">
                <a:spcBef>
                  <a:spcPct val="0"/>
                </a:spcBef>
              </a:pPr>
              <a:t>39</a:t>
            </a:fld>
            <a:endParaRPr lang="en-US" altLang="en-US" dirty="0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736C4F6-F564-40F7-9739-ED2AD4223C00}" type="slidenum">
              <a:rPr lang="en-US" altLang="en-US" smtClean="0"/>
              <a:pPr eaLnBrk="1" hangingPunct="1">
                <a:spcBef>
                  <a:spcPct val="0"/>
                </a:spcBef>
              </a:pPr>
              <a:t>40</a:t>
            </a:fld>
            <a:endParaRPr lang="en-US" altLang="en-US" dirty="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782C7BC-6542-4BA2-8E40-BF404F46A152}" type="slidenum">
              <a:rPr lang="en-US" altLang="en-US" smtClean="0"/>
              <a:pPr eaLnBrk="1" hangingPunct="1">
                <a:spcBef>
                  <a:spcPct val="0"/>
                </a:spcBef>
              </a:pPr>
              <a:t>41</a:t>
            </a:fld>
            <a:endParaRPr lang="en-US" altLang="en-US" dirty="0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D5746E6-E5F8-44D9-9FC9-FD759FC3152F}" type="slidenum">
              <a:rPr lang="en-US" altLang="en-US" smtClean="0"/>
              <a:pPr eaLnBrk="1" hangingPunct="1">
                <a:spcBef>
                  <a:spcPct val="0"/>
                </a:spcBef>
              </a:pPr>
              <a:t>42</a:t>
            </a:fld>
            <a:endParaRPr lang="en-US" altLang="en-US" dirty="0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323AE22-1E19-49EF-AF3C-CBBF89B223CD}" type="slidenum">
              <a:rPr lang="en-US" altLang="en-US" smtClean="0"/>
              <a:pPr eaLnBrk="1" hangingPunct="1">
                <a:spcBef>
                  <a:spcPct val="0"/>
                </a:spcBef>
              </a:pPr>
              <a:t>43</a:t>
            </a:fld>
            <a:endParaRPr lang="en-US" altLang="en-US" dirty="0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D5746E6-E5F8-44D9-9FC9-FD759FC3152F}" type="slidenum">
              <a:rPr lang="en-US" altLang="en-US" smtClean="0"/>
              <a:pPr eaLnBrk="1" hangingPunct="1">
                <a:spcBef>
                  <a:spcPct val="0"/>
                </a:spcBef>
              </a:pPr>
              <a:t>44</a:t>
            </a:fld>
            <a:endParaRPr lang="en-US" altLang="en-US" dirty="0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C0D8D-001D-4A90-94F2-AF7BD3E7991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2878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2A7A9-35A4-4384-A3F3-86501EA6794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3658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CA084-A5B5-467A-BA3E-99149AA1F61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29573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E695A9-14B7-4E67-ACB6-52F36FAE545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97075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4F763D-CEF2-4B46-9ABD-CE7078B50E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080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A7F71-960F-4EDF-9F4F-02D7EF8AE69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68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656C32-E22E-4C65-B6F9-06C5DFE653C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127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63366-A983-41F5-9A40-209AB7B5598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1439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B30AC-3E1C-48DF-B6A6-A84243E413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1725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767AE-576C-4943-AD80-7737FFCA282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4490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AAF93-547A-45EA-B28C-5E0F22A5863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8949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4BA5D-C2FA-4262-8D70-B093D3F43CF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1882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383BB29-405B-4E17-B380-DD603498FE3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tags" Target="../tags/tag19.xml"/><Relationship Id="rId7" Type="http://schemas.openxmlformats.org/officeDocument/2006/relationships/oleObject" Target="../embeddings/oleObject3.bin"/><Relationship Id="rId2" Type="http://schemas.openxmlformats.org/officeDocument/2006/relationships/tags" Target="../tags/tag18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22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21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9" Type="http://schemas.openxmlformats.org/officeDocument/2006/relationships/image" Target="../media/image8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26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25.xml"/><Relationship Id="rId1" Type="http://schemas.openxmlformats.org/officeDocument/2006/relationships/vmlDrawing" Target="../drawings/vmlDrawing5.vml"/><Relationship Id="rId6" Type="http://schemas.openxmlformats.org/officeDocument/2006/relationships/tags" Target="../tags/tag29.xml"/><Relationship Id="rId11" Type="http://schemas.openxmlformats.org/officeDocument/2006/relationships/oleObject" Target="../embeddings/oleObject6.bin"/><Relationship Id="rId5" Type="http://schemas.openxmlformats.org/officeDocument/2006/relationships/tags" Target="../tags/tag28.xml"/><Relationship Id="rId10" Type="http://schemas.openxmlformats.org/officeDocument/2006/relationships/image" Target="../media/image8.wmf"/><Relationship Id="rId4" Type="http://schemas.openxmlformats.org/officeDocument/2006/relationships/tags" Target="../tags/tag27.xml"/><Relationship Id="rId9" Type="http://schemas.openxmlformats.org/officeDocument/2006/relationships/oleObject" Target="../embeddings/oleObject5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31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30.xml"/><Relationship Id="rId1" Type="http://schemas.openxmlformats.org/officeDocument/2006/relationships/vmlDrawing" Target="../drawings/vmlDrawing6.v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image" Target="../media/image8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35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34.xml"/><Relationship Id="rId1" Type="http://schemas.openxmlformats.org/officeDocument/2006/relationships/vmlDrawing" Target="../drawings/vmlDrawing7.v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10" Type="http://schemas.openxmlformats.org/officeDocument/2006/relationships/image" Target="../media/image9.wmf"/><Relationship Id="rId4" Type="http://schemas.openxmlformats.org/officeDocument/2006/relationships/tags" Target="../tags/tag36.xml"/><Relationship Id="rId9" Type="http://schemas.openxmlformats.org/officeDocument/2006/relationships/oleObject" Target="../embeddings/oleObject8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3" Type="http://schemas.openxmlformats.org/officeDocument/2006/relationships/tags" Target="../tags/tag40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39.xml"/><Relationship Id="rId1" Type="http://schemas.openxmlformats.org/officeDocument/2006/relationships/vmlDrawing" Target="../drawings/vmlDrawing8.v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10" Type="http://schemas.openxmlformats.org/officeDocument/2006/relationships/image" Target="../media/image9.wmf"/><Relationship Id="rId4" Type="http://schemas.openxmlformats.org/officeDocument/2006/relationships/tags" Target="../tags/tag41.xml"/><Relationship Id="rId9" Type="http://schemas.openxmlformats.org/officeDocument/2006/relationships/oleObject" Target="../embeddings/oleObject9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3" Type="http://schemas.openxmlformats.org/officeDocument/2006/relationships/tags" Target="../tags/tag45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44.xml"/><Relationship Id="rId1" Type="http://schemas.openxmlformats.org/officeDocument/2006/relationships/vmlDrawing" Target="../drawings/vmlDrawing9.v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10" Type="http://schemas.openxmlformats.org/officeDocument/2006/relationships/image" Target="../media/image9.wmf"/><Relationship Id="rId4" Type="http://schemas.openxmlformats.org/officeDocument/2006/relationships/tags" Target="../tags/tag46.xml"/><Relationship Id="rId9" Type="http://schemas.openxmlformats.org/officeDocument/2006/relationships/oleObject" Target="../embeddings/oleObject10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ags" Target="../tags/tag50.xml"/><Relationship Id="rId7" Type="http://schemas.openxmlformats.org/officeDocument/2006/relationships/notesSlide" Target="../notesSlides/notesSlide16.xml"/><Relationship Id="rId2" Type="http://schemas.openxmlformats.org/officeDocument/2006/relationships/tags" Target="../tags/tag49.xml"/><Relationship Id="rId1" Type="http://schemas.openxmlformats.org/officeDocument/2006/relationships/vmlDrawing" Target="../drawings/vmlDrawing10.v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9" Type="http://schemas.openxmlformats.org/officeDocument/2006/relationships/image" Target="../media/image8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3" Type="http://schemas.openxmlformats.org/officeDocument/2006/relationships/tags" Target="../tags/tag54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53.xml"/><Relationship Id="rId1" Type="http://schemas.openxmlformats.org/officeDocument/2006/relationships/vmlDrawing" Target="../drawings/vmlDrawing11.v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10" Type="http://schemas.openxmlformats.org/officeDocument/2006/relationships/image" Target="../media/image10.wmf"/><Relationship Id="rId4" Type="http://schemas.openxmlformats.org/officeDocument/2006/relationships/tags" Target="../tags/tag55.xml"/><Relationship Id="rId9" Type="http://schemas.openxmlformats.org/officeDocument/2006/relationships/oleObject" Target="../embeddings/oleObject12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3" Type="http://schemas.openxmlformats.org/officeDocument/2006/relationships/tags" Target="../tags/tag59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58.xml"/><Relationship Id="rId1" Type="http://schemas.openxmlformats.org/officeDocument/2006/relationships/vmlDrawing" Target="../drawings/vmlDrawing12.v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image" Target="../media/image10.wmf"/><Relationship Id="rId4" Type="http://schemas.openxmlformats.org/officeDocument/2006/relationships/tags" Target="../tags/tag60.xml"/><Relationship Id="rId9" Type="http://schemas.openxmlformats.org/officeDocument/2006/relationships/oleObject" Target="../embeddings/oleObject13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12" Type="http://schemas.openxmlformats.org/officeDocument/2006/relationships/image" Target="../media/image11.wmf"/><Relationship Id="rId2" Type="http://schemas.openxmlformats.org/officeDocument/2006/relationships/tags" Target="../tags/tag63.xml"/><Relationship Id="rId1" Type="http://schemas.openxmlformats.org/officeDocument/2006/relationships/vmlDrawing" Target="../drawings/vmlDrawing13.vml"/><Relationship Id="rId6" Type="http://schemas.openxmlformats.org/officeDocument/2006/relationships/tags" Target="../tags/tag67.xml"/><Relationship Id="rId11" Type="http://schemas.openxmlformats.org/officeDocument/2006/relationships/oleObject" Target="../embeddings/oleObject14.bin"/><Relationship Id="rId5" Type="http://schemas.openxmlformats.org/officeDocument/2006/relationships/tags" Target="../tags/tag66.xml"/><Relationship Id="rId10" Type="http://schemas.openxmlformats.org/officeDocument/2006/relationships/notesSlide" Target="../notesSlides/notesSlide19.xml"/><Relationship Id="rId4" Type="http://schemas.openxmlformats.org/officeDocument/2006/relationships/tags" Target="../tags/tag65.xml"/><Relationship Id="rId9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image" Target="../media/image11.wmf"/><Relationship Id="rId2" Type="http://schemas.openxmlformats.org/officeDocument/2006/relationships/tags" Target="../tags/tag70.xml"/><Relationship Id="rId1" Type="http://schemas.openxmlformats.org/officeDocument/2006/relationships/vmlDrawing" Target="../drawings/vmlDrawing14.vml"/><Relationship Id="rId6" Type="http://schemas.openxmlformats.org/officeDocument/2006/relationships/tags" Target="../tags/tag74.xml"/><Relationship Id="rId11" Type="http://schemas.openxmlformats.org/officeDocument/2006/relationships/oleObject" Target="../embeddings/oleObject15.bin"/><Relationship Id="rId5" Type="http://schemas.openxmlformats.org/officeDocument/2006/relationships/tags" Target="../tags/tag73.xml"/><Relationship Id="rId10" Type="http://schemas.openxmlformats.org/officeDocument/2006/relationships/notesSlide" Target="../notesSlides/notesSlide20.xml"/><Relationship Id="rId4" Type="http://schemas.openxmlformats.org/officeDocument/2006/relationships/tags" Target="../tags/tag72.xml"/><Relationship Id="rId9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13" Type="http://schemas.openxmlformats.org/officeDocument/2006/relationships/image" Target="../media/image12.wmf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oleObject" Target="../embeddings/oleObject16.bin"/><Relationship Id="rId2" Type="http://schemas.openxmlformats.org/officeDocument/2006/relationships/tags" Target="../tags/tag77.xml"/><Relationship Id="rId1" Type="http://schemas.openxmlformats.org/officeDocument/2006/relationships/vmlDrawing" Target="../drawings/vmlDrawing15.vml"/><Relationship Id="rId6" Type="http://schemas.openxmlformats.org/officeDocument/2006/relationships/tags" Target="../tags/tag81.xml"/><Relationship Id="rId11" Type="http://schemas.openxmlformats.org/officeDocument/2006/relationships/notesSlide" Target="../notesSlides/notesSlide21.xml"/><Relationship Id="rId5" Type="http://schemas.openxmlformats.org/officeDocument/2006/relationships/tags" Target="../tags/tag80.xml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79.xml"/><Relationship Id="rId9" Type="http://schemas.openxmlformats.org/officeDocument/2006/relationships/tags" Target="../tags/tag8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13" Type="http://schemas.openxmlformats.org/officeDocument/2006/relationships/image" Target="../media/image12.wmf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oleObject" Target="../embeddings/oleObject17.bin"/><Relationship Id="rId2" Type="http://schemas.openxmlformats.org/officeDocument/2006/relationships/tags" Target="../tags/tag85.xml"/><Relationship Id="rId1" Type="http://schemas.openxmlformats.org/officeDocument/2006/relationships/vmlDrawing" Target="../drawings/vmlDrawing16.vml"/><Relationship Id="rId6" Type="http://schemas.openxmlformats.org/officeDocument/2006/relationships/tags" Target="../tags/tag89.xml"/><Relationship Id="rId11" Type="http://schemas.openxmlformats.org/officeDocument/2006/relationships/notesSlide" Target="../notesSlides/notesSlide22.xml"/><Relationship Id="rId5" Type="http://schemas.openxmlformats.org/officeDocument/2006/relationships/tags" Target="../tags/tag88.xml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87.xml"/><Relationship Id="rId9" Type="http://schemas.openxmlformats.org/officeDocument/2006/relationships/tags" Target="../tags/tag9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3" Type="http://schemas.openxmlformats.org/officeDocument/2006/relationships/tags" Target="../tags/tag94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93.xml"/><Relationship Id="rId1" Type="http://schemas.openxmlformats.org/officeDocument/2006/relationships/vmlDrawing" Target="../drawings/vmlDrawing17.v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10" Type="http://schemas.openxmlformats.org/officeDocument/2006/relationships/image" Target="../media/image13.emf"/><Relationship Id="rId4" Type="http://schemas.openxmlformats.org/officeDocument/2006/relationships/tags" Target="../tags/tag95.xml"/><Relationship Id="rId9" Type="http://schemas.openxmlformats.org/officeDocument/2006/relationships/oleObject" Target="../embeddings/oleObject18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image" Target="../media/image14.wmf"/><Relationship Id="rId2" Type="http://schemas.openxmlformats.org/officeDocument/2006/relationships/tags" Target="../tags/tag98.xml"/><Relationship Id="rId1" Type="http://schemas.openxmlformats.org/officeDocument/2006/relationships/vmlDrawing" Target="../drawings/vmlDrawing18.vml"/><Relationship Id="rId6" Type="http://schemas.openxmlformats.org/officeDocument/2006/relationships/tags" Target="../tags/tag102.xml"/><Relationship Id="rId11" Type="http://schemas.openxmlformats.org/officeDocument/2006/relationships/oleObject" Target="../embeddings/oleObject19.bin"/><Relationship Id="rId5" Type="http://schemas.openxmlformats.org/officeDocument/2006/relationships/tags" Target="../tags/tag101.xml"/><Relationship Id="rId10" Type="http://schemas.openxmlformats.org/officeDocument/2006/relationships/notesSlide" Target="../notesSlides/notesSlide24.xml"/><Relationship Id="rId4" Type="http://schemas.openxmlformats.org/officeDocument/2006/relationships/tags" Target="../tags/tag100.xml"/><Relationship Id="rId9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2" Type="http://schemas.openxmlformats.org/officeDocument/2006/relationships/tags" Target="../tags/tag105.xml"/><Relationship Id="rId1" Type="http://schemas.openxmlformats.org/officeDocument/2006/relationships/vmlDrawing" Target="../drawings/vmlDrawing19.vml"/><Relationship Id="rId6" Type="http://schemas.openxmlformats.org/officeDocument/2006/relationships/tags" Target="../tags/tag109.xml"/><Relationship Id="rId11" Type="http://schemas.openxmlformats.org/officeDocument/2006/relationships/image" Target="../media/image11.wmf"/><Relationship Id="rId5" Type="http://schemas.openxmlformats.org/officeDocument/2006/relationships/tags" Target="../tags/tag108.xml"/><Relationship Id="rId10" Type="http://schemas.openxmlformats.org/officeDocument/2006/relationships/oleObject" Target="../embeddings/oleObject20.bin"/><Relationship Id="rId4" Type="http://schemas.openxmlformats.org/officeDocument/2006/relationships/tags" Target="../tags/tag107.xml"/><Relationship Id="rId9" Type="http://schemas.openxmlformats.org/officeDocument/2006/relationships/notesSlide" Target="../notesSlides/notesSlide2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112.xml"/><Relationship Id="rId7" Type="http://schemas.openxmlformats.org/officeDocument/2006/relationships/tags" Target="../tags/tag116.xml"/><Relationship Id="rId2" Type="http://schemas.openxmlformats.org/officeDocument/2006/relationships/tags" Target="../tags/tag111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15.xml"/><Relationship Id="rId11" Type="http://schemas.openxmlformats.org/officeDocument/2006/relationships/image" Target="../media/image15.wmf"/><Relationship Id="rId5" Type="http://schemas.openxmlformats.org/officeDocument/2006/relationships/tags" Target="../tags/tag114.xml"/><Relationship Id="rId10" Type="http://schemas.openxmlformats.org/officeDocument/2006/relationships/oleObject" Target="../embeddings/oleObject21.bin"/><Relationship Id="rId4" Type="http://schemas.openxmlformats.org/officeDocument/2006/relationships/tags" Target="../tags/tag113.xml"/><Relationship Id="rId9" Type="http://schemas.openxmlformats.org/officeDocument/2006/relationships/notesSlide" Target="../notesSlides/notesSlide2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16.emf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oleObject" Target="../embeddings/oleObject22.bin"/><Relationship Id="rId2" Type="http://schemas.openxmlformats.org/officeDocument/2006/relationships/tags" Target="../tags/tag117.xml"/><Relationship Id="rId1" Type="http://schemas.openxmlformats.org/officeDocument/2006/relationships/vmlDrawing" Target="../drawings/vmlDrawing21.vml"/><Relationship Id="rId6" Type="http://schemas.openxmlformats.org/officeDocument/2006/relationships/tags" Target="../tags/tag121.xml"/><Relationship Id="rId11" Type="http://schemas.openxmlformats.org/officeDocument/2006/relationships/notesSlide" Target="../notesSlides/notesSlide27.xml"/><Relationship Id="rId5" Type="http://schemas.openxmlformats.org/officeDocument/2006/relationships/tags" Target="../tags/tag120.xml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13" Type="http://schemas.openxmlformats.org/officeDocument/2006/relationships/oleObject" Target="../embeddings/oleObject23.bin"/><Relationship Id="rId3" Type="http://schemas.openxmlformats.org/officeDocument/2006/relationships/tags" Target="../tags/tag126.xml"/><Relationship Id="rId7" Type="http://schemas.openxmlformats.org/officeDocument/2006/relationships/tags" Target="../tags/tag130.xml"/><Relationship Id="rId12" Type="http://schemas.openxmlformats.org/officeDocument/2006/relationships/notesSlide" Target="../notesSlides/notesSlide28.xml"/><Relationship Id="rId2" Type="http://schemas.openxmlformats.org/officeDocument/2006/relationships/tags" Target="../tags/tag125.xml"/><Relationship Id="rId1" Type="http://schemas.openxmlformats.org/officeDocument/2006/relationships/vmlDrawing" Target="../drawings/vmlDrawing22.vml"/><Relationship Id="rId6" Type="http://schemas.openxmlformats.org/officeDocument/2006/relationships/tags" Target="../tags/tag129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128.xml"/><Relationship Id="rId10" Type="http://schemas.openxmlformats.org/officeDocument/2006/relationships/tags" Target="../tags/tag133.xml"/><Relationship Id="rId4" Type="http://schemas.openxmlformats.org/officeDocument/2006/relationships/tags" Target="../tags/tag127.xml"/><Relationship Id="rId9" Type="http://schemas.openxmlformats.org/officeDocument/2006/relationships/tags" Target="../tags/tag132.xml"/><Relationship Id="rId14" Type="http://schemas.openxmlformats.org/officeDocument/2006/relationships/image" Target="../media/image17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image" Target="../media/image16.emf"/><Relationship Id="rId2" Type="http://schemas.openxmlformats.org/officeDocument/2006/relationships/tags" Target="../tags/tag134.xml"/><Relationship Id="rId1" Type="http://schemas.openxmlformats.org/officeDocument/2006/relationships/vmlDrawing" Target="../drawings/vmlDrawing23.vml"/><Relationship Id="rId6" Type="http://schemas.openxmlformats.org/officeDocument/2006/relationships/tags" Target="../tags/tag138.xml"/><Relationship Id="rId11" Type="http://schemas.openxmlformats.org/officeDocument/2006/relationships/oleObject" Target="../embeddings/oleObject24.bin"/><Relationship Id="rId5" Type="http://schemas.openxmlformats.org/officeDocument/2006/relationships/tags" Target="../tags/tag137.xml"/><Relationship Id="rId10" Type="http://schemas.openxmlformats.org/officeDocument/2006/relationships/notesSlide" Target="../notesSlides/notesSlide29.xml"/><Relationship Id="rId4" Type="http://schemas.openxmlformats.org/officeDocument/2006/relationships/tags" Target="../tags/tag136.xml"/><Relationship Id="rId9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838200" y="528320"/>
            <a:ext cx="7259638" cy="5618480"/>
          </a:xfrm>
        </p:spPr>
        <p:txBody>
          <a:bodyPr/>
          <a:lstStyle/>
          <a:p>
            <a:r>
              <a:rPr lang="en-US" altLang="en-US" dirty="0"/>
              <a:t>CSE 140: Components and Design Techniques for Digital Systems</a:t>
            </a:r>
          </a:p>
          <a:p>
            <a:r>
              <a:rPr lang="en-US" altLang="en-US" dirty="0" smtClean="0"/>
              <a:t>Lecture 10: </a:t>
            </a:r>
          </a:p>
          <a:p>
            <a:r>
              <a:rPr lang="en-US" altLang="en-US" dirty="0" smtClean="0"/>
              <a:t>Sequential Networks: Timing and Retiming</a:t>
            </a:r>
            <a:endParaRPr lang="en-US" altLang="en-US" sz="2400" dirty="0" smtClean="0"/>
          </a:p>
          <a:p>
            <a:endParaRPr lang="en-US" altLang="en-US" sz="2000" dirty="0" smtClean="0"/>
          </a:p>
          <a:p>
            <a:r>
              <a:rPr lang="en-US" altLang="en-US" sz="2000" dirty="0" smtClean="0"/>
              <a:t>CK Cheng</a:t>
            </a:r>
          </a:p>
          <a:p>
            <a:r>
              <a:rPr lang="en-US" altLang="en-US" sz="2000" dirty="0" smtClean="0"/>
              <a:t>Dept. of Computer Science and Engineering</a:t>
            </a:r>
          </a:p>
          <a:p>
            <a:r>
              <a:rPr lang="en-US" altLang="en-US" sz="2000" dirty="0" smtClean="0"/>
              <a:t>University of California, San Diego</a:t>
            </a:r>
          </a:p>
          <a:p>
            <a:endParaRPr lang="en-US" altLang="en-US" sz="2400" dirty="0" smtClean="0"/>
          </a:p>
        </p:txBody>
      </p:sp>
      <p:sp>
        <p:nvSpPr>
          <p:cNvPr id="205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36B8931-1DA9-4DF6-9597-B1BE870CFDB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85800" y="175364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Timing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685800" y="1352811"/>
            <a:ext cx="7772400" cy="4743189"/>
          </a:xfrm>
        </p:spPr>
        <p:txBody>
          <a:bodyPr/>
          <a:lstStyle/>
          <a:p>
            <a:r>
              <a:rPr lang="en-US" altLang="en-US" dirty="0" smtClean="0"/>
              <a:t>Motivation</a:t>
            </a:r>
          </a:p>
          <a:p>
            <a:r>
              <a:rPr lang="en-US" altLang="en-US" dirty="0" smtClean="0"/>
              <a:t>Gate Delay</a:t>
            </a:r>
          </a:p>
          <a:p>
            <a:r>
              <a:rPr lang="en-US" altLang="en-US" dirty="0" smtClean="0"/>
              <a:t>Flip-Flop Timing Window</a:t>
            </a:r>
          </a:p>
          <a:p>
            <a:r>
              <a:rPr lang="en-US" altLang="en-US" dirty="0" smtClean="0"/>
              <a:t>Two Timing Constraints: shortest and longest timing paths</a:t>
            </a:r>
          </a:p>
          <a:p>
            <a:r>
              <a:rPr lang="en-US" altLang="en-US" dirty="0" smtClean="0"/>
              <a:t>Examples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1E31D00-8557-468E-88E3-9E5C8926E02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61813"/>
          </a:xfrm>
        </p:spPr>
        <p:txBody>
          <a:bodyPr/>
          <a:lstStyle/>
          <a:p>
            <a:r>
              <a:rPr lang="en-US" altLang="en-US" sz="3600" dirty="0" smtClean="0"/>
              <a:t>Timing: Motivation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685800" y="1043093"/>
            <a:ext cx="8229600" cy="5205307"/>
          </a:xfrm>
        </p:spPr>
        <p:txBody>
          <a:bodyPr/>
          <a:lstStyle/>
          <a:p>
            <a:r>
              <a:rPr lang="en-US" altLang="en-US" sz="2800" dirty="0" smtClean="0"/>
              <a:t>Clock specifies a precise time for the next state</a:t>
            </a:r>
          </a:p>
          <a:p>
            <a:pPr lvl="1"/>
            <a:r>
              <a:rPr lang="en-US" altLang="en-US" dirty="0" smtClean="0"/>
              <a:t>In general, we allocate one clock period for signal propagation between registers. </a:t>
            </a:r>
            <a:r>
              <a:rPr lang="en-US" altLang="en-US" dirty="0" smtClean="0">
                <a:solidFill>
                  <a:srgbClr val="C00000"/>
                </a:solidFill>
              </a:rPr>
              <a:t>Goldilocks</a:t>
            </a:r>
            <a:r>
              <a:rPr lang="en-US" altLang="en-US" dirty="0" smtClean="0"/>
              <a:t> timing.</a:t>
            </a:r>
          </a:p>
          <a:p>
            <a:r>
              <a:rPr lang="en-US" altLang="en-US" sz="2800" dirty="0" smtClean="0"/>
              <a:t>Too late: Fail to reach for the setup of the next state.</a:t>
            </a:r>
          </a:p>
          <a:p>
            <a:r>
              <a:rPr lang="en-US" altLang="en-US" sz="2800" dirty="0" smtClean="0"/>
              <a:t>Too early: Race to disturb the holding of the next state. </a:t>
            </a:r>
          </a:p>
          <a:p>
            <a:r>
              <a:rPr lang="en-US" altLang="en-US" sz="2800" dirty="0" smtClean="0"/>
              <a:t>Analysis: Verify the timing of the system.</a:t>
            </a:r>
          </a:p>
          <a:p>
            <a:r>
              <a:rPr lang="en-US" altLang="en-US" sz="2800" dirty="0" smtClean="0"/>
              <a:t>Goal: A robust design.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92470DD-B55C-43E4-BF30-BDBA0373B2F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CK\Desktop\goldilocks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922" y="3413051"/>
            <a:ext cx="2857501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697" y="0"/>
            <a:ext cx="7772400" cy="744279"/>
          </a:xfrm>
        </p:spPr>
        <p:txBody>
          <a:bodyPr/>
          <a:lstStyle/>
          <a:p>
            <a:r>
              <a:rPr lang="en-US" sz="3200" dirty="0"/>
              <a:t>The Story of Goldilocks and the Three Bears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711" y="733647"/>
            <a:ext cx="6188149" cy="573094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Once </a:t>
            </a:r>
            <a:r>
              <a:rPr lang="en-US" sz="2400" dirty="0"/>
              <a:t>upon a time, there was a little girl named </a:t>
            </a:r>
            <a:r>
              <a:rPr lang="en-US" sz="2400" dirty="0">
                <a:solidFill>
                  <a:srgbClr val="C00000"/>
                </a:solidFill>
              </a:rPr>
              <a:t>Goldilocks</a:t>
            </a:r>
            <a:r>
              <a:rPr lang="en-US" sz="2400" dirty="0"/>
              <a:t>.  She  went for a walk in the forest.  Pretty soon, she came upon a house.  She knocked and, when no one answered, she walked right in</a:t>
            </a:r>
            <a:r>
              <a:rPr lang="en-US" sz="2400" dirty="0" smtClean="0"/>
              <a:t>. At </a:t>
            </a:r>
            <a:r>
              <a:rPr lang="en-US" sz="2400" dirty="0"/>
              <a:t>the table in the kitchen, there were three bowls of porridge.  Goldilocks was hungry.  She tasted the porridge from the first bowl</a:t>
            </a:r>
            <a:r>
              <a:rPr lang="en-US" sz="2400" dirty="0" smtClean="0"/>
              <a:t>. "</a:t>
            </a:r>
            <a:r>
              <a:rPr lang="en-US" sz="2400" dirty="0"/>
              <a:t>This porridge is </a:t>
            </a:r>
            <a:r>
              <a:rPr lang="en-US" sz="2400" dirty="0">
                <a:solidFill>
                  <a:srgbClr val="C00000"/>
                </a:solidFill>
              </a:rPr>
              <a:t>too hot</a:t>
            </a:r>
            <a:r>
              <a:rPr lang="en-US" sz="2400" dirty="0"/>
              <a:t>!" she </a:t>
            </a:r>
            <a:r>
              <a:rPr lang="en-US" sz="2400" dirty="0" smtClean="0"/>
              <a:t>exclaimed. So</a:t>
            </a:r>
            <a:r>
              <a:rPr lang="en-US" sz="2400" dirty="0"/>
              <a:t>, she tasted the porridge from the second bowl</a:t>
            </a:r>
            <a:r>
              <a:rPr lang="en-US" sz="2400" dirty="0" smtClean="0"/>
              <a:t>.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"This porridge is </a:t>
            </a:r>
            <a:r>
              <a:rPr lang="en-US" sz="2400" dirty="0">
                <a:solidFill>
                  <a:srgbClr val="C00000"/>
                </a:solidFill>
              </a:rPr>
              <a:t>too cold</a:t>
            </a:r>
            <a:r>
              <a:rPr lang="en-US" sz="2400" dirty="0"/>
              <a:t>," she </a:t>
            </a:r>
            <a:r>
              <a:rPr lang="en-US" sz="2400" dirty="0" smtClean="0"/>
              <a:t>said. So</a:t>
            </a:r>
            <a:r>
              <a:rPr lang="en-US" sz="2400" dirty="0"/>
              <a:t>, she tasted the last bowl of porridge</a:t>
            </a:r>
            <a:r>
              <a:rPr lang="en-US" sz="2400" dirty="0" smtClean="0"/>
              <a:t>. "</a:t>
            </a:r>
            <a:r>
              <a:rPr lang="en-US" sz="2400" dirty="0"/>
              <a:t>Ahhh, this porridge is </a:t>
            </a:r>
            <a:r>
              <a:rPr lang="en-US" sz="2400" dirty="0">
                <a:solidFill>
                  <a:srgbClr val="C00000"/>
                </a:solidFill>
              </a:rPr>
              <a:t>just right</a:t>
            </a:r>
            <a:r>
              <a:rPr lang="en-US" sz="2400" dirty="0"/>
              <a:t>," she said happily </a:t>
            </a:r>
            <a:r>
              <a:rPr lang="en-US" sz="2400" dirty="0" smtClean="0"/>
              <a:t>and</a:t>
            </a:r>
          </a:p>
          <a:p>
            <a:pPr marL="0" indent="0">
              <a:buNone/>
            </a:pPr>
            <a:r>
              <a:rPr lang="en-US" sz="2400" dirty="0" smtClean="0"/>
              <a:t>she </a:t>
            </a:r>
            <a:r>
              <a:rPr lang="en-US" sz="2400" dirty="0"/>
              <a:t>ate it all up</a:t>
            </a:r>
            <a:r>
              <a:rPr lang="en-US" sz="2400" dirty="0" smtClean="0"/>
              <a:t>.</a:t>
            </a:r>
            <a:r>
              <a:rPr lang="en-US" sz="2400" dirty="0"/>
              <a:t> </a:t>
            </a:r>
            <a:r>
              <a:rPr lang="en-US" sz="2400" dirty="0" smtClean="0"/>
              <a:t>	</a:t>
            </a:r>
            <a:r>
              <a:rPr lang="en-US" sz="1800" dirty="0" smtClean="0"/>
              <a:t>DLTK's </a:t>
            </a:r>
            <a:r>
              <a:rPr lang="en-US" sz="1800" dirty="0"/>
              <a:t>Crafts for Kids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F2A7A9-35A4-4384-A3F3-86501EA67948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4623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 txBox="1">
            <a:spLocks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 smtClean="0">
                <a:solidFill>
                  <a:schemeClr val="tx2"/>
                </a:solidFill>
              </a:rPr>
              <a:t>Motivation: So </a:t>
            </a:r>
            <a:r>
              <a:rPr lang="en-US" altLang="en-US" sz="4400" dirty="0">
                <a:solidFill>
                  <a:schemeClr val="tx2"/>
                </a:solidFill>
              </a:rPr>
              <a:t>far ….</a:t>
            </a:r>
          </a:p>
        </p:txBody>
      </p:sp>
      <p:grpSp>
        <p:nvGrpSpPr>
          <p:cNvPr id="5123" name="Group 8"/>
          <p:cNvGrpSpPr>
            <a:grpSpLocks/>
          </p:cNvGrpSpPr>
          <p:nvPr/>
        </p:nvGrpSpPr>
        <p:grpSpPr bwMode="auto">
          <a:xfrm>
            <a:off x="2363788" y="914400"/>
            <a:ext cx="4875212" cy="2438400"/>
            <a:chOff x="2364441" y="914400"/>
            <a:chExt cx="4874559" cy="2438400"/>
          </a:xfrm>
        </p:grpSpPr>
        <p:sp>
          <p:nvSpPr>
            <p:cNvPr id="5125" name="Oval 8"/>
            <p:cNvSpPr>
              <a:spLocks noChangeArrowheads="1"/>
            </p:cNvSpPr>
            <p:nvPr/>
          </p:nvSpPr>
          <p:spPr bwMode="auto">
            <a:xfrm>
              <a:off x="3144371" y="914400"/>
              <a:ext cx="1949824" cy="210042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Combinational</a:t>
              </a:r>
            </a:p>
          </p:txBody>
        </p:sp>
        <p:sp>
          <p:nvSpPr>
            <p:cNvPr id="5126" name="Rectangle 10"/>
            <p:cNvSpPr>
              <a:spLocks noChangeArrowheads="1"/>
            </p:cNvSpPr>
            <p:nvPr/>
          </p:nvSpPr>
          <p:spPr bwMode="auto">
            <a:xfrm>
              <a:off x="5874124" y="1246045"/>
              <a:ext cx="844924" cy="1216033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127" name="Line 11"/>
            <p:cNvSpPr>
              <a:spLocks noChangeShapeType="1"/>
            </p:cNvSpPr>
            <p:nvPr/>
          </p:nvSpPr>
          <p:spPr bwMode="auto">
            <a:xfrm flipV="1">
              <a:off x="6069106" y="2296256"/>
              <a:ext cx="194982" cy="1658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28" name="Line 12"/>
            <p:cNvSpPr>
              <a:spLocks noChangeShapeType="1"/>
            </p:cNvSpPr>
            <p:nvPr/>
          </p:nvSpPr>
          <p:spPr bwMode="auto">
            <a:xfrm>
              <a:off x="6264088" y="2296256"/>
              <a:ext cx="129988" cy="1658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29" name="Line 13"/>
            <p:cNvSpPr>
              <a:spLocks noChangeShapeType="1"/>
            </p:cNvSpPr>
            <p:nvPr/>
          </p:nvSpPr>
          <p:spPr bwMode="auto">
            <a:xfrm>
              <a:off x="6264088" y="2462079"/>
              <a:ext cx="0" cy="2763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0" name="Text Box 14"/>
            <p:cNvSpPr txBox="1">
              <a:spLocks noChangeArrowheads="1"/>
            </p:cNvSpPr>
            <p:nvPr/>
          </p:nvSpPr>
          <p:spPr bwMode="auto">
            <a:xfrm>
              <a:off x="5990571" y="2713116"/>
              <a:ext cx="80011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5131" name="Line 15"/>
            <p:cNvSpPr>
              <a:spLocks noChangeShapeType="1"/>
            </p:cNvSpPr>
            <p:nvPr/>
          </p:nvSpPr>
          <p:spPr bwMode="auto">
            <a:xfrm>
              <a:off x="6719047" y="1909336"/>
              <a:ext cx="5199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2" name="Line 16"/>
            <p:cNvSpPr>
              <a:spLocks noChangeShapeType="1"/>
            </p:cNvSpPr>
            <p:nvPr/>
          </p:nvSpPr>
          <p:spPr bwMode="auto">
            <a:xfrm>
              <a:off x="5094194" y="1909336"/>
              <a:ext cx="77992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3" name="Line 17"/>
            <p:cNvSpPr>
              <a:spLocks noChangeShapeType="1"/>
            </p:cNvSpPr>
            <p:nvPr/>
          </p:nvSpPr>
          <p:spPr bwMode="auto">
            <a:xfrm>
              <a:off x="2364441" y="1909336"/>
              <a:ext cx="77992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cxnSp>
          <p:nvCxnSpPr>
            <p:cNvPr id="3" name="Elbow Connector 2"/>
            <p:cNvCxnSpPr>
              <a:cxnSpLocks noChangeShapeType="1"/>
            </p:cNvCxnSpPr>
            <p:nvPr/>
          </p:nvCxnSpPr>
          <p:spPr bwMode="auto">
            <a:xfrm rot="10800000" flipV="1">
              <a:off x="2515233" y="1905000"/>
              <a:ext cx="4495198" cy="1447800"/>
            </a:xfrm>
            <a:prstGeom prst="bentConnector3">
              <a:avLst>
                <a:gd name="adj1" fmla="val -847"/>
              </a:avLst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Straight Connector 5"/>
            <p:cNvCxnSpPr>
              <a:cxnSpLocks noChangeShapeType="1"/>
            </p:cNvCxnSpPr>
            <p:nvPr/>
          </p:nvCxnSpPr>
          <p:spPr bwMode="auto">
            <a:xfrm flipV="1">
              <a:off x="2515233" y="1905000"/>
              <a:ext cx="0" cy="14478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124" name="TextBox 1"/>
          <p:cNvSpPr txBox="1">
            <a:spLocks noChangeArrowheads="1"/>
          </p:cNvSpPr>
          <p:nvPr/>
        </p:nvSpPr>
        <p:spPr bwMode="auto">
          <a:xfrm>
            <a:off x="4572001" y="4443413"/>
            <a:ext cx="30812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Logic-level analysis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 txBox="1">
            <a:spLocks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 smtClean="0">
                <a:solidFill>
                  <a:schemeClr val="tx2"/>
                </a:solidFill>
              </a:rPr>
              <a:t>Motivation: This </a:t>
            </a:r>
            <a:r>
              <a:rPr lang="en-US" altLang="en-US" sz="4400" dirty="0">
                <a:solidFill>
                  <a:schemeClr val="tx2"/>
                </a:solidFill>
              </a:rPr>
              <a:t>lecture …</a:t>
            </a: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127000" y="3492500"/>
            <a:ext cx="8775700" cy="196884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400" dirty="0" smtClean="0"/>
              <a:t>When does our (seemingly logically correct) design go wrong? </a:t>
            </a:r>
          </a:p>
          <a:p>
            <a:pPr>
              <a:defRPr/>
            </a:pPr>
            <a:r>
              <a:rPr lang="en-US" sz="2400" dirty="0" smtClean="0"/>
              <a:t>How can we design a circuit that works under real constraints?</a:t>
            </a:r>
          </a:p>
          <a:p>
            <a:pPr>
              <a:defRPr/>
            </a:pPr>
            <a:r>
              <a:rPr lang="en-US" sz="2400" dirty="0" smtClean="0"/>
              <a:t>Popular interview question.</a:t>
            </a:r>
          </a:p>
        </p:txBody>
      </p:sp>
      <p:grpSp>
        <p:nvGrpSpPr>
          <p:cNvPr id="6148" name="Group 40"/>
          <p:cNvGrpSpPr>
            <a:grpSpLocks/>
          </p:cNvGrpSpPr>
          <p:nvPr/>
        </p:nvGrpSpPr>
        <p:grpSpPr bwMode="auto">
          <a:xfrm>
            <a:off x="2363788" y="914401"/>
            <a:ext cx="4646612" cy="2286000"/>
            <a:chOff x="2364441" y="914400"/>
            <a:chExt cx="4874559" cy="2438400"/>
          </a:xfrm>
        </p:grpSpPr>
        <p:sp>
          <p:nvSpPr>
            <p:cNvPr id="6149" name="Oval 8"/>
            <p:cNvSpPr>
              <a:spLocks noChangeArrowheads="1"/>
            </p:cNvSpPr>
            <p:nvPr/>
          </p:nvSpPr>
          <p:spPr bwMode="auto">
            <a:xfrm>
              <a:off x="3144371" y="914400"/>
              <a:ext cx="1949824" cy="210042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Combinational</a:t>
              </a:r>
            </a:p>
          </p:txBody>
        </p:sp>
        <p:sp>
          <p:nvSpPr>
            <p:cNvPr id="6150" name="Rectangle 10"/>
            <p:cNvSpPr>
              <a:spLocks noChangeArrowheads="1"/>
            </p:cNvSpPr>
            <p:nvPr/>
          </p:nvSpPr>
          <p:spPr bwMode="auto">
            <a:xfrm>
              <a:off x="5874124" y="1246045"/>
              <a:ext cx="844924" cy="1216033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6151" name="Line 11"/>
            <p:cNvSpPr>
              <a:spLocks noChangeShapeType="1"/>
            </p:cNvSpPr>
            <p:nvPr/>
          </p:nvSpPr>
          <p:spPr bwMode="auto">
            <a:xfrm flipV="1">
              <a:off x="6069106" y="2296256"/>
              <a:ext cx="194982" cy="1658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2" name="Line 12"/>
            <p:cNvSpPr>
              <a:spLocks noChangeShapeType="1"/>
            </p:cNvSpPr>
            <p:nvPr/>
          </p:nvSpPr>
          <p:spPr bwMode="auto">
            <a:xfrm>
              <a:off x="6264088" y="2296256"/>
              <a:ext cx="129988" cy="1658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3" name="Line 13"/>
            <p:cNvSpPr>
              <a:spLocks noChangeShapeType="1"/>
            </p:cNvSpPr>
            <p:nvPr/>
          </p:nvSpPr>
          <p:spPr bwMode="auto">
            <a:xfrm>
              <a:off x="6264088" y="2462079"/>
              <a:ext cx="0" cy="2763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4" name="Text Box 14"/>
            <p:cNvSpPr txBox="1">
              <a:spLocks noChangeArrowheads="1"/>
            </p:cNvSpPr>
            <p:nvPr/>
          </p:nvSpPr>
          <p:spPr bwMode="auto">
            <a:xfrm>
              <a:off x="5990571" y="2713116"/>
              <a:ext cx="83947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6155" name="Line 15"/>
            <p:cNvSpPr>
              <a:spLocks noChangeShapeType="1"/>
            </p:cNvSpPr>
            <p:nvPr/>
          </p:nvSpPr>
          <p:spPr bwMode="auto">
            <a:xfrm>
              <a:off x="6719047" y="1909336"/>
              <a:ext cx="5199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6" name="Line 16"/>
            <p:cNvSpPr>
              <a:spLocks noChangeShapeType="1"/>
            </p:cNvSpPr>
            <p:nvPr/>
          </p:nvSpPr>
          <p:spPr bwMode="auto">
            <a:xfrm>
              <a:off x="5094194" y="1909336"/>
              <a:ext cx="77992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7" name="Line 17"/>
            <p:cNvSpPr>
              <a:spLocks noChangeShapeType="1"/>
            </p:cNvSpPr>
            <p:nvPr/>
          </p:nvSpPr>
          <p:spPr bwMode="auto">
            <a:xfrm>
              <a:off x="2364441" y="1909336"/>
              <a:ext cx="77992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cxnSp>
          <p:nvCxnSpPr>
            <p:cNvPr id="51" name="Elbow Connector 50"/>
            <p:cNvCxnSpPr>
              <a:cxnSpLocks noChangeShapeType="1"/>
            </p:cNvCxnSpPr>
            <p:nvPr/>
          </p:nvCxnSpPr>
          <p:spPr bwMode="auto">
            <a:xfrm rot="10800000" flipV="1">
              <a:off x="2514325" y="1905001"/>
              <a:ext cx="4496519" cy="1447799"/>
            </a:xfrm>
            <a:prstGeom prst="bentConnector3">
              <a:avLst>
                <a:gd name="adj1" fmla="val -847"/>
              </a:avLst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Straight Connector 51"/>
            <p:cNvCxnSpPr>
              <a:cxnSpLocks noChangeShapeType="1"/>
            </p:cNvCxnSpPr>
            <p:nvPr/>
          </p:nvCxnSpPr>
          <p:spPr bwMode="auto">
            <a:xfrm flipV="1">
              <a:off x="2514325" y="1905001"/>
              <a:ext cx="0" cy="144779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3"/>
          <p:cNvSpPr txBox="1">
            <a:spLocks noChangeArrowheads="1"/>
          </p:cNvSpPr>
          <p:nvPr/>
        </p:nvSpPr>
        <p:spPr bwMode="auto">
          <a:xfrm>
            <a:off x="601665" y="3727027"/>
            <a:ext cx="831373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typical sequential network has combinational circuit between registers (R1 to R2).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registers are synchronized by clocks (CLK1 to CLK2).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Timing is set between clocks (CLK1 and CLK2).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The beauty of the synchronized design is that we need only to take care of the timing of the regions separated by the registers. </a:t>
            </a:r>
          </a:p>
        </p:txBody>
      </p:sp>
      <p:sp>
        <p:nvSpPr>
          <p:cNvPr id="7171" name="Text Box 25"/>
          <p:cNvSpPr txBox="1">
            <a:spLocks noChangeArrowheads="1"/>
          </p:cNvSpPr>
          <p:nvPr/>
        </p:nvSpPr>
        <p:spPr bwMode="auto">
          <a:xfrm>
            <a:off x="329543" y="40853"/>
            <a:ext cx="63401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/>
              <a:t>Motivation: Sequential </a:t>
            </a:r>
            <a:r>
              <a:rPr lang="en-US" altLang="en-US" sz="3600" dirty="0"/>
              <a:t>Networks</a:t>
            </a:r>
          </a:p>
        </p:txBody>
      </p:sp>
      <p:sp>
        <p:nvSpPr>
          <p:cNvPr id="7172" name="Slide Number Placeholder 2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39773C8-99FD-4F5F-9EB9-5B8F6A19F20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 smtClean="0"/>
          </a:p>
        </p:txBody>
      </p:sp>
      <p:grpSp>
        <p:nvGrpSpPr>
          <p:cNvPr id="7173" name="Group 3"/>
          <p:cNvGrpSpPr>
            <a:grpSpLocks/>
          </p:cNvGrpSpPr>
          <p:nvPr/>
        </p:nvGrpSpPr>
        <p:grpSpPr bwMode="auto">
          <a:xfrm>
            <a:off x="671514" y="831298"/>
            <a:ext cx="7875083" cy="2940252"/>
            <a:chOff x="609600" y="1371600"/>
            <a:chExt cx="7875084" cy="2941542"/>
          </a:xfrm>
        </p:grpSpPr>
        <p:sp>
          <p:nvSpPr>
            <p:cNvPr id="7174" name="Rectangle 4"/>
            <p:cNvSpPr>
              <a:spLocks noChangeArrowheads="1"/>
            </p:cNvSpPr>
            <p:nvPr/>
          </p:nvSpPr>
          <p:spPr bwMode="auto">
            <a:xfrm>
              <a:off x="1676400" y="1828800"/>
              <a:ext cx="990600" cy="1676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7175" name="Line 5"/>
            <p:cNvSpPr>
              <a:spLocks noChangeShapeType="1"/>
            </p:cNvSpPr>
            <p:nvPr/>
          </p:nvSpPr>
          <p:spPr bwMode="auto">
            <a:xfrm flipV="1">
              <a:off x="1905000" y="32766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6" name="Line 6"/>
            <p:cNvSpPr>
              <a:spLocks noChangeShapeType="1"/>
            </p:cNvSpPr>
            <p:nvPr/>
          </p:nvSpPr>
          <p:spPr bwMode="auto">
            <a:xfrm>
              <a:off x="2133600" y="32766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7" name="Line 7"/>
            <p:cNvSpPr>
              <a:spLocks noChangeShapeType="1"/>
            </p:cNvSpPr>
            <p:nvPr/>
          </p:nvSpPr>
          <p:spPr bwMode="auto">
            <a:xfrm>
              <a:off x="2133600" y="3505200"/>
              <a:ext cx="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Oval 8"/>
            <p:cNvSpPr>
              <a:spLocks noChangeArrowheads="1"/>
            </p:cNvSpPr>
            <p:nvPr/>
          </p:nvSpPr>
          <p:spPr bwMode="auto">
            <a:xfrm>
              <a:off x="3581400" y="1371600"/>
              <a:ext cx="2286000" cy="2895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Combinational</a:t>
              </a:r>
            </a:p>
          </p:txBody>
        </p:sp>
        <p:sp>
          <p:nvSpPr>
            <p:cNvPr id="7179" name="Text Box 9"/>
            <p:cNvSpPr txBox="1">
              <a:spLocks noChangeArrowheads="1"/>
            </p:cNvSpPr>
            <p:nvPr/>
          </p:nvSpPr>
          <p:spPr bwMode="auto">
            <a:xfrm>
              <a:off x="1812925" y="3851275"/>
              <a:ext cx="954107" cy="46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CLK1</a:t>
              </a:r>
            </a:p>
          </p:txBody>
        </p:sp>
        <p:sp>
          <p:nvSpPr>
            <p:cNvPr id="7180" name="Rectangle 10"/>
            <p:cNvSpPr>
              <a:spLocks noChangeArrowheads="1"/>
            </p:cNvSpPr>
            <p:nvPr/>
          </p:nvSpPr>
          <p:spPr bwMode="auto">
            <a:xfrm>
              <a:off x="6781800" y="1828800"/>
              <a:ext cx="990600" cy="1676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7181" name="Line 11"/>
            <p:cNvSpPr>
              <a:spLocks noChangeShapeType="1"/>
            </p:cNvSpPr>
            <p:nvPr/>
          </p:nvSpPr>
          <p:spPr bwMode="auto">
            <a:xfrm flipV="1">
              <a:off x="7010400" y="32766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Line 12"/>
            <p:cNvSpPr>
              <a:spLocks noChangeShapeType="1"/>
            </p:cNvSpPr>
            <p:nvPr/>
          </p:nvSpPr>
          <p:spPr bwMode="auto">
            <a:xfrm>
              <a:off x="7239000" y="32766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3" name="Line 13"/>
            <p:cNvSpPr>
              <a:spLocks noChangeShapeType="1"/>
            </p:cNvSpPr>
            <p:nvPr/>
          </p:nvSpPr>
          <p:spPr bwMode="auto">
            <a:xfrm>
              <a:off x="7239000" y="3505200"/>
              <a:ext cx="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Text Box 14"/>
            <p:cNvSpPr txBox="1">
              <a:spLocks noChangeArrowheads="1"/>
            </p:cNvSpPr>
            <p:nvPr/>
          </p:nvSpPr>
          <p:spPr bwMode="auto">
            <a:xfrm>
              <a:off x="6918325" y="3851275"/>
              <a:ext cx="954107" cy="46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CLK2</a:t>
              </a:r>
            </a:p>
          </p:txBody>
        </p:sp>
        <p:sp>
          <p:nvSpPr>
            <p:cNvPr id="7185" name="Line 15"/>
            <p:cNvSpPr>
              <a:spLocks noChangeShapeType="1"/>
            </p:cNvSpPr>
            <p:nvPr/>
          </p:nvSpPr>
          <p:spPr bwMode="auto">
            <a:xfrm>
              <a:off x="7772400" y="274320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6" name="Line 16"/>
            <p:cNvSpPr>
              <a:spLocks noChangeShapeType="1"/>
            </p:cNvSpPr>
            <p:nvPr/>
          </p:nvSpPr>
          <p:spPr bwMode="auto">
            <a:xfrm>
              <a:off x="5867400" y="2743200"/>
              <a:ext cx="914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7" name="Line 17"/>
            <p:cNvSpPr>
              <a:spLocks noChangeShapeType="1"/>
            </p:cNvSpPr>
            <p:nvPr/>
          </p:nvSpPr>
          <p:spPr bwMode="auto">
            <a:xfrm>
              <a:off x="2667000" y="2743200"/>
              <a:ext cx="914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Line 18"/>
            <p:cNvSpPr>
              <a:spLocks noChangeShapeType="1"/>
            </p:cNvSpPr>
            <p:nvPr/>
          </p:nvSpPr>
          <p:spPr bwMode="auto">
            <a:xfrm>
              <a:off x="609600" y="2743200"/>
              <a:ext cx="1066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9" name="Text Box 19"/>
            <p:cNvSpPr txBox="1">
              <a:spLocks noChangeArrowheads="1"/>
            </p:cNvSpPr>
            <p:nvPr/>
          </p:nvSpPr>
          <p:spPr bwMode="auto">
            <a:xfrm>
              <a:off x="746125" y="2022475"/>
              <a:ext cx="407484" cy="46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7190" name="Text Box 20"/>
            <p:cNvSpPr txBox="1">
              <a:spLocks noChangeArrowheads="1"/>
            </p:cNvSpPr>
            <p:nvPr/>
          </p:nvSpPr>
          <p:spPr bwMode="auto">
            <a:xfrm>
              <a:off x="2955925" y="1981201"/>
              <a:ext cx="389850" cy="46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7191" name="Text Box 21"/>
            <p:cNvSpPr txBox="1">
              <a:spLocks noChangeArrowheads="1"/>
            </p:cNvSpPr>
            <p:nvPr/>
          </p:nvSpPr>
          <p:spPr bwMode="auto">
            <a:xfrm>
              <a:off x="6003925" y="1981201"/>
              <a:ext cx="389850" cy="46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7192" name="Text Box 24"/>
            <p:cNvSpPr txBox="1">
              <a:spLocks noChangeArrowheads="1"/>
            </p:cNvSpPr>
            <p:nvPr/>
          </p:nvSpPr>
          <p:spPr bwMode="auto">
            <a:xfrm>
              <a:off x="8077200" y="1905000"/>
              <a:ext cx="407484" cy="46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7193" name="TextBox 1"/>
            <p:cNvSpPr txBox="1">
              <a:spLocks noChangeArrowheads="1"/>
            </p:cNvSpPr>
            <p:nvPr/>
          </p:nvSpPr>
          <p:spPr bwMode="auto">
            <a:xfrm>
              <a:off x="1941061" y="1371600"/>
              <a:ext cx="543739" cy="46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R1</a:t>
              </a:r>
            </a:p>
          </p:txBody>
        </p:sp>
        <p:sp>
          <p:nvSpPr>
            <p:cNvPr id="7194" name="TextBox 2"/>
            <p:cNvSpPr txBox="1">
              <a:spLocks noChangeArrowheads="1"/>
            </p:cNvSpPr>
            <p:nvPr/>
          </p:nvSpPr>
          <p:spPr bwMode="auto">
            <a:xfrm>
              <a:off x="7000061" y="1371600"/>
              <a:ext cx="543739" cy="46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R2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36588" y="252413"/>
            <a:ext cx="7848600" cy="4572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Timing of the System</a:t>
            </a:r>
          </a:p>
        </p:txBody>
      </p:sp>
      <p:sp>
        <p:nvSpPr>
          <p:cNvPr id="8195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CB876B8-303C-4230-8B0D-699022A644C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31825" y="3271839"/>
            <a:ext cx="7869238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For a synchronized digital Moore machine, we need to take care of the timing of the following region(s).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dirty="0"/>
              <a:t>Between every pair of registers.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dirty="0"/>
              <a:t>Between i. input and register, and ii. register and output.</a:t>
            </a:r>
          </a:p>
          <a:p>
            <a:pPr>
              <a:defRPr/>
            </a:pPr>
            <a:endParaRPr lang="en-US" dirty="0"/>
          </a:p>
          <a:p>
            <a:pPr marL="457200" indent="-457200">
              <a:buFontTx/>
              <a:buAutoNum type="alphaUcPeriod"/>
              <a:defRPr/>
            </a:pPr>
            <a:endParaRPr lang="en-US" dirty="0"/>
          </a:p>
        </p:txBody>
      </p:sp>
      <p:grpSp>
        <p:nvGrpSpPr>
          <p:cNvPr id="8197" name="Group 40"/>
          <p:cNvGrpSpPr>
            <a:grpSpLocks/>
          </p:cNvGrpSpPr>
          <p:nvPr/>
        </p:nvGrpSpPr>
        <p:grpSpPr bwMode="auto">
          <a:xfrm>
            <a:off x="2216150" y="1460500"/>
            <a:ext cx="3998232" cy="1619310"/>
            <a:chOff x="4860925" y="3489325"/>
            <a:chExt cx="3998232" cy="1619309"/>
          </a:xfrm>
        </p:grpSpPr>
        <p:sp>
          <p:nvSpPr>
            <p:cNvPr id="8198" name="Rectangle 24"/>
            <p:cNvSpPr>
              <a:spLocks noChangeArrowheads="1"/>
            </p:cNvSpPr>
            <p:nvPr/>
          </p:nvSpPr>
          <p:spPr bwMode="auto">
            <a:xfrm>
              <a:off x="55626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C1</a:t>
              </a:r>
            </a:p>
          </p:txBody>
        </p:sp>
        <p:sp>
          <p:nvSpPr>
            <p:cNvPr id="8199" name="Rectangle 25"/>
            <p:cNvSpPr>
              <a:spLocks noChangeArrowheads="1"/>
            </p:cNvSpPr>
            <p:nvPr/>
          </p:nvSpPr>
          <p:spPr bwMode="auto">
            <a:xfrm>
              <a:off x="73152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C2</a:t>
              </a:r>
            </a:p>
          </p:txBody>
        </p:sp>
        <p:sp>
          <p:nvSpPr>
            <p:cNvPr id="8200" name="Rectangle 26"/>
            <p:cNvSpPr>
              <a:spLocks noChangeArrowheads="1"/>
            </p:cNvSpPr>
            <p:nvPr/>
          </p:nvSpPr>
          <p:spPr bwMode="auto">
            <a:xfrm>
              <a:off x="6553200" y="3825875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8201" name="Line 27"/>
            <p:cNvSpPr>
              <a:spLocks noChangeShapeType="1"/>
            </p:cNvSpPr>
            <p:nvPr/>
          </p:nvSpPr>
          <p:spPr bwMode="auto">
            <a:xfrm flipV="1">
              <a:off x="66294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2" name="Line 28"/>
            <p:cNvSpPr>
              <a:spLocks noChangeShapeType="1"/>
            </p:cNvSpPr>
            <p:nvPr/>
          </p:nvSpPr>
          <p:spPr bwMode="auto">
            <a:xfrm>
              <a:off x="67056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Text Box 29"/>
            <p:cNvSpPr txBox="1">
              <a:spLocks noChangeArrowheads="1"/>
            </p:cNvSpPr>
            <p:nvPr/>
          </p:nvSpPr>
          <p:spPr bwMode="auto">
            <a:xfrm>
              <a:off x="6400800" y="4389438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CLK</a:t>
              </a:r>
            </a:p>
          </p:txBody>
        </p:sp>
        <p:sp>
          <p:nvSpPr>
            <p:cNvPr id="8204" name="Text Box 30"/>
            <p:cNvSpPr txBox="1">
              <a:spLocks noChangeArrowheads="1"/>
            </p:cNvSpPr>
            <p:nvPr/>
          </p:nvSpPr>
          <p:spPr bwMode="auto">
            <a:xfrm>
              <a:off x="4860925" y="3489325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x(t)</a:t>
              </a:r>
            </a:p>
          </p:txBody>
        </p:sp>
        <p:sp>
          <p:nvSpPr>
            <p:cNvPr id="8205" name="Line 31"/>
            <p:cNvSpPr>
              <a:spLocks noChangeShapeType="1"/>
            </p:cNvSpPr>
            <p:nvPr/>
          </p:nvSpPr>
          <p:spPr bwMode="auto">
            <a:xfrm>
              <a:off x="5334000" y="36734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Line 32"/>
            <p:cNvSpPr>
              <a:spLocks noChangeShapeType="1"/>
            </p:cNvSpPr>
            <p:nvPr/>
          </p:nvSpPr>
          <p:spPr bwMode="auto">
            <a:xfrm>
              <a:off x="6172200" y="39782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7" name="Line 33"/>
            <p:cNvSpPr>
              <a:spLocks noChangeShapeType="1"/>
            </p:cNvSpPr>
            <p:nvPr/>
          </p:nvSpPr>
          <p:spPr bwMode="auto">
            <a:xfrm>
              <a:off x="6858000" y="3978275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8" name="Line 34"/>
            <p:cNvSpPr>
              <a:spLocks noChangeShapeType="1"/>
            </p:cNvSpPr>
            <p:nvPr/>
          </p:nvSpPr>
          <p:spPr bwMode="auto">
            <a:xfrm>
              <a:off x="7924800" y="37496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9" name="Text Box 35"/>
            <p:cNvSpPr txBox="1">
              <a:spLocks noChangeArrowheads="1"/>
            </p:cNvSpPr>
            <p:nvPr/>
          </p:nvSpPr>
          <p:spPr bwMode="auto">
            <a:xfrm>
              <a:off x="8305800" y="3521076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y(t)</a:t>
              </a:r>
            </a:p>
          </p:txBody>
        </p:sp>
        <p:sp>
          <p:nvSpPr>
            <p:cNvPr id="8210" name="Line 36"/>
            <p:cNvSpPr>
              <a:spLocks noChangeShapeType="1"/>
            </p:cNvSpPr>
            <p:nvPr/>
          </p:nvSpPr>
          <p:spPr bwMode="auto">
            <a:xfrm>
              <a:off x="70866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1" name="Line 37"/>
            <p:cNvSpPr>
              <a:spLocks noChangeShapeType="1"/>
            </p:cNvSpPr>
            <p:nvPr/>
          </p:nvSpPr>
          <p:spPr bwMode="auto">
            <a:xfrm flipH="1">
              <a:off x="5334000" y="4892675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2" name="Line 38"/>
            <p:cNvSpPr>
              <a:spLocks noChangeShapeType="1"/>
            </p:cNvSpPr>
            <p:nvPr/>
          </p:nvSpPr>
          <p:spPr bwMode="auto">
            <a:xfrm flipV="1">
              <a:off x="53340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3" name="Line 39"/>
            <p:cNvSpPr>
              <a:spLocks noChangeShapeType="1"/>
            </p:cNvSpPr>
            <p:nvPr/>
          </p:nvSpPr>
          <p:spPr bwMode="auto">
            <a:xfrm>
              <a:off x="5334000" y="39782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4" name="Rectangle 42"/>
            <p:cNvSpPr>
              <a:spLocks noChangeArrowheads="1"/>
            </p:cNvSpPr>
            <p:nvPr/>
          </p:nvSpPr>
          <p:spPr bwMode="auto">
            <a:xfrm>
              <a:off x="7180263" y="4708524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S(t)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 dirty="0"/>
          </a:p>
          <a:p>
            <a:pPr eaLnBrk="1" hangingPunct="1">
              <a:spcBef>
                <a:spcPct val="20000"/>
              </a:spcBef>
            </a:pPr>
            <a:endParaRPr lang="en-US" altLang="en-US" sz="3600" dirty="0"/>
          </a:p>
          <a:p>
            <a:pPr eaLnBrk="1" hangingPunct="1">
              <a:spcBef>
                <a:spcPct val="20000"/>
              </a:spcBef>
            </a:pPr>
            <a:endParaRPr lang="en-US" altLang="en-US" sz="3600" dirty="0"/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381000" y="0"/>
            <a:ext cx="8178800" cy="11430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Gate Delay: Combinational Logic Timing</a:t>
            </a:r>
          </a:p>
        </p:txBody>
      </p:sp>
      <p:sp>
        <p:nvSpPr>
          <p:cNvPr id="2867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980644C5-F582-465C-B1A0-EDB9279AFFD8}" type="slidenum">
              <a:rPr lang="en-US" altLang="en-US" sz="1400"/>
              <a:pPr eaLnBrk="1" hangingPunct="1"/>
              <a:t>9</a:t>
            </a:fld>
            <a:endParaRPr lang="en-US" altLang="en-US" sz="1400" dirty="0"/>
          </a:p>
        </p:txBody>
      </p:sp>
      <p:sp>
        <p:nvSpPr>
          <p:cNvPr id="28676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2400" y="3429000"/>
            <a:ext cx="87249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71500" indent="-5715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Times New Roman" pitchFamily="18" charset="0"/>
              <a:buAutoNum type="romanUcPeriod"/>
            </a:pPr>
            <a:r>
              <a:rPr lang="en-US" altLang="en-US" dirty="0">
                <a:solidFill>
                  <a:srgbClr val="FF0000"/>
                </a:solidFill>
              </a:rPr>
              <a:t>Min delay of a gate, also called Contamination delay</a:t>
            </a:r>
            <a:r>
              <a:rPr lang="en-US" altLang="en-US" dirty="0"/>
              <a:t>: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cd</a:t>
            </a:r>
            <a:r>
              <a:rPr lang="en-US" altLang="en-US" dirty="0"/>
              <a:t> 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dirty="0"/>
              <a:t>Minimum time from when an input changes until the output </a:t>
            </a:r>
            <a:r>
              <a:rPr lang="en-US" altLang="en-US" i="1" dirty="0"/>
              <a:t>starts </a:t>
            </a:r>
            <a:r>
              <a:rPr lang="en-US" altLang="en-US" dirty="0"/>
              <a:t>to change</a:t>
            </a:r>
          </a:p>
          <a:p>
            <a:pPr eaLnBrk="1" hangingPunct="1">
              <a:spcBef>
                <a:spcPct val="20000"/>
              </a:spcBef>
              <a:buFont typeface="Times New Roman" pitchFamily="18" charset="0"/>
              <a:buAutoNum type="romanUcPeriod"/>
            </a:pPr>
            <a:r>
              <a:rPr lang="en-US" altLang="en-US" dirty="0">
                <a:solidFill>
                  <a:srgbClr val="FF0000"/>
                </a:solidFill>
              </a:rPr>
              <a:t>Max delay of a gate, also called Propagation delay</a:t>
            </a:r>
            <a:r>
              <a:rPr lang="en-US" altLang="en-US" dirty="0"/>
              <a:t>: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pd</a:t>
            </a:r>
            <a:r>
              <a:rPr lang="en-US" altLang="en-US" dirty="0"/>
              <a:t> 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dirty="0"/>
              <a:t>Maximum time from when an input changes until the output </a:t>
            </a:r>
            <a:r>
              <a:rPr lang="en-US" altLang="en-US" i="1" dirty="0"/>
              <a:t>is </a:t>
            </a:r>
            <a:r>
              <a:rPr lang="en-US" altLang="en-US" dirty="0"/>
              <a:t>guaranteed to reach its final value (i.e., stop changing)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016251" y="1528496"/>
            <a:ext cx="2319165" cy="1287744"/>
            <a:chOff x="697086" y="1364867"/>
            <a:chExt cx="2319165" cy="1287744"/>
          </a:xfrm>
        </p:grpSpPr>
        <p:cxnSp>
          <p:nvCxnSpPr>
            <p:cNvPr id="15" name="Straight Connector 14"/>
            <p:cNvCxnSpPr>
              <a:cxnSpLocks noChangeShapeType="1"/>
            </p:cNvCxnSpPr>
            <p:nvPr/>
          </p:nvCxnSpPr>
          <p:spPr bwMode="auto">
            <a:xfrm flipV="1">
              <a:off x="697086" y="1819537"/>
              <a:ext cx="898524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678" name="AutoShape 25"/>
            <p:cNvSpPr>
              <a:spLocks noChangeArrowheads="1"/>
            </p:cNvSpPr>
            <p:nvPr/>
          </p:nvSpPr>
          <p:spPr bwMode="auto">
            <a:xfrm>
              <a:off x="1595610" y="1633669"/>
              <a:ext cx="488950" cy="752475"/>
            </a:xfrm>
            <a:prstGeom prst="flowChartDelay">
              <a:avLst/>
            </a:prstGeom>
            <a:solidFill>
              <a:srgbClr val="D9D9D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cxnSp>
          <p:nvCxnSpPr>
            <p:cNvPr id="17" name="Straight Connector 16"/>
            <p:cNvCxnSpPr>
              <a:cxnSpLocks noChangeShapeType="1"/>
            </p:cNvCxnSpPr>
            <p:nvPr/>
          </p:nvCxnSpPr>
          <p:spPr bwMode="auto">
            <a:xfrm flipV="1">
              <a:off x="709787" y="2190946"/>
              <a:ext cx="879475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/>
            <p:cNvCxnSpPr>
              <a:cxnSpLocks noChangeShapeType="1"/>
            </p:cNvCxnSpPr>
            <p:nvPr/>
          </p:nvCxnSpPr>
          <p:spPr bwMode="auto">
            <a:xfrm flipV="1">
              <a:off x="2100263" y="1988573"/>
              <a:ext cx="879475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Oval 2"/>
            <p:cNvSpPr/>
            <p:nvPr/>
          </p:nvSpPr>
          <p:spPr>
            <a:xfrm>
              <a:off x="2084560" y="1905266"/>
              <a:ext cx="187153" cy="1690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09787" y="1364867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9674" y="2190946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608767" y="1528496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41394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 dirty="0"/>
          </a:p>
          <a:p>
            <a:pPr eaLnBrk="1" hangingPunct="1">
              <a:spcBef>
                <a:spcPct val="20000"/>
              </a:spcBef>
            </a:pPr>
            <a:endParaRPr lang="en-US" altLang="en-US" sz="3600" dirty="0"/>
          </a:p>
          <a:p>
            <a:pPr eaLnBrk="1" hangingPunct="1">
              <a:spcBef>
                <a:spcPct val="20000"/>
              </a:spcBef>
            </a:pPr>
            <a:endParaRPr lang="en-US" altLang="en-US" sz="3600" dirty="0"/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381000" y="0"/>
            <a:ext cx="8178800" cy="11430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Gate Delay: Combinational Logic Timing</a:t>
            </a:r>
          </a:p>
        </p:txBody>
      </p:sp>
      <p:sp>
        <p:nvSpPr>
          <p:cNvPr id="2867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980644C5-F582-465C-B1A0-EDB9279AFFD8}" type="slidenum">
              <a:rPr lang="en-US" altLang="en-US" sz="1400"/>
              <a:pPr eaLnBrk="1" hangingPunct="1"/>
              <a:t>10</a:t>
            </a:fld>
            <a:endParaRPr lang="en-US" altLang="en-US" sz="1400" dirty="0"/>
          </a:p>
        </p:txBody>
      </p:sp>
      <p:sp>
        <p:nvSpPr>
          <p:cNvPr id="28676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3657600"/>
            <a:ext cx="8343899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71500" indent="-5715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en-US" altLang="en-US" dirty="0" smtClean="0"/>
              <a:t>Different input transition causes different delay at output</a:t>
            </a:r>
            <a:endParaRPr lang="en-US" altLang="en-US" dirty="0"/>
          </a:p>
        </p:txBody>
      </p:sp>
      <p:cxnSp>
        <p:nvCxnSpPr>
          <p:cNvPr id="15" name="Straight Connector 14"/>
          <p:cNvCxnSpPr>
            <a:cxnSpLocks noChangeShapeType="1"/>
          </p:cNvCxnSpPr>
          <p:nvPr/>
        </p:nvCxnSpPr>
        <p:spPr bwMode="auto">
          <a:xfrm flipV="1">
            <a:off x="697086" y="1819537"/>
            <a:ext cx="898524" cy="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78" name="AutoShape 25"/>
          <p:cNvSpPr>
            <a:spLocks noChangeArrowheads="1"/>
          </p:cNvSpPr>
          <p:nvPr/>
        </p:nvSpPr>
        <p:spPr bwMode="auto">
          <a:xfrm>
            <a:off x="1595610" y="1633669"/>
            <a:ext cx="488950" cy="752475"/>
          </a:xfrm>
          <a:prstGeom prst="flowChartDelay">
            <a:avLst/>
          </a:prstGeom>
          <a:solidFill>
            <a:srgbClr val="D9D9D9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cxnSp>
        <p:nvCxnSpPr>
          <p:cNvPr id="17" name="Straight Connector 16"/>
          <p:cNvCxnSpPr>
            <a:cxnSpLocks noChangeShapeType="1"/>
          </p:cNvCxnSpPr>
          <p:nvPr/>
        </p:nvCxnSpPr>
        <p:spPr bwMode="auto">
          <a:xfrm flipV="1">
            <a:off x="709787" y="2190946"/>
            <a:ext cx="879475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Connector 17"/>
          <p:cNvCxnSpPr>
            <a:cxnSpLocks noChangeShapeType="1"/>
          </p:cNvCxnSpPr>
          <p:nvPr/>
        </p:nvCxnSpPr>
        <p:spPr bwMode="auto">
          <a:xfrm flipV="1">
            <a:off x="2100263" y="1988573"/>
            <a:ext cx="879475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Oval 2"/>
          <p:cNvSpPr/>
          <p:nvPr/>
        </p:nvSpPr>
        <p:spPr>
          <a:xfrm>
            <a:off x="2084560" y="1905266"/>
            <a:ext cx="187153" cy="1690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0202621"/>
                  </p:ext>
                </p:extLst>
              </p:nvPr>
            </p:nvGraphicFramePr>
            <p:xfrm>
              <a:off x="3400426" y="1265434"/>
              <a:ext cx="2957511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85837"/>
                    <a:gridCol w="985837"/>
                    <a:gridCol w="985837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/>
                                      </a:rPr>
                                      <m:t>𝑡</m:t>
                                    </m:r>
                                    <m:r>
                                      <a:rPr lang="en-US" b="0" i="1" dirty="0" smtClean="0">
                                        <a:latin typeface="Cambria Math"/>
                                      </a:rPr>
                                      <m:t>+1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/>
                                      </a:rPr>
                                      <m:t>𝑡</m:t>
                                    </m:r>
                                    <m:r>
                                      <a:rPr lang="en-US" b="0" i="1" dirty="0" smtClean="0">
                                        <a:latin typeface="Cambria Math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/>
                                  </a:rPr>
                                  <m:t>𝑌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1/0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1/0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1/0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1/1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0202621"/>
                  </p:ext>
                </p:extLst>
              </p:nvPr>
            </p:nvGraphicFramePr>
            <p:xfrm>
              <a:off x="3400426" y="1265434"/>
              <a:ext cx="2957511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85837"/>
                    <a:gridCol w="985837"/>
                    <a:gridCol w="985837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17" t="-1639" r="-199383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1242" t="-1639" r="-100621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0000" t="-1639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1/0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1/0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1/0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1/1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extBox 4"/>
          <p:cNvSpPr txBox="1"/>
          <p:nvPr/>
        </p:nvSpPr>
        <p:spPr>
          <a:xfrm>
            <a:off x="709787" y="1364867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59674" y="2190946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08767" y="1528496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7896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 dirty="0"/>
          </a:p>
          <a:p>
            <a:pPr eaLnBrk="1" hangingPunct="1">
              <a:spcBef>
                <a:spcPct val="20000"/>
              </a:spcBef>
            </a:pPr>
            <a:endParaRPr lang="en-US" altLang="en-US" sz="3600" dirty="0"/>
          </a:p>
          <a:p>
            <a:pPr eaLnBrk="1" hangingPunct="1">
              <a:spcBef>
                <a:spcPct val="20000"/>
              </a:spcBef>
            </a:pPr>
            <a:endParaRPr lang="en-US" altLang="en-US" sz="3600" dirty="0"/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381000" y="0"/>
            <a:ext cx="8178800" cy="11430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Combinational Logic Delay</a:t>
            </a:r>
          </a:p>
        </p:txBody>
      </p:sp>
      <p:sp>
        <p:nvSpPr>
          <p:cNvPr id="30723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DB8AAF8E-5AE8-43BE-9B4F-345BA0F7B4A2}" type="slidenum">
              <a:rPr lang="en-US" altLang="en-US" sz="1400"/>
              <a:pPr eaLnBrk="1" hangingPunct="1"/>
              <a:t>11</a:t>
            </a:fld>
            <a:endParaRPr lang="en-US" altLang="en-US" sz="1400" dirty="0"/>
          </a:p>
        </p:txBody>
      </p:sp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 flipV="1">
            <a:off x="1774827" y="1473201"/>
            <a:ext cx="879475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25" name="TextBox 66"/>
          <p:cNvSpPr txBox="1">
            <a:spLocks noChangeArrowheads="1"/>
          </p:cNvSpPr>
          <p:nvPr/>
        </p:nvSpPr>
        <p:spPr bwMode="auto">
          <a:xfrm>
            <a:off x="1068389" y="1087437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A</a:t>
            </a:r>
          </a:p>
        </p:txBody>
      </p:sp>
      <p:sp>
        <p:nvSpPr>
          <p:cNvPr id="30726" name="AutoShape 25"/>
          <p:cNvSpPr>
            <a:spLocks noChangeArrowheads="1"/>
          </p:cNvSpPr>
          <p:nvPr/>
        </p:nvSpPr>
        <p:spPr bwMode="auto">
          <a:xfrm>
            <a:off x="2673350" y="1355725"/>
            <a:ext cx="488950" cy="752475"/>
          </a:xfrm>
          <a:prstGeom prst="flowChartDelay">
            <a:avLst/>
          </a:prstGeom>
          <a:solidFill>
            <a:srgbClr val="D9D9D9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cxnSp>
        <p:nvCxnSpPr>
          <p:cNvPr id="40" name="Straight Connector 39"/>
          <p:cNvCxnSpPr>
            <a:cxnSpLocks noChangeShapeType="1"/>
          </p:cNvCxnSpPr>
          <p:nvPr/>
        </p:nvCxnSpPr>
        <p:spPr bwMode="auto">
          <a:xfrm flipV="1">
            <a:off x="1787527" y="1879601"/>
            <a:ext cx="879475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28" name="TextBox 66"/>
          <p:cNvSpPr txBox="1">
            <a:spLocks noChangeArrowheads="1"/>
          </p:cNvSpPr>
          <p:nvPr/>
        </p:nvSpPr>
        <p:spPr bwMode="auto">
          <a:xfrm>
            <a:off x="1081088" y="1684337"/>
            <a:ext cx="3561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B</a:t>
            </a:r>
          </a:p>
        </p:txBody>
      </p:sp>
      <p:sp>
        <p:nvSpPr>
          <p:cNvPr id="30729" name="AutoShape 4"/>
          <p:cNvSpPr>
            <a:spLocks noChangeArrowheads="1"/>
          </p:cNvSpPr>
          <p:nvPr/>
        </p:nvSpPr>
        <p:spPr bwMode="auto">
          <a:xfrm flipH="1">
            <a:off x="4249738" y="1638301"/>
            <a:ext cx="677862" cy="941388"/>
          </a:xfrm>
          <a:prstGeom prst="moon">
            <a:avLst>
              <a:gd name="adj" fmla="val 57495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cxnSp>
        <p:nvCxnSpPr>
          <p:cNvPr id="50" name="Straight Connector 49"/>
          <p:cNvCxnSpPr>
            <a:cxnSpLocks noChangeShapeType="1"/>
          </p:cNvCxnSpPr>
          <p:nvPr/>
        </p:nvCxnSpPr>
        <p:spPr bwMode="auto">
          <a:xfrm flipV="1">
            <a:off x="1876427" y="2286001"/>
            <a:ext cx="2657475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Elbow Connector 8"/>
          <p:cNvCxnSpPr>
            <a:cxnSpLocks noChangeShapeType="1"/>
            <a:endCxn id="30726" idx="3"/>
          </p:cNvCxnSpPr>
          <p:nvPr/>
        </p:nvCxnSpPr>
        <p:spPr bwMode="auto">
          <a:xfrm rot="10800000">
            <a:off x="3162300" y="1731965"/>
            <a:ext cx="1371600" cy="211137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2" name="AutoShape 4"/>
          <p:cNvSpPr>
            <a:spLocks noChangeArrowheads="1"/>
          </p:cNvSpPr>
          <p:nvPr/>
        </p:nvSpPr>
        <p:spPr bwMode="auto">
          <a:xfrm flipH="1">
            <a:off x="6065838" y="2082801"/>
            <a:ext cx="677862" cy="941388"/>
          </a:xfrm>
          <a:prstGeom prst="moon">
            <a:avLst>
              <a:gd name="adj" fmla="val 57495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cxnSp>
        <p:nvCxnSpPr>
          <p:cNvPr id="61" name="Straight Connector 60"/>
          <p:cNvCxnSpPr>
            <a:cxnSpLocks noChangeShapeType="1"/>
          </p:cNvCxnSpPr>
          <p:nvPr/>
        </p:nvCxnSpPr>
        <p:spPr bwMode="auto">
          <a:xfrm flipV="1">
            <a:off x="1816100" y="2654301"/>
            <a:ext cx="4521200" cy="12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4" name="TextBox 66"/>
          <p:cNvSpPr txBox="1">
            <a:spLocks noChangeArrowheads="1"/>
          </p:cNvSpPr>
          <p:nvPr/>
        </p:nvSpPr>
        <p:spPr bwMode="auto">
          <a:xfrm>
            <a:off x="1093788" y="2128837"/>
            <a:ext cx="3794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C</a:t>
            </a:r>
          </a:p>
        </p:txBody>
      </p:sp>
      <p:sp>
        <p:nvSpPr>
          <p:cNvPr id="30735" name="TextBox 66"/>
          <p:cNvSpPr txBox="1">
            <a:spLocks noChangeArrowheads="1"/>
          </p:cNvSpPr>
          <p:nvPr/>
        </p:nvSpPr>
        <p:spPr bwMode="auto">
          <a:xfrm>
            <a:off x="1106488" y="2522537"/>
            <a:ext cx="3794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D</a:t>
            </a:r>
          </a:p>
        </p:txBody>
      </p:sp>
      <p:sp>
        <p:nvSpPr>
          <p:cNvPr id="66" name="Oval 65"/>
          <p:cNvSpPr>
            <a:spLocks noChangeArrowheads="1"/>
          </p:cNvSpPr>
          <p:nvPr/>
        </p:nvSpPr>
        <p:spPr bwMode="auto">
          <a:xfrm>
            <a:off x="6746875" y="2455863"/>
            <a:ext cx="188913" cy="190500"/>
          </a:xfrm>
          <a:prstGeom prst="ellipse">
            <a:avLst/>
          </a:prstGeom>
          <a:solidFill>
            <a:srgbClr val="BFBFB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67" name="Elbow Connector 66"/>
          <p:cNvCxnSpPr>
            <a:cxnSpLocks noChangeShapeType="1"/>
          </p:cNvCxnSpPr>
          <p:nvPr/>
        </p:nvCxnSpPr>
        <p:spPr bwMode="auto">
          <a:xfrm rot="10800000">
            <a:off x="4927600" y="2087565"/>
            <a:ext cx="1346200" cy="261937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Straight Connector 68"/>
          <p:cNvCxnSpPr>
            <a:cxnSpLocks noChangeShapeType="1"/>
          </p:cNvCxnSpPr>
          <p:nvPr/>
        </p:nvCxnSpPr>
        <p:spPr bwMode="auto">
          <a:xfrm flipV="1">
            <a:off x="6931027" y="2552701"/>
            <a:ext cx="879475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9" name="TextBox 66"/>
          <p:cNvSpPr txBox="1">
            <a:spLocks noChangeArrowheads="1"/>
          </p:cNvSpPr>
          <p:nvPr/>
        </p:nvSpPr>
        <p:spPr bwMode="auto">
          <a:xfrm>
            <a:off x="7100888" y="1989137"/>
            <a:ext cx="3794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Y</a:t>
            </a:r>
          </a:p>
        </p:txBody>
      </p:sp>
      <p:sp>
        <p:nvSpPr>
          <p:cNvPr id="30740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6400" y="3786188"/>
            <a:ext cx="8470900" cy="107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eaLnBrk="1" hangingPunct="1">
              <a:spcBef>
                <a:spcPct val="20000"/>
              </a:spcBef>
            </a:pPr>
            <a:r>
              <a:rPr lang="en-US" altLang="en-US" dirty="0" smtClean="0"/>
              <a:t>Different path causes different output transition delay.</a:t>
            </a:r>
          </a:p>
        </p:txBody>
      </p:sp>
      <p:cxnSp>
        <p:nvCxnSpPr>
          <p:cNvPr id="3" name="Elbow Connector 2"/>
          <p:cNvCxnSpPr>
            <a:cxnSpLocks noChangeShapeType="1"/>
          </p:cNvCxnSpPr>
          <p:nvPr/>
        </p:nvCxnSpPr>
        <p:spPr bwMode="auto">
          <a:xfrm>
            <a:off x="1828800" y="1447800"/>
            <a:ext cx="1981200" cy="30480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Elbow Connector 23"/>
          <p:cNvCxnSpPr>
            <a:cxnSpLocks noChangeShapeType="1"/>
          </p:cNvCxnSpPr>
          <p:nvPr/>
        </p:nvCxnSpPr>
        <p:spPr bwMode="auto">
          <a:xfrm>
            <a:off x="2895600" y="1752600"/>
            <a:ext cx="1828800" cy="228600"/>
          </a:xfrm>
          <a:prstGeom prst="bentConnector3">
            <a:avLst>
              <a:gd name="adj1" fmla="val 50000"/>
            </a:avLst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Elbow Connector 25"/>
          <p:cNvCxnSpPr>
            <a:cxnSpLocks noChangeShapeType="1"/>
          </p:cNvCxnSpPr>
          <p:nvPr/>
        </p:nvCxnSpPr>
        <p:spPr bwMode="auto">
          <a:xfrm>
            <a:off x="4648200" y="1981200"/>
            <a:ext cx="1905000" cy="381000"/>
          </a:xfrm>
          <a:prstGeom prst="bentConnector3">
            <a:avLst>
              <a:gd name="adj1" fmla="val 50000"/>
            </a:avLst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Elbow Connector 28"/>
          <p:cNvCxnSpPr>
            <a:cxnSpLocks noChangeShapeType="1"/>
          </p:cNvCxnSpPr>
          <p:nvPr/>
        </p:nvCxnSpPr>
        <p:spPr bwMode="auto">
          <a:xfrm>
            <a:off x="5638800" y="2362200"/>
            <a:ext cx="1905000" cy="228600"/>
          </a:xfrm>
          <a:prstGeom prst="bentConnector3">
            <a:avLst>
              <a:gd name="adj1" fmla="val 50000"/>
            </a:avLst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>
            <a:off x="1828800" y="2743200"/>
            <a:ext cx="5943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264199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 dirty="0"/>
          </a:p>
          <a:p>
            <a:pPr eaLnBrk="1" hangingPunct="1">
              <a:spcBef>
                <a:spcPct val="20000"/>
              </a:spcBef>
            </a:pPr>
            <a:endParaRPr lang="en-US" altLang="en-US" sz="3600" dirty="0"/>
          </a:p>
          <a:p>
            <a:pPr eaLnBrk="1" hangingPunct="1">
              <a:spcBef>
                <a:spcPct val="20000"/>
              </a:spcBef>
            </a:pPr>
            <a:endParaRPr lang="en-US" altLang="en-US" sz="3600" dirty="0"/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381000" y="0"/>
            <a:ext cx="8178800" cy="11430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Interconnect Delay</a:t>
            </a:r>
          </a:p>
        </p:txBody>
      </p:sp>
      <p:sp>
        <p:nvSpPr>
          <p:cNvPr id="2867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980644C5-F582-465C-B1A0-EDB9279AFFD8}" type="slidenum">
              <a:rPr lang="en-US" altLang="en-US" sz="1400"/>
              <a:pPr eaLnBrk="1" hangingPunct="1"/>
              <a:t>12</a:t>
            </a:fld>
            <a:endParaRPr lang="en-US" altLang="en-U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676" name="Rectangle 3"/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661988" y="3328987"/>
                <a:ext cx="7596188" cy="2514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571500" indent="-5715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marL="0" indent="0" eaLnBrk="1" hangingPunct="1">
                  <a:spcBef>
                    <a:spcPct val="20000"/>
                  </a:spcBef>
                </a:pPr>
                <a:r>
                  <a:rPr lang="en-US" altLang="en-US" dirty="0" smtClean="0"/>
                  <a:t>Speed of light: C/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en-US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altLang="en-US" i="1" dirty="0" smtClean="0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</m:rad>
                    <m:r>
                      <a:rPr lang="en-US" altLang="en-US" i="1" dirty="0" smtClean="0">
                        <a:latin typeface="Cambria Math"/>
                        <a:ea typeface="Cambria Math"/>
                      </a:rPr>
                      <m:t>≈</m:t>
                    </m:r>
                    <m:r>
                      <a:rPr lang="en-US" altLang="en-US" b="0" i="1" dirty="0" smtClean="0">
                        <a:latin typeface="Cambria Math"/>
                        <a:ea typeface="Cambria Math"/>
                      </a:rPr>
                      <m:t>1.5×</m:t>
                    </m:r>
                    <m:sSup>
                      <m:sSupPr>
                        <m:ctrlPr>
                          <a:rPr lang="en-US" altLang="en-US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en-US" b="0" i="1" dirty="0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altLang="en-US" b="0" i="1" dirty="0" smtClean="0">
                            <a:latin typeface="Cambria Math"/>
                            <a:ea typeface="Cambria Math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US" altLang="en-US" b="0" dirty="0" smtClean="0">
                    <a:ea typeface="Cambria Math"/>
                  </a:rPr>
                  <a:t> cm/s</a:t>
                </a:r>
              </a:p>
              <a:p>
                <a:pPr marL="0" indent="0" eaLnBrk="1" hangingPunct="1">
                  <a:spcBef>
                    <a:spcPct val="20000"/>
                  </a:spcBef>
                </a:pPr>
                <a:r>
                  <a:rPr lang="en-US" altLang="en-US" dirty="0" smtClean="0"/>
                  <a:t>        For 1cm, it takes 0.7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en-US" alt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en-US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en-US" b="0" i="1" smtClean="0">
                            <a:latin typeface="Cambria Math"/>
                          </a:rPr>
                          <m:t>−10</m:t>
                        </m:r>
                      </m:sup>
                    </m:sSup>
                    <m:r>
                      <a:rPr lang="en-US" altLang="en-US" b="0" i="1" smtClean="0">
                        <a:latin typeface="Cambria Math"/>
                      </a:rPr>
                      <m:t>𝑠</m:t>
                    </m:r>
                    <m:r>
                      <a:rPr lang="en-US" altLang="en-US" b="0" i="1" smtClean="0">
                        <a:latin typeface="Cambria Math"/>
                      </a:rPr>
                      <m:t>=70</m:t>
                    </m:r>
                    <m:r>
                      <a:rPr lang="en-US" altLang="en-US" b="0" i="1" smtClean="0">
                        <a:latin typeface="Cambria Math"/>
                      </a:rPr>
                      <m:t>𝑝𝑠</m:t>
                    </m:r>
                    <m:r>
                      <a:rPr lang="en-US" alt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alt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en-US" b="0" i="1" smtClean="0">
                            <a:latin typeface="Cambria Math"/>
                          </a:rPr>
                          <m:t>𝑝𝑖𝑐𝑜𝑠𝑒𝑐𝑜𝑛𝑑</m:t>
                        </m:r>
                      </m:e>
                    </m:d>
                  </m:oMath>
                </a14:m>
                <a:endParaRPr lang="en-US" altLang="en-US" b="0" dirty="0" smtClean="0"/>
              </a:p>
              <a:p>
                <a:pPr marL="0" indent="0" eaLnBrk="1" hangingPunct="1">
                  <a:spcBef>
                    <a:spcPct val="20000"/>
                  </a:spcBef>
                </a:pPr>
                <a:r>
                  <a:rPr lang="en-US" altLang="en-US" dirty="0"/>
                  <a:t> </a:t>
                </a:r>
                <a:r>
                  <a:rPr lang="en-US" altLang="en-US" dirty="0" smtClean="0"/>
                  <a:t>       for the light to reach from one end to the other end.</a:t>
                </a:r>
              </a:p>
              <a:p>
                <a:pPr marL="0" indent="0" eaLnBrk="1" hangingPunct="1">
                  <a:spcBef>
                    <a:spcPct val="20000"/>
                  </a:spcBef>
                </a:pPr>
                <a:r>
                  <a:rPr lang="en-US" altLang="en-US" dirty="0" smtClean="0"/>
                  <a:t>Chain of buffers: 5-40 times of speed of light.</a:t>
                </a:r>
              </a:p>
              <a:p>
                <a:pPr marL="0" indent="0" eaLnBrk="1" hangingPunct="1">
                  <a:spcBef>
                    <a:spcPct val="20000"/>
                  </a:spcBef>
                </a:pPr>
                <a:r>
                  <a:rPr lang="en-US" altLang="en-US" dirty="0" smtClean="0"/>
                  <a:t>For </a:t>
                </a:r>
                <a:r>
                  <a:rPr lang="en-US" altLang="en-US" dirty="0" smtClean="0"/>
                  <a:t>5GHz, </a:t>
                </a:r>
                <a:r>
                  <a:rPr lang="en-US" altLang="en-US" dirty="0" smtClean="0"/>
                  <a:t>the clock period is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/>
                      </a:rPr>
                      <m:t>200</m:t>
                    </m:r>
                    <m:r>
                      <a:rPr lang="en-US" altLang="en-US" b="0" i="1" smtClean="0">
                        <a:latin typeface="Cambria Math"/>
                      </a:rPr>
                      <m:t>𝑝𝑠</m:t>
                    </m:r>
                    <m:r>
                      <a:rPr lang="en-US" altLang="en-US" b="0" i="1" smtClean="0">
                        <a:latin typeface="Cambria Math"/>
                      </a:rPr>
                      <m:t>/</m:t>
                    </m:r>
                    <m:r>
                      <a:rPr lang="en-US" altLang="en-US" b="0" i="1" smtClean="0">
                        <a:latin typeface="Cambria Math"/>
                      </a:rPr>
                      <m:t>𝑐𝑦𝑐𝑙𝑒</m:t>
                    </m:r>
                  </m:oMath>
                </a14:m>
                <a:r>
                  <a:rPr lang="en-US" altLang="en-US" dirty="0" smtClean="0"/>
                  <a:t>.</a:t>
                </a:r>
                <a:endParaRPr lang="en-US" altLang="en-US" dirty="0"/>
              </a:p>
            </p:txBody>
          </p:sp>
        </mc:Choice>
        <mc:Fallback>
          <p:sp>
            <p:nvSpPr>
              <p:cNvPr id="28676" name="Rectangle 3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661988" y="3328987"/>
                <a:ext cx="7596188" cy="2514600"/>
              </a:xfrm>
              <a:prstGeom prst="rect">
                <a:avLst/>
              </a:prstGeom>
              <a:blipFill rotWithShape="1">
                <a:blip r:embed="rId6"/>
                <a:stretch>
                  <a:fillRect l="-1284" t="-16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ction Button: Forward or Next 8">
            <a:hlinkClick r:id="" action="ppaction://noaction" highlightClick="1"/>
          </p:cNvPr>
          <p:cNvSpPr/>
          <p:nvPr/>
        </p:nvSpPr>
        <p:spPr>
          <a:xfrm>
            <a:off x="1521904" y="1572197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ction Button: Forward or Next 18">
            <a:hlinkClick r:id="" action="ppaction://noaction" highlightClick="1"/>
          </p:cNvPr>
          <p:cNvSpPr/>
          <p:nvPr/>
        </p:nvSpPr>
        <p:spPr>
          <a:xfrm>
            <a:off x="6103429" y="1572197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/>
          <p:cNvCxnSpPr>
            <a:stCxn id="9" idx="0"/>
            <a:endCxn id="19" idx="2"/>
          </p:cNvCxnSpPr>
          <p:nvPr/>
        </p:nvCxnSpPr>
        <p:spPr>
          <a:xfrm>
            <a:off x="2564320" y="2093405"/>
            <a:ext cx="3539109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82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381000" y="0"/>
            <a:ext cx="8178800" cy="11430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Combinational Logic: Output timing constraints</a:t>
            </a:r>
          </a:p>
        </p:txBody>
      </p:sp>
      <p:sp>
        <p:nvSpPr>
          <p:cNvPr id="23556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7E739C7-FCE3-43DB-9788-1AFBA02BD65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 smtClean="0"/>
          </a:p>
        </p:txBody>
      </p:sp>
      <p:sp>
        <p:nvSpPr>
          <p:cNvPr id="23557" name="TextBox 66"/>
          <p:cNvSpPr txBox="1">
            <a:spLocks noChangeArrowheads="1"/>
          </p:cNvSpPr>
          <p:nvPr/>
        </p:nvSpPr>
        <p:spPr bwMode="auto">
          <a:xfrm>
            <a:off x="1068388" y="1087437"/>
            <a:ext cx="4555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1</a:t>
            </a:r>
            <a:endParaRPr lang="en-US" altLang="en-US" sz="2000" dirty="0"/>
          </a:p>
        </p:txBody>
      </p:sp>
      <p:sp>
        <p:nvSpPr>
          <p:cNvPr id="23558" name="TextBox 66"/>
          <p:cNvSpPr txBox="1">
            <a:spLocks noChangeArrowheads="1"/>
          </p:cNvSpPr>
          <p:nvPr/>
        </p:nvSpPr>
        <p:spPr bwMode="auto">
          <a:xfrm>
            <a:off x="1081088" y="1684337"/>
            <a:ext cx="4555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2</a:t>
            </a:r>
            <a:endParaRPr lang="en-US" altLang="en-US" sz="2000" dirty="0"/>
          </a:p>
        </p:txBody>
      </p:sp>
      <p:sp>
        <p:nvSpPr>
          <p:cNvPr id="23559" name="TextBox 66"/>
          <p:cNvSpPr txBox="1">
            <a:spLocks noChangeArrowheads="1"/>
          </p:cNvSpPr>
          <p:nvPr/>
        </p:nvSpPr>
        <p:spPr bwMode="auto">
          <a:xfrm>
            <a:off x="1106488" y="2586037"/>
            <a:ext cx="4937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4</a:t>
            </a:r>
            <a:endParaRPr lang="en-US" altLang="en-US" sz="2000" dirty="0"/>
          </a:p>
        </p:txBody>
      </p:sp>
      <p:sp>
        <p:nvSpPr>
          <p:cNvPr id="23560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6400" y="3429000"/>
            <a:ext cx="84709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71500" indent="-571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 typeface="Times New Roman" pitchFamily="18" charset="0"/>
              <a:buAutoNum type="romanUcPeriod"/>
            </a:pPr>
            <a:r>
              <a:rPr lang="en-US" altLang="en-US" sz="2400" dirty="0">
                <a:solidFill>
                  <a:srgbClr val="FF0000"/>
                </a:solidFill>
              </a:rPr>
              <a:t>Contamination </a:t>
            </a:r>
            <a:r>
              <a:rPr lang="en-US" altLang="en-US" sz="2400" dirty="0" smtClean="0">
                <a:solidFill>
                  <a:srgbClr val="FF0000"/>
                </a:solidFill>
              </a:rPr>
              <a:t>delay (shortest)</a:t>
            </a:r>
            <a:r>
              <a:rPr lang="en-US" altLang="en-US" sz="2400" dirty="0" smtClean="0"/>
              <a:t>: </a:t>
            </a:r>
            <a:r>
              <a:rPr lang="en-US" altLang="en-US" sz="2400" i="1" dirty="0"/>
              <a:t>t</a:t>
            </a:r>
            <a:r>
              <a:rPr lang="en-US" altLang="en-US" sz="2400" i="1" baseline="-25000" dirty="0"/>
              <a:t>cd</a:t>
            </a:r>
            <a:r>
              <a:rPr lang="en-US" altLang="en-US" sz="2400" dirty="0"/>
              <a:t> </a:t>
            </a:r>
          </a:p>
          <a:p>
            <a:pPr lvl="1" eaLnBrk="1" hangingPunct="1">
              <a:buFontTx/>
              <a:buNone/>
            </a:pPr>
            <a:r>
              <a:rPr lang="en-US" altLang="en-US" sz="2000" dirty="0"/>
              <a:t>Minimum time from when an input changes until any output </a:t>
            </a:r>
            <a:r>
              <a:rPr lang="en-US" altLang="en-US" sz="2000" i="1" dirty="0"/>
              <a:t>starts </a:t>
            </a:r>
            <a:r>
              <a:rPr lang="en-US" altLang="en-US" sz="2000" dirty="0"/>
              <a:t>to change</a:t>
            </a:r>
          </a:p>
          <a:p>
            <a:pPr eaLnBrk="1" hangingPunct="1">
              <a:buFont typeface="Times New Roman" pitchFamily="18" charset="0"/>
              <a:buAutoNum type="romanUcPeriod"/>
            </a:pPr>
            <a:r>
              <a:rPr lang="en-US" altLang="en-US" sz="2400" dirty="0">
                <a:solidFill>
                  <a:srgbClr val="FF0000"/>
                </a:solidFill>
              </a:rPr>
              <a:t>Propagation </a:t>
            </a:r>
            <a:r>
              <a:rPr lang="en-US" altLang="en-US" sz="2400" dirty="0" smtClean="0">
                <a:solidFill>
                  <a:srgbClr val="FF0000"/>
                </a:solidFill>
              </a:rPr>
              <a:t>delay (longest)</a:t>
            </a:r>
            <a:r>
              <a:rPr lang="en-US" altLang="en-US" sz="2400" dirty="0" smtClean="0"/>
              <a:t>: </a:t>
            </a:r>
            <a:r>
              <a:rPr lang="en-US" altLang="en-US" sz="2400" i="1" dirty="0"/>
              <a:t>t</a:t>
            </a:r>
            <a:r>
              <a:rPr lang="en-US" altLang="en-US" sz="2400" i="1" baseline="-25000" dirty="0"/>
              <a:t>pd</a:t>
            </a:r>
            <a:r>
              <a:rPr lang="en-US" altLang="en-US" sz="2400" dirty="0"/>
              <a:t> </a:t>
            </a:r>
          </a:p>
          <a:p>
            <a:pPr lvl="1" eaLnBrk="1" hangingPunct="1">
              <a:buFontTx/>
              <a:buNone/>
            </a:pPr>
            <a:r>
              <a:rPr lang="en-US" altLang="en-US" sz="2000" dirty="0"/>
              <a:t>Maximum time from when an input changes until the output </a:t>
            </a:r>
            <a:r>
              <a:rPr lang="en-US" altLang="en-US" sz="2000" i="1" dirty="0"/>
              <a:t>or</a:t>
            </a:r>
            <a:r>
              <a:rPr lang="en-US" altLang="en-US" sz="2000" dirty="0"/>
              <a:t> outputs of a combinational circuit are guaranteed to reach their final value (i.e., stop changing)</a:t>
            </a:r>
          </a:p>
        </p:txBody>
      </p:sp>
      <p:sp>
        <p:nvSpPr>
          <p:cNvPr id="23561" name="Oval 8"/>
          <p:cNvSpPr>
            <a:spLocks noChangeArrowheads="1"/>
          </p:cNvSpPr>
          <p:nvPr/>
        </p:nvSpPr>
        <p:spPr bwMode="auto">
          <a:xfrm>
            <a:off x="3254377" y="1028702"/>
            <a:ext cx="2054225" cy="19478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Combinational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circuit</a:t>
            </a:r>
          </a:p>
        </p:txBody>
      </p:sp>
      <p:sp>
        <p:nvSpPr>
          <p:cNvPr id="23562" name="TextBox 66"/>
          <p:cNvSpPr txBox="1">
            <a:spLocks noChangeArrowheads="1"/>
          </p:cNvSpPr>
          <p:nvPr/>
        </p:nvSpPr>
        <p:spPr bwMode="auto">
          <a:xfrm>
            <a:off x="1093788" y="2116137"/>
            <a:ext cx="4555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X</a:t>
            </a:r>
            <a:r>
              <a:rPr lang="en-US" altLang="en-US" sz="2000" baseline="-25000" dirty="0"/>
              <a:t>3</a:t>
            </a:r>
            <a:endParaRPr lang="en-US" altLang="en-US" sz="2000" dirty="0"/>
          </a:p>
        </p:txBody>
      </p:sp>
      <p:sp>
        <p:nvSpPr>
          <p:cNvPr id="23563" name="TextBox 66"/>
          <p:cNvSpPr txBox="1">
            <a:spLocks noChangeArrowheads="1"/>
          </p:cNvSpPr>
          <p:nvPr/>
        </p:nvSpPr>
        <p:spPr bwMode="auto">
          <a:xfrm>
            <a:off x="6453188" y="1125537"/>
            <a:ext cx="4555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Y</a:t>
            </a:r>
            <a:r>
              <a:rPr lang="en-US" altLang="en-US" sz="2000" baseline="-25000" dirty="0"/>
              <a:t>1</a:t>
            </a:r>
            <a:endParaRPr lang="en-US" altLang="en-US" sz="2000" dirty="0"/>
          </a:p>
        </p:txBody>
      </p:sp>
      <p:sp>
        <p:nvSpPr>
          <p:cNvPr id="23564" name="TextBox 66"/>
          <p:cNvSpPr txBox="1">
            <a:spLocks noChangeArrowheads="1"/>
          </p:cNvSpPr>
          <p:nvPr/>
        </p:nvSpPr>
        <p:spPr bwMode="auto">
          <a:xfrm>
            <a:off x="6465888" y="1722437"/>
            <a:ext cx="4555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Y</a:t>
            </a:r>
            <a:r>
              <a:rPr lang="en-US" altLang="en-US" sz="2000" baseline="-25000" dirty="0"/>
              <a:t>2</a:t>
            </a:r>
            <a:endParaRPr lang="en-US" altLang="en-US" sz="2000" dirty="0"/>
          </a:p>
        </p:txBody>
      </p:sp>
      <p:sp>
        <p:nvSpPr>
          <p:cNvPr id="23565" name="TextBox 66"/>
          <p:cNvSpPr txBox="1">
            <a:spLocks noChangeArrowheads="1"/>
          </p:cNvSpPr>
          <p:nvPr/>
        </p:nvSpPr>
        <p:spPr bwMode="auto">
          <a:xfrm>
            <a:off x="6491288" y="2624137"/>
            <a:ext cx="4937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Y</a:t>
            </a:r>
            <a:r>
              <a:rPr lang="en-US" altLang="en-US" sz="2000" baseline="-25000" dirty="0"/>
              <a:t>4</a:t>
            </a:r>
            <a:endParaRPr lang="en-US" altLang="en-US" sz="2000" dirty="0"/>
          </a:p>
        </p:txBody>
      </p:sp>
      <p:sp>
        <p:nvSpPr>
          <p:cNvPr id="23566" name="TextBox 66"/>
          <p:cNvSpPr txBox="1">
            <a:spLocks noChangeArrowheads="1"/>
          </p:cNvSpPr>
          <p:nvPr/>
        </p:nvSpPr>
        <p:spPr bwMode="auto">
          <a:xfrm>
            <a:off x="6478588" y="2154237"/>
            <a:ext cx="4555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Y</a:t>
            </a:r>
            <a:r>
              <a:rPr lang="en-US" altLang="en-US" sz="2000" baseline="-25000" dirty="0"/>
              <a:t>3</a:t>
            </a:r>
            <a:endParaRPr lang="en-US" alt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05839"/>
            <a:ext cx="7848600" cy="4572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Flip-Flop Timing Window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990600" y="835230"/>
            <a:ext cx="71628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en-US" altLang="en-US" sz="2000" dirty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800" dirty="0"/>
              <a:t>Timing: Setup Time and Hold Time Constraints</a:t>
            </a:r>
          </a:p>
        </p:txBody>
      </p:sp>
      <p:sp>
        <p:nvSpPr>
          <p:cNvPr id="11268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7B80916-A678-4041-84CD-1E319E89A6C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 smtClean="0"/>
          </a:p>
        </p:txBody>
      </p:sp>
      <p:graphicFrame>
        <p:nvGraphicFramePr>
          <p:cNvPr id="11269" name="Object 2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91861"/>
              </p:ext>
            </p:extLst>
          </p:nvPr>
        </p:nvGraphicFramePr>
        <p:xfrm>
          <a:off x="4102100" y="1512338"/>
          <a:ext cx="4051300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6" name="VISIO" r:id="rId5" imgW="1399841" imgH="1085373" progId="Visio.Drawing.11">
                  <p:embed/>
                </p:oleObj>
              </mc:Choice>
              <mc:Fallback>
                <p:oleObj name="VISIO" r:id="rId5" imgW="1399841" imgH="1085373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2100" y="1512338"/>
                        <a:ext cx="4051300" cy="272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70" name="Group 16"/>
          <p:cNvGrpSpPr>
            <a:grpSpLocks/>
          </p:cNvGrpSpPr>
          <p:nvPr/>
        </p:nvGrpSpPr>
        <p:grpSpPr bwMode="auto">
          <a:xfrm>
            <a:off x="1156491" y="1914654"/>
            <a:ext cx="2087562" cy="1524000"/>
            <a:chOff x="703265" y="4037012"/>
            <a:chExt cx="2087560" cy="1524000"/>
          </a:xfrm>
        </p:grpSpPr>
        <p:sp>
          <p:nvSpPr>
            <p:cNvPr id="11271" name="Rectangle 19"/>
            <p:cNvSpPr>
              <a:spLocks noChangeArrowheads="1"/>
            </p:cNvSpPr>
            <p:nvPr/>
          </p:nvSpPr>
          <p:spPr bwMode="auto">
            <a:xfrm>
              <a:off x="1139825" y="4037012"/>
              <a:ext cx="1221053" cy="12192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1272" name="Text Box 20"/>
            <p:cNvSpPr txBox="1">
              <a:spLocks noChangeArrowheads="1"/>
            </p:cNvSpPr>
            <p:nvPr/>
          </p:nvSpPr>
          <p:spPr bwMode="auto">
            <a:xfrm>
              <a:off x="1203325" y="4409444"/>
              <a:ext cx="508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11273" name="Text Box 22"/>
            <p:cNvSpPr txBox="1">
              <a:spLocks noChangeArrowheads="1"/>
            </p:cNvSpPr>
            <p:nvPr/>
          </p:nvSpPr>
          <p:spPr bwMode="auto">
            <a:xfrm>
              <a:off x="1965325" y="4214671"/>
              <a:ext cx="51007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Q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Q</a:t>
              </a:r>
              <a:r>
                <a:rPr lang="en-US" altLang="en-US" sz="2400" dirty="0"/>
                <a:t>’</a:t>
              </a:r>
            </a:p>
          </p:txBody>
        </p:sp>
        <p:sp>
          <p:nvSpPr>
            <p:cNvPr id="11274" name="Line 24"/>
            <p:cNvSpPr>
              <a:spLocks noChangeShapeType="1"/>
            </p:cNvSpPr>
            <p:nvPr/>
          </p:nvSpPr>
          <p:spPr bwMode="auto">
            <a:xfrm flipV="1">
              <a:off x="1520825" y="5012372"/>
              <a:ext cx="254000" cy="243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5" name="Line 25"/>
            <p:cNvSpPr>
              <a:spLocks noChangeShapeType="1"/>
            </p:cNvSpPr>
            <p:nvPr/>
          </p:nvSpPr>
          <p:spPr bwMode="auto">
            <a:xfrm>
              <a:off x="1774825" y="5012372"/>
              <a:ext cx="190500" cy="243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6" name="Line 26"/>
            <p:cNvSpPr>
              <a:spLocks noChangeShapeType="1"/>
            </p:cNvSpPr>
            <p:nvPr/>
          </p:nvSpPr>
          <p:spPr bwMode="auto">
            <a:xfrm>
              <a:off x="1754189" y="525621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7" name="Line 72"/>
            <p:cNvSpPr>
              <a:spLocks noChangeShapeType="1"/>
            </p:cNvSpPr>
            <p:nvPr/>
          </p:nvSpPr>
          <p:spPr bwMode="auto">
            <a:xfrm>
              <a:off x="2346325" y="4923472"/>
              <a:ext cx="4445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8" name="Line 73"/>
            <p:cNvSpPr>
              <a:spLocks noChangeShapeType="1"/>
            </p:cNvSpPr>
            <p:nvPr/>
          </p:nvSpPr>
          <p:spPr bwMode="auto">
            <a:xfrm>
              <a:off x="2346325" y="4374832"/>
              <a:ext cx="4445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9" name="Line 74"/>
            <p:cNvSpPr>
              <a:spLocks noChangeShapeType="1"/>
            </p:cNvSpPr>
            <p:nvPr/>
          </p:nvSpPr>
          <p:spPr bwMode="auto">
            <a:xfrm>
              <a:off x="703265" y="4653920"/>
              <a:ext cx="4445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6" name="Title 1"/>
          <p:cNvSpPr txBox="1">
            <a:spLocks/>
          </p:cNvSpPr>
          <p:nvPr/>
        </p:nvSpPr>
        <p:spPr bwMode="auto">
          <a:xfrm>
            <a:off x="539750" y="4025735"/>
            <a:ext cx="8064500" cy="163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400" kern="0" dirty="0" smtClean="0"/>
              <a:t>Once a flip flop has been ‘built’ we are stuck with its timing characteristics: </a:t>
            </a:r>
          </a:p>
          <a:p>
            <a:pPr algn="l"/>
            <a:r>
              <a:rPr lang="en-US" altLang="en-US" sz="2400" i="1" kern="0" dirty="0" smtClean="0">
                <a:latin typeface="Arial" charset="0"/>
              </a:rPr>
              <a:t>t</a:t>
            </a:r>
            <a:r>
              <a:rPr lang="en-US" altLang="en-US" sz="2400" kern="0" baseline="-25000" dirty="0" smtClean="0">
                <a:latin typeface="Arial" charset="0"/>
              </a:rPr>
              <a:t>setup</a:t>
            </a:r>
            <a:r>
              <a:rPr lang="en-US" altLang="en-US" sz="2400" kern="0" dirty="0" smtClean="0">
                <a:latin typeface="Arial" charset="0"/>
              </a:rPr>
              <a:t>, </a:t>
            </a:r>
            <a:r>
              <a:rPr lang="en-US" altLang="en-US" sz="2400" i="1" kern="0" dirty="0" smtClean="0">
                <a:latin typeface="Arial" charset="0"/>
              </a:rPr>
              <a:t>t</a:t>
            </a:r>
            <a:r>
              <a:rPr lang="en-US" altLang="en-US" sz="2400" kern="0" baseline="-25000" dirty="0" smtClean="0">
                <a:latin typeface="Arial" charset="0"/>
              </a:rPr>
              <a:t>hold</a:t>
            </a:r>
            <a:r>
              <a:rPr lang="en-US" altLang="en-US" sz="2400" kern="0" dirty="0" smtClean="0">
                <a:latin typeface="Arial" charset="0"/>
              </a:rPr>
              <a:t> </a:t>
            </a:r>
            <a:r>
              <a:rPr lang="en-US" altLang="en-US" sz="2400" kern="0" dirty="0" smtClean="0">
                <a:latin typeface="Times New Roman" panose="02020603050405020304" pitchFamily="18" charset="0"/>
              </a:rPr>
              <a:t>timing relation between D and CLK</a:t>
            </a:r>
          </a:p>
          <a:p>
            <a:pPr algn="l"/>
            <a:r>
              <a:rPr lang="en-US" altLang="en-US" sz="2400" i="1" kern="0" dirty="0" smtClean="0">
                <a:latin typeface="Arial" charset="0"/>
              </a:rPr>
              <a:t>t</a:t>
            </a:r>
            <a:r>
              <a:rPr lang="en-US" altLang="en-US" sz="2400" kern="0" baseline="-25000" dirty="0" smtClean="0">
                <a:latin typeface="Arial" charset="0"/>
              </a:rPr>
              <a:t>ccq</a:t>
            </a:r>
            <a:r>
              <a:rPr lang="en-US" altLang="en-US" sz="2400" kern="0" dirty="0" smtClean="0">
                <a:latin typeface="Arial" charset="0"/>
              </a:rPr>
              <a:t>, </a:t>
            </a:r>
            <a:r>
              <a:rPr lang="en-US" altLang="en-US" sz="2400" i="1" kern="0" dirty="0" smtClean="0">
                <a:latin typeface="Arial" charset="0"/>
              </a:rPr>
              <a:t>t</a:t>
            </a:r>
            <a:r>
              <a:rPr lang="en-US" altLang="en-US" sz="2400" kern="0" baseline="-25000" dirty="0" smtClean="0">
                <a:latin typeface="Arial" charset="0"/>
              </a:rPr>
              <a:t>pcq </a:t>
            </a:r>
            <a:r>
              <a:rPr lang="en-US" altLang="en-US" sz="2400" kern="0" dirty="0" smtClean="0">
                <a:latin typeface="Times New Roman" panose="02020603050405020304" pitchFamily="18" charset="0"/>
              </a:rPr>
              <a:t>timing relation between CLK and Q</a:t>
            </a:r>
          </a:p>
          <a:p>
            <a:pPr algn="l"/>
            <a:endParaRPr lang="en-US" altLang="en-US" sz="2400" kern="0" dirty="0" smtClean="0"/>
          </a:p>
          <a:p>
            <a:pPr algn="l"/>
            <a:r>
              <a:rPr lang="en-US" altLang="en-US" sz="2400" kern="0" dirty="0" smtClean="0"/>
              <a:t>No direct timing relation between input D and output Q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370518" cy="4572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FF Input Constraints: Set up and hold time</a:t>
            </a:r>
          </a:p>
        </p:txBody>
      </p:sp>
      <p:sp>
        <p:nvSpPr>
          <p:cNvPr id="13315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C984861-A2E5-4765-A573-FF2EFF6A027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 smtClean="0"/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6478774"/>
              </p:ext>
            </p:extLst>
          </p:nvPr>
        </p:nvGraphicFramePr>
        <p:xfrm>
          <a:off x="3745163" y="710326"/>
          <a:ext cx="4800600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5" name="VISIO" r:id="rId5" imgW="1969242" imgH="1209023" progId="Visio.Drawing.6">
                  <p:embed/>
                </p:oleObj>
              </mc:Choice>
              <mc:Fallback>
                <p:oleObj name="VISIO" r:id="rId5" imgW="1969242" imgH="1209023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5163" y="710326"/>
                        <a:ext cx="4800600" cy="273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5"/>
          <p:cNvSpPr/>
          <p:nvPr/>
        </p:nvSpPr>
        <p:spPr>
          <a:xfrm>
            <a:off x="560298" y="3146513"/>
            <a:ext cx="8343070" cy="304698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Setup </a:t>
            </a:r>
            <a:r>
              <a:rPr lang="en-US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time </a:t>
            </a:r>
            <a:r>
              <a:rPr lang="en-US" i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  <a:r>
              <a:rPr lang="en-US" baseline="-250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setup</a:t>
            </a:r>
            <a:r>
              <a:rPr lang="en-US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</a:t>
            </a:r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Time </a:t>
            </a:r>
            <a:r>
              <a:rPr lang="en-US" i="1" dirty="0">
                <a:latin typeface="Times New Roman" charset="0"/>
                <a:ea typeface="ＭＳ Ｐゴシック" charset="0"/>
                <a:cs typeface="ＭＳ Ｐゴシック" charset="0"/>
              </a:rPr>
              <a:t>before</a:t>
            </a: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 the clock edge that data must be stable (i.e. not change)</a:t>
            </a:r>
          </a:p>
          <a:p>
            <a:r>
              <a:rPr lang="en-US" altLang="en-US" dirty="0" smtClean="0">
                <a:solidFill>
                  <a:srgbClr val="FF0000"/>
                </a:solidFill>
              </a:rPr>
              <a:t>Setup </a:t>
            </a:r>
            <a:r>
              <a:rPr lang="en-US" altLang="en-US" dirty="0">
                <a:solidFill>
                  <a:srgbClr val="FF0000"/>
                </a:solidFill>
              </a:rPr>
              <a:t>time violation </a:t>
            </a:r>
            <a:r>
              <a:rPr lang="en-US" altLang="en-US" dirty="0" smtClean="0"/>
              <a:t>This </a:t>
            </a:r>
            <a:r>
              <a:rPr lang="en-US" altLang="en-US" dirty="0"/>
              <a:t>occurs if the input signal D does not settle (</a:t>
            </a:r>
            <a:r>
              <a:rPr lang="en-US" altLang="en-US" dirty="0">
                <a:solidFill>
                  <a:srgbClr val="FF0000"/>
                </a:solidFill>
              </a:rPr>
              <a:t>set up</a:t>
            </a:r>
            <a:r>
              <a:rPr lang="en-US" altLang="en-US" dirty="0"/>
              <a:t>) to the stable value at least </a:t>
            </a:r>
            <a:r>
              <a:rPr lang="en-US" altLang="en-US" i="1" dirty="0">
                <a:solidFill>
                  <a:srgbClr val="FF0000"/>
                </a:solidFill>
              </a:rPr>
              <a:t>t</a:t>
            </a:r>
            <a:r>
              <a:rPr lang="en-US" altLang="en-US" baseline="-25000" dirty="0">
                <a:solidFill>
                  <a:srgbClr val="FF0000"/>
                </a:solidFill>
              </a:rPr>
              <a:t>setup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 </a:t>
            </a:r>
            <a:r>
              <a:rPr lang="en-US" altLang="en-US" i="1" dirty="0"/>
              <a:t>before</a:t>
            </a:r>
            <a:r>
              <a:rPr lang="en-US" altLang="en-US" dirty="0"/>
              <a:t> the clock edge</a:t>
            </a:r>
            <a:r>
              <a:rPr lang="en-US" altLang="en-US" dirty="0" smtClean="0"/>
              <a:t>.</a:t>
            </a:r>
            <a:r>
              <a:rPr lang="en-US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endParaRPr lang="en-US" dirty="0" smtClean="0">
              <a:solidFill>
                <a:srgbClr val="FF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Hold time </a:t>
            </a:r>
            <a:r>
              <a:rPr lang="en-US" i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  <a:r>
              <a:rPr lang="en-US" baseline="-25000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hold</a:t>
            </a:r>
            <a:r>
              <a:rPr lang="en-US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Time </a:t>
            </a:r>
            <a:r>
              <a:rPr lang="en-US" i="1" dirty="0">
                <a:latin typeface="Times New Roman" charset="0"/>
                <a:ea typeface="ＭＳ Ｐゴシック" charset="0"/>
                <a:cs typeface="ＭＳ Ｐゴシック" charset="0"/>
              </a:rPr>
              <a:t>after</a:t>
            </a: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 the clock edge that data must be stable</a:t>
            </a:r>
          </a:p>
          <a:p>
            <a:pPr eaLnBrk="1" hangingPunct="1"/>
            <a:r>
              <a:rPr lang="en-US" altLang="en-US" dirty="0" smtClean="0">
                <a:solidFill>
                  <a:srgbClr val="FF0000"/>
                </a:solidFill>
              </a:rPr>
              <a:t>Hold </a:t>
            </a:r>
            <a:r>
              <a:rPr lang="en-US" altLang="en-US" dirty="0">
                <a:solidFill>
                  <a:srgbClr val="FF0000"/>
                </a:solidFill>
              </a:rPr>
              <a:t>time </a:t>
            </a:r>
            <a:r>
              <a:rPr lang="en-US" altLang="en-US" dirty="0" smtClean="0">
                <a:solidFill>
                  <a:srgbClr val="FF0000"/>
                </a:solidFill>
              </a:rPr>
              <a:t>violation </a:t>
            </a:r>
            <a:r>
              <a:rPr lang="en-US" altLang="en-US" dirty="0" smtClean="0"/>
              <a:t>This </a:t>
            </a:r>
            <a:r>
              <a:rPr lang="en-US" altLang="en-US" dirty="0"/>
              <a:t>occurs if the input signal D does not remain unchanged (</a:t>
            </a:r>
            <a:r>
              <a:rPr lang="en-US" altLang="en-US" dirty="0">
                <a:solidFill>
                  <a:srgbClr val="FF0000"/>
                </a:solidFill>
              </a:rPr>
              <a:t>hold</a:t>
            </a:r>
            <a:r>
              <a:rPr lang="en-US" altLang="en-US" dirty="0"/>
              <a:t>) for at least </a:t>
            </a:r>
            <a:r>
              <a:rPr lang="en-US" altLang="en-US" i="1" dirty="0">
                <a:solidFill>
                  <a:srgbClr val="FF0000"/>
                </a:solidFill>
              </a:rPr>
              <a:t>t</a:t>
            </a:r>
            <a:r>
              <a:rPr lang="en-US" altLang="en-US" baseline="-25000" dirty="0">
                <a:solidFill>
                  <a:srgbClr val="FF0000"/>
                </a:solidFill>
              </a:rPr>
              <a:t>hold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 </a:t>
            </a:r>
            <a:r>
              <a:rPr lang="en-US" altLang="en-US" i="1" dirty="0"/>
              <a:t>after</a:t>
            </a:r>
            <a:r>
              <a:rPr lang="en-US" altLang="en-US" dirty="0"/>
              <a:t> the clock edge</a:t>
            </a:r>
            <a:r>
              <a:rPr lang="en-US" altLang="en-US" dirty="0" smtClean="0"/>
              <a:t>.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3319" name="Group 16"/>
          <p:cNvGrpSpPr>
            <a:grpSpLocks/>
          </p:cNvGrpSpPr>
          <p:nvPr/>
        </p:nvGrpSpPr>
        <p:grpSpPr bwMode="auto">
          <a:xfrm>
            <a:off x="1049170" y="1100216"/>
            <a:ext cx="2085975" cy="1524000"/>
            <a:chOff x="703265" y="4037012"/>
            <a:chExt cx="2087560" cy="1524000"/>
          </a:xfrm>
        </p:grpSpPr>
        <p:sp>
          <p:nvSpPr>
            <p:cNvPr id="13320" name="Rectangle 19"/>
            <p:cNvSpPr>
              <a:spLocks noChangeArrowheads="1"/>
            </p:cNvSpPr>
            <p:nvPr/>
          </p:nvSpPr>
          <p:spPr bwMode="auto">
            <a:xfrm>
              <a:off x="1139825" y="4037012"/>
              <a:ext cx="1221053" cy="12192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3321" name="Text Box 20"/>
            <p:cNvSpPr txBox="1">
              <a:spLocks noChangeArrowheads="1"/>
            </p:cNvSpPr>
            <p:nvPr/>
          </p:nvSpPr>
          <p:spPr bwMode="auto">
            <a:xfrm>
              <a:off x="1203325" y="4409444"/>
              <a:ext cx="508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13322" name="Text Box 22"/>
            <p:cNvSpPr txBox="1">
              <a:spLocks noChangeArrowheads="1"/>
            </p:cNvSpPr>
            <p:nvPr/>
          </p:nvSpPr>
          <p:spPr bwMode="auto">
            <a:xfrm>
              <a:off x="1965325" y="4044632"/>
              <a:ext cx="51046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Q</a:t>
              </a:r>
              <a:r>
                <a:rPr lang="en-US" altLang="en-US" sz="2400" dirty="0"/>
                <a:t>’</a:t>
              </a:r>
            </a:p>
          </p:txBody>
        </p:sp>
        <p:sp>
          <p:nvSpPr>
            <p:cNvPr id="13323" name="Line 24"/>
            <p:cNvSpPr>
              <a:spLocks noChangeShapeType="1"/>
            </p:cNvSpPr>
            <p:nvPr/>
          </p:nvSpPr>
          <p:spPr bwMode="auto">
            <a:xfrm flipV="1">
              <a:off x="1520825" y="5012372"/>
              <a:ext cx="254000" cy="243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4" name="Line 25"/>
            <p:cNvSpPr>
              <a:spLocks noChangeShapeType="1"/>
            </p:cNvSpPr>
            <p:nvPr/>
          </p:nvSpPr>
          <p:spPr bwMode="auto">
            <a:xfrm>
              <a:off x="1774825" y="5012372"/>
              <a:ext cx="190500" cy="243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5" name="Line 26"/>
            <p:cNvSpPr>
              <a:spLocks noChangeShapeType="1"/>
            </p:cNvSpPr>
            <p:nvPr/>
          </p:nvSpPr>
          <p:spPr bwMode="auto">
            <a:xfrm>
              <a:off x="1754189" y="525621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6" name="Line 72"/>
            <p:cNvSpPr>
              <a:spLocks noChangeShapeType="1"/>
            </p:cNvSpPr>
            <p:nvPr/>
          </p:nvSpPr>
          <p:spPr bwMode="auto">
            <a:xfrm>
              <a:off x="2346325" y="4923472"/>
              <a:ext cx="4445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7" name="Line 73"/>
            <p:cNvSpPr>
              <a:spLocks noChangeShapeType="1"/>
            </p:cNvSpPr>
            <p:nvPr/>
          </p:nvSpPr>
          <p:spPr bwMode="auto">
            <a:xfrm>
              <a:off x="2346325" y="4374832"/>
              <a:ext cx="4445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8" name="Line 74"/>
            <p:cNvSpPr>
              <a:spLocks noChangeShapeType="1"/>
            </p:cNvSpPr>
            <p:nvPr/>
          </p:nvSpPr>
          <p:spPr bwMode="auto">
            <a:xfrm>
              <a:off x="703265" y="4653920"/>
              <a:ext cx="4445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FF Output Timing Constraints</a:t>
            </a:r>
          </a:p>
        </p:txBody>
      </p:sp>
      <p:sp>
        <p:nvSpPr>
          <p:cNvPr id="15363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2760" y="3307080"/>
            <a:ext cx="80772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Propagation delay: </a:t>
            </a:r>
            <a:r>
              <a:rPr lang="en-US" altLang="en-US" sz="2800" i="1" dirty="0"/>
              <a:t>t</a:t>
            </a:r>
            <a:r>
              <a:rPr lang="en-US" altLang="en-US" sz="2800" i="1" baseline="-25000" dirty="0"/>
              <a:t>pcq</a:t>
            </a:r>
            <a:r>
              <a:rPr lang="en-US" altLang="en-US" sz="2800" dirty="0"/>
              <a:t> = time after clock edge that the output </a:t>
            </a:r>
            <a:r>
              <a:rPr lang="en-US" altLang="en-US" sz="2800" i="1" dirty="0"/>
              <a:t>Q</a:t>
            </a:r>
            <a:r>
              <a:rPr lang="en-US" altLang="en-US" sz="2800" dirty="0"/>
              <a:t> is guaranteed to be stable (i.e., to stop changing)</a:t>
            </a:r>
          </a:p>
          <a:p>
            <a:pPr eaLnBrk="1" hangingPunct="1"/>
            <a:r>
              <a:rPr lang="en-US" altLang="en-US" sz="2800" dirty="0"/>
              <a:t>Contamination delay: </a:t>
            </a:r>
            <a:r>
              <a:rPr lang="en-US" altLang="en-US" sz="2800" i="1" dirty="0"/>
              <a:t>t</a:t>
            </a:r>
            <a:r>
              <a:rPr lang="en-US" altLang="en-US" sz="2800" i="1" baseline="-25000" dirty="0"/>
              <a:t>ccq</a:t>
            </a:r>
            <a:r>
              <a:rPr lang="en-US" altLang="en-US" sz="2800" dirty="0"/>
              <a:t> = time after clock edge that </a:t>
            </a:r>
            <a:r>
              <a:rPr lang="en-US" altLang="en-US" sz="2800" i="1" dirty="0"/>
              <a:t>Q</a:t>
            </a:r>
            <a:r>
              <a:rPr lang="en-US" altLang="en-US" sz="2800" dirty="0"/>
              <a:t> might be unstable (i.e., start changing)</a:t>
            </a:r>
          </a:p>
        </p:txBody>
      </p:sp>
      <p:graphicFrame>
        <p:nvGraphicFramePr>
          <p:cNvPr id="15364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862432088"/>
              </p:ext>
            </p:extLst>
          </p:nvPr>
        </p:nvGraphicFramePr>
        <p:xfrm>
          <a:off x="3982720" y="990600"/>
          <a:ext cx="4953000" cy="335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1" name="VISIO" r:id="rId7" imgW="1910959" imgH="1294766" progId="Visio.Drawing.6">
                  <p:embed/>
                </p:oleObj>
              </mc:Choice>
              <mc:Fallback>
                <p:oleObj name="VISIO" r:id="rId7" imgW="1910959" imgH="1294766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2720" y="990600"/>
                        <a:ext cx="4953000" cy="335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FE08478-6323-4AFE-90DF-F23EE942411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 smtClean="0"/>
          </a:p>
        </p:txBody>
      </p:sp>
      <p:grpSp>
        <p:nvGrpSpPr>
          <p:cNvPr id="15366" name="Group 1"/>
          <p:cNvGrpSpPr>
            <a:grpSpLocks/>
          </p:cNvGrpSpPr>
          <p:nvPr/>
        </p:nvGrpSpPr>
        <p:grpSpPr bwMode="auto">
          <a:xfrm>
            <a:off x="1317096" y="1232853"/>
            <a:ext cx="2087562" cy="1524000"/>
            <a:chOff x="703265" y="4037012"/>
            <a:chExt cx="2087560" cy="1524000"/>
          </a:xfrm>
        </p:grpSpPr>
        <p:sp>
          <p:nvSpPr>
            <p:cNvPr id="15367" name="Rectangle 19"/>
            <p:cNvSpPr>
              <a:spLocks noChangeArrowheads="1"/>
            </p:cNvSpPr>
            <p:nvPr/>
          </p:nvSpPr>
          <p:spPr bwMode="auto">
            <a:xfrm>
              <a:off x="1139825" y="4037012"/>
              <a:ext cx="1221053" cy="12192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5368" name="Text Box 20"/>
            <p:cNvSpPr txBox="1">
              <a:spLocks noChangeArrowheads="1"/>
            </p:cNvSpPr>
            <p:nvPr/>
          </p:nvSpPr>
          <p:spPr bwMode="auto">
            <a:xfrm>
              <a:off x="1203325" y="4409444"/>
              <a:ext cx="508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15369" name="Text Box 22"/>
            <p:cNvSpPr txBox="1">
              <a:spLocks noChangeArrowheads="1"/>
            </p:cNvSpPr>
            <p:nvPr/>
          </p:nvSpPr>
          <p:spPr bwMode="auto">
            <a:xfrm>
              <a:off x="1965325" y="4044632"/>
              <a:ext cx="51007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Q</a:t>
              </a:r>
              <a:r>
                <a:rPr lang="en-US" altLang="en-US" sz="2400" dirty="0"/>
                <a:t>’</a:t>
              </a:r>
            </a:p>
          </p:txBody>
        </p:sp>
        <p:sp>
          <p:nvSpPr>
            <p:cNvPr id="15370" name="Line 24"/>
            <p:cNvSpPr>
              <a:spLocks noChangeShapeType="1"/>
            </p:cNvSpPr>
            <p:nvPr/>
          </p:nvSpPr>
          <p:spPr bwMode="auto">
            <a:xfrm flipV="1">
              <a:off x="1520825" y="5012372"/>
              <a:ext cx="254000" cy="243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1" name="Line 25"/>
            <p:cNvSpPr>
              <a:spLocks noChangeShapeType="1"/>
            </p:cNvSpPr>
            <p:nvPr/>
          </p:nvSpPr>
          <p:spPr bwMode="auto">
            <a:xfrm>
              <a:off x="1774825" y="5012372"/>
              <a:ext cx="190500" cy="2438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2" name="Line 26"/>
            <p:cNvSpPr>
              <a:spLocks noChangeShapeType="1"/>
            </p:cNvSpPr>
            <p:nvPr/>
          </p:nvSpPr>
          <p:spPr bwMode="auto">
            <a:xfrm>
              <a:off x="1754189" y="525621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3" name="Line 72"/>
            <p:cNvSpPr>
              <a:spLocks noChangeShapeType="1"/>
            </p:cNvSpPr>
            <p:nvPr/>
          </p:nvSpPr>
          <p:spPr bwMode="auto">
            <a:xfrm>
              <a:off x="2346325" y="4923472"/>
              <a:ext cx="4445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4" name="Line 73"/>
            <p:cNvSpPr>
              <a:spLocks noChangeShapeType="1"/>
            </p:cNvSpPr>
            <p:nvPr/>
          </p:nvSpPr>
          <p:spPr bwMode="auto">
            <a:xfrm>
              <a:off x="2346325" y="4374832"/>
              <a:ext cx="4445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5" name="Line 74"/>
            <p:cNvSpPr>
              <a:spLocks noChangeShapeType="1"/>
            </p:cNvSpPr>
            <p:nvPr/>
          </p:nvSpPr>
          <p:spPr bwMode="auto">
            <a:xfrm>
              <a:off x="703265" y="4653920"/>
              <a:ext cx="4445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1"/>
          <p:cNvGrpSpPr>
            <a:grpSpLocks/>
          </p:cNvGrpSpPr>
          <p:nvPr/>
        </p:nvGrpSpPr>
        <p:grpSpPr bwMode="auto">
          <a:xfrm>
            <a:off x="755650" y="425450"/>
            <a:ext cx="7772400" cy="2940252"/>
            <a:chOff x="609600" y="762000"/>
            <a:chExt cx="7772400" cy="2941542"/>
          </a:xfrm>
        </p:grpSpPr>
        <p:sp>
          <p:nvSpPr>
            <p:cNvPr id="9222" name="Rectangle 4"/>
            <p:cNvSpPr>
              <a:spLocks noChangeArrowheads="1"/>
            </p:cNvSpPr>
            <p:nvPr/>
          </p:nvSpPr>
          <p:spPr bwMode="auto">
            <a:xfrm>
              <a:off x="1676400" y="1219200"/>
              <a:ext cx="990600" cy="1676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9223" name="Line 5"/>
            <p:cNvSpPr>
              <a:spLocks noChangeShapeType="1"/>
            </p:cNvSpPr>
            <p:nvPr/>
          </p:nvSpPr>
          <p:spPr bwMode="auto">
            <a:xfrm flipV="1">
              <a:off x="1905000" y="26670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4" name="Line 6"/>
            <p:cNvSpPr>
              <a:spLocks noChangeShapeType="1"/>
            </p:cNvSpPr>
            <p:nvPr/>
          </p:nvSpPr>
          <p:spPr bwMode="auto">
            <a:xfrm>
              <a:off x="2133600" y="26670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" name="Line 7"/>
            <p:cNvSpPr>
              <a:spLocks noChangeShapeType="1"/>
            </p:cNvSpPr>
            <p:nvPr/>
          </p:nvSpPr>
          <p:spPr bwMode="auto">
            <a:xfrm>
              <a:off x="2133600" y="2895600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6" name="Oval 8"/>
            <p:cNvSpPr>
              <a:spLocks noChangeArrowheads="1"/>
            </p:cNvSpPr>
            <p:nvPr/>
          </p:nvSpPr>
          <p:spPr bwMode="auto">
            <a:xfrm>
              <a:off x="3581400" y="762000"/>
              <a:ext cx="2286000" cy="2895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Combinational</a:t>
              </a:r>
            </a:p>
          </p:txBody>
        </p:sp>
        <p:sp>
          <p:nvSpPr>
            <p:cNvPr id="9227" name="Text Box 9"/>
            <p:cNvSpPr txBox="1">
              <a:spLocks noChangeArrowheads="1"/>
            </p:cNvSpPr>
            <p:nvPr/>
          </p:nvSpPr>
          <p:spPr bwMode="auto">
            <a:xfrm>
              <a:off x="1812925" y="3241675"/>
              <a:ext cx="954107" cy="46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CLK1</a:t>
              </a:r>
            </a:p>
          </p:txBody>
        </p:sp>
        <p:sp>
          <p:nvSpPr>
            <p:cNvPr id="9228" name="Rectangle 10"/>
            <p:cNvSpPr>
              <a:spLocks noChangeArrowheads="1"/>
            </p:cNvSpPr>
            <p:nvPr/>
          </p:nvSpPr>
          <p:spPr bwMode="auto">
            <a:xfrm>
              <a:off x="6781800" y="1219200"/>
              <a:ext cx="990600" cy="1676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9229" name="Line 11"/>
            <p:cNvSpPr>
              <a:spLocks noChangeShapeType="1"/>
            </p:cNvSpPr>
            <p:nvPr/>
          </p:nvSpPr>
          <p:spPr bwMode="auto">
            <a:xfrm flipV="1">
              <a:off x="7010400" y="26670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" name="Line 12"/>
            <p:cNvSpPr>
              <a:spLocks noChangeShapeType="1"/>
            </p:cNvSpPr>
            <p:nvPr/>
          </p:nvSpPr>
          <p:spPr bwMode="auto">
            <a:xfrm>
              <a:off x="7239000" y="26670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1" name="Line 13"/>
            <p:cNvSpPr>
              <a:spLocks noChangeShapeType="1"/>
            </p:cNvSpPr>
            <p:nvPr/>
          </p:nvSpPr>
          <p:spPr bwMode="auto">
            <a:xfrm>
              <a:off x="7239000" y="2895600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2" name="Text Box 14"/>
            <p:cNvSpPr txBox="1">
              <a:spLocks noChangeArrowheads="1"/>
            </p:cNvSpPr>
            <p:nvPr/>
          </p:nvSpPr>
          <p:spPr bwMode="auto">
            <a:xfrm>
              <a:off x="6918325" y="3241675"/>
              <a:ext cx="954107" cy="46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CLK2</a:t>
              </a:r>
            </a:p>
          </p:txBody>
        </p:sp>
        <p:sp>
          <p:nvSpPr>
            <p:cNvPr id="9233" name="Line 15"/>
            <p:cNvSpPr>
              <a:spLocks noChangeShapeType="1"/>
            </p:cNvSpPr>
            <p:nvPr/>
          </p:nvSpPr>
          <p:spPr bwMode="auto">
            <a:xfrm>
              <a:off x="7772400" y="2133600"/>
              <a:ext cx="609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4" name="Line 16"/>
            <p:cNvSpPr>
              <a:spLocks noChangeShapeType="1"/>
            </p:cNvSpPr>
            <p:nvPr/>
          </p:nvSpPr>
          <p:spPr bwMode="auto">
            <a:xfrm>
              <a:off x="5867400" y="2133600"/>
              <a:ext cx="914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5" name="Line 17"/>
            <p:cNvSpPr>
              <a:spLocks noChangeShapeType="1"/>
            </p:cNvSpPr>
            <p:nvPr/>
          </p:nvSpPr>
          <p:spPr bwMode="auto">
            <a:xfrm>
              <a:off x="2667000" y="2133600"/>
              <a:ext cx="914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6" name="Line 18"/>
            <p:cNvSpPr>
              <a:spLocks noChangeShapeType="1"/>
            </p:cNvSpPr>
            <p:nvPr/>
          </p:nvSpPr>
          <p:spPr bwMode="auto">
            <a:xfrm>
              <a:off x="609600" y="2133600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7" name="Text Box 19"/>
            <p:cNvSpPr txBox="1">
              <a:spLocks noChangeArrowheads="1"/>
            </p:cNvSpPr>
            <p:nvPr/>
          </p:nvSpPr>
          <p:spPr bwMode="auto">
            <a:xfrm>
              <a:off x="746125" y="1412875"/>
              <a:ext cx="407484" cy="46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9238" name="Text Box 20"/>
            <p:cNvSpPr txBox="1">
              <a:spLocks noChangeArrowheads="1"/>
            </p:cNvSpPr>
            <p:nvPr/>
          </p:nvSpPr>
          <p:spPr bwMode="auto">
            <a:xfrm>
              <a:off x="2955925" y="1371601"/>
              <a:ext cx="389850" cy="46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9239" name="Text Box 21"/>
            <p:cNvSpPr txBox="1">
              <a:spLocks noChangeArrowheads="1"/>
            </p:cNvSpPr>
            <p:nvPr/>
          </p:nvSpPr>
          <p:spPr bwMode="auto">
            <a:xfrm>
              <a:off x="6003925" y="1371601"/>
              <a:ext cx="389850" cy="46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</p:grpSp>
      <p:sp>
        <p:nvSpPr>
          <p:cNvPr id="9219" name="Text Box 22"/>
          <p:cNvSpPr txBox="1">
            <a:spLocks noChangeArrowheads="1"/>
          </p:cNvSpPr>
          <p:nvPr/>
        </p:nvSpPr>
        <p:spPr bwMode="auto">
          <a:xfrm>
            <a:off x="755650" y="3294064"/>
            <a:ext cx="313893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/>
              <a:t>t</a:t>
            </a:r>
            <a:r>
              <a:rPr lang="en-US" altLang="en-US" sz="2800" baseline="-25000" dirty="0"/>
              <a:t>cq</a:t>
            </a:r>
            <a:r>
              <a:rPr lang="en-US" altLang="en-US" sz="2800" i="1" dirty="0"/>
              <a:t> + t</a:t>
            </a:r>
            <a:r>
              <a:rPr lang="en-US" altLang="en-US" sz="2800" baseline="-25000" dirty="0"/>
              <a:t>comb</a:t>
            </a:r>
            <a:r>
              <a:rPr lang="en-US" altLang="en-US" sz="2800" dirty="0"/>
              <a:t> + </a:t>
            </a:r>
            <a:r>
              <a:rPr lang="en-US" altLang="en-US" sz="2800" i="1" dirty="0"/>
              <a:t>t</a:t>
            </a:r>
            <a:r>
              <a:rPr lang="en-US" altLang="en-US" sz="2800" baseline="-25000" dirty="0"/>
              <a:t>setup</a:t>
            </a:r>
            <a:r>
              <a:rPr lang="en-US" altLang="en-US" sz="2800" dirty="0"/>
              <a:t> ≤ 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/>
              <a:t>t</a:t>
            </a:r>
            <a:r>
              <a:rPr lang="en-US" altLang="en-US" sz="2800" baseline="-25000" dirty="0"/>
              <a:t>hold</a:t>
            </a:r>
            <a:r>
              <a:rPr lang="en-US" altLang="en-US" sz="2800" baseline="-8000" dirty="0"/>
              <a:t> </a:t>
            </a:r>
            <a:r>
              <a:rPr lang="en-US" altLang="en-US" sz="2800" dirty="0"/>
              <a:t>&lt; </a:t>
            </a:r>
            <a:r>
              <a:rPr lang="en-US" altLang="en-US" sz="2800" i="1" dirty="0"/>
              <a:t>t</a:t>
            </a:r>
            <a:r>
              <a:rPr lang="en-US" altLang="en-US" sz="2800" baseline="-25000" dirty="0"/>
              <a:t>cq</a:t>
            </a:r>
            <a:r>
              <a:rPr lang="en-US" altLang="en-US" sz="2800" i="1" dirty="0"/>
              <a:t> + t</a:t>
            </a:r>
            <a:r>
              <a:rPr lang="en-US" altLang="en-US" sz="2800" baseline="-25000" dirty="0"/>
              <a:t>comb</a:t>
            </a:r>
            <a:endParaRPr lang="en-US" altLang="en-US" sz="2800" dirty="0"/>
          </a:p>
        </p:txBody>
      </p:sp>
      <p:sp>
        <p:nvSpPr>
          <p:cNvPr id="17431" name="Text Box 2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755599" y="4572000"/>
            <a:ext cx="7388561" cy="1938992"/>
          </a:xfrm>
          <a:prstGeom prst="rect">
            <a:avLst/>
          </a:prstGeom>
          <a:blipFill rotWithShape="1">
            <a:blip r:embed="rId2"/>
            <a:stretch>
              <a:fillRect l="-1320" t="-2516" r="-165" b="-628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dirty="0">
                <a:noFill/>
                <a:ea typeface="+mn-ea"/>
              </a:rPr>
              <a:t> </a:t>
            </a:r>
          </a:p>
        </p:txBody>
      </p:sp>
      <p:sp>
        <p:nvSpPr>
          <p:cNvPr id="9221" name="Slide Number Placeholder 2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CDA045A-3FDB-4641-93C6-3A187CB509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233301" y="1307"/>
            <a:ext cx="4168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Two Timing Constraints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1"/>
          <p:cNvGrpSpPr>
            <a:grpSpLocks/>
          </p:cNvGrpSpPr>
          <p:nvPr/>
        </p:nvGrpSpPr>
        <p:grpSpPr bwMode="auto">
          <a:xfrm>
            <a:off x="755650" y="425450"/>
            <a:ext cx="7772400" cy="2940252"/>
            <a:chOff x="609600" y="762000"/>
            <a:chExt cx="7772400" cy="2941542"/>
          </a:xfrm>
        </p:grpSpPr>
        <p:sp>
          <p:nvSpPr>
            <p:cNvPr id="10252" name="Rectangle 4"/>
            <p:cNvSpPr>
              <a:spLocks noChangeArrowheads="1"/>
            </p:cNvSpPr>
            <p:nvPr/>
          </p:nvSpPr>
          <p:spPr bwMode="auto">
            <a:xfrm>
              <a:off x="1676400" y="1219200"/>
              <a:ext cx="990600" cy="1676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0253" name="Line 5"/>
            <p:cNvSpPr>
              <a:spLocks noChangeShapeType="1"/>
            </p:cNvSpPr>
            <p:nvPr/>
          </p:nvSpPr>
          <p:spPr bwMode="auto">
            <a:xfrm flipV="1">
              <a:off x="1905000" y="26670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4" name="Line 6"/>
            <p:cNvSpPr>
              <a:spLocks noChangeShapeType="1"/>
            </p:cNvSpPr>
            <p:nvPr/>
          </p:nvSpPr>
          <p:spPr bwMode="auto">
            <a:xfrm>
              <a:off x="2133600" y="26670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5" name="Line 7"/>
            <p:cNvSpPr>
              <a:spLocks noChangeShapeType="1"/>
            </p:cNvSpPr>
            <p:nvPr/>
          </p:nvSpPr>
          <p:spPr bwMode="auto">
            <a:xfrm>
              <a:off x="2133600" y="2895600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6" name="Oval 8"/>
            <p:cNvSpPr>
              <a:spLocks noChangeArrowheads="1"/>
            </p:cNvSpPr>
            <p:nvPr/>
          </p:nvSpPr>
          <p:spPr bwMode="auto">
            <a:xfrm>
              <a:off x="3581400" y="762000"/>
              <a:ext cx="2286000" cy="2895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Combinational</a:t>
              </a:r>
            </a:p>
          </p:txBody>
        </p:sp>
        <p:sp>
          <p:nvSpPr>
            <p:cNvPr id="10257" name="Text Box 9"/>
            <p:cNvSpPr txBox="1">
              <a:spLocks noChangeArrowheads="1"/>
            </p:cNvSpPr>
            <p:nvPr/>
          </p:nvSpPr>
          <p:spPr bwMode="auto">
            <a:xfrm>
              <a:off x="1812925" y="3241675"/>
              <a:ext cx="954107" cy="46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CLK1</a:t>
              </a:r>
            </a:p>
          </p:txBody>
        </p:sp>
        <p:sp>
          <p:nvSpPr>
            <p:cNvPr id="10258" name="Rectangle 10"/>
            <p:cNvSpPr>
              <a:spLocks noChangeArrowheads="1"/>
            </p:cNvSpPr>
            <p:nvPr/>
          </p:nvSpPr>
          <p:spPr bwMode="auto">
            <a:xfrm>
              <a:off x="6781800" y="1219200"/>
              <a:ext cx="990600" cy="1676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0259" name="Line 11"/>
            <p:cNvSpPr>
              <a:spLocks noChangeShapeType="1"/>
            </p:cNvSpPr>
            <p:nvPr/>
          </p:nvSpPr>
          <p:spPr bwMode="auto">
            <a:xfrm flipV="1">
              <a:off x="7010400" y="26670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0" name="Line 12"/>
            <p:cNvSpPr>
              <a:spLocks noChangeShapeType="1"/>
            </p:cNvSpPr>
            <p:nvPr/>
          </p:nvSpPr>
          <p:spPr bwMode="auto">
            <a:xfrm>
              <a:off x="7239000" y="26670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1" name="Line 13"/>
            <p:cNvSpPr>
              <a:spLocks noChangeShapeType="1"/>
            </p:cNvSpPr>
            <p:nvPr/>
          </p:nvSpPr>
          <p:spPr bwMode="auto">
            <a:xfrm>
              <a:off x="7239000" y="2895600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2" name="Text Box 14"/>
            <p:cNvSpPr txBox="1">
              <a:spLocks noChangeArrowheads="1"/>
            </p:cNvSpPr>
            <p:nvPr/>
          </p:nvSpPr>
          <p:spPr bwMode="auto">
            <a:xfrm>
              <a:off x="6918325" y="3241675"/>
              <a:ext cx="954107" cy="46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CLK2</a:t>
              </a:r>
            </a:p>
          </p:txBody>
        </p:sp>
        <p:sp>
          <p:nvSpPr>
            <p:cNvPr id="10263" name="Line 15"/>
            <p:cNvSpPr>
              <a:spLocks noChangeShapeType="1"/>
            </p:cNvSpPr>
            <p:nvPr/>
          </p:nvSpPr>
          <p:spPr bwMode="auto">
            <a:xfrm>
              <a:off x="7772400" y="2133600"/>
              <a:ext cx="609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4" name="Line 16"/>
            <p:cNvSpPr>
              <a:spLocks noChangeShapeType="1"/>
            </p:cNvSpPr>
            <p:nvPr/>
          </p:nvSpPr>
          <p:spPr bwMode="auto">
            <a:xfrm>
              <a:off x="5867400" y="2133600"/>
              <a:ext cx="914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5" name="Line 17"/>
            <p:cNvSpPr>
              <a:spLocks noChangeShapeType="1"/>
            </p:cNvSpPr>
            <p:nvPr/>
          </p:nvSpPr>
          <p:spPr bwMode="auto">
            <a:xfrm>
              <a:off x="2667000" y="2133600"/>
              <a:ext cx="914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6" name="Line 18"/>
            <p:cNvSpPr>
              <a:spLocks noChangeShapeType="1"/>
            </p:cNvSpPr>
            <p:nvPr/>
          </p:nvSpPr>
          <p:spPr bwMode="auto">
            <a:xfrm>
              <a:off x="609600" y="2133600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7" name="Text Box 19"/>
            <p:cNvSpPr txBox="1">
              <a:spLocks noChangeArrowheads="1"/>
            </p:cNvSpPr>
            <p:nvPr/>
          </p:nvSpPr>
          <p:spPr bwMode="auto">
            <a:xfrm>
              <a:off x="746125" y="1412875"/>
              <a:ext cx="407484" cy="46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0268" name="Text Box 20"/>
            <p:cNvSpPr txBox="1">
              <a:spLocks noChangeArrowheads="1"/>
            </p:cNvSpPr>
            <p:nvPr/>
          </p:nvSpPr>
          <p:spPr bwMode="auto">
            <a:xfrm>
              <a:off x="2955925" y="1371601"/>
              <a:ext cx="389850" cy="46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0269" name="Text Box 21"/>
            <p:cNvSpPr txBox="1">
              <a:spLocks noChangeArrowheads="1"/>
            </p:cNvSpPr>
            <p:nvPr/>
          </p:nvSpPr>
          <p:spPr bwMode="auto">
            <a:xfrm>
              <a:off x="6003925" y="1371601"/>
              <a:ext cx="389850" cy="46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</p:grpSp>
      <p:sp>
        <p:nvSpPr>
          <p:cNvPr id="10243" name="Text Box 22"/>
          <p:cNvSpPr txBox="1">
            <a:spLocks noChangeArrowheads="1"/>
          </p:cNvSpPr>
          <p:nvPr/>
        </p:nvSpPr>
        <p:spPr bwMode="auto">
          <a:xfrm>
            <a:off x="801688" y="4887914"/>
            <a:ext cx="315342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/>
              <a:t>Hold time constraint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/>
              <a:t>t</a:t>
            </a:r>
            <a:r>
              <a:rPr lang="en-US" altLang="en-US" sz="2800" baseline="-25000" dirty="0"/>
              <a:t>hold</a:t>
            </a:r>
            <a:r>
              <a:rPr lang="en-US" altLang="en-US" sz="2800" baseline="-8000" dirty="0"/>
              <a:t> </a:t>
            </a:r>
            <a:r>
              <a:rPr lang="en-US" altLang="en-US" sz="2800" dirty="0"/>
              <a:t>&lt; </a:t>
            </a:r>
            <a:r>
              <a:rPr lang="en-US" altLang="en-US" sz="2800" i="1" dirty="0"/>
              <a:t>t</a:t>
            </a:r>
            <a:r>
              <a:rPr lang="en-US" altLang="en-US" sz="2800" baseline="-25000" dirty="0"/>
              <a:t>cq</a:t>
            </a:r>
            <a:r>
              <a:rPr lang="en-US" altLang="en-US" sz="2800" i="1" dirty="0"/>
              <a:t> + t</a:t>
            </a:r>
            <a:r>
              <a:rPr lang="en-US" altLang="en-US" sz="2800" baseline="-25000" dirty="0"/>
              <a:t>comb</a:t>
            </a:r>
            <a:endParaRPr lang="en-US" altLang="en-US" sz="2800" dirty="0"/>
          </a:p>
        </p:txBody>
      </p:sp>
      <p:sp>
        <p:nvSpPr>
          <p:cNvPr id="10244" name="Slide Number Placeholder 2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86DB286-3FB8-4290-800B-71D21995596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 smtClean="0"/>
          </a:p>
        </p:txBody>
      </p:sp>
      <p:sp>
        <p:nvSpPr>
          <p:cNvPr id="10245" name="Text Box 22"/>
          <p:cNvSpPr txBox="1">
            <a:spLocks noChangeArrowheads="1"/>
          </p:cNvSpPr>
          <p:nvPr/>
        </p:nvSpPr>
        <p:spPr bwMode="auto">
          <a:xfrm>
            <a:off x="723901" y="3543301"/>
            <a:ext cx="32319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/>
              <a:t>Setup time constraint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/>
              <a:t>t</a:t>
            </a:r>
            <a:r>
              <a:rPr lang="en-US" altLang="en-US" sz="2800" baseline="-25000" dirty="0"/>
              <a:t>cq</a:t>
            </a:r>
            <a:r>
              <a:rPr lang="en-US" altLang="en-US" sz="2800" i="1" dirty="0"/>
              <a:t> + t</a:t>
            </a:r>
            <a:r>
              <a:rPr lang="en-US" altLang="en-US" sz="2800" baseline="-25000" dirty="0"/>
              <a:t>comb</a:t>
            </a:r>
            <a:r>
              <a:rPr lang="en-US" altLang="en-US" sz="2800" dirty="0"/>
              <a:t> + </a:t>
            </a:r>
            <a:r>
              <a:rPr lang="en-US" altLang="en-US" sz="2800" i="1" dirty="0"/>
              <a:t>t</a:t>
            </a:r>
            <a:r>
              <a:rPr lang="en-US" altLang="en-US" sz="2800" baseline="-25000" dirty="0"/>
              <a:t>setup</a:t>
            </a:r>
            <a:r>
              <a:rPr lang="en-US" altLang="en-US" sz="2800" dirty="0"/>
              <a:t> ≤ T</a:t>
            </a:r>
          </a:p>
        </p:txBody>
      </p:sp>
      <p:sp>
        <p:nvSpPr>
          <p:cNvPr id="10246" name="Text Box 22"/>
          <p:cNvSpPr txBox="1">
            <a:spLocks noChangeArrowheads="1"/>
          </p:cNvSpPr>
          <p:nvPr/>
        </p:nvSpPr>
        <p:spPr bwMode="auto">
          <a:xfrm>
            <a:off x="4740277" y="4019551"/>
            <a:ext cx="39773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/>
              <a:t>max(t</a:t>
            </a:r>
            <a:r>
              <a:rPr lang="en-US" altLang="en-US" sz="2800" baseline="-25000" dirty="0"/>
              <a:t>cq</a:t>
            </a:r>
            <a:r>
              <a:rPr lang="en-US" altLang="en-US" sz="2800" i="1" dirty="0"/>
              <a:t> + t</a:t>
            </a:r>
            <a:r>
              <a:rPr lang="en-US" altLang="en-US" sz="2800" baseline="-25000" dirty="0"/>
              <a:t>comb</a:t>
            </a:r>
            <a:r>
              <a:rPr lang="en-US" altLang="en-US" sz="2800" dirty="0"/>
              <a:t> + </a:t>
            </a:r>
            <a:r>
              <a:rPr lang="en-US" altLang="en-US" sz="2800" i="1" dirty="0"/>
              <a:t>t</a:t>
            </a:r>
            <a:r>
              <a:rPr lang="en-US" altLang="en-US" sz="2800" baseline="-25000" dirty="0"/>
              <a:t>setup</a:t>
            </a:r>
            <a:r>
              <a:rPr lang="en-US" altLang="en-US" sz="2800" dirty="0"/>
              <a:t> )≤ T</a:t>
            </a:r>
          </a:p>
        </p:txBody>
      </p:sp>
      <p:sp>
        <p:nvSpPr>
          <p:cNvPr id="10247" name="Text Box 22"/>
          <p:cNvSpPr txBox="1">
            <a:spLocks noChangeArrowheads="1"/>
          </p:cNvSpPr>
          <p:nvPr/>
        </p:nvSpPr>
        <p:spPr bwMode="auto">
          <a:xfrm>
            <a:off x="4930776" y="5365751"/>
            <a:ext cx="3219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/>
              <a:t>t</a:t>
            </a:r>
            <a:r>
              <a:rPr lang="en-US" altLang="en-US" sz="2800" baseline="-25000" dirty="0"/>
              <a:t>hold</a:t>
            </a:r>
            <a:r>
              <a:rPr lang="en-US" altLang="en-US" sz="2800" baseline="-8000" dirty="0"/>
              <a:t> </a:t>
            </a:r>
            <a:r>
              <a:rPr lang="en-US" altLang="en-US" sz="2800" dirty="0"/>
              <a:t>&lt; </a:t>
            </a:r>
            <a:r>
              <a:rPr lang="en-US" altLang="en-US" sz="2800" i="1" dirty="0"/>
              <a:t>min</a:t>
            </a:r>
            <a:r>
              <a:rPr lang="en-US" altLang="en-US" sz="2800" dirty="0"/>
              <a:t>(</a:t>
            </a:r>
            <a:r>
              <a:rPr lang="en-US" altLang="en-US" sz="2800" i="1" dirty="0"/>
              <a:t>t</a:t>
            </a:r>
            <a:r>
              <a:rPr lang="en-US" altLang="en-US" sz="2800" baseline="-25000" dirty="0"/>
              <a:t>cq</a:t>
            </a:r>
            <a:r>
              <a:rPr lang="en-US" altLang="en-US" sz="2800" i="1" dirty="0"/>
              <a:t> + t</a:t>
            </a:r>
            <a:r>
              <a:rPr lang="en-US" altLang="en-US" sz="2800" baseline="-25000" dirty="0"/>
              <a:t>comb</a:t>
            </a:r>
            <a:r>
              <a:rPr lang="en-US" altLang="en-US" sz="2800" dirty="0"/>
              <a:t>)</a:t>
            </a:r>
          </a:p>
        </p:txBody>
      </p:sp>
      <p:sp>
        <p:nvSpPr>
          <p:cNvPr id="2" name="Right Arrow 1"/>
          <p:cNvSpPr/>
          <p:nvPr/>
        </p:nvSpPr>
        <p:spPr>
          <a:xfrm>
            <a:off x="3922713" y="4211639"/>
            <a:ext cx="717550" cy="242887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" name="Right Arrow 27"/>
          <p:cNvSpPr/>
          <p:nvPr/>
        </p:nvSpPr>
        <p:spPr>
          <a:xfrm>
            <a:off x="3956050" y="5505451"/>
            <a:ext cx="717550" cy="242888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250" name="TextBox 2"/>
          <p:cNvSpPr txBox="1">
            <a:spLocks noChangeArrowheads="1"/>
          </p:cNvSpPr>
          <p:nvPr/>
        </p:nvSpPr>
        <p:spPr bwMode="auto">
          <a:xfrm>
            <a:off x="4237039" y="3559177"/>
            <a:ext cx="46009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Longest delay from CLK1 to CLK2</a:t>
            </a:r>
          </a:p>
        </p:txBody>
      </p:sp>
      <p:sp>
        <p:nvSpPr>
          <p:cNvPr id="10251" name="TextBox 29"/>
          <p:cNvSpPr txBox="1">
            <a:spLocks noChangeArrowheads="1"/>
          </p:cNvSpPr>
          <p:nvPr/>
        </p:nvSpPr>
        <p:spPr bwMode="auto">
          <a:xfrm>
            <a:off x="4281489" y="4926013"/>
            <a:ext cx="4618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Shortest delay from CLK1 to CLK2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3301" y="18009"/>
            <a:ext cx="4168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Two Timing Constraints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10576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22"/>
          <p:cNvSpPr txBox="1">
            <a:spLocks noChangeArrowheads="1"/>
          </p:cNvSpPr>
          <p:nvPr/>
        </p:nvSpPr>
        <p:spPr bwMode="auto">
          <a:xfrm>
            <a:off x="4499807" y="15459"/>
            <a:ext cx="313893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/>
              <a:t>t</a:t>
            </a:r>
            <a:r>
              <a:rPr lang="en-US" altLang="en-US" sz="2800" baseline="-25000" dirty="0"/>
              <a:t>cq</a:t>
            </a:r>
            <a:r>
              <a:rPr lang="en-US" altLang="en-US" sz="2800" i="1" dirty="0"/>
              <a:t> + t</a:t>
            </a:r>
            <a:r>
              <a:rPr lang="en-US" altLang="en-US" sz="2800" baseline="-25000" dirty="0"/>
              <a:t>comb</a:t>
            </a:r>
            <a:r>
              <a:rPr lang="en-US" altLang="en-US" sz="2800" dirty="0"/>
              <a:t> + </a:t>
            </a:r>
            <a:r>
              <a:rPr lang="en-US" altLang="en-US" sz="2800" i="1" dirty="0"/>
              <a:t>t</a:t>
            </a:r>
            <a:r>
              <a:rPr lang="en-US" altLang="en-US" sz="2800" baseline="-25000" dirty="0"/>
              <a:t>setup</a:t>
            </a:r>
            <a:r>
              <a:rPr lang="en-US" altLang="en-US" sz="2800" dirty="0"/>
              <a:t> ≤ 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/>
              <a:t>t</a:t>
            </a:r>
            <a:r>
              <a:rPr lang="en-US" altLang="en-US" sz="2800" baseline="-25000" dirty="0"/>
              <a:t>hold</a:t>
            </a:r>
            <a:r>
              <a:rPr lang="en-US" altLang="en-US" sz="2800" baseline="-8000" dirty="0"/>
              <a:t> </a:t>
            </a:r>
            <a:r>
              <a:rPr lang="en-US" altLang="en-US" sz="2800" dirty="0"/>
              <a:t>&lt; </a:t>
            </a:r>
            <a:r>
              <a:rPr lang="en-US" altLang="en-US" sz="2800" i="1" dirty="0"/>
              <a:t>t</a:t>
            </a:r>
            <a:r>
              <a:rPr lang="en-US" altLang="en-US" sz="2800" baseline="-25000" dirty="0"/>
              <a:t>cq</a:t>
            </a:r>
            <a:r>
              <a:rPr lang="en-US" altLang="en-US" sz="2800" i="1" dirty="0"/>
              <a:t> + t</a:t>
            </a:r>
            <a:r>
              <a:rPr lang="en-US" altLang="en-US" sz="2800" baseline="-25000" dirty="0"/>
              <a:t>comb</a:t>
            </a:r>
            <a:endParaRPr lang="en-US" altLang="en-US" sz="2800" dirty="0"/>
          </a:p>
        </p:txBody>
      </p:sp>
      <p:sp>
        <p:nvSpPr>
          <p:cNvPr id="9221" name="Slide Number Placeholder 2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CDA045A-3FDB-4641-93C6-3A187CB509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233301" y="1307"/>
            <a:ext cx="4168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Two Timing Constraints</a:t>
            </a:r>
            <a:endParaRPr lang="en-US" sz="3200" dirty="0"/>
          </a:p>
        </p:txBody>
      </p:sp>
      <p:grpSp>
        <p:nvGrpSpPr>
          <p:cNvPr id="10" name="Group 9"/>
          <p:cNvGrpSpPr/>
          <p:nvPr/>
        </p:nvGrpSpPr>
        <p:grpSpPr>
          <a:xfrm>
            <a:off x="829573" y="1048470"/>
            <a:ext cx="7402094" cy="5805111"/>
            <a:chOff x="829573" y="615336"/>
            <a:chExt cx="7402094" cy="5805111"/>
          </a:xfrm>
        </p:grpSpPr>
        <p:grpSp>
          <p:nvGrpSpPr>
            <p:cNvPr id="4" name="Group 3"/>
            <p:cNvGrpSpPr/>
            <p:nvPr/>
          </p:nvGrpSpPr>
          <p:grpSpPr>
            <a:xfrm>
              <a:off x="830075" y="615336"/>
              <a:ext cx="7401592" cy="2056498"/>
              <a:chOff x="892175" y="882449"/>
              <a:chExt cx="7401592" cy="2056498"/>
            </a:xfrm>
          </p:grpSpPr>
          <p:sp>
            <p:nvSpPr>
              <p:cNvPr id="9222" name="Rectangle 4"/>
              <p:cNvSpPr>
                <a:spLocks noChangeArrowheads="1"/>
              </p:cNvSpPr>
              <p:nvPr/>
            </p:nvSpPr>
            <p:spPr bwMode="auto">
              <a:xfrm>
                <a:off x="1958975" y="882449"/>
                <a:ext cx="607762" cy="167566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9223" name="Line 5"/>
              <p:cNvSpPr>
                <a:spLocks noChangeShapeType="1"/>
              </p:cNvSpPr>
              <p:nvPr/>
            </p:nvSpPr>
            <p:spPr bwMode="auto">
              <a:xfrm flipV="1">
                <a:off x="2051050" y="2329615"/>
                <a:ext cx="228600" cy="228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4" name="Line 6"/>
              <p:cNvSpPr>
                <a:spLocks noChangeShapeType="1"/>
              </p:cNvSpPr>
              <p:nvPr/>
            </p:nvSpPr>
            <p:spPr bwMode="auto">
              <a:xfrm>
                <a:off x="2279650" y="2329615"/>
                <a:ext cx="152400" cy="228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5" name="Line 7"/>
              <p:cNvSpPr>
                <a:spLocks noChangeShapeType="1"/>
              </p:cNvSpPr>
              <p:nvPr/>
            </p:nvSpPr>
            <p:spPr bwMode="auto">
              <a:xfrm>
                <a:off x="2279650" y="2558114"/>
                <a:ext cx="0" cy="38083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8" name="Rectangle 10"/>
              <p:cNvSpPr>
                <a:spLocks noChangeArrowheads="1"/>
              </p:cNvSpPr>
              <p:nvPr/>
            </p:nvSpPr>
            <p:spPr bwMode="auto">
              <a:xfrm>
                <a:off x="7064374" y="882449"/>
                <a:ext cx="619793" cy="167566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9229" name="Line 11"/>
              <p:cNvSpPr>
                <a:spLocks noChangeShapeType="1"/>
              </p:cNvSpPr>
              <p:nvPr/>
            </p:nvSpPr>
            <p:spPr bwMode="auto">
              <a:xfrm flipV="1">
                <a:off x="7156450" y="2329615"/>
                <a:ext cx="228600" cy="228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Line 12"/>
              <p:cNvSpPr>
                <a:spLocks noChangeShapeType="1"/>
              </p:cNvSpPr>
              <p:nvPr/>
            </p:nvSpPr>
            <p:spPr bwMode="auto">
              <a:xfrm>
                <a:off x="7385050" y="2329615"/>
                <a:ext cx="152400" cy="228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1" name="Line 13"/>
              <p:cNvSpPr>
                <a:spLocks noChangeShapeType="1"/>
              </p:cNvSpPr>
              <p:nvPr/>
            </p:nvSpPr>
            <p:spPr bwMode="auto">
              <a:xfrm>
                <a:off x="7385050" y="2558114"/>
                <a:ext cx="0" cy="38083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3" name="Line 15"/>
              <p:cNvSpPr>
                <a:spLocks noChangeShapeType="1"/>
              </p:cNvSpPr>
              <p:nvPr/>
            </p:nvSpPr>
            <p:spPr bwMode="auto">
              <a:xfrm>
                <a:off x="7684167" y="1764096"/>
                <a:ext cx="609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5" name="Line 17"/>
              <p:cNvSpPr>
                <a:spLocks noChangeShapeType="1"/>
              </p:cNvSpPr>
              <p:nvPr/>
            </p:nvSpPr>
            <p:spPr bwMode="auto">
              <a:xfrm flipV="1">
                <a:off x="2577424" y="1764096"/>
                <a:ext cx="4479175" cy="323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6" name="Line 18"/>
              <p:cNvSpPr>
                <a:spLocks noChangeShapeType="1"/>
              </p:cNvSpPr>
              <p:nvPr/>
            </p:nvSpPr>
            <p:spPr bwMode="auto">
              <a:xfrm>
                <a:off x="892175" y="1796448"/>
                <a:ext cx="10668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Action Button: Forward or Next 29">
                <a:hlinkClick r:id="" action="ppaction://noaction" highlightClick="1"/>
              </p:cNvPr>
              <p:cNvSpPr/>
              <p:nvPr/>
            </p:nvSpPr>
            <p:spPr>
              <a:xfrm>
                <a:off x="6295263" y="1287199"/>
                <a:ext cx="521208" cy="104241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Action Button: Forward or Next 30">
                <a:hlinkClick r:id="" action="ppaction://noaction" highlightClick="1"/>
              </p:cNvPr>
              <p:cNvSpPr/>
              <p:nvPr/>
            </p:nvSpPr>
            <p:spPr>
              <a:xfrm>
                <a:off x="2774021" y="1264982"/>
                <a:ext cx="521208" cy="104241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Action Button: Forward or Next 31">
                <a:hlinkClick r:id="" action="ppaction://noaction" highlightClick="1"/>
              </p:cNvPr>
              <p:cNvSpPr/>
              <p:nvPr/>
            </p:nvSpPr>
            <p:spPr>
              <a:xfrm>
                <a:off x="3517661" y="1265616"/>
                <a:ext cx="521208" cy="104241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Action Button: Forward or Next 32">
                <a:hlinkClick r:id="" action="ppaction://noaction" highlightClick="1"/>
              </p:cNvPr>
              <p:cNvSpPr/>
              <p:nvPr/>
            </p:nvSpPr>
            <p:spPr>
              <a:xfrm>
                <a:off x="4226071" y="1284112"/>
                <a:ext cx="521208" cy="104241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Action Button: Forward or Next 33">
                <a:hlinkClick r:id="" action="ppaction://noaction" highlightClick="1"/>
              </p:cNvPr>
              <p:cNvSpPr/>
              <p:nvPr/>
            </p:nvSpPr>
            <p:spPr>
              <a:xfrm>
                <a:off x="4922369" y="1287199"/>
                <a:ext cx="521208" cy="104241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Action Button: Forward or Next 34">
                <a:hlinkClick r:id="" action="ppaction://noaction" highlightClick="1"/>
              </p:cNvPr>
              <p:cNvSpPr/>
              <p:nvPr/>
            </p:nvSpPr>
            <p:spPr>
              <a:xfrm>
                <a:off x="5610167" y="1284112"/>
                <a:ext cx="521208" cy="104241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2227090" y="3529264"/>
              <a:ext cx="5089358" cy="1066162"/>
              <a:chOff x="2227592" y="3479285"/>
              <a:chExt cx="5089358" cy="1066162"/>
            </a:xfrm>
          </p:grpSpPr>
          <p:sp>
            <p:nvSpPr>
              <p:cNvPr id="41" name="Line 7"/>
              <p:cNvSpPr>
                <a:spLocks noChangeShapeType="1"/>
              </p:cNvSpPr>
              <p:nvPr/>
            </p:nvSpPr>
            <p:spPr bwMode="auto">
              <a:xfrm>
                <a:off x="2227592" y="3854051"/>
                <a:ext cx="0" cy="69139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" name="Line 13"/>
              <p:cNvSpPr>
                <a:spLocks noChangeShapeType="1"/>
              </p:cNvSpPr>
              <p:nvPr/>
            </p:nvSpPr>
            <p:spPr bwMode="auto">
              <a:xfrm>
                <a:off x="7316950" y="3479285"/>
                <a:ext cx="0" cy="106616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830075" y="2456864"/>
              <a:ext cx="7401592" cy="1675666"/>
              <a:chOff x="888243" y="2488948"/>
              <a:chExt cx="7401592" cy="1675666"/>
            </a:xfrm>
          </p:grpSpPr>
          <p:sp>
            <p:nvSpPr>
              <p:cNvPr id="38" name="Rectangle 4"/>
              <p:cNvSpPr>
                <a:spLocks noChangeArrowheads="1"/>
              </p:cNvSpPr>
              <p:nvPr/>
            </p:nvSpPr>
            <p:spPr bwMode="auto">
              <a:xfrm>
                <a:off x="1955043" y="2488948"/>
                <a:ext cx="607762" cy="167566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39" name="Line 5"/>
              <p:cNvSpPr>
                <a:spLocks noChangeShapeType="1"/>
              </p:cNvSpPr>
              <p:nvPr/>
            </p:nvSpPr>
            <p:spPr bwMode="auto">
              <a:xfrm flipV="1">
                <a:off x="2047118" y="3936114"/>
                <a:ext cx="228600" cy="228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Line 6"/>
              <p:cNvSpPr>
                <a:spLocks noChangeShapeType="1"/>
              </p:cNvSpPr>
              <p:nvPr/>
            </p:nvSpPr>
            <p:spPr bwMode="auto">
              <a:xfrm>
                <a:off x="2275718" y="3936114"/>
                <a:ext cx="152400" cy="228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Rectangle 10"/>
              <p:cNvSpPr>
                <a:spLocks noChangeArrowheads="1"/>
              </p:cNvSpPr>
              <p:nvPr/>
            </p:nvSpPr>
            <p:spPr bwMode="auto">
              <a:xfrm>
                <a:off x="7060442" y="2488948"/>
                <a:ext cx="619793" cy="167566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44" name="Line 11"/>
              <p:cNvSpPr>
                <a:spLocks noChangeShapeType="1"/>
              </p:cNvSpPr>
              <p:nvPr/>
            </p:nvSpPr>
            <p:spPr bwMode="auto">
              <a:xfrm flipV="1">
                <a:off x="7152518" y="3936114"/>
                <a:ext cx="228600" cy="228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" name="Line 12"/>
              <p:cNvSpPr>
                <a:spLocks noChangeShapeType="1"/>
              </p:cNvSpPr>
              <p:nvPr/>
            </p:nvSpPr>
            <p:spPr bwMode="auto">
              <a:xfrm>
                <a:off x="7381118" y="3936114"/>
                <a:ext cx="152400" cy="228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>
                <a:off x="7680235" y="3370595"/>
                <a:ext cx="609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" name="Line 17"/>
              <p:cNvSpPr>
                <a:spLocks noChangeShapeType="1"/>
              </p:cNvSpPr>
              <p:nvPr/>
            </p:nvSpPr>
            <p:spPr bwMode="auto">
              <a:xfrm flipV="1">
                <a:off x="2573492" y="3370595"/>
                <a:ext cx="4479175" cy="323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" name="Line 18"/>
              <p:cNvSpPr>
                <a:spLocks noChangeShapeType="1"/>
              </p:cNvSpPr>
              <p:nvPr/>
            </p:nvSpPr>
            <p:spPr bwMode="auto">
              <a:xfrm>
                <a:off x="888243" y="3402947"/>
                <a:ext cx="10668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" name="Action Button: Forward or Next 54">
                <a:hlinkClick r:id="" action="ppaction://noaction" highlightClick="1"/>
              </p:cNvPr>
              <p:cNvSpPr/>
              <p:nvPr/>
            </p:nvSpPr>
            <p:spPr>
              <a:xfrm>
                <a:off x="3273879" y="2871481"/>
                <a:ext cx="521208" cy="104241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Action Button: Forward or Next 56">
                <a:hlinkClick r:id="" action="ppaction://noaction" highlightClick="1"/>
              </p:cNvPr>
              <p:cNvSpPr/>
              <p:nvPr/>
            </p:nvSpPr>
            <p:spPr>
              <a:xfrm>
                <a:off x="4222139" y="2890611"/>
                <a:ext cx="521208" cy="104241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Action Button: Forward or Next 58">
                <a:hlinkClick r:id="" action="ppaction://noaction" highlightClick="1"/>
              </p:cNvPr>
              <p:cNvSpPr/>
              <p:nvPr/>
            </p:nvSpPr>
            <p:spPr>
              <a:xfrm>
                <a:off x="5142274" y="2890611"/>
                <a:ext cx="521208" cy="104241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29573" y="4315202"/>
              <a:ext cx="7401592" cy="2105245"/>
              <a:chOff x="830075" y="4265223"/>
              <a:chExt cx="7401592" cy="2105245"/>
            </a:xfrm>
          </p:grpSpPr>
          <p:sp>
            <p:nvSpPr>
              <p:cNvPr id="61" name="Rectangle 4"/>
              <p:cNvSpPr>
                <a:spLocks noChangeArrowheads="1"/>
              </p:cNvSpPr>
              <p:nvPr/>
            </p:nvSpPr>
            <p:spPr bwMode="auto">
              <a:xfrm>
                <a:off x="1896875" y="4265223"/>
                <a:ext cx="607762" cy="167566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62" name="Line 5"/>
              <p:cNvSpPr>
                <a:spLocks noChangeShapeType="1"/>
              </p:cNvSpPr>
              <p:nvPr/>
            </p:nvSpPr>
            <p:spPr bwMode="auto">
              <a:xfrm flipV="1">
                <a:off x="1988950" y="5712389"/>
                <a:ext cx="228600" cy="228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" name="Line 6"/>
              <p:cNvSpPr>
                <a:spLocks noChangeShapeType="1"/>
              </p:cNvSpPr>
              <p:nvPr/>
            </p:nvSpPr>
            <p:spPr bwMode="auto">
              <a:xfrm>
                <a:off x="2217550" y="5712389"/>
                <a:ext cx="152400" cy="228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" name="Line 7"/>
              <p:cNvSpPr>
                <a:spLocks noChangeShapeType="1"/>
              </p:cNvSpPr>
              <p:nvPr/>
            </p:nvSpPr>
            <p:spPr bwMode="auto">
              <a:xfrm>
                <a:off x="2217550" y="5940888"/>
                <a:ext cx="0" cy="38083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" name="Text Box 9"/>
              <p:cNvSpPr txBox="1">
                <a:spLocks noChangeArrowheads="1"/>
              </p:cNvSpPr>
              <p:nvPr/>
            </p:nvSpPr>
            <p:spPr bwMode="auto">
              <a:xfrm>
                <a:off x="2616976" y="5863041"/>
                <a:ext cx="954107" cy="461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CLK1</a:t>
                </a:r>
              </a:p>
            </p:txBody>
          </p:sp>
          <p:sp>
            <p:nvSpPr>
              <p:cNvPr id="66" name="Rectangle 10"/>
              <p:cNvSpPr>
                <a:spLocks noChangeArrowheads="1"/>
              </p:cNvSpPr>
              <p:nvPr/>
            </p:nvSpPr>
            <p:spPr bwMode="auto">
              <a:xfrm>
                <a:off x="7002274" y="4265223"/>
                <a:ext cx="619793" cy="1675665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67" name="Line 11"/>
              <p:cNvSpPr>
                <a:spLocks noChangeShapeType="1"/>
              </p:cNvSpPr>
              <p:nvPr/>
            </p:nvSpPr>
            <p:spPr bwMode="auto">
              <a:xfrm flipV="1">
                <a:off x="7094350" y="5712389"/>
                <a:ext cx="228600" cy="228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" name="Line 12"/>
              <p:cNvSpPr>
                <a:spLocks noChangeShapeType="1"/>
              </p:cNvSpPr>
              <p:nvPr/>
            </p:nvSpPr>
            <p:spPr bwMode="auto">
              <a:xfrm>
                <a:off x="7322950" y="5712389"/>
                <a:ext cx="152400" cy="2285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" name="Line 13"/>
              <p:cNvSpPr>
                <a:spLocks noChangeShapeType="1"/>
              </p:cNvSpPr>
              <p:nvPr/>
            </p:nvSpPr>
            <p:spPr bwMode="auto">
              <a:xfrm>
                <a:off x="7322950" y="5940888"/>
                <a:ext cx="0" cy="38083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Text Box 14"/>
              <p:cNvSpPr txBox="1">
                <a:spLocks noChangeArrowheads="1"/>
              </p:cNvSpPr>
              <p:nvPr/>
            </p:nvSpPr>
            <p:spPr bwMode="auto">
              <a:xfrm>
                <a:off x="5946710" y="5908804"/>
                <a:ext cx="954107" cy="461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CLK2</a:t>
                </a:r>
              </a:p>
            </p:txBody>
          </p:sp>
          <p:sp>
            <p:nvSpPr>
              <p:cNvPr id="71" name="Line 15"/>
              <p:cNvSpPr>
                <a:spLocks noChangeShapeType="1"/>
              </p:cNvSpPr>
              <p:nvPr/>
            </p:nvSpPr>
            <p:spPr bwMode="auto">
              <a:xfrm>
                <a:off x="7622067" y="5146870"/>
                <a:ext cx="609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Line 17"/>
              <p:cNvSpPr>
                <a:spLocks noChangeShapeType="1"/>
              </p:cNvSpPr>
              <p:nvPr/>
            </p:nvSpPr>
            <p:spPr bwMode="auto">
              <a:xfrm flipV="1">
                <a:off x="2515324" y="5146870"/>
                <a:ext cx="4479175" cy="323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" name="Line 18"/>
              <p:cNvSpPr>
                <a:spLocks noChangeShapeType="1"/>
              </p:cNvSpPr>
              <p:nvPr/>
            </p:nvSpPr>
            <p:spPr bwMode="auto">
              <a:xfrm>
                <a:off x="830075" y="5179222"/>
                <a:ext cx="10668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" name="Action Button: Forward or Next 79">
                <a:hlinkClick r:id="" action="ppaction://noaction" highlightClick="1"/>
              </p:cNvPr>
              <p:cNvSpPr/>
              <p:nvPr/>
            </p:nvSpPr>
            <p:spPr>
              <a:xfrm>
                <a:off x="4163971" y="4666886"/>
                <a:ext cx="521208" cy="104241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401053" y="1431003"/>
            <a:ext cx="1282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Too long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3137" y="5149999"/>
            <a:ext cx="1351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Too short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4023" y="3234262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Just right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482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81000" y="342900"/>
            <a:ext cx="8064500" cy="1143000"/>
          </a:xfrm>
        </p:spPr>
        <p:txBody>
          <a:bodyPr/>
          <a:lstStyle/>
          <a:p>
            <a:pPr algn="l"/>
            <a:r>
              <a:rPr lang="en-US" altLang="en-US" sz="2800" dirty="0" smtClean="0"/>
              <a:t>PIQ:</a:t>
            </a:r>
            <a:r>
              <a:rPr lang="en-US" altLang="en-US" sz="2400" dirty="0" smtClean="0"/>
              <a:t> The timing of which of the following signals can cause a setup-time violation?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508000" y="2082801"/>
            <a:ext cx="8229600" cy="1536700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400" dirty="0" smtClean="0"/>
              <a:t>Signal D arrives too early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400" dirty="0" smtClean="0"/>
              <a:t>Signal D arrives too late</a:t>
            </a:r>
            <a:endParaRPr lang="en-US" altLang="en-US" sz="2400" dirty="0" smtClean="0">
              <a:latin typeface="Arial" charset="0"/>
            </a:endParaRP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400" dirty="0" smtClean="0"/>
              <a:t>Clock CLK arrives too late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400" dirty="0" smtClean="0"/>
              <a:t>Output Q(t) responds too early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400" dirty="0" smtClean="0"/>
              <a:t>None of the above</a:t>
            </a:r>
            <a:endParaRPr lang="en-US" altLang="en-US" sz="2400" dirty="0" smtClean="0">
              <a:latin typeface="Arial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174F5C4-5BF0-4430-8F6A-8684EB9FECB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5376055" y="1282702"/>
            <a:ext cx="3081273" cy="2188865"/>
            <a:chOff x="5376055" y="962026"/>
            <a:chExt cx="3081273" cy="1641649"/>
          </a:xfrm>
        </p:grpSpPr>
        <p:grpSp>
          <p:nvGrpSpPr>
            <p:cNvPr id="18437" name="Group 17"/>
            <p:cNvGrpSpPr>
              <a:grpSpLocks/>
            </p:cNvGrpSpPr>
            <p:nvPr/>
          </p:nvGrpSpPr>
          <p:grpSpPr bwMode="auto">
            <a:xfrm>
              <a:off x="5790678" y="1104900"/>
              <a:ext cx="2121422" cy="1143000"/>
              <a:chOff x="3169293" y="914400"/>
              <a:chExt cx="2545707" cy="1905000"/>
            </a:xfrm>
          </p:grpSpPr>
          <p:sp>
            <p:nvSpPr>
              <p:cNvPr id="18441" name="Rectangle 19"/>
              <p:cNvSpPr>
                <a:spLocks noChangeArrowheads="1"/>
              </p:cNvSpPr>
              <p:nvPr/>
            </p:nvSpPr>
            <p:spPr bwMode="auto">
              <a:xfrm>
                <a:off x="3733800" y="914400"/>
                <a:ext cx="1465263" cy="152400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18442" name="Text Box 20"/>
              <p:cNvSpPr txBox="1">
                <a:spLocks noChangeArrowheads="1"/>
              </p:cNvSpPr>
              <p:nvPr/>
            </p:nvSpPr>
            <p:spPr bwMode="auto">
              <a:xfrm>
                <a:off x="3810000" y="1367638"/>
                <a:ext cx="609600" cy="577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400" dirty="0" smtClean="0"/>
                  <a:t>D</a:t>
                </a:r>
                <a:endParaRPr lang="en-US" altLang="en-US" sz="2400" dirty="0"/>
              </a:p>
            </p:txBody>
          </p:sp>
          <p:sp>
            <p:nvSpPr>
              <p:cNvPr id="18443" name="Text Box 22"/>
              <p:cNvSpPr txBox="1">
                <a:spLocks noChangeArrowheads="1"/>
              </p:cNvSpPr>
              <p:nvPr/>
            </p:nvSpPr>
            <p:spPr bwMode="auto">
              <a:xfrm>
                <a:off x="4693074" y="1170175"/>
                <a:ext cx="612091" cy="10387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Q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 smtClean="0"/>
                  <a:t>Q</a:t>
                </a:r>
                <a:r>
                  <a:rPr lang="en-US" altLang="en-US" sz="2400" dirty="0"/>
                  <a:t>’</a:t>
                </a:r>
              </a:p>
            </p:txBody>
          </p:sp>
          <p:sp>
            <p:nvSpPr>
              <p:cNvPr id="18444" name="Line 24"/>
              <p:cNvSpPr>
                <a:spLocks noChangeShapeType="1"/>
              </p:cNvSpPr>
              <p:nvPr/>
            </p:nvSpPr>
            <p:spPr bwMode="auto">
              <a:xfrm flipV="1">
                <a:off x="4191000" y="2133600"/>
                <a:ext cx="30480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45" name="Line 25"/>
              <p:cNvSpPr>
                <a:spLocks noChangeShapeType="1"/>
              </p:cNvSpPr>
              <p:nvPr/>
            </p:nvSpPr>
            <p:spPr bwMode="auto">
              <a:xfrm>
                <a:off x="4495800" y="2133600"/>
                <a:ext cx="22860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46" name="Line 26"/>
              <p:cNvSpPr>
                <a:spLocks noChangeShapeType="1"/>
              </p:cNvSpPr>
              <p:nvPr/>
            </p:nvSpPr>
            <p:spPr bwMode="auto">
              <a:xfrm>
                <a:off x="4419600" y="2438400"/>
                <a:ext cx="0" cy="3810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47" name="Line 72"/>
              <p:cNvSpPr>
                <a:spLocks noChangeShapeType="1"/>
              </p:cNvSpPr>
              <p:nvPr/>
            </p:nvSpPr>
            <p:spPr bwMode="auto">
              <a:xfrm>
                <a:off x="5181600" y="2022475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48" name="Line 73"/>
              <p:cNvSpPr>
                <a:spLocks noChangeShapeType="1"/>
              </p:cNvSpPr>
              <p:nvPr/>
            </p:nvSpPr>
            <p:spPr bwMode="auto">
              <a:xfrm>
                <a:off x="5181600" y="1336675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49" name="Line 74"/>
              <p:cNvSpPr>
                <a:spLocks noChangeShapeType="1"/>
              </p:cNvSpPr>
              <p:nvPr/>
            </p:nvSpPr>
            <p:spPr bwMode="auto">
              <a:xfrm>
                <a:off x="3169293" y="1667200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8438" name="TextBox 1"/>
            <p:cNvSpPr txBox="1">
              <a:spLocks noChangeArrowheads="1"/>
            </p:cNvSpPr>
            <p:nvPr/>
          </p:nvSpPr>
          <p:spPr bwMode="auto">
            <a:xfrm>
              <a:off x="5376055" y="1085241"/>
              <a:ext cx="69762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D(t</a:t>
              </a:r>
              <a:r>
                <a:rPr lang="en-US" altLang="en-US" sz="2400" dirty="0"/>
                <a:t>)</a:t>
              </a:r>
            </a:p>
          </p:txBody>
        </p:sp>
        <p:sp>
          <p:nvSpPr>
            <p:cNvPr id="18439" name="TextBox 27"/>
            <p:cNvSpPr txBox="1">
              <a:spLocks noChangeArrowheads="1"/>
            </p:cNvSpPr>
            <p:nvPr/>
          </p:nvSpPr>
          <p:spPr bwMode="auto">
            <a:xfrm>
              <a:off x="6477000" y="2257426"/>
              <a:ext cx="80021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18440" name="TextBox 28"/>
            <p:cNvSpPr txBox="1">
              <a:spLocks noChangeArrowheads="1"/>
            </p:cNvSpPr>
            <p:nvPr/>
          </p:nvSpPr>
          <p:spPr bwMode="auto">
            <a:xfrm>
              <a:off x="7759701" y="962026"/>
              <a:ext cx="69762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Q(t)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algn="l"/>
            <a:r>
              <a:rPr lang="en-US" altLang="en-US" sz="2800" dirty="0" smtClean="0"/>
              <a:t>PIQ: A hold time violation is likely to occur when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95300" y="1739900"/>
            <a:ext cx="4227012" cy="2362200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400" dirty="0" smtClean="0"/>
              <a:t>Signal D changes too early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400" dirty="0" smtClean="0"/>
              <a:t>Signal D changes too late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400" dirty="0" smtClean="0"/>
              <a:t>Clock CLK arrives too early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400" dirty="0" smtClean="0"/>
              <a:t>None of the above</a:t>
            </a:r>
          </a:p>
          <a:p>
            <a:pPr marL="514350" indent="-514350">
              <a:buFont typeface="Times New Roman" pitchFamily="18" charset="0"/>
              <a:buAutoNum type="alphaUcPeriod"/>
            </a:pPr>
            <a:endParaRPr lang="en-US" altLang="en-US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9B4FC6D-9521-4837-A73E-5B7442195B9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5404286" y="1282702"/>
            <a:ext cx="3053042" cy="2188865"/>
            <a:chOff x="5404286" y="962026"/>
            <a:chExt cx="3053042" cy="1641649"/>
          </a:xfrm>
        </p:grpSpPr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5790678" y="1104900"/>
              <a:ext cx="2121422" cy="1143000"/>
              <a:chOff x="3169293" y="914400"/>
              <a:chExt cx="2545707" cy="1905000"/>
            </a:xfrm>
          </p:grpSpPr>
          <p:sp>
            <p:nvSpPr>
              <p:cNvPr id="11" name="Rectangle 19"/>
              <p:cNvSpPr>
                <a:spLocks noChangeArrowheads="1"/>
              </p:cNvSpPr>
              <p:nvPr/>
            </p:nvSpPr>
            <p:spPr bwMode="auto">
              <a:xfrm>
                <a:off x="3733800" y="914400"/>
                <a:ext cx="1465263" cy="152400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12" name="Text Box 20"/>
              <p:cNvSpPr txBox="1">
                <a:spLocks noChangeArrowheads="1"/>
              </p:cNvSpPr>
              <p:nvPr/>
            </p:nvSpPr>
            <p:spPr bwMode="auto">
              <a:xfrm>
                <a:off x="3810000" y="1219200"/>
                <a:ext cx="609600" cy="577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400" dirty="0" smtClean="0"/>
                  <a:t>D</a:t>
                </a:r>
                <a:endParaRPr lang="en-US" altLang="en-US" sz="2400" dirty="0"/>
              </a:p>
            </p:txBody>
          </p:sp>
          <p:sp>
            <p:nvSpPr>
              <p:cNvPr id="13" name="Text Box 22"/>
              <p:cNvSpPr txBox="1">
                <a:spLocks noChangeArrowheads="1"/>
              </p:cNvSpPr>
              <p:nvPr/>
            </p:nvSpPr>
            <p:spPr bwMode="auto">
              <a:xfrm>
                <a:off x="4724400" y="923925"/>
                <a:ext cx="612091" cy="10387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Q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 smtClean="0"/>
                  <a:t>Q</a:t>
                </a:r>
                <a:r>
                  <a:rPr lang="en-US" altLang="en-US" sz="2400" dirty="0"/>
                  <a:t>’</a:t>
                </a:r>
              </a:p>
            </p:txBody>
          </p:sp>
          <p:sp>
            <p:nvSpPr>
              <p:cNvPr id="14" name="Line 24"/>
              <p:cNvSpPr>
                <a:spLocks noChangeShapeType="1"/>
              </p:cNvSpPr>
              <p:nvPr/>
            </p:nvSpPr>
            <p:spPr bwMode="auto">
              <a:xfrm flipV="1">
                <a:off x="4191000" y="2133600"/>
                <a:ext cx="30480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Line 25"/>
              <p:cNvSpPr>
                <a:spLocks noChangeShapeType="1"/>
              </p:cNvSpPr>
              <p:nvPr/>
            </p:nvSpPr>
            <p:spPr bwMode="auto">
              <a:xfrm>
                <a:off x="4495800" y="2133600"/>
                <a:ext cx="22860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Line 26"/>
              <p:cNvSpPr>
                <a:spLocks noChangeShapeType="1"/>
              </p:cNvSpPr>
              <p:nvPr/>
            </p:nvSpPr>
            <p:spPr bwMode="auto">
              <a:xfrm>
                <a:off x="4419600" y="2438400"/>
                <a:ext cx="0" cy="3810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Line 72"/>
              <p:cNvSpPr>
                <a:spLocks noChangeShapeType="1"/>
              </p:cNvSpPr>
              <p:nvPr/>
            </p:nvSpPr>
            <p:spPr bwMode="auto">
              <a:xfrm>
                <a:off x="5181600" y="2022475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" name="Line 73"/>
              <p:cNvSpPr>
                <a:spLocks noChangeShapeType="1"/>
              </p:cNvSpPr>
              <p:nvPr/>
            </p:nvSpPr>
            <p:spPr bwMode="auto">
              <a:xfrm>
                <a:off x="5181600" y="1336675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" name="Line 74"/>
              <p:cNvSpPr>
                <a:spLocks noChangeShapeType="1"/>
              </p:cNvSpPr>
              <p:nvPr/>
            </p:nvSpPr>
            <p:spPr bwMode="auto">
              <a:xfrm>
                <a:off x="3169293" y="1489075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8" name="TextBox 1"/>
            <p:cNvSpPr txBox="1">
              <a:spLocks noChangeArrowheads="1"/>
            </p:cNvSpPr>
            <p:nvPr/>
          </p:nvSpPr>
          <p:spPr bwMode="auto">
            <a:xfrm>
              <a:off x="5404286" y="988040"/>
              <a:ext cx="69762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D(t</a:t>
              </a:r>
              <a:r>
                <a:rPr lang="en-US" altLang="en-US" sz="2400" dirty="0"/>
                <a:t>)</a:t>
              </a:r>
            </a:p>
          </p:txBody>
        </p:sp>
        <p:sp>
          <p:nvSpPr>
            <p:cNvPr id="9" name="TextBox 27"/>
            <p:cNvSpPr txBox="1">
              <a:spLocks noChangeArrowheads="1"/>
            </p:cNvSpPr>
            <p:nvPr/>
          </p:nvSpPr>
          <p:spPr bwMode="auto">
            <a:xfrm>
              <a:off x="6477000" y="2257426"/>
              <a:ext cx="80021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10" name="TextBox 28"/>
            <p:cNvSpPr txBox="1">
              <a:spLocks noChangeArrowheads="1"/>
            </p:cNvSpPr>
            <p:nvPr/>
          </p:nvSpPr>
          <p:spPr bwMode="auto">
            <a:xfrm>
              <a:off x="7759701" y="962026"/>
              <a:ext cx="69762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Q(t)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algn="l"/>
            <a:r>
              <a:rPr lang="en-US" altLang="en-US" sz="2800" dirty="0" smtClean="0"/>
              <a:t>PIQ: A hold time violation is likely to occur when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95300" y="1739900"/>
            <a:ext cx="4227012" cy="2362200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400" dirty="0" smtClean="0"/>
              <a:t>Signal D changes too late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400" dirty="0" smtClean="0"/>
              <a:t>Clock CLK arrives too early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400" dirty="0" smtClean="0"/>
              <a:t>Clock CLK arrives too late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400" dirty="0" smtClean="0"/>
              <a:t>None of the above</a:t>
            </a:r>
          </a:p>
          <a:p>
            <a:pPr marL="514350" indent="-514350">
              <a:buFont typeface="Times New Roman" pitchFamily="18" charset="0"/>
              <a:buAutoNum type="alphaUcPeriod"/>
            </a:pPr>
            <a:endParaRPr lang="en-US" altLang="en-US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9B4FC6D-9521-4837-A73E-5B7442195B9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5404286" y="1282702"/>
            <a:ext cx="3053042" cy="2188865"/>
            <a:chOff x="5404286" y="962026"/>
            <a:chExt cx="3053042" cy="1641649"/>
          </a:xfrm>
        </p:grpSpPr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5790678" y="1104900"/>
              <a:ext cx="2121422" cy="1143000"/>
              <a:chOff x="3169293" y="914400"/>
              <a:chExt cx="2545707" cy="1905000"/>
            </a:xfrm>
          </p:grpSpPr>
          <p:sp>
            <p:nvSpPr>
              <p:cNvPr id="11" name="Rectangle 19"/>
              <p:cNvSpPr>
                <a:spLocks noChangeArrowheads="1"/>
              </p:cNvSpPr>
              <p:nvPr/>
            </p:nvSpPr>
            <p:spPr bwMode="auto">
              <a:xfrm>
                <a:off x="3733800" y="914400"/>
                <a:ext cx="1465263" cy="152400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12" name="Text Box 20"/>
              <p:cNvSpPr txBox="1">
                <a:spLocks noChangeArrowheads="1"/>
              </p:cNvSpPr>
              <p:nvPr/>
            </p:nvSpPr>
            <p:spPr bwMode="auto">
              <a:xfrm>
                <a:off x="3810000" y="1219200"/>
                <a:ext cx="609600" cy="577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400" dirty="0" smtClean="0"/>
                  <a:t>D</a:t>
                </a:r>
                <a:endParaRPr lang="en-US" altLang="en-US" sz="2400" dirty="0"/>
              </a:p>
            </p:txBody>
          </p:sp>
          <p:sp>
            <p:nvSpPr>
              <p:cNvPr id="13" name="Text Box 22"/>
              <p:cNvSpPr txBox="1">
                <a:spLocks noChangeArrowheads="1"/>
              </p:cNvSpPr>
              <p:nvPr/>
            </p:nvSpPr>
            <p:spPr bwMode="auto">
              <a:xfrm>
                <a:off x="4724400" y="923925"/>
                <a:ext cx="612091" cy="10387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Q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 smtClean="0"/>
                  <a:t>Q</a:t>
                </a:r>
                <a:r>
                  <a:rPr lang="en-US" altLang="en-US" sz="2400" dirty="0"/>
                  <a:t>’</a:t>
                </a:r>
              </a:p>
            </p:txBody>
          </p:sp>
          <p:sp>
            <p:nvSpPr>
              <p:cNvPr id="14" name="Line 24"/>
              <p:cNvSpPr>
                <a:spLocks noChangeShapeType="1"/>
              </p:cNvSpPr>
              <p:nvPr/>
            </p:nvSpPr>
            <p:spPr bwMode="auto">
              <a:xfrm flipV="1">
                <a:off x="4191000" y="2133600"/>
                <a:ext cx="30480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Line 25"/>
              <p:cNvSpPr>
                <a:spLocks noChangeShapeType="1"/>
              </p:cNvSpPr>
              <p:nvPr/>
            </p:nvSpPr>
            <p:spPr bwMode="auto">
              <a:xfrm>
                <a:off x="4495800" y="2133600"/>
                <a:ext cx="22860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Line 26"/>
              <p:cNvSpPr>
                <a:spLocks noChangeShapeType="1"/>
              </p:cNvSpPr>
              <p:nvPr/>
            </p:nvSpPr>
            <p:spPr bwMode="auto">
              <a:xfrm>
                <a:off x="4419600" y="2438400"/>
                <a:ext cx="0" cy="3810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Line 72"/>
              <p:cNvSpPr>
                <a:spLocks noChangeShapeType="1"/>
              </p:cNvSpPr>
              <p:nvPr/>
            </p:nvSpPr>
            <p:spPr bwMode="auto">
              <a:xfrm>
                <a:off x="5181600" y="2022475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" name="Line 73"/>
              <p:cNvSpPr>
                <a:spLocks noChangeShapeType="1"/>
              </p:cNvSpPr>
              <p:nvPr/>
            </p:nvSpPr>
            <p:spPr bwMode="auto">
              <a:xfrm>
                <a:off x="5181600" y="1336675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" name="Line 74"/>
              <p:cNvSpPr>
                <a:spLocks noChangeShapeType="1"/>
              </p:cNvSpPr>
              <p:nvPr/>
            </p:nvSpPr>
            <p:spPr bwMode="auto">
              <a:xfrm>
                <a:off x="3169293" y="1489075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8" name="TextBox 1"/>
            <p:cNvSpPr txBox="1">
              <a:spLocks noChangeArrowheads="1"/>
            </p:cNvSpPr>
            <p:nvPr/>
          </p:nvSpPr>
          <p:spPr bwMode="auto">
            <a:xfrm>
              <a:off x="5404286" y="988040"/>
              <a:ext cx="69762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D(t</a:t>
              </a:r>
              <a:r>
                <a:rPr lang="en-US" altLang="en-US" sz="2400" dirty="0"/>
                <a:t>)</a:t>
              </a:r>
            </a:p>
          </p:txBody>
        </p:sp>
        <p:sp>
          <p:nvSpPr>
            <p:cNvPr id="9" name="TextBox 27"/>
            <p:cNvSpPr txBox="1">
              <a:spLocks noChangeArrowheads="1"/>
            </p:cNvSpPr>
            <p:nvPr/>
          </p:nvSpPr>
          <p:spPr bwMode="auto">
            <a:xfrm>
              <a:off x="6477000" y="2257426"/>
              <a:ext cx="80021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10" name="TextBox 28"/>
            <p:cNvSpPr txBox="1">
              <a:spLocks noChangeArrowheads="1"/>
            </p:cNvSpPr>
            <p:nvPr/>
          </p:nvSpPr>
          <p:spPr bwMode="auto">
            <a:xfrm>
              <a:off x="7759701" y="962026"/>
              <a:ext cx="69762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Q(t)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2014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1"/>
          <p:cNvGrpSpPr>
            <a:grpSpLocks/>
          </p:cNvGrpSpPr>
          <p:nvPr/>
        </p:nvGrpSpPr>
        <p:grpSpPr bwMode="auto">
          <a:xfrm>
            <a:off x="952500" y="3225801"/>
            <a:ext cx="7010400" cy="2362180"/>
            <a:chOff x="609600" y="762000"/>
            <a:chExt cx="7772400" cy="3082027"/>
          </a:xfrm>
        </p:grpSpPr>
        <p:sp>
          <p:nvSpPr>
            <p:cNvPr id="26640" name="Rectangle 4"/>
            <p:cNvSpPr>
              <a:spLocks noChangeArrowheads="1"/>
            </p:cNvSpPr>
            <p:nvPr/>
          </p:nvSpPr>
          <p:spPr bwMode="auto">
            <a:xfrm>
              <a:off x="1676400" y="1219200"/>
              <a:ext cx="990600" cy="1676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 R1</a:t>
              </a:r>
            </a:p>
          </p:txBody>
        </p:sp>
        <p:sp>
          <p:nvSpPr>
            <p:cNvPr id="26641" name="Line 5"/>
            <p:cNvSpPr>
              <a:spLocks noChangeShapeType="1"/>
            </p:cNvSpPr>
            <p:nvPr/>
          </p:nvSpPr>
          <p:spPr bwMode="auto">
            <a:xfrm flipV="1">
              <a:off x="1905000" y="26670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2" name="Line 6"/>
            <p:cNvSpPr>
              <a:spLocks noChangeShapeType="1"/>
            </p:cNvSpPr>
            <p:nvPr/>
          </p:nvSpPr>
          <p:spPr bwMode="auto">
            <a:xfrm>
              <a:off x="2133600" y="26670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3" name="Line 7"/>
            <p:cNvSpPr>
              <a:spLocks noChangeShapeType="1"/>
            </p:cNvSpPr>
            <p:nvPr/>
          </p:nvSpPr>
          <p:spPr bwMode="auto">
            <a:xfrm>
              <a:off x="2133600" y="2895600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4" name="Oval 8"/>
            <p:cNvSpPr>
              <a:spLocks noChangeArrowheads="1"/>
            </p:cNvSpPr>
            <p:nvPr/>
          </p:nvSpPr>
          <p:spPr bwMode="auto">
            <a:xfrm>
              <a:off x="3581400" y="762000"/>
              <a:ext cx="2286000" cy="2895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Combinational</a:t>
              </a:r>
            </a:p>
          </p:txBody>
        </p:sp>
        <p:sp>
          <p:nvSpPr>
            <p:cNvPr id="26645" name="Text Box 9"/>
            <p:cNvSpPr txBox="1">
              <a:spLocks noChangeArrowheads="1"/>
            </p:cNvSpPr>
            <p:nvPr/>
          </p:nvSpPr>
          <p:spPr bwMode="auto">
            <a:xfrm>
              <a:off x="1812925" y="3241675"/>
              <a:ext cx="887199" cy="602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26646" name="Rectangle 10"/>
            <p:cNvSpPr>
              <a:spLocks noChangeArrowheads="1"/>
            </p:cNvSpPr>
            <p:nvPr/>
          </p:nvSpPr>
          <p:spPr bwMode="auto">
            <a:xfrm>
              <a:off x="6781800" y="1219200"/>
              <a:ext cx="990600" cy="1676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 R2</a:t>
              </a:r>
            </a:p>
          </p:txBody>
        </p:sp>
        <p:sp>
          <p:nvSpPr>
            <p:cNvPr id="26647" name="Line 11"/>
            <p:cNvSpPr>
              <a:spLocks noChangeShapeType="1"/>
            </p:cNvSpPr>
            <p:nvPr/>
          </p:nvSpPr>
          <p:spPr bwMode="auto">
            <a:xfrm flipV="1">
              <a:off x="7010400" y="26670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8" name="Line 12"/>
            <p:cNvSpPr>
              <a:spLocks noChangeShapeType="1"/>
            </p:cNvSpPr>
            <p:nvPr/>
          </p:nvSpPr>
          <p:spPr bwMode="auto">
            <a:xfrm>
              <a:off x="7239000" y="26670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49" name="Line 13"/>
            <p:cNvSpPr>
              <a:spLocks noChangeShapeType="1"/>
            </p:cNvSpPr>
            <p:nvPr/>
          </p:nvSpPr>
          <p:spPr bwMode="auto">
            <a:xfrm>
              <a:off x="7239000" y="2895600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0" name="Text Box 14"/>
            <p:cNvSpPr txBox="1">
              <a:spLocks noChangeArrowheads="1"/>
            </p:cNvSpPr>
            <p:nvPr/>
          </p:nvSpPr>
          <p:spPr bwMode="auto">
            <a:xfrm>
              <a:off x="6918326" y="3241675"/>
              <a:ext cx="887199" cy="602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26651" name="Line 15"/>
            <p:cNvSpPr>
              <a:spLocks noChangeShapeType="1"/>
            </p:cNvSpPr>
            <p:nvPr/>
          </p:nvSpPr>
          <p:spPr bwMode="auto">
            <a:xfrm>
              <a:off x="7772400" y="2133600"/>
              <a:ext cx="609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2" name="Line 16"/>
            <p:cNvSpPr>
              <a:spLocks noChangeShapeType="1"/>
            </p:cNvSpPr>
            <p:nvPr/>
          </p:nvSpPr>
          <p:spPr bwMode="auto">
            <a:xfrm>
              <a:off x="5867400" y="2133600"/>
              <a:ext cx="914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3" name="Line 17"/>
            <p:cNvSpPr>
              <a:spLocks noChangeShapeType="1"/>
            </p:cNvSpPr>
            <p:nvPr/>
          </p:nvSpPr>
          <p:spPr bwMode="auto">
            <a:xfrm>
              <a:off x="2667000" y="2133600"/>
              <a:ext cx="914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4" name="Line 18"/>
            <p:cNvSpPr>
              <a:spLocks noChangeShapeType="1"/>
            </p:cNvSpPr>
            <p:nvPr/>
          </p:nvSpPr>
          <p:spPr bwMode="auto">
            <a:xfrm>
              <a:off x="609600" y="2133600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55" name="Text Box 19"/>
            <p:cNvSpPr txBox="1">
              <a:spLocks noChangeArrowheads="1"/>
            </p:cNvSpPr>
            <p:nvPr/>
          </p:nvSpPr>
          <p:spPr bwMode="auto">
            <a:xfrm>
              <a:off x="746125" y="1412875"/>
              <a:ext cx="622391" cy="602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D1</a:t>
              </a:r>
            </a:p>
          </p:txBody>
        </p:sp>
        <p:sp>
          <p:nvSpPr>
            <p:cNvPr id="26656" name="Text Box 20"/>
            <p:cNvSpPr txBox="1">
              <a:spLocks noChangeArrowheads="1"/>
            </p:cNvSpPr>
            <p:nvPr/>
          </p:nvSpPr>
          <p:spPr bwMode="auto">
            <a:xfrm>
              <a:off x="2955925" y="1371600"/>
              <a:ext cx="622391" cy="602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Q1</a:t>
              </a:r>
            </a:p>
          </p:txBody>
        </p:sp>
        <p:sp>
          <p:nvSpPr>
            <p:cNvPr id="26657" name="Text Box 21"/>
            <p:cNvSpPr txBox="1">
              <a:spLocks noChangeArrowheads="1"/>
            </p:cNvSpPr>
            <p:nvPr/>
          </p:nvSpPr>
          <p:spPr bwMode="auto">
            <a:xfrm>
              <a:off x="6003925" y="1371600"/>
              <a:ext cx="622391" cy="602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D2</a:t>
              </a:r>
            </a:p>
          </p:txBody>
        </p:sp>
      </p:grpSp>
      <p:sp>
        <p:nvSpPr>
          <p:cNvPr id="26627" name="Title 1"/>
          <p:cNvSpPr txBox="1">
            <a:spLocks/>
          </p:cNvSpPr>
          <p:nvPr/>
        </p:nvSpPr>
        <p:spPr bwMode="auto">
          <a:xfrm>
            <a:off x="685800" y="0"/>
            <a:ext cx="8128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An alternate view of the sequential circuit</a:t>
            </a:r>
          </a:p>
        </p:txBody>
      </p:sp>
      <p:grpSp>
        <p:nvGrpSpPr>
          <p:cNvPr id="26628" name="Group 8"/>
          <p:cNvGrpSpPr>
            <a:grpSpLocks/>
          </p:cNvGrpSpPr>
          <p:nvPr/>
        </p:nvGrpSpPr>
        <p:grpSpPr bwMode="auto">
          <a:xfrm>
            <a:off x="2363788" y="698501"/>
            <a:ext cx="4824412" cy="2273300"/>
            <a:chOff x="2364441" y="914400"/>
            <a:chExt cx="4874559" cy="2438400"/>
          </a:xfrm>
        </p:grpSpPr>
        <p:sp>
          <p:nvSpPr>
            <p:cNvPr id="26629" name="Oval 8"/>
            <p:cNvSpPr>
              <a:spLocks noChangeArrowheads="1"/>
            </p:cNvSpPr>
            <p:nvPr/>
          </p:nvSpPr>
          <p:spPr bwMode="auto">
            <a:xfrm>
              <a:off x="3144371" y="914400"/>
              <a:ext cx="1949824" cy="210042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Combinational</a:t>
              </a:r>
            </a:p>
          </p:txBody>
        </p:sp>
        <p:sp>
          <p:nvSpPr>
            <p:cNvPr id="26630" name="Rectangle 10"/>
            <p:cNvSpPr>
              <a:spLocks noChangeArrowheads="1"/>
            </p:cNvSpPr>
            <p:nvPr/>
          </p:nvSpPr>
          <p:spPr bwMode="auto">
            <a:xfrm>
              <a:off x="5874124" y="1246045"/>
              <a:ext cx="844924" cy="1216033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6631" name="Line 11"/>
            <p:cNvSpPr>
              <a:spLocks noChangeShapeType="1"/>
            </p:cNvSpPr>
            <p:nvPr/>
          </p:nvSpPr>
          <p:spPr bwMode="auto">
            <a:xfrm flipV="1">
              <a:off x="6069106" y="2296256"/>
              <a:ext cx="194982" cy="1658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32" name="Line 12"/>
            <p:cNvSpPr>
              <a:spLocks noChangeShapeType="1"/>
            </p:cNvSpPr>
            <p:nvPr/>
          </p:nvSpPr>
          <p:spPr bwMode="auto">
            <a:xfrm>
              <a:off x="6264088" y="2296256"/>
              <a:ext cx="129988" cy="1658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33" name="Line 13"/>
            <p:cNvSpPr>
              <a:spLocks noChangeShapeType="1"/>
            </p:cNvSpPr>
            <p:nvPr/>
          </p:nvSpPr>
          <p:spPr bwMode="auto">
            <a:xfrm>
              <a:off x="6264088" y="2462079"/>
              <a:ext cx="0" cy="2763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34" name="Text Box 14"/>
            <p:cNvSpPr txBox="1">
              <a:spLocks noChangeArrowheads="1"/>
            </p:cNvSpPr>
            <p:nvPr/>
          </p:nvSpPr>
          <p:spPr bwMode="auto">
            <a:xfrm>
              <a:off x="5990571" y="2713116"/>
              <a:ext cx="808537" cy="495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26635" name="Line 15"/>
            <p:cNvSpPr>
              <a:spLocks noChangeShapeType="1"/>
            </p:cNvSpPr>
            <p:nvPr/>
          </p:nvSpPr>
          <p:spPr bwMode="auto">
            <a:xfrm>
              <a:off x="6719047" y="1909336"/>
              <a:ext cx="51995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36" name="Line 16"/>
            <p:cNvSpPr>
              <a:spLocks noChangeShapeType="1"/>
            </p:cNvSpPr>
            <p:nvPr/>
          </p:nvSpPr>
          <p:spPr bwMode="auto">
            <a:xfrm>
              <a:off x="5094194" y="1909336"/>
              <a:ext cx="77992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637" name="Line 17"/>
            <p:cNvSpPr>
              <a:spLocks noChangeShapeType="1"/>
            </p:cNvSpPr>
            <p:nvPr/>
          </p:nvSpPr>
          <p:spPr bwMode="auto">
            <a:xfrm>
              <a:off x="2364441" y="1909336"/>
              <a:ext cx="77992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cxnSp>
          <p:nvCxnSpPr>
            <p:cNvPr id="3" name="Elbow Connector 2"/>
            <p:cNvCxnSpPr>
              <a:cxnSpLocks noChangeShapeType="1"/>
            </p:cNvCxnSpPr>
            <p:nvPr/>
          </p:nvCxnSpPr>
          <p:spPr bwMode="auto">
            <a:xfrm rot="10800000" flipV="1">
              <a:off x="2515217" y="1905426"/>
              <a:ext cx="4494411" cy="1447374"/>
            </a:xfrm>
            <a:prstGeom prst="bentConnector3">
              <a:avLst>
                <a:gd name="adj1" fmla="val -847"/>
              </a:avLst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Straight Connector 5"/>
            <p:cNvCxnSpPr>
              <a:cxnSpLocks noChangeShapeType="1"/>
            </p:cNvCxnSpPr>
            <p:nvPr/>
          </p:nvCxnSpPr>
          <p:spPr bwMode="auto">
            <a:xfrm flipV="1">
              <a:off x="2515217" y="1905426"/>
              <a:ext cx="0" cy="144737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 txBox="1">
            <a:spLocks/>
          </p:cNvSpPr>
          <p:nvPr/>
        </p:nvSpPr>
        <p:spPr bwMode="auto">
          <a:xfrm>
            <a:off x="685800" y="0"/>
            <a:ext cx="8128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What should happen within a clock cycle for correct functionality?</a:t>
            </a:r>
          </a:p>
        </p:txBody>
      </p:sp>
      <p:grpSp>
        <p:nvGrpSpPr>
          <p:cNvPr id="27651" name="Group 1"/>
          <p:cNvGrpSpPr>
            <a:grpSpLocks/>
          </p:cNvGrpSpPr>
          <p:nvPr/>
        </p:nvGrpSpPr>
        <p:grpSpPr bwMode="auto">
          <a:xfrm>
            <a:off x="1092200" y="1422401"/>
            <a:ext cx="7010400" cy="2362180"/>
            <a:chOff x="609600" y="762000"/>
            <a:chExt cx="7772400" cy="3082027"/>
          </a:xfrm>
        </p:grpSpPr>
        <p:sp>
          <p:nvSpPr>
            <p:cNvPr id="27652" name="Rectangle 4"/>
            <p:cNvSpPr>
              <a:spLocks noChangeArrowheads="1"/>
            </p:cNvSpPr>
            <p:nvPr/>
          </p:nvSpPr>
          <p:spPr bwMode="auto">
            <a:xfrm>
              <a:off x="1676400" y="1219200"/>
              <a:ext cx="990600" cy="1676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 R1</a:t>
              </a:r>
            </a:p>
          </p:txBody>
        </p:sp>
        <p:sp>
          <p:nvSpPr>
            <p:cNvPr id="27653" name="Line 5"/>
            <p:cNvSpPr>
              <a:spLocks noChangeShapeType="1"/>
            </p:cNvSpPr>
            <p:nvPr/>
          </p:nvSpPr>
          <p:spPr bwMode="auto">
            <a:xfrm flipV="1">
              <a:off x="1905000" y="26670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54" name="Line 6"/>
            <p:cNvSpPr>
              <a:spLocks noChangeShapeType="1"/>
            </p:cNvSpPr>
            <p:nvPr/>
          </p:nvSpPr>
          <p:spPr bwMode="auto">
            <a:xfrm>
              <a:off x="2133600" y="26670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55" name="Line 7"/>
            <p:cNvSpPr>
              <a:spLocks noChangeShapeType="1"/>
            </p:cNvSpPr>
            <p:nvPr/>
          </p:nvSpPr>
          <p:spPr bwMode="auto">
            <a:xfrm>
              <a:off x="2133600" y="2895600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56" name="Oval 8"/>
            <p:cNvSpPr>
              <a:spLocks noChangeArrowheads="1"/>
            </p:cNvSpPr>
            <p:nvPr/>
          </p:nvSpPr>
          <p:spPr bwMode="auto">
            <a:xfrm>
              <a:off x="3581400" y="762000"/>
              <a:ext cx="2286000" cy="2895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Combinational</a:t>
              </a:r>
            </a:p>
          </p:txBody>
        </p:sp>
        <p:sp>
          <p:nvSpPr>
            <p:cNvPr id="27657" name="Text Box 9"/>
            <p:cNvSpPr txBox="1">
              <a:spLocks noChangeArrowheads="1"/>
            </p:cNvSpPr>
            <p:nvPr/>
          </p:nvSpPr>
          <p:spPr bwMode="auto">
            <a:xfrm>
              <a:off x="1812925" y="3241675"/>
              <a:ext cx="887199" cy="602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>
              <a:off x="6781800" y="1219200"/>
              <a:ext cx="990600" cy="1676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 R2</a:t>
              </a:r>
            </a:p>
          </p:txBody>
        </p:sp>
        <p:sp>
          <p:nvSpPr>
            <p:cNvPr id="27659" name="Line 11"/>
            <p:cNvSpPr>
              <a:spLocks noChangeShapeType="1"/>
            </p:cNvSpPr>
            <p:nvPr/>
          </p:nvSpPr>
          <p:spPr bwMode="auto">
            <a:xfrm flipV="1">
              <a:off x="7010400" y="266700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0" name="Line 12"/>
            <p:cNvSpPr>
              <a:spLocks noChangeShapeType="1"/>
            </p:cNvSpPr>
            <p:nvPr/>
          </p:nvSpPr>
          <p:spPr bwMode="auto">
            <a:xfrm>
              <a:off x="7239000" y="26670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1" name="Line 13"/>
            <p:cNvSpPr>
              <a:spLocks noChangeShapeType="1"/>
            </p:cNvSpPr>
            <p:nvPr/>
          </p:nvSpPr>
          <p:spPr bwMode="auto">
            <a:xfrm>
              <a:off x="7239000" y="2895600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2" name="Text Box 14"/>
            <p:cNvSpPr txBox="1">
              <a:spLocks noChangeArrowheads="1"/>
            </p:cNvSpPr>
            <p:nvPr/>
          </p:nvSpPr>
          <p:spPr bwMode="auto">
            <a:xfrm>
              <a:off x="6918326" y="3241675"/>
              <a:ext cx="887199" cy="602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27663" name="Line 15"/>
            <p:cNvSpPr>
              <a:spLocks noChangeShapeType="1"/>
            </p:cNvSpPr>
            <p:nvPr/>
          </p:nvSpPr>
          <p:spPr bwMode="auto">
            <a:xfrm>
              <a:off x="7772400" y="2133600"/>
              <a:ext cx="609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4" name="Line 16"/>
            <p:cNvSpPr>
              <a:spLocks noChangeShapeType="1"/>
            </p:cNvSpPr>
            <p:nvPr/>
          </p:nvSpPr>
          <p:spPr bwMode="auto">
            <a:xfrm>
              <a:off x="5867400" y="2133600"/>
              <a:ext cx="914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5" name="Line 17"/>
            <p:cNvSpPr>
              <a:spLocks noChangeShapeType="1"/>
            </p:cNvSpPr>
            <p:nvPr/>
          </p:nvSpPr>
          <p:spPr bwMode="auto">
            <a:xfrm>
              <a:off x="2667000" y="2133600"/>
              <a:ext cx="914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6" name="Line 18"/>
            <p:cNvSpPr>
              <a:spLocks noChangeShapeType="1"/>
            </p:cNvSpPr>
            <p:nvPr/>
          </p:nvSpPr>
          <p:spPr bwMode="auto">
            <a:xfrm>
              <a:off x="609600" y="2133600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7" name="Text Box 19"/>
            <p:cNvSpPr txBox="1">
              <a:spLocks noChangeArrowheads="1"/>
            </p:cNvSpPr>
            <p:nvPr/>
          </p:nvSpPr>
          <p:spPr bwMode="auto">
            <a:xfrm>
              <a:off x="943611" y="1412875"/>
              <a:ext cx="622391" cy="602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D1</a:t>
              </a:r>
            </a:p>
          </p:txBody>
        </p:sp>
        <p:sp>
          <p:nvSpPr>
            <p:cNvPr id="27668" name="Text Box 20"/>
            <p:cNvSpPr txBox="1">
              <a:spLocks noChangeArrowheads="1"/>
            </p:cNvSpPr>
            <p:nvPr/>
          </p:nvSpPr>
          <p:spPr bwMode="auto">
            <a:xfrm>
              <a:off x="2700124" y="1408566"/>
              <a:ext cx="622391" cy="602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Q1</a:t>
              </a:r>
            </a:p>
          </p:txBody>
        </p:sp>
        <p:sp>
          <p:nvSpPr>
            <p:cNvPr id="27669" name="Text Box 21"/>
            <p:cNvSpPr txBox="1">
              <a:spLocks noChangeArrowheads="1"/>
            </p:cNvSpPr>
            <p:nvPr/>
          </p:nvSpPr>
          <p:spPr bwMode="auto">
            <a:xfrm>
              <a:off x="6159409" y="1383772"/>
              <a:ext cx="622391" cy="602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D2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8675" name="Rectangle 4"/>
          <p:cNvSpPr>
            <a:spLocks noGrp="1" noChangeArrowheads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8000" y="139700"/>
            <a:ext cx="8636000" cy="1447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 dirty="0" smtClean="0"/>
              <a:t>The delay between registers has a </a:t>
            </a:r>
            <a:r>
              <a:rPr lang="en-US" altLang="en-US" sz="2400" b="1" dirty="0" smtClean="0"/>
              <a:t>minimum</a:t>
            </a:r>
            <a:r>
              <a:rPr lang="en-US" altLang="en-US" sz="2400" dirty="0" smtClean="0"/>
              <a:t> and </a:t>
            </a:r>
            <a:r>
              <a:rPr lang="en-US" altLang="en-US" sz="2400" b="1" dirty="0" smtClean="0"/>
              <a:t>maximum</a:t>
            </a:r>
            <a:r>
              <a:rPr lang="en-US" altLang="en-US" sz="2400" dirty="0" smtClean="0"/>
              <a:t> delay, dependent on the delays of the circuit elements</a:t>
            </a:r>
          </a:p>
        </p:txBody>
      </p:sp>
      <p:sp>
        <p:nvSpPr>
          <p:cNvPr id="28676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28677" name="Object 6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</p:nvPr>
        </p:nvGraphicFramePr>
        <p:xfrm>
          <a:off x="3835402" y="1016000"/>
          <a:ext cx="5014913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3" name="VISIO" r:id="rId8" imgW="1952450" imgH="1714309" progId="Visio.Drawing.6">
                  <p:embed/>
                </p:oleObj>
              </mc:Choice>
              <mc:Fallback>
                <p:oleObj name="VISIO" r:id="rId8" imgW="1952450" imgH="1714309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5402" y="1016000"/>
                        <a:ext cx="5014913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E21D10C-A46E-4ED0-9979-EC55E884A25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8675" name="Rectangle 4"/>
          <p:cNvSpPr>
            <a:spLocks noGrp="1" noChangeArrowheads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8000" y="139700"/>
            <a:ext cx="8636000" cy="1447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 dirty="0" smtClean="0"/>
              <a:t>The delay between registers has a </a:t>
            </a:r>
            <a:r>
              <a:rPr lang="en-US" altLang="en-US" sz="2400" b="1" dirty="0" smtClean="0"/>
              <a:t>minimum</a:t>
            </a:r>
            <a:r>
              <a:rPr lang="en-US" altLang="en-US" sz="2400" dirty="0" smtClean="0"/>
              <a:t> and </a:t>
            </a:r>
            <a:r>
              <a:rPr lang="en-US" altLang="en-US" sz="2400" b="1" dirty="0" smtClean="0"/>
              <a:t>maximum</a:t>
            </a:r>
            <a:r>
              <a:rPr lang="en-US" altLang="en-US" sz="2400" dirty="0" smtClean="0"/>
              <a:t> delay, dependent on the delays of the circuit elements</a:t>
            </a:r>
          </a:p>
        </p:txBody>
      </p:sp>
      <p:sp>
        <p:nvSpPr>
          <p:cNvPr id="28676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28677" name="Object 6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85122669"/>
              </p:ext>
            </p:extLst>
          </p:nvPr>
        </p:nvGraphicFramePr>
        <p:xfrm>
          <a:off x="3716649" y="1524000"/>
          <a:ext cx="5014913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2" name="VISIO" r:id="rId9" imgW="1952450" imgH="1714309" progId="Visio.Drawing.11">
                  <p:embed/>
                </p:oleObj>
              </mc:Choice>
              <mc:Fallback>
                <p:oleObj name="VISIO" r:id="rId9" imgW="1952450" imgH="1714309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6649" y="1524000"/>
                        <a:ext cx="5014913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E21D10C-A46E-4ED0-9979-EC55E884A25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 smtClean="0"/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66758169"/>
              </p:ext>
            </p:extLst>
          </p:nvPr>
        </p:nvGraphicFramePr>
        <p:xfrm>
          <a:off x="184732" y="1524000"/>
          <a:ext cx="5014913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3" name="VISIO" r:id="rId11" imgW="1952450" imgH="1714309" progId="Visio.Drawing.11">
                  <p:embed/>
                </p:oleObj>
              </mc:Choice>
              <mc:Fallback>
                <p:oleObj name="VISIO" r:id="rId11" imgW="1952450" imgH="1714309" progId="Visio.Drawing.11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32" y="1524000"/>
                        <a:ext cx="5014913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176834" y="20066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64117" y="202004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34104" y="272989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04187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9699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29700" name="Object 6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179761470"/>
              </p:ext>
            </p:extLst>
          </p:nvPr>
        </p:nvGraphicFramePr>
        <p:xfrm>
          <a:off x="4129087" y="1215096"/>
          <a:ext cx="5014913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8" name="VISIO" r:id="rId8" imgW="1952450" imgH="1714309" progId="Visio.Drawing.6">
                  <p:embed/>
                </p:oleObj>
              </mc:Choice>
              <mc:Fallback>
                <p:oleObj name="VISIO" r:id="rId8" imgW="1952450" imgH="1714309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9087" y="1215096"/>
                        <a:ext cx="5014913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C277EC1-A771-4BE4-92A5-87588180768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 smtClean="0"/>
          </a:p>
        </p:txBody>
      </p:sp>
      <p:sp>
        <p:nvSpPr>
          <p:cNvPr id="29702" name="Rectangle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66700" y="11007"/>
            <a:ext cx="8559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 dirty="0"/>
              <a:t>PI Q: Suppose </a:t>
            </a:r>
            <a:r>
              <a:rPr lang="en-US" altLang="en-US" sz="2400" dirty="0" smtClean="0"/>
              <a:t>CLK rises at t</a:t>
            </a:r>
            <a:r>
              <a:rPr lang="en-US" altLang="en-US" sz="2400" baseline="-25000" dirty="0" smtClean="0"/>
              <a:t>1</a:t>
            </a:r>
            <a:r>
              <a:rPr lang="en-US" altLang="en-US" sz="2400" dirty="0"/>
              <a:t>, what is the maximum delay (from t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) after which D2 reaches a stable value?</a:t>
            </a:r>
          </a:p>
          <a:p>
            <a:pPr eaLnBrk="1" hangingPunct="1">
              <a:buFontTx/>
              <a:buNone/>
            </a:pPr>
            <a:endParaRPr lang="en-US" altLang="en-US" sz="2400" dirty="0"/>
          </a:p>
        </p:txBody>
      </p:sp>
      <p:sp>
        <p:nvSpPr>
          <p:cNvPr id="29703" name="Rectangle 2"/>
          <p:cNvSpPr>
            <a:spLocks noChangeArrowheads="1"/>
          </p:cNvSpPr>
          <p:nvPr/>
        </p:nvSpPr>
        <p:spPr bwMode="auto">
          <a:xfrm>
            <a:off x="184732" y="887307"/>
            <a:ext cx="4387268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18" charset="0"/>
              <a:buAutoNum type="alphaUcPeriod"/>
            </a:pPr>
            <a:r>
              <a:rPr lang="en-US" altLang="en-US" sz="2400" dirty="0"/>
              <a:t>Setup time of R1+ Propagation delay of CL + Propagation delay of R2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alphaUcPeriod"/>
            </a:pPr>
            <a:r>
              <a:rPr lang="en-US" altLang="en-US" sz="2400" dirty="0"/>
              <a:t>Hold time of R1+ Propagation delay of CL + setup time of R1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alphaUcPeriod"/>
            </a:pPr>
            <a:r>
              <a:rPr lang="en-US" altLang="en-US" sz="2400" dirty="0"/>
              <a:t>Propagation delay of R1+ Propagation delay of CL + Propagation delay of R2 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alphaUcPeriod"/>
            </a:pPr>
            <a:r>
              <a:rPr lang="en-US" altLang="en-US" sz="2400" dirty="0"/>
              <a:t>Propagation delay of R1+ Propagation delay of CL 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alphaUcPeriod"/>
            </a:pPr>
            <a:r>
              <a:rPr lang="en-US" altLang="en-US" sz="2400" dirty="0"/>
              <a:t>Propagation delay of CL + Propagation delay of R2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alphaUcPeriod"/>
            </a:pPr>
            <a:endParaRPr lang="en-US" alt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Setup Time Constraint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sz="half" idx="1"/>
            <p:custDataLst>
              <p:tags r:id="rId4"/>
            </p:custDataLst>
          </p:nvPr>
        </p:nvSpPr>
        <p:spPr>
          <a:xfrm>
            <a:off x="203200" y="1104900"/>
            <a:ext cx="8432800" cy="17526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setup time constraint depends on the </a:t>
            </a:r>
            <a:r>
              <a:rPr lang="en-US" altLang="en-US" sz="2400" b="1" dirty="0" smtClean="0"/>
              <a:t>maximum</a:t>
            </a:r>
            <a:r>
              <a:rPr lang="en-US" altLang="en-US" sz="2400" dirty="0" smtClean="0"/>
              <a:t> delay from register R1 through the combinational logic.</a:t>
            </a:r>
          </a:p>
          <a:p>
            <a:pPr eaLnBrk="1" hangingPunct="1"/>
            <a:r>
              <a:rPr lang="en-US" altLang="en-US" sz="2400" dirty="0" smtClean="0"/>
              <a:t>The input to register R2 must be stable at least </a:t>
            </a:r>
            <a:r>
              <a:rPr lang="en-US" altLang="en-US" sz="2400" i="1" dirty="0" smtClean="0"/>
              <a:t>t</a:t>
            </a:r>
            <a:r>
              <a:rPr lang="en-US" altLang="en-US" sz="2400" baseline="-25000" dirty="0" smtClean="0"/>
              <a:t>setup</a:t>
            </a:r>
            <a:r>
              <a:rPr lang="en-US" altLang="en-US" sz="2400" dirty="0" smtClean="0"/>
              <a:t> before the clock edge.</a:t>
            </a:r>
          </a:p>
        </p:txBody>
      </p:sp>
      <p:sp>
        <p:nvSpPr>
          <p:cNvPr id="30725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30726" name="Object 6"/>
          <p:cNvGraphicFramePr>
            <a:graphicFrameLocks noGrp="1" noChangeAspect="1"/>
          </p:cNvGraphicFramePr>
          <p:nvPr>
            <p:ph sz="half" idx="2"/>
            <p:custDataLst>
              <p:tags r:id="rId6"/>
            </p:custDataLst>
          </p:nvPr>
        </p:nvGraphicFramePr>
        <p:xfrm>
          <a:off x="4419600" y="2527300"/>
          <a:ext cx="44704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4" name="VISIO" r:id="rId9" imgW="1952450" imgH="1650194" progId="Visio.Drawing.6">
                  <p:embed/>
                </p:oleObj>
              </mc:Choice>
              <mc:Fallback>
                <p:oleObj name="VISIO" r:id="rId9" imgW="1952450" imgH="1650194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527300"/>
                        <a:ext cx="447040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92071E0-6854-4E8D-98C0-752BFD4C227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 smtClean="0"/>
          </a:p>
        </p:txBody>
      </p:sp>
      <p:sp>
        <p:nvSpPr>
          <p:cNvPr id="30728" name="Rectangle 2"/>
          <p:cNvSpPr>
            <a:spLocks noChangeArrowheads="1"/>
          </p:cNvSpPr>
          <p:nvPr/>
        </p:nvSpPr>
        <p:spPr bwMode="auto">
          <a:xfrm>
            <a:off x="482600" y="2830513"/>
            <a:ext cx="449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Maximum delay, t</a:t>
            </a:r>
            <a:r>
              <a:rPr lang="en-US" altLang="en-US" sz="2400" baseline="-25000" dirty="0">
                <a:solidFill>
                  <a:schemeClr val="accent2"/>
                </a:solidFill>
              </a:rPr>
              <a:t>max</a:t>
            </a:r>
            <a:r>
              <a:rPr lang="en-US" altLang="en-US" sz="2400" dirty="0">
                <a:solidFill>
                  <a:schemeClr val="accent2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chemeClr val="accent2"/>
                </a:solidFill>
              </a:rPr>
              <a:t>=</a:t>
            </a:r>
            <a:endParaRPr lang="en-US" altLang="en-US" sz="2400" dirty="0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431800" y="4062413"/>
            <a:ext cx="44958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Setup Time Constraint: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Setup Time Constraint</a:t>
            </a:r>
          </a:p>
        </p:txBody>
      </p:sp>
      <p:sp>
        <p:nvSpPr>
          <p:cNvPr id="31748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31749" name="Object 6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</p:nvPr>
        </p:nvGraphicFramePr>
        <p:xfrm>
          <a:off x="4305300" y="1968500"/>
          <a:ext cx="4470400" cy="375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7" name="VISIO" r:id="rId9" imgW="1952450" imgH="1650194" progId="Visio.Drawing.6">
                  <p:embed/>
                </p:oleObj>
              </mc:Choice>
              <mc:Fallback>
                <p:oleObj name="VISIO" r:id="rId9" imgW="1952450" imgH="1650194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5300" y="1968500"/>
                        <a:ext cx="4470400" cy="375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616200" y="1104900"/>
            <a:ext cx="3733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i="1" baseline="-25000" dirty="0">
                <a:solidFill>
                  <a:schemeClr val="accent2"/>
                </a:solidFill>
              </a:rPr>
              <a:t>c</a:t>
            </a:r>
            <a:r>
              <a:rPr lang="en-US" altLang="en-US" dirty="0">
                <a:solidFill>
                  <a:schemeClr val="accent2"/>
                </a:solidFill>
              </a:rPr>
              <a:t> ≥ </a:t>
            </a: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i="1" baseline="-25000" dirty="0">
                <a:solidFill>
                  <a:schemeClr val="accent2"/>
                </a:solidFill>
              </a:rPr>
              <a:t>pcq</a:t>
            </a:r>
            <a:r>
              <a:rPr lang="en-US" altLang="en-US" dirty="0">
                <a:solidFill>
                  <a:schemeClr val="accent2"/>
                </a:solidFill>
              </a:rPr>
              <a:t> + </a:t>
            </a: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i="1" baseline="-25000" dirty="0">
                <a:solidFill>
                  <a:schemeClr val="accent2"/>
                </a:solidFill>
              </a:rPr>
              <a:t>pd</a:t>
            </a:r>
            <a:r>
              <a:rPr lang="en-US" altLang="en-US" dirty="0">
                <a:solidFill>
                  <a:schemeClr val="accent2"/>
                </a:solidFill>
              </a:rPr>
              <a:t> + </a:t>
            </a: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baseline="-25000" dirty="0">
                <a:solidFill>
                  <a:schemeClr val="accent2"/>
                </a:solidFill>
              </a:rPr>
              <a:t>setup</a:t>
            </a:r>
          </a:p>
          <a:p>
            <a:pPr eaLnBrk="1" hangingPunct="1">
              <a:buFontTx/>
              <a:buNone/>
            </a:pPr>
            <a:endParaRPr lang="en-US" altLang="en-US" baseline="-25000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sp>
        <p:nvSpPr>
          <p:cNvPr id="3175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BCFEFA3-61D8-4F1C-B242-46EABD54A82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30200" y="2235201"/>
            <a:ext cx="4419600" cy="40934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PI Q: As a designer, which of the following parameters would you modify to meet the set up time constraint?</a:t>
            </a:r>
          </a:p>
          <a:p>
            <a:pPr>
              <a:defRPr/>
            </a:pP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The clock period,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  <a:r>
              <a:rPr lang="en-US" i="1" baseline="-25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The prop. delay of R1,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  <a:r>
              <a:rPr lang="en-US" i="1" baseline="-25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pcq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The prop. delay of CL,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  <a:r>
              <a:rPr lang="en-US" i="1" baseline="-25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pd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The setup time of R2,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  <a:r>
              <a:rPr lang="en-US" i="1" baseline="-25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setup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All of the above</a:t>
            </a:r>
          </a:p>
          <a:p>
            <a:pPr>
              <a:defRPr/>
            </a:pPr>
            <a:endParaRPr lang="en-US" sz="20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Setup Time Constraint</a:t>
            </a:r>
          </a:p>
        </p:txBody>
      </p:sp>
      <p:sp>
        <p:nvSpPr>
          <p:cNvPr id="32772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" y="23250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32773" name="Object 6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</p:nvPr>
        </p:nvGraphicFramePr>
        <p:xfrm>
          <a:off x="4267200" y="2120900"/>
          <a:ext cx="4470400" cy="375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1" name="VISIO" r:id="rId9" imgW="1952450" imgH="1650194" progId="Visio.Drawing.6">
                  <p:embed/>
                </p:oleObj>
              </mc:Choice>
              <mc:Fallback>
                <p:oleObj name="VISIO" r:id="rId9" imgW="1952450" imgH="1650194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120900"/>
                        <a:ext cx="4470400" cy="375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389406D-2DD0-4159-9BC4-336FCA51A9B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30200" y="2324101"/>
            <a:ext cx="4419600" cy="40934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PI Q: As a designer, which of the following parameters would you modify to meet the set up time constraint?</a:t>
            </a:r>
          </a:p>
          <a:p>
            <a:pPr>
              <a:defRPr/>
            </a:pP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The clock period,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  <a:r>
              <a:rPr lang="en-US" i="1" baseline="-25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The prop. delay of R1,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  <a:r>
              <a:rPr lang="en-US" i="1" baseline="-25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pcq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The prop. delay of CL,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  <a:r>
              <a:rPr lang="en-US" i="1" baseline="-25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pd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The setup time of R2, </a:t>
            </a:r>
            <a:r>
              <a:rPr lang="en-US" i="1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  <a:r>
              <a:rPr lang="en-US" i="1" baseline="-25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setup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All of the above</a:t>
            </a:r>
          </a:p>
          <a:p>
            <a:pPr>
              <a:defRPr/>
            </a:pPr>
            <a:endParaRPr lang="en-US" sz="20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76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501900" y="889000"/>
            <a:ext cx="3733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i="1" baseline="-25000" dirty="0">
                <a:solidFill>
                  <a:schemeClr val="accent2"/>
                </a:solidFill>
              </a:rPr>
              <a:t>c</a:t>
            </a:r>
            <a:r>
              <a:rPr lang="en-US" altLang="en-US" dirty="0">
                <a:solidFill>
                  <a:schemeClr val="accent2"/>
                </a:solidFill>
              </a:rPr>
              <a:t> ≥ </a:t>
            </a: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i="1" baseline="-25000" dirty="0">
                <a:solidFill>
                  <a:schemeClr val="accent2"/>
                </a:solidFill>
              </a:rPr>
              <a:t>pcq</a:t>
            </a:r>
            <a:r>
              <a:rPr lang="en-US" altLang="en-US" dirty="0">
                <a:solidFill>
                  <a:schemeClr val="accent2"/>
                </a:solidFill>
              </a:rPr>
              <a:t> + </a:t>
            </a: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i="1" baseline="-25000" dirty="0">
                <a:solidFill>
                  <a:schemeClr val="accent2"/>
                </a:solidFill>
              </a:rPr>
              <a:t>pd</a:t>
            </a:r>
            <a:r>
              <a:rPr lang="en-US" altLang="en-US" dirty="0">
                <a:solidFill>
                  <a:schemeClr val="accent2"/>
                </a:solidFill>
              </a:rPr>
              <a:t> + </a:t>
            </a: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baseline="-25000" dirty="0">
                <a:solidFill>
                  <a:schemeClr val="accent2"/>
                </a:solidFill>
              </a:rPr>
              <a:t>setup</a:t>
            </a:r>
          </a:p>
          <a:p>
            <a:pPr eaLnBrk="1" hangingPunct="1">
              <a:buFontTx/>
              <a:buNone/>
            </a:pP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i="1" baseline="-25000" dirty="0">
                <a:solidFill>
                  <a:schemeClr val="accent2"/>
                </a:solidFill>
              </a:rPr>
              <a:t>pd</a:t>
            </a:r>
            <a:r>
              <a:rPr lang="en-US" altLang="en-US" dirty="0">
                <a:solidFill>
                  <a:schemeClr val="accent2"/>
                </a:solidFill>
              </a:rPr>
              <a:t> ≤ </a:t>
            </a: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i="1" baseline="-25000" dirty="0">
                <a:solidFill>
                  <a:schemeClr val="accent2"/>
                </a:solidFill>
              </a:rPr>
              <a:t>c</a:t>
            </a:r>
            <a:r>
              <a:rPr lang="en-US" altLang="en-US" dirty="0">
                <a:solidFill>
                  <a:schemeClr val="accent2"/>
                </a:solidFill>
              </a:rPr>
              <a:t> – (</a:t>
            </a: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i="1" baseline="-25000" dirty="0">
                <a:solidFill>
                  <a:schemeClr val="accent2"/>
                </a:solidFill>
              </a:rPr>
              <a:t>pcq</a:t>
            </a:r>
            <a:r>
              <a:rPr lang="en-US" altLang="en-US" dirty="0">
                <a:solidFill>
                  <a:schemeClr val="accent2"/>
                </a:solidFill>
              </a:rPr>
              <a:t> + </a:t>
            </a: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baseline="-25000" dirty="0">
                <a:solidFill>
                  <a:schemeClr val="accent2"/>
                </a:solidFill>
              </a:rPr>
              <a:t>setup</a:t>
            </a:r>
            <a:r>
              <a:rPr lang="en-US" altLang="en-US" dirty="0">
                <a:solidFill>
                  <a:schemeClr val="accent2"/>
                </a:solidFill>
              </a:rPr>
              <a:t>)</a:t>
            </a:r>
            <a:endParaRPr lang="en-US" altLang="en-US" baseline="-25000" dirty="0">
              <a:solidFill>
                <a:schemeClr val="accent2"/>
              </a:solidFill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altLang="en-US" baseline="-25000" dirty="0">
              <a:solidFill>
                <a:schemeClr val="accent2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379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33796" name="Object 6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52016783"/>
              </p:ext>
            </p:extLst>
          </p:nvPr>
        </p:nvGraphicFramePr>
        <p:xfrm>
          <a:off x="4129087" y="1292926"/>
          <a:ext cx="5014913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4" name="VISIO" r:id="rId8" imgW="1952450" imgH="1714309" progId="Visio.Drawing.6">
                  <p:embed/>
                </p:oleObj>
              </mc:Choice>
              <mc:Fallback>
                <p:oleObj name="VISIO" r:id="rId8" imgW="1952450" imgH="1714309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9087" y="1292926"/>
                        <a:ext cx="5014913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FDDB3E9-9DF8-4B3F-A754-8CA5223E66B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 smtClean="0"/>
          </a:p>
        </p:txBody>
      </p:sp>
      <p:sp>
        <p:nvSpPr>
          <p:cNvPr id="33798" name="Rectangle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0"/>
            <a:ext cx="8559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400" dirty="0"/>
              <a:t>PI Q: Suppose </a:t>
            </a:r>
            <a:r>
              <a:rPr lang="en-US" altLang="en-US" sz="2400" dirty="0" smtClean="0"/>
              <a:t>CLK rises at t</a:t>
            </a:r>
            <a:r>
              <a:rPr lang="en-US" altLang="en-US" sz="2400" baseline="-25000" dirty="0" smtClean="0"/>
              <a:t>1</a:t>
            </a:r>
            <a:r>
              <a:rPr lang="en-US" altLang="en-US" sz="2400" dirty="0"/>
              <a:t>, what is the minimum delay (from t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) after which D2 starts to change?</a:t>
            </a:r>
          </a:p>
          <a:p>
            <a:pPr eaLnBrk="1" hangingPunct="1">
              <a:buFontTx/>
              <a:buNone/>
            </a:pPr>
            <a:endParaRPr lang="en-US" altLang="en-US" sz="2400" dirty="0"/>
          </a:p>
        </p:txBody>
      </p:sp>
      <p:sp>
        <p:nvSpPr>
          <p:cNvPr id="33799" name="Rectangle 2"/>
          <p:cNvSpPr>
            <a:spLocks noChangeArrowheads="1"/>
          </p:cNvSpPr>
          <p:nvPr/>
        </p:nvSpPr>
        <p:spPr bwMode="auto">
          <a:xfrm>
            <a:off x="184732" y="1056888"/>
            <a:ext cx="4209137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18" charset="0"/>
              <a:buAutoNum type="alphaUcPeriod"/>
            </a:pPr>
            <a:r>
              <a:rPr lang="en-US" altLang="en-US" sz="2400" dirty="0"/>
              <a:t>Setup time of R1+ propagation delay of CL + propagation of R2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alphaUcPeriod"/>
            </a:pPr>
            <a:r>
              <a:rPr lang="en-US" altLang="en-US" sz="2400" dirty="0"/>
              <a:t>Hold time of R1+ propagation time of CL +setup time of R1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alphaUcPeriod"/>
            </a:pPr>
            <a:r>
              <a:rPr lang="en-US" altLang="en-US" sz="2400" dirty="0"/>
              <a:t>Hold time of R1+ Contamination delay of CL + Propagation time of R2 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alphaUcPeriod"/>
            </a:pPr>
            <a:r>
              <a:rPr lang="en-US" altLang="en-US" sz="2400" dirty="0"/>
              <a:t>Contamination delay of R1+ Contamination delay of CL 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alphaUcPeriod"/>
            </a:pPr>
            <a:r>
              <a:rPr lang="en-US" altLang="en-US" sz="2400" dirty="0"/>
              <a:t>Contamination delay of CL + Contamination delay of R2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alphaUcPeriod"/>
            </a:pPr>
            <a:endParaRPr lang="en-US" alt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Hold Time Constraint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half" idx="1"/>
            <p:custDataLst>
              <p:tags r:id="rId4"/>
            </p:custDataLst>
          </p:nvPr>
        </p:nvSpPr>
        <p:spPr>
          <a:xfrm>
            <a:off x="184732" y="883853"/>
            <a:ext cx="8432800" cy="17526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hold time constraint depends on the </a:t>
            </a:r>
            <a:r>
              <a:rPr lang="en-US" altLang="en-US" sz="2400" b="1" dirty="0" smtClean="0"/>
              <a:t>minimum</a:t>
            </a:r>
            <a:r>
              <a:rPr lang="en-US" altLang="en-US" sz="2400" dirty="0" smtClean="0"/>
              <a:t> delay from register R1 through the combinational logic.</a:t>
            </a:r>
          </a:p>
          <a:p>
            <a:pPr eaLnBrk="1" hangingPunct="1"/>
            <a:r>
              <a:rPr lang="en-US" altLang="en-US" sz="2400" dirty="0" smtClean="0"/>
              <a:t>The input to register R2 must be stable for at least </a:t>
            </a:r>
            <a:r>
              <a:rPr lang="en-US" altLang="en-US" sz="2400" i="1" dirty="0" smtClean="0"/>
              <a:t>t</a:t>
            </a:r>
            <a:r>
              <a:rPr lang="en-US" altLang="en-US" sz="2400" baseline="-25000" dirty="0" smtClean="0"/>
              <a:t>hold</a:t>
            </a:r>
            <a:r>
              <a:rPr lang="en-US" altLang="en-US" sz="2400" dirty="0" smtClean="0"/>
              <a:t> after the clock edge.</a:t>
            </a:r>
          </a:p>
        </p:txBody>
      </p:sp>
      <p:sp>
        <p:nvSpPr>
          <p:cNvPr id="34821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2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BDE3328-4711-4E87-887E-765F3FAB441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 smtClean="0"/>
          </a:p>
        </p:txBody>
      </p:sp>
      <p:sp>
        <p:nvSpPr>
          <p:cNvPr id="34823" name="Rectangle 2"/>
          <p:cNvSpPr>
            <a:spLocks noChangeArrowheads="1"/>
          </p:cNvSpPr>
          <p:nvPr/>
        </p:nvSpPr>
        <p:spPr bwMode="auto">
          <a:xfrm>
            <a:off x="482600" y="2830513"/>
            <a:ext cx="449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Minimum delay, t</a:t>
            </a:r>
            <a:r>
              <a:rPr lang="en-US" altLang="en-US" sz="2400" baseline="-25000" dirty="0">
                <a:solidFill>
                  <a:schemeClr val="accent2"/>
                </a:solidFill>
              </a:rPr>
              <a:t>min</a:t>
            </a:r>
            <a:r>
              <a:rPr lang="en-US" altLang="en-US" sz="2400" dirty="0">
                <a:solidFill>
                  <a:schemeClr val="accent2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chemeClr val="accent2"/>
                </a:solidFill>
              </a:rPr>
              <a:t>=</a:t>
            </a:r>
            <a:endParaRPr lang="en-US" altLang="en-US" sz="2400" dirty="0"/>
          </a:p>
        </p:txBody>
      </p:sp>
      <p:sp>
        <p:nvSpPr>
          <p:cNvPr id="34824" name="Rectangle 9"/>
          <p:cNvSpPr>
            <a:spLocks noChangeArrowheads="1"/>
          </p:cNvSpPr>
          <p:nvPr/>
        </p:nvSpPr>
        <p:spPr bwMode="auto">
          <a:xfrm>
            <a:off x="431800" y="4062413"/>
            <a:ext cx="44958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Hold Time Constraint</a:t>
            </a:r>
            <a:r>
              <a:rPr lang="en-US" altLang="en-US" sz="2000" dirty="0">
                <a:solidFill>
                  <a:schemeClr val="accent2"/>
                </a:solidFill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graphicFrame>
        <p:nvGraphicFramePr>
          <p:cNvPr id="34825" name="Object 8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3721100" y="2057400"/>
          <a:ext cx="4864100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0" name="VISIO" r:id="rId9" imgW="1952450" imgH="1879176" progId="Visio.Drawing.6">
                  <p:embed/>
                </p:oleObj>
              </mc:Choice>
              <mc:Fallback>
                <p:oleObj name="VISIO" r:id="rId9" imgW="1952450" imgH="1879176" progId="Visio.Drawing.6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1100" y="2057400"/>
                        <a:ext cx="4864100" cy="388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Hold Time Constraint</a:t>
            </a:r>
          </a:p>
        </p:txBody>
      </p:sp>
      <p:sp>
        <p:nvSpPr>
          <p:cNvPr id="35844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584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4834ECE-2473-43C8-B758-8713EAB5C96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 smtClean="0"/>
          </a:p>
        </p:txBody>
      </p:sp>
      <p:graphicFrame>
        <p:nvGraphicFramePr>
          <p:cNvPr id="35846" name="Object 8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3721100" y="2336800"/>
          <a:ext cx="4864100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2" name="VISIO" r:id="rId9" imgW="1952450" imgH="1879176" progId="Visio.Drawing.6">
                  <p:embed/>
                </p:oleObj>
              </mc:Choice>
              <mc:Fallback>
                <p:oleObj name="VISIO" r:id="rId9" imgW="1952450" imgH="1879176" progId="Visio.Drawing.6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1100" y="2336800"/>
                        <a:ext cx="4864100" cy="388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7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781300" y="1003300"/>
            <a:ext cx="3276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baseline="-25000" dirty="0">
                <a:solidFill>
                  <a:schemeClr val="accent2"/>
                </a:solidFill>
              </a:rPr>
              <a:t>hold</a:t>
            </a:r>
            <a:r>
              <a:rPr lang="en-US" altLang="en-US" dirty="0">
                <a:solidFill>
                  <a:schemeClr val="accent2"/>
                </a:solidFill>
              </a:rPr>
              <a:t> &lt; </a:t>
            </a: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i="1" baseline="-25000" dirty="0">
                <a:solidFill>
                  <a:schemeClr val="accent2"/>
                </a:solidFill>
              </a:rPr>
              <a:t>ccq</a:t>
            </a:r>
            <a:r>
              <a:rPr lang="en-US" altLang="en-US" dirty="0">
                <a:solidFill>
                  <a:schemeClr val="accent2"/>
                </a:solidFill>
              </a:rPr>
              <a:t> + </a:t>
            </a: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i="1" baseline="-25000" dirty="0">
                <a:solidFill>
                  <a:schemeClr val="accent2"/>
                </a:solidFill>
              </a:rPr>
              <a:t>cd</a:t>
            </a:r>
            <a:endParaRPr lang="en-US" altLang="en-US" baseline="-25000" dirty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i="1" baseline="-25000" dirty="0">
                <a:solidFill>
                  <a:schemeClr val="accent2"/>
                </a:solidFill>
              </a:rPr>
              <a:t>cd</a:t>
            </a:r>
            <a:r>
              <a:rPr lang="en-US" altLang="en-US" dirty="0">
                <a:solidFill>
                  <a:schemeClr val="accent2"/>
                </a:solidFill>
              </a:rPr>
              <a:t> &gt; </a:t>
            </a: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baseline="-25000" dirty="0">
                <a:solidFill>
                  <a:schemeClr val="accent2"/>
                </a:solidFill>
              </a:rPr>
              <a:t>hold </a:t>
            </a:r>
            <a:r>
              <a:rPr lang="en-US" altLang="en-US" dirty="0">
                <a:solidFill>
                  <a:schemeClr val="accent2"/>
                </a:solidFill>
              </a:rPr>
              <a:t>- </a:t>
            </a:r>
            <a:r>
              <a:rPr lang="en-US" altLang="en-US" i="1" dirty="0">
                <a:solidFill>
                  <a:schemeClr val="accent2"/>
                </a:solidFill>
              </a:rPr>
              <a:t>t</a:t>
            </a:r>
            <a:r>
              <a:rPr lang="en-US" altLang="en-US" i="1" baseline="-25000" dirty="0">
                <a:solidFill>
                  <a:schemeClr val="accent2"/>
                </a:solidFill>
              </a:rPr>
              <a:t>ccq</a:t>
            </a:r>
            <a:r>
              <a:rPr lang="en-US" altLang="en-US" dirty="0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0"/>
            <a:ext cx="7772400" cy="807522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Timing Analysis: Example</a:t>
            </a:r>
          </a:p>
        </p:txBody>
      </p:sp>
      <p:graphicFrame>
        <p:nvGraphicFramePr>
          <p:cNvPr id="36868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469900" y="1244601"/>
          <a:ext cx="4205288" cy="229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8" name="VISIO" r:id="rId11" imgW="2325511" imgH="1524000" progId="Visio.Drawing.6">
                  <p:embed/>
                </p:oleObj>
              </mc:Choice>
              <mc:Fallback>
                <p:oleObj name="VISIO" r:id="rId11" imgW="2325511" imgH="152400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" y="1244601"/>
                        <a:ext cx="4205288" cy="229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6870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55723" y="804983"/>
            <a:ext cx="35814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</a:rPr>
              <a:t>Timing Characteristics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smtClean="0">
                <a:latin typeface="Arial" charset="0"/>
              </a:rPr>
              <a:t>FFs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ccq</a:t>
            </a:r>
            <a:r>
              <a:rPr lang="en-US" altLang="en-US" sz="2400" dirty="0" smtClean="0">
                <a:latin typeface="Arial" charset="0"/>
              </a:rPr>
              <a:t> </a:t>
            </a:r>
            <a:r>
              <a:rPr lang="en-US" altLang="en-US" sz="2400" dirty="0">
                <a:latin typeface="Arial" charset="0"/>
              </a:rPr>
              <a:t>= 30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pcq</a:t>
            </a:r>
            <a:r>
              <a:rPr lang="en-US" altLang="en-US" sz="2400" dirty="0">
                <a:latin typeface="Arial" charset="0"/>
              </a:rPr>
              <a:t> = 50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setup</a:t>
            </a:r>
            <a:r>
              <a:rPr lang="en-US" altLang="en-US" sz="2400" dirty="0">
                <a:latin typeface="Arial" charset="0"/>
              </a:rPr>
              <a:t> = 60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hold</a:t>
            </a:r>
            <a:r>
              <a:rPr lang="en-US" altLang="en-US" sz="2400" dirty="0">
                <a:latin typeface="Arial" charset="0"/>
              </a:rPr>
              <a:t> = 70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smtClean="0">
                <a:latin typeface="Arial" charset="0"/>
              </a:rPr>
              <a:t>Gates</a:t>
            </a:r>
            <a:r>
              <a:rPr lang="en-US" altLang="en-US" sz="2400" i="1" dirty="0">
                <a:latin typeface="Arial" charset="0"/>
              </a:rPr>
              <a:t>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pd</a:t>
            </a:r>
            <a:r>
              <a:rPr lang="en-US" altLang="en-US" sz="2400" i="1" dirty="0" smtClean="0">
                <a:latin typeface="Arial" charset="0"/>
              </a:rPr>
              <a:t>(g)</a:t>
            </a:r>
            <a:r>
              <a:rPr lang="en-US" altLang="en-US" sz="2400" dirty="0" smtClean="0">
                <a:latin typeface="Arial" charset="0"/>
              </a:rPr>
              <a:t> </a:t>
            </a:r>
            <a:r>
              <a:rPr lang="en-US" altLang="en-US" sz="2400" dirty="0">
                <a:latin typeface="Arial" charset="0"/>
              </a:rPr>
              <a:t>= 35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cd</a:t>
            </a:r>
            <a:r>
              <a:rPr lang="en-US" altLang="en-US" sz="2400" dirty="0" smtClean="0">
                <a:latin typeface="Arial" charset="0"/>
              </a:rPr>
              <a:t>(g)= </a:t>
            </a:r>
            <a:r>
              <a:rPr lang="en-US" altLang="en-US" sz="2400" dirty="0">
                <a:latin typeface="Arial" charset="0"/>
              </a:rPr>
              <a:t>25 ps</a:t>
            </a:r>
          </a:p>
        </p:txBody>
      </p:sp>
      <p:sp>
        <p:nvSpPr>
          <p:cNvPr id="36871" name="Text 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52136" y="3606800"/>
            <a:ext cx="35814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t</a:t>
            </a:r>
            <a:r>
              <a:rPr lang="en-US" altLang="en-US" sz="2400" i="1" baseline="-25000" dirty="0">
                <a:latin typeface="Arial" charset="0"/>
              </a:rPr>
              <a:t>pd</a:t>
            </a:r>
            <a:r>
              <a:rPr lang="en-US" altLang="en-US" sz="2400" dirty="0">
                <a:latin typeface="Arial" charset="0"/>
              </a:rPr>
              <a:t>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t</a:t>
            </a:r>
            <a:r>
              <a:rPr lang="en-US" altLang="en-US" sz="2400" i="1" baseline="-25000" dirty="0">
                <a:latin typeface="Arial" charset="0"/>
              </a:rPr>
              <a:t>cd</a:t>
            </a:r>
            <a:r>
              <a:rPr lang="en-US" altLang="en-US" sz="2400" dirty="0">
                <a:latin typeface="Arial" charset="0"/>
              </a:rPr>
              <a:t>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Setup time constraint: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 T</a:t>
            </a:r>
            <a:r>
              <a:rPr lang="en-US" altLang="en-US" sz="2400" i="1" baseline="-25000" dirty="0">
                <a:latin typeface="Arial" charset="0"/>
              </a:rPr>
              <a:t>c</a:t>
            </a:r>
            <a:r>
              <a:rPr lang="en-US" altLang="en-US" sz="2400" dirty="0">
                <a:latin typeface="Arial" charset="0"/>
              </a:rPr>
              <a:t> </a:t>
            </a:r>
            <a:r>
              <a:rPr lang="en-US" altLang="en-US" sz="2400" dirty="0">
                <a:latin typeface="Arial" charset="0"/>
                <a:cs typeface="Arial" charset="0"/>
              </a:rPr>
              <a:t>≥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  <a:cs typeface="Arial" charset="0"/>
              </a:rPr>
              <a:t> </a:t>
            </a:r>
            <a:r>
              <a:rPr lang="en-US" altLang="en-US" sz="2400" i="1" dirty="0">
                <a:latin typeface="Arial" charset="0"/>
                <a:cs typeface="Arial" charset="0"/>
              </a:rPr>
              <a:t>f</a:t>
            </a:r>
            <a:r>
              <a:rPr lang="en-US" altLang="en-US" sz="2400" i="1" baseline="-25000" dirty="0">
                <a:latin typeface="Arial" charset="0"/>
                <a:cs typeface="Arial" charset="0"/>
              </a:rPr>
              <a:t>c</a:t>
            </a:r>
            <a:r>
              <a:rPr lang="en-US" altLang="en-US" sz="2400" dirty="0">
                <a:latin typeface="Arial" charset="0"/>
                <a:cs typeface="Arial" charset="0"/>
              </a:rPr>
              <a:t> = 1/</a:t>
            </a:r>
            <a:r>
              <a:rPr lang="en-US" altLang="en-US" sz="2400" i="1" dirty="0">
                <a:latin typeface="Arial" charset="0"/>
                <a:cs typeface="Arial" charset="0"/>
              </a:rPr>
              <a:t>T</a:t>
            </a:r>
            <a:r>
              <a:rPr lang="en-US" altLang="en-US" sz="2400" i="1" baseline="-25000" dirty="0">
                <a:latin typeface="Arial" charset="0"/>
                <a:cs typeface="Arial" charset="0"/>
              </a:rPr>
              <a:t>c</a:t>
            </a:r>
            <a:r>
              <a:rPr lang="en-US" altLang="en-US" sz="2400" dirty="0">
                <a:latin typeface="Arial" charset="0"/>
                <a:cs typeface="Arial" charset="0"/>
              </a:rPr>
              <a:t>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Arial" charset="0"/>
              <a:cs typeface="Arial" charset="0"/>
            </a:endParaRPr>
          </a:p>
        </p:txBody>
      </p:sp>
      <p:sp>
        <p:nvSpPr>
          <p:cNvPr id="36872" name="Text Box 10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795650" y="4703912"/>
            <a:ext cx="35814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Hold time constraint: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 t</a:t>
            </a:r>
            <a:r>
              <a:rPr lang="en-US" altLang="en-US" sz="2400" baseline="-25000" dirty="0">
                <a:latin typeface="Arial" charset="0"/>
              </a:rPr>
              <a:t>ccq</a:t>
            </a:r>
            <a:r>
              <a:rPr lang="en-US" altLang="en-US" sz="2400" dirty="0">
                <a:latin typeface="Arial" charset="0"/>
              </a:rPr>
              <a:t> + </a:t>
            </a:r>
            <a:r>
              <a:rPr lang="en-US" altLang="en-US" sz="2400" i="1" dirty="0">
                <a:latin typeface="Arial" charset="0"/>
              </a:rPr>
              <a:t>t</a:t>
            </a:r>
            <a:r>
              <a:rPr lang="en-US" altLang="en-US" sz="2400" i="1" baseline="-25000" dirty="0">
                <a:latin typeface="Arial" charset="0"/>
              </a:rPr>
              <a:t>pd</a:t>
            </a:r>
            <a:r>
              <a:rPr lang="en-US" altLang="en-US" sz="2400" dirty="0">
                <a:latin typeface="Arial" charset="0"/>
              </a:rPr>
              <a:t> &gt; </a:t>
            </a:r>
            <a:r>
              <a:rPr lang="en-US" altLang="en-US" sz="2400" i="1" dirty="0">
                <a:latin typeface="Arial" charset="0"/>
              </a:rPr>
              <a:t>t</a:t>
            </a:r>
            <a:r>
              <a:rPr lang="en-US" altLang="en-US" sz="2400" baseline="-25000" dirty="0">
                <a:latin typeface="Arial" charset="0"/>
              </a:rPr>
              <a:t>hold</a:t>
            </a:r>
            <a:r>
              <a:rPr lang="en-US" altLang="en-US" sz="2400" dirty="0">
                <a:latin typeface="Arial" charset="0"/>
              </a:rPr>
              <a:t> ?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charset="0"/>
              </a:rPr>
              <a:t> </a:t>
            </a:r>
            <a:endParaRPr lang="en-US" altLang="en-US" sz="1600" dirty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36873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0C7864E-11C6-453F-8123-20A7E3CCFE3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184732" y="0"/>
            <a:ext cx="6631704" cy="9025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Timing Analysis: Example</a:t>
            </a:r>
          </a:p>
        </p:txBody>
      </p:sp>
      <p:graphicFrame>
        <p:nvGraphicFramePr>
          <p:cNvPr id="37892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12674415"/>
              </p:ext>
            </p:extLst>
          </p:nvPr>
        </p:nvGraphicFramePr>
        <p:xfrm>
          <a:off x="533400" y="629029"/>
          <a:ext cx="4205288" cy="2530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2" name="VISIO" r:id="rId11" imgW="2325511" imgH="1524000" progId="Visio.Drawing.6">
                  <p:embed/>
                </p:oleObj>
              </mc:Choice>
              <mc:Fallback>
                <p:oleObj name="VISIO" r:id="rId11" imgW="2325511" imgH="152400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629029"/>
                        <a:ext cx="4205288" cy="25308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7894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79473" y="851149"/>
            <a:ext cx="3581400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smtClean="0">
                <a:latin typeface="Arial" charset="0"/>
              </a:rPr>
              <a:t>FFs</a:t>
            </a: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ccq</a:t>
            </a:r>
            <a:r>
              <a:rPr lang="en-US" altLang="en-US" sz="2400" dirty="0">
                <a:latin typeface="Arial" charset="0"/>
              </a:rPr>
              <a:t> = 30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pcq</a:t>
            </a:r>
            <a:r>
              <a:rPr lang="en-US" altLang="en-US" sz="2400" dirty="0">
                <a:latin typeface="Arial" charset="0"/>
              </a:rPr>
              <a:t> = 50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setup</a:t>
            </a:r>
            <a:r>
              <a:rPr lang="en-US" altLang="en-US" sz="2400" dirty="0">
                <a:latin typeface="Arial" charset="0"/>
              </a:rPr>
              <a:t> = 60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hold</a:t>
            </a:r>
            <a:r>
              <a:rPr lang="en-US" altLang="en-US" sz="2400" dirty="0">
                <a:latin typeface="Arial" charset="0"/>
              </a:rPr>
              <a:t> = 70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smtClean="0">
                <a:latin typeface="Arial" charset="0"/>
              </a:rPr>
              <a:t>Gates</a:t>
            </a:r>
            <a:r>
              <a:rPr lang="en-US" altLang="en-US" sz="2400" i="1" dirty="0">
                <a:latin typeface="Arial" charset="0"/>
              </a:rPr>
              <a:t>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pd</a:t>
            </a:r>
            <a:r>
              <a:rPr lang="en-US" altLang="en-US" sz="2400" dirty="0" smtClean="0">
                <a:latin typeface="Arial" charset="0"/>
              </a:rPr>
              <a:t>(g)= </a:t>
            </a:r>
            <a:r>
              <a:rPr lang="en-US" altLang="en-US" sz="2400" dirty="0">
                <a:latin typeface="Arial" charset="0"/>
              </a:rPr>
              <a:t>35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cd</a:t>
            </a:r>
            <a:r>
              <a:rPr lang="en-US" altLang="en-US" sz="2400" dirty="0" smtClean="0">
                <a:latin typeface="Arial" charset="0"/>
              </a:rPr>
              <a:t>(g)= </a:t>
            </a:r>
            <a:r>
              <a:rPr lang="en-US" altLang="en-US" sz="2400" dirty="0">
                <a:latin typeface="Arial" charset="0"/>
              </a:rPr>
              <a:t>25 ps</a:t>
            </a:r>
          </a:p>
        </p:txBody>
      </p:sp>
      <p:sp>
        <p:nvSpPr>
          <p:cNvPr id="3789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3398683-99FA-4663-B293-61BF1988E58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 smtClean="0"/>
          </a:p>
        </p:txBody>
      </p:sp>
      <p:sp>
        <p:nvSpPr>
          <p:cNvPr id="37896" name="Text 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84199" y="3257014"/>
            <a:ext cx="4116138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pd</a:t>
            </a:r>
            <a:r>
              <a:rPr lang="en-US" altLang="en-US" sz="2400" dirty="0" smtClean="0">
                <a:latin typeface="Arial" charset="0"/>
              </a:rPr>
              <a:t>(com)= </a:t>
            </a:r>
            <a:r>
              <a:rPr lang="en-US" altLang="en-US" sz="2400" dirty="0">
                <a:latin typeface="Arial" charset="0"/>
              </a:rPr>
              <a:t>3 x 35 ps = 105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cd</a:t>
            </a:r>
            <a:r>
              <a:rPr lang="en-US" altLang="en-US" sz="2400" dirty="0" smtClean="0">
                <a:latin typeface="Arial" charset="0"/>
              </a:rPr>
              <a:t>(com)= </a:t>
            </a:r>
            <a:r>
              <a:rPr lang="en-US" altLang="en-US" sz="2400" dirty="0">
                <a:latin typeface="Arial" charset="0"/>
              </a:rPr>
              <a:t>25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Setup time constraint: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2400" i="1" dirty="0">
                <a:latin typeface="Arial" charset="0"/>
              </a:rPr>
              <a:t> </a:t>
            </a:r>
            <a:r>
              <a:rPr lang="en-US" altLang="en-US" sz="2400" i="1" dirty="0" smtClean="0">
                <a:latin typeface="Arial" charset="0"/>
              </a:rPr>
              <a:t>T</a:t>
            </a:r>
            <a:r>
              <a:rPr lang="en-US" altLang="en-US" sz="2400" dirty="0" smtClean="0">
                <a:latin typeface="Arial" charset="0"/>
              </a:rPr>
              <a:t> </a:t>
            </a:r>
            <a:r>
              <a:rPr lang="en-US" altLang="en-US" sz="2400" dirty="0">
                <a:latin typeface="Arial" charset="0"/>
                <a:cs typeface="Arial" charset="0"/>
              </a:rPr>
              <a:t>≥ </a:t>
            </a:r>
            <a:r>
              <a:rPr lang="en-US" altLang="en-US" sz="2400" i="1" dirty="0" smtClean="0"/>
              <a:t>t</a:t>
            </a:r>
            <a:r>
              <a:rPr lang="en-US" altLang="en-US" sz="2400" i="1" baseline="-25000" dirty="0" smtClean="0"/>
              <a:t>pcq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+ </a:t>
            </a:r>
            <a:r>
              <a:rPr lang="en-US" altLang="en-US" sz="2400" i="1" dirty="0" err="1" smtClean="0"/>
              <a:t>t</a:t>
            </a:r>
            <a:r>
              <a:rPr lang="en-US" altLang="en-US" sz="2400" i="1" baseline="-25000" dirty="0" err="1" smtClean="0"/>
              <a:t>pd</a:t>
            </a:r>
            <a:r>
              <a:rPr lang="en-US" altLang="en-US" sz="2400" dirty="0" smtClean="0"/>
              <a:t>(com)+ </a:t>
            </a:r>
            <a:r>
              <a:rPr lang="en-US" altLang="en-US" sz="2400" i="1" dirty="0" smtClean="0"/>
              <a:t>t</a:t>
            </a:r>
            <a:r>
              <a:rPr lang="en-US" altLang="en-US" sz="2400" baseline="-25000" dirty="0" smtClean="0"/>
              <a:t>setup</a:t>
            </a:r>
            <a:endParaRPr lang="en-US" altLang="en-US" sz="2400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  <a:cs typeface="Arial" charset="0"/>
              </a:rPr>
              <a:t>=</a:t>
            </a:r>
            <a:r>
              <a:rPr lang="en-US" altLang="en-US" sz="2400" dirty="0" smtClean="0">
                <a:latin typeface="Arial" charset="0"/>
                <a:cs typeface="Arial" charset="0"/>
              </a:rPr>
              <a:t>50 </a:t>
            </a:r>
            <a:r>
              <a:rPr lang="en-US" altLang="en-US" sz="2400" dirty="0">
                <a:latin typeface="Arial" charset="0"/>
                <a:cs typeface="Arial" charset="0"/>
              </a:rPr>
              <a:t>+ 105 +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60 </a:t>
            </a:r>
            <a:r>
              <a:rPr lang="en-US" altLang="en-US" sz="2400" dirty="0">
                <a:latin typeface="Arial" charset="0"/>
                <a:cs typeface="Arial" charset="0"/>
              </a:rPr>
              <a:t>= 215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  <a:cs typeface="Arial" charset="0"/>
              </a:rPr>
              <a:t> </a:t>
            </a:r>
            <a:r>
              <a:rPr lang="en-US" altLang="en-US" sz="2400" i="1" dirty="0">
                <a:latin typeface="Arial" charset="0"/>
                <a:cs typeface="Arial" charset="0"/>
              </a:rPr>
              <a:t>f</a:t>
            </a:r>
            <a:r>
              <a:rPr lang="en-US" altLang="en-US" sz="2400" i="1" baseline="-25000" dirty="0">
                <a:latin typeface="Arial" charset="0"/>
                <a:cs typeface="Arial" charset="0"/>
              </a:rPr>
              <a:t>c</a:t>
            </a:r>
            <a:r>
              <a:rPr lang="en-US" altLang="en-US" sz="2400" dirty="0">
                <a:latin typeface="Arial" charset="0"/>
                <a:cs typeface="Arial" charset="0"/>
              </a:rPr>
              <a:t> = 1/</a:t>
            </a:r>
            <a:r>
              <a:rPr lang="en-US" altLang="en-US" sz="2400" i="1" dirty="0">
                <a:latin typeface="Arial" charset="0"/>
                <a:cs typeface="Arial" charset="0"/>
              </a:rPr>
              <a:t>T</a:t>
            </a:r>
            <a:r>
              <a:rPr lang="en-US" altLang="en-US" sz="2400" i="1" baseline="-25000" dirty="0">
                <a:latin typeface="Arial" charset="0"/>
                <a:cs typeface="Arial" charset="0"/>
              </a:rPr>
              <a:t>c</a:t>
            </a:r>
            <a:r>
              <a:rPr lang="en-US" altLang="en-US" sz="2400" dirty="0">
                <a:latin typeface="Arial" charset="0"/>
                <a:cs typeface="Arial" charset="0"/>
              </a:rPr>
              <a:t> = 4.65 GHz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Arial" charset="0"/>
              <a:cs typeface="Arial" charset="0"/>
            </a:endParaRPr>
          </a:p>
        </p:txBody>
      </p:sp>
      <p:sp>
        <p:nvSpPr>
          <p:cNvPr id="37897" name="Text Box 10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029200" y="4309408"/>
            <a:ext cx="3581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Hold time constraint: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 t</a:t>
            </a:r>
            <a:r>
              <a:rPr lang="en-US" altLang="en-US" sz="2400" baseline="-25000" dirty="0">
                <a:latin typeface="Arial" charset="0"/>
              </a:rPr>
              <a:t>ccq</a:t>
            </a:r>
            <a:r>
              <a:rPr lang="en-US" altLang="en-US" sz="2400" dirty="0">
                <a:latin typeface="Arial" charset="0"/>
              </a:rPr>
              <a:t> + 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cd</a:t>
            </a:r>
            <a:r>
              <a:rPr lang="en-US" altLang="en-US" sz="2400" dirty="0" smtClean="0">
                <a:latin typeface="Arial" charset="0"/>
              </a:rPr>
              <a:t>(com)&gt; </a:t>
            </a:r>
            <a:r>
              <a:rPr lang="en-US" altLang="en-US" sz="2400" i="1" dirty="0">
                <a:latin typeface="Arial" charset="0"/>
              </a:rPr>
              <a:t>t</a:t>
            </a:r>
            <a:r>
              <a:rPr lang="en-US" altLang="en-US" sz="2400" baseline="-25000" dirty="0">
                <a:latin typeface="Arial" charset="0"/>
              </a:rPr>
              <a:t>hold</a:t>
            </a:r>
            <a:r>
              <a:rPr lang="en-US" altLang="en-US" sz="2400" dirty="0">
                <a:latin typeface="Arial" charset="0"/>
              </a:rPr>
              <a:t> ?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</a:rPr>
              <a:t> (30 + 25) ps &gt; 70 ps ?  </a:t>
            </a:r>
            <a:r>
              <a:rPr lang="en-US" altLang="en-US" sz="2400" dirty="0">
                <a:solidFill>
                  <a:srgbClr val="FF3300"/>
                </a:solidFill>
                <a:latin typeface="Arial" charset="0"/>
              </a:rPr>
              <a:t>No!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533400" y="0"/>
            <a:ext cx="7772400" cy="866899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Example: Fix Hold Time Violation</a:t>
            </a:r>
          </a:p>
        </p:txBody>
      </p:sp>
      <p:sp>
        <p:nvSpPr>
          <p:cNvPr id="38916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8917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57800" y="804983"/>
            <a:ext cx="35814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</a:rPr>
              <a:t>Timing Characteristics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smtClean="0">
                <a:latin typeface="Arial" charset="0"/>
              </a:rPr>
              <a:t>FFs</a:t>
            </a: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ccq</a:t>
            </a:r>
            <a:r>
              <a:rPr lang="en-US" altLang="en-US" sz="2400" dirty="0">
                <a:latin typeface="Arial" charset="0"/>
              </a:rPr>
              <a:t> = 30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pcq</a:t>
            </a:r>
            <a:r>
              <a:rPr lang="en-US" altLang="en-US" sz="2400" dirty="0">
                <a:latin typeface="Arial" charset="0"/>
              </a:rPr>
              <a:t> = 50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setup</a:t>
            </a:r>
            <a:r>
              <a:rPr lang="en-US" altLang="en-US" sz="2400" dirty="0">
                <a:latin typeface="Arial" charset="0"/>
              </a:rPr>
              <a:t> = 60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hold</a:t>
            </a:r>
            <a:r>
              <a:rPr lang="en-US" altLang="en-US" sz="2400" dirty="0">
                <a:latin typeface="Arial" charset="0"/>
              </a:rPr>
              <a:t> = 70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smtClean="0">
                <a:latin typeface="Arial" charset="0"/>
              </a:rPr>
              <a:t>Gates</a:t>
            </a:r>
            <a:r>
              <a:rPr lang="en-US" altLang="en-US" sz="2400" i="1" dirty="0">
                <a:latin typeface="Arial" charset="0"/>
              </a:rPr>
              <a:t>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pd</a:t>
            </a:r>
            <a:r>
              <a:rPr lang="en-US" altLang="en-US" sz="2400" dirty="0" smtClean="0">
                <a:latin typeface="Arial" charset="0"/>
              </a:rPr>
              <a:t>(g)= </a:t>
            </a:r>
            <a:r>
              <a:rPr lang="en-US" altLang="en-US" sz="2400" dirty="0">
                <a:latin typeface="Arial" charset="0"/>
              </a:rPr>
              <a:t>35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cd</a:t>
            </a:r>
            <a:r>
              <a:rPr lang="en-US" altLang="en-US" sz="2400" dirty="0" smtClean="0">
                <a:latin typeface="Arial" charset="0"/>
              </a:rPr>
              <a:t>(g)= </a:t>
            </a:r>
            <a:r>
              <a:rPr lang="en-US" altLang="en-US" sz="2400" dirty="0">
                <a:latin typeface="Arial" charset="0"/>
              </a:rPr>
              <a:t>25 ps</a:t>
            </a:r>
          </a:p>
        </p:txBody>
      </p:sp>
      <p:sp>
        <p:nvSpPr>
          <p:cNvPr id="38918" name="Text Box 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3400" y="3829155"/>
            <a:ext cx="3581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pd</a:t>
            </a:r>
            <a:r>
              <a:rPr lang="en-US" altLang="en-US" sz="2400" dirty="0" smtClean="0">
                <a:latin typeface="Arial" charset="0"/>
              </a:rPr>
              <a:t>(com)= </a:t>
            </a:r>
            <a:endParaRPr lang="en-US" altLang="en-US" sz="2400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cd</a:t>
            </a:r>
            <a:r>
              <a:rPr lang="en-US" altLang="en-US" sz="2400" dirty="0" smtClean="0">
                <a:latin typeface="Arial" charset="0"/>
              </a:rPr>
              <a:t>(com)=</a:t>
            </a:r>
            <a:endParaRPr lang="en-US" altLang="en-US" sz="2400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Setup time constraint: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 </a:t>
            </a:r>
            <a:r>
              <a:rPr lang="en-US" altLang="en-US" sz="2400" i="1" dirty="0" smtClean="0">
                <a:latin typeface="Arial" charset="0"/>
              </a:rPr>
              <a:t>T</a:t>
            </a:r>
            <a:r>
              <a:rPr lang="en-US" altLang="en-US" sz="2400" dirty="0" smtClean="0">
                <a:latin typeface="Arial" charset="0"/>
              </a:rPr>
              <a:t> </a:t>
            </a:r>
            <a:r>
              <a:rPr lang="en-US" altLang="en-US" sz="2400" dirty="0">
                <a:latin typeface="Arial" charset="0"/>
                <a:cs typeface="Arial" charset="0"/>
              </a:rPr>
              <a:t>≥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  <a:cs typeface="Arial" charset="0"/>
              </a:rPr>
              <a:t> </a:t>
            </a:r>
            <a:r>
              <a:rPr lang="en-US" altLang="en-US" sz="2400" i="1" dirty="0">
                <a:latin typeface="Arial" charset="0"/>
                <a:cs typeface="Arial" charset="0"/>
              </a:rPr>
              <a:t>f</a:t>
            </a:r>
            <a:r>
              <a:rPr lang="en-US" altLang="en-US" sz="2400" i="1" baseline="-25000" dirty="0">
                <a:latin typeface="Arial" charset="0"/>
                <a:cs typeface="Arial" charset="0"/>
              </a:rPr>
              <a:t>c</a:t>
            </a:r>
            <a:r>
              <a:rPr lang="en-US" altLang="en-US" sz="2400" dirty="0">
                <a:latin typeface="Arial" charset="0"/>
                <a:cs typeface="Arial" charset="0"/>
              </a:rPr>
              <a:t>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=</a:t>
            </a:r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38919" name="Text 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810000" y="4632325"/>
            <a:ext cx="35814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Hold time constraint: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 t</a:t>
            </a:r>
            <a:r>
              <a:rPr lang="en-US" altLang="en-US" sz="2400" baseline="-25000" dirty="0">
                <a:latin typeface="Arial" charset="0"/>
              </a:rPr>
              <a:t>ccq</a:t>
            </a:r>
            <a:r>
              <a:rPr lang="en-US" altLang="en-US" sz="2400" dirty="0">
                <a:latin typeface="Arial" charset="0"/>
              </a:rPr>
              <a:t> + </a:t>
            </a:r>
            <a:r>
              <a:rPr lang="en-US" altLang="en-US" sz="2400" i="1" dirty="0">
                <a:latin typeface="Arial" charset="0"/>
              </a:rPr>
              <a:t>t</a:t>
            </a:r>
            <a:r>
              <a:rPr lang="en-US" altLang="en-US" sz="2400" i="1" baseline="-25000" dirty="0">
                <a:latin typeface="Arial" charset="0"/>
              </a:rPr>
              <a:t>pd</a:t>
            </a:r>
            <a:r>
              <a:rPr lang="en-US" altLang="en-US" sz="2400" dirty="0">
                <a:latin typeface="Arial" charset="0"/>
              </a:rPr>
              <a:t> &gt; </a:t>
            </a:r>
            <a:r>
              <a:rPr lang="en-US" altLang="en-US" sz="2400" i="1" dirty="0">
                <a:latin typeface="Arial" charset="0"/>
              </a:rPr>
              <a:t>t</a:t>
            </a:r>
            <a:r>
              <a:rPr lang="en-US" altLang="en-US" sz="2400" baseline="-25000" dirty="0">
                <a:latin typeface="Arial" charset="0"/>
              </a:rPr>
              <a:t>hold</a:t>
            </a:r>
            <a:r>
              <a:rPr lang="en-US" altLang="en-US" sz="2400" dirty="0">
                <a:latin typeface="Arial" charset="0"/>
              </a:rPr>
              <a:t> ?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charset="0"/>
              </a:rPr>
              <a:t> </a:t>
            </a:r>
            <a:endParaRPr lang="en-US" altLang="en-US" sz="1600" dirty="0">
              <a:solidFill>
                <a:schemeClr val="accent2"/>
              </a:solidFill>
              <a:latin typeface="Arial" charset="0"/>
            </a:endParaRPr>
          </a:p>
        </p:txBody>
      </p:sp>
      <p:graphicFrame>
        <p:nvGraphicFramePr>
          <p:cNvPr id="38920" name="Object 10"/>
          <p:cNvGraphicFramePr>
            <a:graphicFrameLocks noGrp="1" noChangeAspect="1"/>
          </p:cNvGraphicFramePr>
          <p:nvPr>
            <p:ph sz="half" idx="1"/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638302607"/>
              </p:ext>
            </p:extLst>
          </p:nvPr>
        </p:nvGraphicFramePr>
        <p:xfrm>
          <a:off x="762000" y="1429544"/>
          <a:ext cx="3810000" cy="207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8" name="VISIO" r:id="rId12" imgW="2315768" imgH="1517385" progId="Visio.Drawing.6">
                  <p:embed/>
                </p:oleObj>
              </mc:Choice>
              <mc:Fallback>
                <p:oleObj name="VISIO" r:id="rId12" imgW="2315768" imgH="1517385" progId="Visio.Drawing.6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429544"/>
                        <a:ext cx="3810000" cy="207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1" name="Text Box 1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50519" y="808899"/>
            <a:ext cx="50673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  <a:latin typeface="Arial" charset="0"/>
              </a:rPr>
              <a:t> Add </a:t>
            </a: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buffers to the short paths:</a:t>
            </a:r>
          </a:p>
        </p:txBody>
      </p:sp>
      <p:sp>
        <p:nvSpPr>
          <p:cNvPr id="38922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355230-0024-4D5B-9D3D-D578FD824B8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846019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Example: Fix Hold Time Violation</a:t>
            </a:r>
          </a:p>
        </p:txBody>
      </p:sp>
      <p:sp>
        <p:nvSpPr>
          <p:cNvPr id="39940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9941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65763" y="844169"/>
            <a:ext cx="2944837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smtClean="0">
                <a:latin typeface="Arial" charset="0"/>
              </a:rPr>
              <a:t>FFs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ccq</a:t>
            </a:r>
            <a:r>
              <a:rPr lang="en-US" altLang="en-US" sz="2400" dirty="0" smtClean="0">
                <a:latin typeface="Arial" charset="0"/>
              </a:rPr>
              <a:t> </a:t>
            </a:r>
            <a:r>
              <a:rPr lang="en-US" altLang="en-US" sz="2400" dirty="0">
                <a:latin typeface="Arial" charset="0"/>
              </a:rPr>
              <a:t>= 30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pcq</a:t>
            </a:r>
            <a:r>
              <a:rPr lang="en-US" altLang="en-US" sz="2400" dirty="0">
                <a:latin typeface="Arial" charset="0"/>
              </a:rPr>
              <a:t> = 50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setup</a:t>
            </a:r>
            <a:r>
              <a:rPr lang="en-US" altLang="en-US" sz="2400" dirty="0">
                <a:latin typeface="Arial" charset="0"/>
              </a:rPr>
              <a:t> = 60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hold</a:t>
            </a:r>
            <a:r>
              <a:rPr lang="en-US" altLang="en-US" sz="2400" dirty="0">
                <a:latin typeface="Arial" charset="0"/>
              </a:rPr>
              <a:t> = 70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smtClean="0">
                <a:latin typeface="Arial" charset="0"/>
              </a:rPr>
              <a:t>Gates</a:t>
            </a:r>
            <a:r>
              <a:rPr lang="en-US" altLang="en-US" sz="2400" i="1" dirty="0">
                <a:latin typeface="Arial" charset="0"/>
              </a:rPr>
              <a:t>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pd</a:t>
            </a:r>
            <a:r>
              <a:rPr lang="en-US" altLang="en-US" sz="2400" dirty="0" smtClean="0">
                <a:latin typeface="Arial" charset="0"/>
              </a:rPr>
              <a:t>(g)= </a:t>
            </a:r>
            <a:r>
              <a:rPr lang="en-US" altLang="en-US" sz="2400" dirty="0">
                <a:latin typeface="Arial" charset="0"/>
              </a:rPr>
              <a:t>35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cd</a:t>
            </a:r>
            <a:r>
              <a:rPr lang="en-US" altLang="en-US" sz="2400" dirty="0" smtClean="0">
                <a:latin typeface="Arial" charset="0"/>
              </a:rPr>
              <a:t>(g)= </a:t>
            </a:r>
            <a:r>
              <a:rPr lang="en-US" altLang="en-US" sz="2400" dirty="0">
                <a:latin typeface="Arial" charset="0"/>
              </a:rPr>
              <a:t>25 ps</a:t>
            </a:r>
          </a:p>
        </p:txBody>
      </p:sp>
      <p:sp>
        <p:nvSpPr>
          <p:cNvPr id="39942" name="Text Box 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51263" y="3316514"/>
            <a:ext cx="412073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pd</a:t>
            </a:r>
            <a:r>
              <a:rPr lang="en-US" altLang="en-US" sz="2400" dirty="0" smtClean="0">
                <a:latin typeface="Arial" charset="0"/>
              </a:rPr>
              <a:t>(com)= </a:t>
            </a:r>
            <a:r>
              <a:rPr lang="en-US" altLang="en-US" sz="2400" dirty="0">
                <a:latin typeface="Arial" charset="0"/>
              </a:rPr>
              <a:t>3 x </a:t>
            </a:r>
            <a:r>
              <a:rPr lang="en-US" altLang="en-US" sz="2400" dirty="0" smtClean="0">
                <a:latin typeface="Arial" charset="0"/>
              </a:rPr>
              <a:t>35 </a:t>
            </a:r>
            <a:r>
              <a:rPr lang="en-US" altLang="en-US" sz="2400" dirty="0">
                <a:latin typeface="Arial" charset="0"/>
              </a:rPr>
              <a:t>= 105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cd</a:t>
            </a:r>
            <a:r>
              <a:rPr lang="en-US" altLang="en-US" sz="2400" dirty="0" smtClean="0">
                <a:latin typeface="Arial" charset="0"/>
              </a:rPr>
              <a:t>(com)= </a:t>
            </a:r>
            <a:r>
              <a:rPr lang="en-US" altLang="en-US" sz="2400" dirty="0">
                <a:latin typeface="Arial" charset="0"/>
              </a:rPr>
              <a:t>2 x </a:t>
            </a:r>
            <a:r>
              <a:rPr lang="en-US" altLang="en-US" sz="2400" dirty="0" smtClean="0">
                <a:latin typeface="Arial" charset="0"/>
              </a:rPr>
              <a:t>25 </a:t>
            </a:r>
            <a:r>
              <a:rPr lang="en-US" altLang="en-US" sz="2400" dirty="0">
                <a:latin typeface="Arial" charset="0"/>
              </a:rPr>
              <a:t>= 50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Setup time constraint: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 </a:t>
            </a:r>
            <a:r>
              <a:rPr lang="en-US" altLang="en-US" sz="2400" i="1" dirty="0" smtClean="0">
                <a:latin typeface="Arial" charset="0"/>
              </a:rPr>
              <a:t>T</a:t>
            </a:r>
            <a:r>
              <a:rPr lang="en-US" altLang="en-US" sz="2400" dirty="0" smtClean="0">
                <a:latin typeface="Arial" charset="0"/>
              </a:rPr>
              <a:t> </a:t>
            </a:r>
            <a:r>
              <a:rPr lang="en-US" altLang="en-US" sz="2400" dirty="0">
                <a:latin typeface="Arial" charset="0"/>
                <a:cs typeface="Arial" charset="0"/>
              </a:rPr>
              <a:t>≥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50 </a:t>
            </a:r>
            <a:r>
              <a:rPr lang="en-US" altLang="en-US" sz="2400" dirty="0">
                <a:latin typeface="Arial" charset="0"/>
                <a:cs typeface="Arial" charset="0"/>
              </a:rPr>
              <a:t>+ 105 +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60 </a:t>
            </a:r>
            <a:r>
              <a:rPr lang="en-US" altLang="en-US" sz="2400" dirty="0">
                <a:latin typeface="Arial" charset="0"/>
                <a:cs typeface="Arial" charset="0"/>
              </a:rPr>
              <a:t>= 215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  <a:cs typeface="Arial" charset="0"/>
              </a:rPr>
              <a:t> </a:t>
            </a:r>
            <a:r>
              <a:rPr lang="en-US" altLang="en-US" sz="2400" i="1" dirty="0">
                <a:latin typeface="Arial" charset="0"/>
                <a:cs typeface="Arial" charset="0"/>
              </a:rPr>
              <a:t>f</a:t>
            </a:r>
            <a:r>
              <a:rPr lang="en-US" altLang="en-US" sz="2400" i="1" baseline="-25000" dirty="0">
                <a:latin typeface="Arial" charset="0"/>
                <a:cs typeface="Arial" charset="0"/>
              </a:rPr>
              <a:t>c</a:t>
            </a:r>
            <a:r>
              <a:rPr lang="en-US" altLang="en-US" sz="2400" dirty="0">
                <a:latin typeface="Arial" charset="0"/>
                <a:cs typeface="Arial" charset="0"/>
              </a:rPr>
              <a:t> = 1/</a:t>
            </a:r>
            <a:r>
              <a:rPr lang="en-US" altLang="en-US" sz="2400" i="1" dirty="0">
                <a:latin typeface="Arial" charset="0"/>
                <a:cs typeface="Arial" charset="0"/>
              </a:rPr>
              <a:t>T</a:t>
            </a:r>
            <a:r>
              <a:rPr lang="en-US" altLang="en-US" sz="2400" i="1" baseline="-25000" dirty="0">
                <a:latin typeface="Arial" charset="0"/>
                <a:cs typeface="Arial" charset="0"/>
              </a:rPr>
              <a:t>c</a:t>
            </a:r>
            <a:r>
              <a:rPr lang="en-US" altLang="en-US" sz="2400" dirty="0">
                <a:latin typeface="Arial" charset="0"/>
                <a:cs typeface="Arial" charset="0"/>
              </a:rPr>
              <a:t> = 4.65 GHz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Arial" charset="0"/>
              <a:cs typeface="Arial" charset="0"/>
            </a:endParaRPr>
          </a:p>
        </p:txBody>
      </p:sp>
      <p:sp>
        <p:nvSpPr>
          <p:cNvPr id="39943" name="Text 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572000" y="4182895"/>
            <a:ext cx="3581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Hold time constraint: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 t</a:t>
            </a:r>
            <a:r>
              <a:rPr lang="en-US" altLang="en-US" sz="2400" baseline="-25000" dirty="0">
                <a:latin typeface="Arial" charset="0"/>
              </a:rPr>
              <a:t>ccq</a:t>
            </a:r>
            <a:r>
              <a:rPr lang="en-US" altLang="en-US" sz="2400" dirty="0">
                <a:latin typeface="Arial" charset="0"/>
              </a:rPr>
              <a:t> + 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cd</a:t>
            </a:r>
            <a:r>
              <a:rPr lang="en-US" altLang="en-US" sz="2400" dirty="0" smtClean="0">
                <a:latin typeface="Arial" charset="0"/>
              </a:rPr>
              <a:t>(com)&gt; </a:t>
            </a:r>
            <a:r>
              <a:rPr lang="en-US" altLang="en-US" sz="2400" i="1" dirty="0">
                <a:latin typeface="Arial" charset="0"/>
              </a:rPr>
              <a:t>t</a:t>
            </a:r>
            <a:r>
              <a:rPr lang="en-US" altLang="en-US" sz="2400" baseline="-25000" dirty="0">
                <a:latin typeface="Arial" charset="0"/>
              </a:rPr>
              <a:t>hold</a:t>
            </a:r>
            <a:r>
              <a:rPr lang="en-US" altLang="en-US" sz="2400" dirty="0">
                <a:latin typeface="Arial" charset="0"/>
              </a:rPr>
              <a:t> ?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</a:rPr>
              <a:t> (30 + 50) ps &gt; 70 ps ?  </a:t>
            </a: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Yes!</a:t>
            </a:r>
          </a:p>
        </p:txBody>
      </p:sp>
      <p:graphicFrame>
        <p:nvGraphicFramePr>
          <p:cNvPr id="39944" name="Object 10"/>
          <p:cNvGraphicFramePr>
            <a:graphicFrameLocks noGrp="1" noChangeAspect="1"/>
          </p:cNvGraphicFramePr>
          <p:nvPr>
            <p:ph sz="half" idx="1"/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23767223"/>
              </p:ext>
            </p:extLst>
          </p:nvPr>
        </p:nvGraphicFramePr>
        <p:xfrm>
          <a:off x="606631" y="1116590"/>
          <a:ext cx="3810000" cy="207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2" name="VISIO" r:id="rId12" imgW="2315768" imgH="1517385" progId="Visio.Drawing.6">
                  <p:embed/>
                </p:oleObj>
              </mc:Choice>
              <mc:Fallback>
                <p:oleObj name="VISIO" r:id="rId12" imgW="2315768" imgH="1517385" progId="Visio.Drawing.6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631" y="1116590"/>
                        <a:ext cx="3810000" cy="207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5" name="Text Box 1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33400" y="731960"/>
            <a:ext cx="5829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 smtClean="0">
                <a:solidFill>
                  <a:schemeClr val="accent2"/>
                </a:solidFill>
                <a:latin typeface="Arial" charset="0"/>
              </a:rPr>
              <a:t>Add </a:t>
            </a: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buffers to the short paths:</a:t>
            </a:r>
          </a:p>
        </p:txBody>
      </p:sp>
      <p:sp>
        <p:nvSpPr>
          <p:cNvPr id="39946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6C30E41-9290-4B87-8AAC-65114851F75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362243" y="0"/>
            <a:ext cx="3886200" cy="96012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Clock Skew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sz="half" idx="1"/>
            <p:custDataLst>
              <p:tags r:id="rId4"/>
            </p:custDataLst>
          </p:nvPr>
        </p:nvSpPr>
        <p:spPr>
          <a:xfrm>
            <a:off x="533400" y="3657600"/>
            <a:ext cx="8255000" cy="298235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 smtClean="0"/>
              <a:t>The clock doesn’t arrive at all registers at the same time. The difference between two clock edges is </a:t>
            </a:r>
            <a:r>
              <a:rPr lang="en-US" altLang="en-US" sz="2400" dirty="0" smtClean="0">
                <a:solidFill>
                  <a:srgbClr val="C00000"/>
                </a:solidFill>
              </a:rPr>
              <a:t>skew</a:t>
            </a:r>
            <a:r>
              <a:rPr lang="en-US" altLang="en-US" sz="2400" dirty="0" smtClean="0"/>
              <a:t>.</a:t>
            </a:r>
          </a:p>
          <a:p>
            <a:pPr eaLnBrk="1" hangingPunct="1"/>
            <a:r>
              <a:rPr lang="en-US" altLang="en-US" sz="2400" dirty="0" smtClean="0">
                <a:solidFill>
                  <a:srgbClr val="0070C0"/>
                </a:solidFill>
              </a:rPr>
              <a:t>Skew as Noise: </a:t>
            </a:r>
            <a:r>
              <a:rPr lang="en-US" altLang="en-US" sz="2400" dirty="0" smtClean="0"/>
              <a:t>Caused by </a:t>
            </a:r>
            <a:r>
              <a:rPr lang="en-US" altLang="en-US" sz="2400" b="1" dirty="0" smtClean="0"/>
              <a:t>p</a:t>
            </a:r>
            <a:r>
              <a:rPr lang="en-US" altLang="en-US" sz="2400" dirty="0" smtClean="0"/>
              <a:t>rocess variation, </a:t>
            </a:r>
            <a:r>
              <a:rPr lang="en-US" altLang="en-US" sz="2400" b="1" dirty="0" smtClean="0"/>
              <a:t>v</a:t>
            </a:r>
            <a:r>
              <a:rPr lang="en-US" altLang="en-US" sz="2400" dirty="0" smtClean="0"/>
              <a:t>oltage fluctuation, </a:t>
            </a:r>
            <a:r>
              <a:rPr lang="en-US" altLang="en-US" sz="2400" b="1" dirty="0" smtClean="0"/>
              <a:t>c</a:t>
            </a:r>
            <a:r>
              <a:rPr lang="en-US" altLang="en-US" sz="2400" dirty="0" smtClean="0"/>
              <a:t>rosstalks (PVC). Examine the worst case to guarantee that the timing is right.</a:t>
            </a:r>
          </a:p>
          <a:p>
            <a:pPr eaLnBrk="1" hangingPunct="1"/>
            <a:r>
              <a:rPr lang="en-US" altLang="en-US" sz="2400" dirty="0" smtClean="0"/>
              <a:t>Designated Skew: Make skew by design to improve the performance.</a:t>
            </a:r>
          </a:p>
        </p:txBody>
      </p:sp>
      <p:sp>
        <p:nvSpPr>
          <p:cNvPr id="40965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40966" name="Object 6"/>
          <p:cNvGraphicFramePr>
            <a:graphicFrameLocks noGrp="1" noChangeAspect="1"/>
          </p:cNvGraphicFramePr>
          <p:nvPr>
            <p:ph sz="half" idx="2"/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416739092"/>
              </p:ext>
            </p:extLst>
          </p:nvPr>
        </p:nvGraphicFramePr>
        <p:xfrm>
          <a:off x="3732333" y="98474"/>
          <a:ext cx="4342521" cy="367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3" name="Visio" r:id="rId9" imgW="2321414" imgH="1967544" progId="Visio.Drawing.11">
                  <p:embed/>
                </p:oleObj>
              </mc:Choice>
              <mc:Fallback>
                <p:oleObj name="Visio" r:id="rId9" imgW="2321414" imgH="1967544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2333" y="98474"/>
                        <a:ext cx="4342521" cy="3679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0A73C4A-043F-4367-B75C-D0AD3E61450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900332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Time Constraint with Clock Skew (Noise)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sz="half" idx="1"/>
            <p:custDataLst>
              <p:tags r:id="rId4"/>
            </p:custDataLst>
          </p:nvPr>
        </p:nvSpPr>
        <p:spPr>
          <a:xfrm>
            <a:off x="533400" y="828625"/>
            <a:ext cx="7543800" cy="130357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 smtClean="0"/>
              <a:t>In the worst case, the CLK2 is:</a:t>
            </a:r>
          </a:p>
          <a:p>
            <a:pPr eaLnBrk="1" hangingPunct="1"/>
            <a:r>
              <a:rPr lang="en-US" altLang="en-US" sz="2400" dirty="0"/>
              <a:t>E</a:t>
            </a:r>
            <a:r>
              <a:rPr lang="en-US" altLang="en-US" sz="2400" dirty="0" smtClean="0"/>
              <a:t>arlier than CLK1 for setup time</a:t>
            </a:r>
          </a:p>
          <a:p>
            <a:pPr eaLnBrk="1" hangingPunct="1"/>
            <a:r>
              <a:rPr lang="en-US" altLang="en-US" sz="2400" dirty="0" smtClean="0"/>
              <a:t>Later than CLK1 for hold time.</a:t>
            </a:r>
          </a:p>
        </p:txBody>
      </p:sp>
      <p:sp>
        <p:nvSpPr>
          <p:cNvPr id="41989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41990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05063" y="2466976"/>
            <a:ext cx="4936958" cy="81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i="1" dirty="0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 dirty="0">
                <a:solidFill>
                  <a:schemeClr val="accent2"/>
                </a:solidFill>
              </a:rPr>
              <a:t>c</a:t>
            </a:r>
            <a:r>
              <a:rPr lang="en-US" altLang="en-US" sz="2800" dirty="0">
                <a:solidFill>
                  <a:schemeClr val="accent2"/>
                </a:solidFill>
              </a:rPr>
              <a:t> ≥ </a:t>
            </a:r>
            <a:r>
              <a:rPr lang="en-US" altLang="en-US" sz="2800" i="1" dirty="0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 dirty="0">
                <a:solidFill>
                  <a:schemeClr val="accent2"/>
                </a:solidFill>
              </a:rPr>
              <a:t>pcq</a:t>
            </a:r>
            <a:r>
              <a:rPr lang="en-US" altLang="en-US" sz="2800" dirty="0">
                <a:solidFill>
                  <a:schemeClr val="accent2"/>
                </a:solidFill>
              </a:rPr>
              <a:t> + </a:t>
            </a:r>
            <a:r>
              <a:rPr lang="en-US" altLang="en-US" sz="2800" i="1" dirty="0" err="1" smtClean="0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 dirty="0" err="1" smtClean="0">
                <a:solidFill>
                  <a:schemeClr val="accent2"/>
                </a:solidFill>
              </a:rPr>
              <a:t>pd</a:t>
            </a:r>
            <a:r>
              <a:rPr lang="en-US" altLang="en-US" sz="2800" dirty="0" smtClean="0">
                <a:solidFill>
                  <a:schemeClr val="accent2"/>
                </a:solidFill>
              </a:rPr>
              <a:t>(com)+ </a:t>
            </a:r>
            <a:r>
              <a:rPr lang="en-US" altLang="en-US" sz="2800" i="1" dirty="0">
                <a:solidFill>
                  <a:schemeClr val="accent2"/>
                </a:solidFill>
              </a:rPr>
              <a:t>t</a:t>
            </a:r>
            <a:r>
              <a:rPr lang="en-US" altLang="en-US" sz="2800" baseline="-25000" dirty="0">
                <a:solidFill>
                  <a:schemeClr val="accent2"/>
                </a:solidFill>
              </a:rPr>
              <a:t>setup</a:t>
            </a:r>
            <a:r>
              <a:rPr lang="en-US" altLang="en-US" sz="2800" dirty="0">
                <a:solidFill>
                  <a:schemeClr val="accent2"/>
                </a:solidFill>
              </a:rPr>
              <a:t> + </a:t>
            </a:r>
            <a:r>
              <a:rPr lang="en-US" altLang="en-US" sz="2800" i="1" dirty="0" smtClean="0">
                <a:solidFill>
                  <a:srgbClr val="C00000"/>
                </a:solidFill>
              </a:rPr>
              <a:t>t</a:t>
            </a:r>
            <a:r>
              <a:rPr lang="en-US" altLang="en-US" sz="2800" baseline="-25000" dirty="0" smtClean="0">
                <a:solidFill>
                  <a:srgbClr val="C00000"/>
                </a:solidFill>
              </a:rPr>
              <a:t>skew</a:t>
            </a:r>
            <a:endParaRPr lang="en-US" altLang="en-US" sz="2800" baseline="-25000" dirty="0">
              <a:solidFill>
                <a:srgbClr val="C00000"/>
              </a:solidFill>
            </a:endParaRPr>
          </a:p>
        </p:txBody>
      </p:sp>
      <p:graphicFrame>
        <p:nvGraphicFramePr>
          <p:cNvPr id="41991" name="Object 8"/>
          <p:cNvGraphicFramePr>
            <a:graphicFrameLocks noGrp="1" noChangeAspect="1"/>
          </p:cNvGraphicFramePr>
          <p:nvPr>
            <p:ph sz="half" idx="2"/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282372115"/>
              </p:ext>
            </p:extLst>
          </p:nvPr>
        </p:nvGraphicFramePr>
        <p:xfrm>
          <a:off x="4459458" y="1846189"/>
          <a:ext cx="4495800" cy="4108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39" name="VISIO" r:id="rId11" imgW="2158534" imgH="1972295" progId="Visio.Drawing.6">
                  <p:embed/>
                </p:oleObj>
              </mc:Choice>
              <mc:Fallback>
                <p:oleObj name="VISIO" r:id="rId11" imgW="2158534" imgH="1972295" progId="Visio.Drawing.6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9458" y="1846189"/>
                        <a:ext cx="4495800" cy="4108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761330F-72E0-4BC8-9A37-F62EB2AD8CC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 smtClean="0"/>
          </a:p>
        </p:txBody>
      </p:sp>
      <p:sp>
        <p:nvSpPr>
          <p:cNvPr id="9" name="Rectangle 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05063" y="3187505"/>
            <a:ext cx="4038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i="1" dirty="0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 dirty="0">
                <a:solidFill>
                  <a:schemeClr val="accent2"/>
                </a:solidFill>
              </a:rPr>
              <a:t>ccq</a:t>
            </a:r>
            <a:r>
              <a:rPr lang="en-US" altLang="en-US" sz="2800" dirty="0">
                <a:solidFill>
                  <a:schemeClr val="accent2"/>
                </a:solidFill>
              </a:rPr>
              <a:t> + </a:t>
            </a:r>
            <a:r>
              <a:rPr lang="en-US" altLang="en-US" sz="2800" i="1" dirty="0" err="1" smtClean="0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 dirty="0" err="1" smtClean="0">
                <a:solidFill>
                  <a:schemeClr val="accent2"/>
                </a:solidFill>
              </a:rPr>
              <a:t>cd</a:t>
            </a:r>
            <a:r>
              <a:rPr lang="en-US" altLang="en-US" sz="2800" dirty="0" smtClean="0">
                <a:solidFill>
                  <a:schemeClr val="accent2"/>
                </a:solidFill>
              </a:rPr>
              <a:t>(com)&gt; </a:t>
            </a:r>
            <a:r>
              <a:rPr lang="en-US" altLang="en-US" sz="2800" i="1" dirty="0">
                <a:solidFill>
                  <a:schemeClr val="accent2"/>
                </a:solidFill>
              </a:rPr>
              <a:t>t</a:t>
            </a:r>
            <a:r>
              <a:rPr lang="en-US" altLang="en-US" sz="2800" baseline="-25000" dirty="0">
                <a:solidFill>
                  <a:schemeClr val="accent2"/>
                </a:solidFill>
              </a:rPr>
              <a:t>hold </a:t>
            </a:r>
            <a:r>
              <a:rPr lang="en-US" altLang="en-US" sz="2800" dirty="0">
                <a:solidFill>
                  <a:schemeClr val="accent2"/>
                </a:solidFill>
              </a:rPr>
              <a:t>+ </a:t>
            </a:r>
            <a:r>
              <a:rPr lang="en-US" altLang="en-US" sz="2800" i="1" dirty="0" smtClean="0">
                <a:solidFill>
                  <a:srgbClr val="C00000"/>
                </a:solidFill>
              </a:rPr>
              <a:t>t</a:t>
            </a:r>
            <a:r>
              <a:rPr lang="en-US" altLang="en-US" sz="2800" baseline="-25000" dirty="0" smtClean="0">
                <a:solidFill>
                  <a:srgbClr val="C00000"/>
                </a:solidFill>
              </a:rPr>
              <a:t>skew</a:t>
            </a:r>
            <a:endParaRPr lang="en-US" altLang="en-US" sz="2800" baseline="-25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457199" y="0"/>
            <a:ext cx="8335653" cy="831273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Timing Analysis with Clock Skew: Example</a:t>
            </a:r>
          </a:p>
        </p:txBody>
      </p:sp>
      <p:graphicFrame>
        <p:nvGraphicFramePr>
          <p:cNvPr id="43012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94901370"/>
              </p:ext>
            </p:extLst>
          </p:nvPr>
        </p:nvGraphicFramePr>
        <p:xfrm>
          <a:off x="526256" y="814121"/>
          <a:ext cx="4205288" cy="229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2" name="VISIO" r:id="rId10" imgW="2325511" imgH="1524000" progId="Visio.Drawing.6">
                  <p:embed/>
                </p:oleObj>
              </mc:Choice>
              <mc:Fallback>
                <p:oleObj name="VISIO" r:id="rId10" imgW="2325511" imgH="152400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256" y="814121"/>
                        <a:ext cx="4205288" cy="229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43014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11453" y="927925"/>
            <a:ext cx="3581400" cy="4755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</a:rPr>
              <a:t>Timing Characteristics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ccq</a:t>
            </a:r>
            <a:r>
              <a:rPr lang="en-US" altLang="en-US" sz="2400" dirty="0">
                <a:latin typeface="Arial" charset="0"/>
              </a:rPr>
              <a:t> = 30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pcq</a:t>
            </a:r>
            <a:r>
              <a:rPr lang="en-US" altLang="en-US" sz="2400" dirty="0">
                <a:latin typeface="Arial" charset="0"/>
              </a:rPr>
              <a:t> = 50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setup</a:t>
            </a:r>
            <a:r>
              <a:rPr lang="en-US" altLang="en-US" sz="2400" dirty="0">
                <a:latin typeface="Arial" charset="0"/>
              </a:rPr>
              <a:t> = 60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hold</a:t>
            </a:r>
            <a:r>
              <a:rPr lang="en-US" altLang="en-US" sz="2400" dirty="0">
                <a:latin typeface="Arial" charset="0"/>
              </a:rPr>
              <a:t> = 70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pd</a:t>
            </a:r>
            <a:r>
              <a:rPr lang="en-US" altLang="en-US" sz="2400" dirty="0">
                <a:latin typeface="Arial" charset="0"/>
              </a:rPr>
              <a:t> = 35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cd</a:t>
            </a:r>
            <a:r>
              <a:rPr lang="en-US" altLang="en-US" sz="2400" dirty="0">
                <a:latin typeface="Arial" charset="0"/>
              </a:rPr>
              <a:t> = 25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skew</a:t>
            </a:r>
            <a:r>
              <a:rPr lang="en-US" altLang="en-US" sz="2400" dirty="0">
                <a:latin typeface="Arial" charset="0"/>
              </a:rPr>
              <a:t> = 50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latin typeface="Arial" charset="0"/>
            </a:endParaRPr>
          </a:p>
        </p:txBody>
      </p:sp>
      <p:sp>
        <p:nvSpPr>
          <p:cNvPr id="43015" name="Text 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33399" y="3139871"/>
            <a:ext cx="4941126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t</a:t>
            </a:r>
            <a:r>
              <a:rPr lang="en-US" altLang="en-US" sz="2400" i="1" baseline="-25000" dirty="0">
                <a:latin typeface="Arial" charset="0"/>
              </a:rPr>
              <a:t>pd</a:t>
            </a:r>
            <a:r>
              <a:rPr lang="en-US" altLang="en-US" sz="2400" dirty="0">
                <a:latin typeface="Arial" charset="0"/>
              </a:rPr>
              <a:t> = 3 x 35 ps = 105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t</a:t>
            </a:r>
            <a:r>
              <a:rPr lang="en-US" altLang="en-US" sz="2400" i="1" baseline="-25000" dirty="0">
                <a:latin typeface="Arial" charset="0"/>
              </a:rPr>
              <a:t>cd</a:t>
            </a:r>
            <a:r>
              <a:rPr lang="en-US" altLang="en-US" sz="2400" dirty="0">
                <a:latin typeface="Arial" charset="0"/>
              </a:rPr>
              <a:t> = 25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Setup time constraint: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 T</a:t>
            </a:r>
            <a:r>
              <a:rPr lang="en-US" altLang="en-US" sz="2400" i="1" baseline="-25000" dirty="0">
                <a:latin typeface="Arial" charset="0"/>
              </a:rPr>
              <a:t>c</a:t>
            </a:r>
            <a:r>
              <a:rPr lang="en-US" altLang="en-US" sz="2400" dirty="0">
                <a:latin typeface="Arial" charset="0"/>
              </a:rPr>
              <a:t> </a:t>
            </a:r>
            <a:r>
              <a:rPr lang="en-US" altLang="en-US" sz="2400" dirty="0">
                <a:latin typeface="Arial" charset="0"/>
                <a:cs typeface="Arial" charset="0"/>
              </a:rPr>
              <a:t>≥ 265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  <a:cs typeface="Arial" charset="0"/>
              </a:rPr>
              <a:t> </a:t>
            </a:r>
            <a:r>
              <a:rPr lang="en-US" altLang="en-US" sz="2400" i="1" dirty="0">
                <a:latin typeface="Arial" charset="0"/>
                <a:cs typeface="Arial" charset="0"/>
              </a:rPr>
              <a:t>f</a:t>
            </a:r>
            <a:r>
              <a:rPr lang="en-US" altLang="en-US" sz="2400" i="1" baseline="-25000" dirty="0">
                <a:latin typeface="Arial" charset="0"/>
                <a:cs typeface="Arial" charset="0"/>
              </a:rPr>
              <a:t>c</a:t>
            </a:r>
            <a:r>
              <a:rPr lang="en-US" altLang="en-US" sz="2400" dirty="0">
                <a:latin typeface="Arial" charset="0"/>
                <a:cs typeface="Arial" charset="0"/>
              </a:rPr>
              <a:t> = 1/</a:t>
            </a:r>
            <a:r>
              <a:rPr lang="en-US" altLang="en-US" sz="2400" i="1" dirty="0">
                <a:latin typeface="Arial" charset="0"/>
                <a:cs typeface="Arial" charset="0"/>
              </a:rPr>
              <a:t>T</a:t>
            </a:r>
            <a:r>
              <a:rPr lang="en-US" altLang="en-US" sz="2400" i="1" baseline="-25000" dirty="0">
                <a:latin typeface="Arial" charset="0"/>
                <a:cs typeface="Arial" charset="0"/>
              </a:rPr>
              <a:t>c</a:t>
            </a:r>
            <a:r>
              <a:rPr lang="en-US" altLang="en-US" sz="2400" dirty="0">
                <a:latin typeface="Arial" charset="0"/>
                <a:cs typeface="Arial" charset="0"/>
              </a:rPr>
              <a:t> =3.77 GHz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  <a:cs typeface="Arial" charset="0"/>
              </a:rPr>
              <a:t>Without skew we got  </a:t>
            </a:r>
            <a:r>
              <a:rPr lang="en-US" altLang="en-US" sz="2400" i="1" dirty="0">
                <a:latin typeface="Arial" charset="0"/>
                <a:cs typeface="Arial" charset="0"/>
              </a:rPr>
              <a:t>f</a:t>
            </a:r>
            <a:r>
              <a:rPr lang="en-US" altLang="en-US" sz="2400" i="1" baseline="-25000" dirty="0">
                <a:latin typeface="Arial" charset="0"/>
                <a:cs typeface="Arial" charset="0"/>
              </a:rPr>
              <a:t>c</a:t>
            </a:r>
            <a:r>
              <a:rPr lang="en-US" altLang="en-US" sz="2400" dirty="0">
                <a:latin typeface="Arial" charset="0"/>
                <a:cs typeface="Arial" charset="0"/>
              </a:rPr>
              <a:t> =4.65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GHz</a:t>
            </a:r>
            <a:endParaRPr lang="en-US" altLang="en-US" sz="1600" dirty="0">
              <a:latin typeface="Arial" charset="0"/>
              <a:cs typeface="Arial" charset="0"/>
            </a:endParaRPr>
          </a:p>
        </p:txBody>
      </p:sp>
      <p:sp>
        <p:nvSpPr>
          <p:cNvPr id="43016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1B03F43-4FE7-41B3-9440-5FCE34FADF9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855023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Time Constraint with Clock Skew: Example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sz="half" idx="1"/>
            <p:custDataLst>
              <p:tags r:id="rId4"/>
            </p:custDataLst>
          </p:nvPr>
        </p:nvSpPr>
        <p:spPr>
          <a:xfrm>
            <a:off x="633350" y="1066800"/>
            <a:ext cx="7543800" cy="6858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In the worst case for setup time, CLK2 is later than CLK1</a:t>
            </a:r>
          </a:p>
        </p:txBody>
      </p:sp>
      <p:sp>
        <p:nvSpPr>
          <p:cNvPr id="44037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44038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6642" y="1971676"/>
            <a:ext cx="4112031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i="1" dirty="0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 dirty="0">
                <a:solidFill>
                  <a:schemeClr val="accent2"/>
                </a:solidFill>
              </a:rPr>
              <a:t>ccq</a:t>
            </a:r>
            <a:r>
              <a:rPr lang="en-US" altLang="en-US" sz="2800" dirty="0">
                <a:solidFill>
                  <a:schemeClr val="accent2"/>
                </a:solidFill>
              </a:rPr>
              <a:t> + </a:t>
            </a:r>
            <a:r>
              <a:rPr lang="en-US" altLang="en-US" sz="2800" i="1" dirty="0" err="1" smtClean="0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 dirty="0" err="1" smtClean="0">
                <a:solidFill>
                  <a:schemeClr val="accent2"/>
                </a:solidFill>
              </a:rPr>
              <a:t>cd</a:t>
            </a:r>
            <a:r>
              <a:rPr lang="en-US" altLang="en-US" sz="2800" dirty="0" smtClean="0">
                <a:solidFill>
                  <a:schemeClr val="accent2"/>
                </a:solidFill>
              </a:rPr>
              <a:t>(com)&gt; </a:t>
            </a:r>
            <a:r>
              <a:rPr lang="en-US" altLang="en-US" sz="2800" i="1" dirty="0">
                <a:solidFill>
                  <a:schemeClr val="accent2"/>
                </a:solidFill>
              </a:rPr>
              <a:t>t</a:t>
            </a:r>
            <a:r>
              <a:rPr lang="en-US" altLang="en-US" sz="2800" baseline="-25000" dirty="0">
                <a:solidFill>
                  <a:schemeClr val="accent2"/>
                </a:solidFill>
              </a:rPr>
              <a:t>hold </a:t>
            </a:r>
            <a:r>
              <a:rPr lang="en-US" altLang="en-US" sz="2800" dirty="0">
                <a:solidFill>
                  <a:schemeClr val="accent2"/>
                </a:solidFill>
              </a:rPr>
              <a:t>+ </a:t>
            </a:r>
            <a:r>
              <a:rPr lang="en-US" altLang="en-US" sz="2800" i="1" dirty="0" err="1" smtClean="0">
                <a:solidFill>
                  <a:schemeClr val="accent2"/>
                </a:solidFill>
              </a:rPr>
              <a:t>t</a:t>
            </a:r>
            <a:r>
              <a:rPr lang="en-US" altLang="en-US" sz="2800" baseline="-25000" dirty="0" err="1" smtClean="0">
                <a:solidFill>
                  <a:schemeClr val="accent2"/>
                </a:solidFill>
              </a:rPr>
              <a:t>skew</a:t>
            </a:r>
            <a:endParaRPr lang="en-US" altLang="en-US" sz="2800" baseline="-25000" dirty="0">
              <a:solidFill>
                <a:schemeClr val="accent2"/>
              </a:solidFill>
            </a:endParaRPr>
          </a:p>
        </p:txBody>
      </p:sp>
      <p:graphicFrame>
        <p:nvGraphicFramePr>
          <p:cNvPr id="44039" name="Object 8"/>
          <p:cNvGraphicFramePr>
            <a:graphicFrameLocks noGrp="1" noChangeAspect="1"/>
          </p:cNvGraphicFramePr>
          <p:nvPr>
            <p:ph sz="half" idx="2"/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322405855"/>
              </p:ext>
            </p:extLst>
          </p:nvPr>
        </p:nvGraphicFramePr>
        <p:xfrm>
          <a:off x="4572000" y="1740844"/>
          <a:ext cx="4275137" cy="367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7" name="VISIO" r:id="rId10" imgW="2129529" imgH="2201277" progId="Visio.Drawing.6">
                  <p:embed/>
                </p:oleObj>
              </mc:Choice>
              <mc:Fallback>
                <p:oleObj name="VISIO" r:id="rId10" imgW="2129529" imgH="2201277" progId="Visio.Drawing.6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740844"/>
                        <a:ext cx="4275137" cy="3671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7AB133D-4AEE-4EBB-8F2C-A14D33F0697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843148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Clock Skew: Example</a:t>
            </a:r>
          </a:p>
        </p:txBody>
      </p:sp>
      <p:sp>
        <p:nvSpPr>
          <p:cNvPr id="45060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45061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57800" y="845862"/>
            <a:ext cx="358140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</a:rPr>
              <a:t>Timing Characteristics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ccq</a:t>
            </a:r>
            <a:r>
              <a:rPr lang="en-US" altLang="en-US" sz="2400" dirty="0">
                <a:latin typeface="Arial" charset="0"/>
              </a:rPr>
              <a:t> = 30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pcq</a:t>
            </a:r>
            <a:r>
              <a:rPr lang="en-US" altLang="en-US" sz="2400" dirty="0">
                <a:latin typeface="Arial" charset="0"/>
              </a:rPr>
              <a:t> = 50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setup</a:t>
            </a:r>
            <a:r>
              <a:rPr lang="en-US" altLang="en-US" sz="2400" dirty="0">
                <a:latin typeface="Arial" charset="0"/>
              </a:rPr>
              <a:t> = 60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hold</a:t>
            </a:r>
            <a:r>
              <a:rPr lang="en-US" altLang="en-US" sz="2400" dirty="0">
                <a:latin typeface="Arial" charset="0"/>
              </a:rPr>
              <a:t> = 70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pd</a:t>
            </a:r>
            <a:r>
              <a:rPr lang="en-US" altLang="en-US" sz="2400" dirty="0" smtClean="0">
                <a:latin typeface="Arial" charset="0"/>
              </a:rPr>
              <a:t>(g)= </a:t>
            </a:r>
            <a:r>
              <a:rPr lang="en-US" altLang="en-US" sz="2400" dirty="0">
                <a:latin typeface="Arial" charset="0"/>
              </a:rPr>
              <a:t>35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cd</a:t>
            </a:r>
            <a:r>
              <a:rPr lang="en-US" altLang="en-US" sz="2400" dirty="0" smtClean="0">
                <a:latin typeface="Arial" charset="0"/>
              </a:rPr>
              <a:t>(g)= </a:t>
            </a:r>
            <a:r>
              <a:rPr lang="en-US" altLang="en-US" sz="2400" dirty="0">
                <a:latin typeface="Arial" charset="0"/>
              </a:rPr>
              <a:t>25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</a:t>
            </a:r>
            <a:r>
              <a:rPr lang="en-US" altLang="en-US" sz="2400" i="1" dirty="0">
                <a:solidFill>
                  <a:srgbClr val="C00000"/>
                </a:solidFill>
                <a:latin typeface="Arial" charset="0"/>
              </a:rPr>
              <a:t>t</a:t>
            </a:r>
            <a:r>
              <a:rPr lang="en-US" altLang="en-US" sz="2400" baseline="-25000" dirty="0">
                <a:solidFill>
                  <a:srgbClr val="C00000"/>
                </a:solidFill>
                <a:latin typeface="Arial" charset="0"/>
              </a:rPr>
              <a:t>skew</a:t>
            </a:r>
            <a:r>
              <a:rPr lang="en-US" altLang="en-US" sz="2400" dirty="0">
                <a:solidFill>
                  <a:srgbClr val="C00000"/>
                </a:solidFill>
                <a:latin typeface="Arial" charset="0"/>
              </a:rPr>
              <a:t> = 50 ps</a:t>
            </a:r>
          </a:p>
        </p:txBody>
      </p:sp>
      <p:sp>
        <p:nvSpPr>
          <p:cNvPr id="45062" name="Text Box 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60400" y="3423392"/>
            <a:ext cx="471912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pd</a:t>
            </a:r>
            <a:r>
              <a:rPr lang="en-US" altLang="en-US" sz="2400" dirty="0" smtClean="0">
                <a:latin typeface="Arial" charset="0"/>
              </a:rPr>
              <a:t>(com)= </a:t>
            </a:r>
            <a:r>
              <a:rPr lang="en-US" altLang="en-US" sz="2400" dirty="0">
                <a:latin typeface="Arial" charset="0"/>
              </a:rPr>
              <a:t>3 x 35 ps = 105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cd</a:t>
            </a:r>
            <a:r>
              <a:rPr lang="en-US" altLang="en-US" sz="2400" dirty="0" smtClean="0">
                <a:latin typeface="Arial" charset="0"/>
              </a:rPr>
              <a:t>(com)= </a:t>
            </a:r>
            <a:r>
              <a:rPr lang="en-US" altLang="en-US" sz="2400" dirty="0">
                <a:latin typeface="Arial" charset="0"/>
              </a:rPr>
              <a:t>2 x 25 ps = 50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Arial" charset="0"/>
            </a:endParaRPr>
          </a:p>
        </p:txBody>
      </p:sp>
      <p:sp>
        <p:nvSpPr>
          <p:cNvPr id="45063" name="Text 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98500" y="4454525"/>
            <a:ext cx="468102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Hold time constraint: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 t</a:t>
            </a:r>
            <a:r>
              <a:rPr lang="en-US" altLang="en-US" sz="2400" baseline="-25000" dirty="0">
                <a:latin typeface="Arial" charset="0"/>
              </a:rPr>
              <a:t>ccq</a:t>
            </a:r>
            <a:r>
              <a:rPr lang="en-US" altLang="en-US" sz="2400" dirty="0">
                <a:latin typeface="Arial" charset="0"/>
              </a:rPr>
              <a:t> + 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cd</a:t>
            </a:r>
            <a:r>
              <a:rPr lang="en-US" altLang="en-US" sz="2400" dirty="0" smtClean="0">
                <a:latin typeface="Arial" charset="0"/>
              </a:rPr>
              <a:t>(com)&gt; </a:t>
            </a:r>
            <a:r>
              <a:rPr lang="en-US" altLang="en-US" sz="2400" i="1" dirty="0">
                <a:latin typeface="Arial" charset="0"/>
              </a:rPr>
              <a:t>t</a:t>
            </a:r>
            <a:r>
              <a:rPr lang="en-US" altLang="en-US" sz="2400" baseline="-25000" dirty="0">
                <a:latin typeface="Arial" charset="0"/>
              </a:rPr>
              <a:t>hold</a:t>
            </a:r>
            <a:r>
              <a:rPr lang="en-US" altLang="en-US" sz="2400" dirty="0">
                <a:latin typeface="Arial" charset="0"/>
              </a:rPr>
              <a:t> + </a:t>
            </a:r>
            <a:r>
              <a:rPr lang="en-US" altLang="en-US" sz="2400" i="1" dirty="0">
                <a:latin typeface="Arial" charset="0"/>
              </a:rPr>
              <a:t>t</a:t>
            </a:r>
            <a:r>
              <a:rPr lang="en-US" altLang="en-US" sz="2400" baseline="-25000" dirty="0">
                <a:latin typeface="Arial" charset="0"/>
              </a:rPr>
              <a:t>skew</a:t>
            </a:r>
            <a:r>
              <a:rPr lang="en-US" altLang="en-US" sz="2400" dirty="0">
                <a:latin typeface="Arial" charset="0"/>
              </a:rPr>
              <a:t>?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Arial" charset="0"/>
              </a:rPr>
              <a:t> (30 + 50</a:t>
            </a:r>
            <a:r>
              <a:rPr lang="en-US" altLang="en-US" sz="2400" dirty="0" smtClean="0">
                <a:latin typeface="Arial" charset="0"/>
              </a:rPr>
              <a:t>) </a:t>
            </a:r>
            <a:r>
              <a:rPr lang="en-US" altLang="en-US" sz="2400" dirty="0">
                <a:latin typeface="Arial" charset="0"/>
              </a:rPr>
              <a:t>&gt; (</a:t>
            </a:r>
            <a:r>
              <a:rPr lang="en-US" altLang="en-US" sz="2400" dirty="0" smtClean="0">
                <a:latin typeface="Arial" charset="0"/>
              </a:rPr>
              <a:t>70 </a:t>
            </a:r>
            <a:r>
              <a:rPr lang="en-US" altLang="en-US" sz="2400" dirty="0">
                <a:latin typeface="Arial" charset="0"/>
              </a:rPr>
              <a:t>+50) ps ?</a:t>
            </a:r>
            <a:endParaRPr lang="en-US" altLang="en-US" sz="2400" dirty="0">
              <a:solidFill>
                <a:schemeClr val="accent2"/>
              </a:solidFill>
              <a:latin typeface="Arial" charset="0"/>
            </a:endParaRPr>
          </a:p>
        </p:txBody>
      </p:sp>
      <p:graphicFrame>
        <p:nvGraphicFramePr>
          <p:cNvPr id="45064" name="Object 10"/>
          <p:cNvGraphicFramePr>
            <a:graphicFrameLocks noGrp="1" noChangeAspect="1"/>
          </p:cNvGraphicFramePr>
          <p:nvPr>
            <p:ph sz="half" idx="1"/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779745496"/>
              </p:ext>
            </p:extLst>
          </p:nvPr>
        </p:nvGraphicFramePr>
        <p:xfrm>
          <a:off x="906463" y="1296988"/>
          <a:ext cx="3163887" cy="207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2" name="Visio" r:id="rId12" imgW="2314472" imgH="1517652" progId="Visio.Drawing.11">
                  <p:embed/>
                </p:oleObj>
              </mc:Choice>
              <mc:Fallback>
                <p:oleObj name="Visio" r:id="rId12" imgW="2314472" imgH="1517652" progId="Visio.Drawing.11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463" y="1296988"/>
                        <a:ext cx="3163887" cy="2074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5" name="Text Box 1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33398" y="835967"/>
            <a:ext cx="45492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rial" charset="0"/>
              </a:rPr>
              <a:t>Add buffers to the short paths:</a:t>
            </a:r>
          </a:p>
        </p:txBody>
      </p:sp>
      <p:sp>
        <p:nvSpPr>
          <p:cNvPr id="45066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BF02A7F-C1DB-4A54-8ECF-7092310C465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906379"/>
            <a:ext cx="8077200" cy="2189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690664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Retiming with </a:t>
            </a:r>
            <a:r>
              <a:rPr lang="en-US" altLang="en-US" sz="3200" dirty="0" smtClean="0">
                <a:solidFill>
                  <a:srgbClr val="C00000"/>
                </a:solidFill>
              </a:rPr>
              <a:t>Designated</a:t>
            </a:r>
            <a:r>
              <a:rPr lang="en-US" altLang="en-US" sz="3200" dirty="0" smtClean="0"/>
              <a:t> Skew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sz="half" idx="1"/>
            <p:custDataLst>
              <p:tags r:id="rId4"/>
            </p:custDataLst>
          </p:nvPr>
        </p:nvSpPr>
        <p:spPr>
          <a:xfrm>
            <a:off x="533400" y="927100"/>
            <a:ext cx="7543800" cy="533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CLK2 is later than CLK1 by </a:t>
            </a:r>
            <a:r>
              <a:rPr lang="en-US" altLang="en-US" i="1" dirty="0" smtClean="0"/>
              <a:t>t</a:t>
            </a:r>
            <a:r>
              <a:rPr lang="en-US" altLang="en-US" baseline="-25000" dirty="0" smtClean="0"/>
              <a:t>skew</a:t>
            </a:r>
          </a:p>
        </p:txBody>
      </p:sp>
      <p:sp>
        <p:nvSpPr>
          <p:cNvPr id="41989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41991" name="Object 8"/>
          <p:cNvGraphicFramePr>
            <a:graphicFrameLocks noGrp="1" noChangeAspect="1"/>
          </p:cNvGraphicFramePr>
          <p:nvPr>
            <p:ph sz="half" idx="2"/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073662639"/>
              </p:ext>
            </p:extLst>
          </p:nvPr>
        </p:nvGraphicFramePr>
        <p:xfrm>
          <a:off x="359923" y="1466985"/>
          <a:ext cx="4495800" cy="4131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8" name="Visio" r:id="rId13" imgW="2157554" imgH="1971699" progId="Visio.Drawing.11">
                  <p:embed/>
                </p:oleObj>
              </mc:Choice>
              <mc:Fallback>
                <p:oleObj name="Visio" r:id="rId13" imgW="2157554" imgH="1971699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923" y="1466985"/>
                        <a:ext cx="4495800" cy="41317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761330F-72E0-4BC8-9A37-F62EB2AD8CC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dirty="0" smtClean="0"/>
          </a:p>
        </p:txBody>
      </p:sp>
      <p:sp>
        <p:nvSpPr>
          <p:cNvPr id="9" name="Rectangle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84732" y="3608300"/>
            <a:ext cx="4936958" cy="81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i="1" dirty="0" smtClean="0">
                <a:solidFill>
                  <a:schemeClr val="accent2"/>
                </a:solidFill>
              </a:rPr>
              <a:t>T</a:t>
            </a:r>
            <a:r>
              <a:rPr lang="en-US" altLang="en-US" sz="2800" dirty="0" smtClean="0">
                <a:solidFill>
                  <a:schemeClr val="accent2"/>
                </a:solidFill>
              </a:rPr>
              <a:t> </a:t>
            </a:r>
            <a:r>
              <a:rPr lang="en-US" altLang="en-US" sz="2800" dirty="0">
                <a:solidFill>
                  <a:schemeClr val="accent2"/>
                </a:solidFill>
              </a:rPr>
              <a:t>≥ </a:t>
            </a:r>
            <a:r>
              <a:rPr lang="en-US" altLang="en-US" sz="2800" i="1" dirty="0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 dirty="0">
                <a:solidFill>
                  <a:schemeClr val="accent2"/>
                </a:solidFill>
              </a:rPr>
              <a:t>pcq</a:t>
            </a:r>
            <a:r>
              <a:rPr lang="en-US" altLang="en-US" sz="2800" dirty="0">
                <a:solidFill>
                  <a:schemeClr val="accent2"/>
                </a:solidFill>
              </a:rPr>
              <a:t> + </a:t>
            </a:r>
            <a:r>
              <a:rPr lang="en-US" altLang="en-US" sz="2800" i="1" dirty="0" err="1" smtClean="0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 dirty="0" err="1" smtClean="0">
                <a:solidFill>
                  <a:schemeClr val="accent2"/>
                </a:solidFill>
              </a:rPr>
              <a:t>pd</a:t>
            </a:r>
            <a:r>
              <a:rPr lang="en-US" altLang="en-US" sz="2800" dirty="0" smtClean="0">
                <a:solidFill>
                  <a:schemeClr val="accent2"/>
                </a:solidFill>
              </a:rPr>
              <a:t>(com)+ </a:t>
            </a:r>
            <a:r>
              <a:rPr lang="en-US" altLang="en-US" sz="2800" i="1" dirty="0">
                <a:solidFill>
                  <a:schemeClr val="accent2"/>
                </a:solidFill>
              </a:rPr>
              <a:t>t</a:t>
            </a:r>
            <a:r>
              <a:rPr lang="en-US" altLang="en-US" sz="2800" baseline="-25000" dirty="0">
                <a:solidFill>
                  <a:schemeClr val="accent2"/>
                </a:solidFill>
              </a:rPr>
              <a:t>setup</a:t>
            </a:r>
            <a:r>
              <a:rPr lang="en-US" altLang="en-US" sz="2800" dirty="0">
                <a:solidFill>
                  <a:schemeClr val="accent2"/>
                </a:solidFill>
              </a:rPr>
              <a:t> + </a:t>
            </a:r>
            <a:r>
              <a:rPr lang="en-US" altLang="en-US" sz="2800" i="1" dirty="0" smtClean="0">
                <a:solidFill>
                  <a:srgbClr val="C00000"/>
                </a:solidFill>
              </a:rPr>
              <a:t>t</a:t>
            </a:r>
            <a:r>
              <a:rPr lang="en-US" altLang="en-US" sz="2800" baseline="-25000" dirty="0" smtClean="0">
                <a:solidFill>
                  <a:srgbClr val="C00000"/>
                </a:solidFill>
              </a:rPr>
              <a:t>skew</a:t>
            </a:r>
            <a:endParaRPr lang="en-US" altLang="en-US" sz="2800" baseline="-25000" dirty="0">
              <a:solidFill>
                <a:srgbClr val="C00000"/>
              </a:solidFill>
            </a:endParaRPr>
          </a:p>
        </p:txBody>
      </p:sp>
      <p:sp>
        <p:nvSpPr>
          <p:cNvPr id="10" name="Rectangle 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84732" y="4461037"/>
            <a:ext cx="4038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i="1" dirty="0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 dirty="0">
                <a:solidFill>
                  <a:schemeClr val="accent2"/>
                </a:solidFill>
              </a:rPr>
              <a:t>ccq</a:t>
            </a:r>
            <a:r>
              <a:rPr lang="en-US" altLang="en-US" sz="2800" dirty="0">
                <a:solidFill>
                  <a:schemeClr val="accent2"/>
                </a:solidFill>
              </a:rPr>
              <a:t> + </a:t>
            </a:r>
            <a:r>
              <a:rPr lang="en-US" altLang="en-US" sz="2800" i="1" dirty="0" err="1" smtClean="0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 dirty="0" err="1" smtClean="0">
                <a:solidFill>
                  <a:schemeClr val="accent2"/>
                </a:solidFill>
              </a:rPr>
              <a:t>cd</a:t>
            </a:r>
            <a:r>
              <a:rPr lang="en-US" altLang="en-US" sz="2800" dirty="0" smtClean="0">
                <a:solidFill>
                  <a:schemeClr val="accent2"/>
                </a:solidFill>
              </a:rPr>
              <a:t>(com)&gt; </a:t>
            </a:r>
            <a:r>
              <a:rPr lang="en-US" altLang="en-US" sz="2800" i="1" dirty="0">
                <a:solidFill>
                  <a:schemeClr val="accent2"/>
                </a:solidFill>
              </a:rPr>
              <a:t>t</a:t>
            </a:r>
            <a:r>
              <a:rPr lang="en-US" altLang="en-US" sz="2800" baseline="-25000" dirty="0">
                <a:solidFill>
                  <a:schemeClr val="accent2"/>
                </a:solidFill>
              </a:rPr>
              <a:t>hold </a:t>
            </a:r>
            <a:r>
              <a:rPr lang="en-US" altLang="en-US" sz="2800" dirty="0">
                <a:solidFill>
                  <a:schemeClr val="accent2"/>
                </a:solidFill>
              </a:rPr>
              <a:t>+ </a:t>
            </a:r>
            <a:r>
              <a:rPr lang="en-US" altLang="en-US" sz="2800" i="1" dirty="0" smtClean="0">
                <a:solidFill>
                  <a:srgbClr val="C00000"/>
                </a:solidFill>
              </a:rPr>
              <a:t>t</a:t>
            </a:r>
            <a:r>
              <a:rPr lang="en-US" altLang="en-US" sz="2800" baseline="-25000" dirty="0" smtClean="0">
                <a:solidFill>
                  <a:srgbClr val="C00000"/>
                </a:solidFill>
              </a:rPr>
              <a:t>skew</a:t>
            </a:r>
            <a:endParaRPr lang="en-US" altLang="en-US" sz="2800" baseline="-25000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1658" y="3250304"/>
            <a:ext cx="4051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6"/>
                </a:solidFill>
              </a:rPr>
              <a:t>Skew as noise (worst case)</a:t>
            </a:r>
            <a:endParaRPr lang="en-US" sz="2800" dirty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6911" y="3250303"/>
            <a:ext cx="2624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Designated skew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3" name="Rectangle 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283174" y="4150887"/>
            <a:ext cx="4936958" cy="81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i="1" dirty="0" smtClean="0"/>
              <a:t>T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≥ </a:t>
            </a:r>
            <a:r>
              <a:rPr lang="en-US" altLang="en-US" sz="2800" i="1" dirty="0"/>
              <a:t>t</a:t>
            </a:r>
            <a:r>
              <a:rPr lang="en-US" altLang="en-US" sz="2800" i="1" baseline="-25000" dirty="0"/>
              <a:t>pcq</a:t>
            </a:r>
            <a:r>
              <a:rPr lang="en-US" altLang="en-US" sz="2800" dirty="0"/>
              <a:t> + </a:t>
            </a:r>
            <a:r>
              <a:rPr lang="en-US" altLang="en-US" sz="2800" i="1" dirty="0" err="1" smtClean="0"/>
              <a:t>t</a:t>
            </a:r>
            <a:r>
              <a:rPr lang="en-US" altLang="en-US" sz="2800" i="1" baseline="-25000" dirty="0" err="1" smtClean="0"/>
              <a:t>pd</a:t>
            </a:r>
            <a:r>
              <a:rPr lang="en-US" altLang="en-US" sz="2800" dirty="0" smtClean="0"/>
              <a:t>(com)+ </a:t>
            </a:r>
            <a:r>
              <a:rPr lang="en-US" altLang="en-US" sz="2800" i="1" dirty="0" err="1"/>
              <a:t>t</a:t>
            </a:r>
            <a:r>
              <a:rPr lang="en-US" altLang="en-US" sz="2800" baseline="-25000" dirty="0" err="1"/>
              <a:t>setup</a:t>
            </a:r>
            <a:r>
              <a:rPr lang="en-US" altLang="en-US" sz="2800" dirty="0"/>
              <a:t> </a:t>
            </a:r>
            <a:r>
              <a:rPr lang="en-US" altLang="en-US" sz="2800" dirty="0" smtClean="0"/>
              <a:t>- </a:t>
            </a:r>
            <a:r>
              <a:rPr lang="en-US" altLang="en-US" sz="2800" i="1" dirty="0" smtClean="0">
                <a:solidFill>
                  <a:srgbClr val="C00000"/>
                </a:solidFill>
              </a:rPr>
              <a:t>t</a:t>
            </a:r>
            <a:r>
              <a:rPr lang="en-US" altLang="en-US" sz="2800" baseline="-25000" dirty="0" smtClean="0">
                <a:solidFill>
                  <a:srgbClr val="C00000"/>
                </a:solidFill>
              </a:rPr>
              <a:t>skew</a:t>
            </a:r>
            <a:endParaRPr lang="en-US" altLang="en-US" sz="2800" baseline="-25000" dirty="0">
              <a:solidFill>
                <a:srgbClr val="C00000"/>
              </a:solidFill>
            </a:endParaRPr>
          </a:p>
        </p:txBody>
      </p:sp>
      <p:sp>
        <p:nvSpPr>
          <p:cNvPr id="14" name="Rectangle 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411511" y="4984465"/>
            <a:ext cx="4038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i="1" dirty="0"/>
              <a:t>t</a:t>
            </a:r>
            <a:r>
              <a:rPr lang="en-US" altLang="en-US" sz="2800" i="1" baseline="-25000" dirty="0"/>
              <a:t>ccq</a:t>
            </a:r>
            <a:r>
              <a:rPr lang="en-US" altLang="en-US" sz="2800" dirty="0"/>
              <a:t> + </a:t>
            </a:r>
            <a:r>
              <a:rPr lang="en-US" altLang="en-US" sz="2800" i="1" dirty="0" err="1" smtClean="0"/>
              <a:t>t</a:t>
            </a:r>
            <a:r>
              <a:rPr lang="en-US" altLang="en-US" sz="2800" i="1" baseline="-25000" dirty="0" err="1" smtClean="0"/>
              <a:t>cd</a:t>
            </a:r>
            <a:r>
              <a:rPr lang="en-US" altLang="en-US" sz="2800" dirty="0" smtClean="0"/>
              <a:t>(com)&gt; </a:t>
            </a:r>
            <a:r>
              <a:rPr lang="en-US" altLang="en-US" sz="2800" i="1" dirty="0"/>
              <a:t>t</a:t>
            </a:r>
            <a:r>
              <a:rPr lang="en-US" altLang="en-US" sz="2800" baseline="-25000" dirty="0"/>
              <a:t>hold </a:t>
            </a:r>
            <a:r>
              <a:rPr lang="en-US" altLang="en-US" sz="2800" dirty="0"/>
              <a:t>+</a:t>
            </a:r>
            <a:r>
              <a:rPr lang="en-US" altLang="en-US" sz="2800" dirty="0">
                <a:solidFill>
                  <a:schemeClr val="accent2"/>
                </a:solidFill>
              </a:rPr>
              <a:t> </a:t>
            </a:r>
            <a:r>
              <a:rPr lang="en-US" altLang="en-US" sz="2800" i="1" dirty="0" smtClean="0">
                <a:solidFill>
                  <a:srgbClr val="C00000"/>
                </a:solidFill>
              </a:rPr>
              <a:t>t</a:t>
            </a:r>
            <a:r>
              <a:rPr lang="en-US" altLang="en-US" sz="2800" baseline="-25000" dirty="0" smtClean="0">
                <a:solidFill>
                  <a:srgbClr val="C00000"/>
                </a:solidFill>
              </a:rPr>
              <a:t>skew</a:t>
            </a:r>
            <a:endParaRPr lang="en-US" altLang="en-US" sz="2800" baseline="-25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124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858130" y="0"/>
            <a:ext cx="7600070" cy="661182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Retiming: Example</a:t>
            </a:r>
          </a:p>
        </p:txBody>
      </p:sp>
      <p:sp>
        <p:nvSpPr>
          <p:cNvPr id="45060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" y="22361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45061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57800" y="845862"/>
            <a:ext cx="3581400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ccq</a:t>
            </a:r>
            <a:r>
              <a:rPr lang="en-US" altLang="en-US" sz="2400" dirty="0">
                <a:latin typeface="Arial" charset="0"/>
              </a:rPr>
              <a:t> = 30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i="1" baseline="-25000" dirty="0">
                <a:latin typeface="Arial" charset="0"/>
              </a:rPr>
              <a:t>pcq</a:t>
            </a:r>
            <a:r>
              <a:rPr lang="en-US" altLang="en-US" sz="2400" dirty="0">
                <a:latin typeface="Arial" charset="0"/>
              </a:rPr>
              <a:t> = 50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setup</a:t>
            </a:r>
            <a:r>
              <a:rPr lang="en-US" altLang="en-US" sz="2400" dirty="0">
                <a:latin typeface="Arial" charset="0"/>
              </a:rPr>
              <a:t> = 60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t</a:t>
            </a:r>
            <a:r>
              <a:rPr lang="en-US" altLang="en-US" sz="2400" baseline="-25000" dirty="0">
                <a:latin typeface="Arial" charset="0"/>
              </a:rPr>
              <a:t>hold</a:t>
            </a:r>
            <a:r>
              <a:rPr lang="en-US" altLang="en-US" sz="2400" dirty="0">
                <a:latin typeface="Arial" charset="0"/>
              </a:rPr>
              <a:t> = 70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pd</a:t>
            </a:r>
            <a:r>
              <a:rPr lang="en-US" altLang="en-US" sz="2400" dirty="0" smtClean="0">
                <a:latin typeface="Arial" charset="0"/>
              </a:rPr>
              <a:t>(g)= </a:t>
            </a:r>
            <a:r>
              <a:rPr lang="en-US" altLang="en-US" sz="2400" dirty="0">
                <a:latin typeface="Arial" charset="0"/>
              </a:rPr>
              <a:t>35 ps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 dirty="0">
                <a:latin typeface="Arial" charset="0"/>
              </a:rPr>
              <a:t>	</a:t>
            </a:r>
            <a:r>
              <a:rPr lang="en-US" altLang="en-US" sz="2400" i="1" dirty="0" err="1" smtClean="0">
                <a:latin typeface="Arial" charset="0"/>
              </a:rPr>
              <a:t>t</a:t>
            </a:r>
            <a:r>
              <a:rPr lang="en-US" altLang="en-US" sz="2400" i="1" baseline="-25000" dirty="0" err="1" smtClean="0">
                <a:latin typeface="Arial" charset="0"/>
              </a:rPr>
              <a:t>cd</a:t>
            </a:r>
            <a:r>
              <a:rPr lang="en-US" altLang="en-US" sz="2400" dirty="0" smtClean="0">
                <a:latin typeface="Arial" charset="0"/>
              </a:rPr>
              <a:t>(g)= </a:t>
            </a:r>
            <a:r>
              <a:rPr lang="en-US" altLang="en-US" sz="2400" dirty="0">
                <a:latin typeface="Arial" charset="0"/>
              </a:rPr>
              <a:t>25 </a:t>
            </a:r>
            <a:r>
              <a:rPr lang="en-US" altLang="en-US" sz="2400" dirty="0" smtClean="0">
                <a:latin typeface="Arial" charset="0"/>
              </a:rPr>
              <a:t>ps</a:t>
            </a:r>
            <a:endParaRPr lang="en-US" altLang="en-US" sz="2400" dirty="0">
              <a:latin typeface="Arial" charset="0"/>
            </a:endParaRPr>
          </a:p>
        </p:txBody>
      </p:sp>
      <p:graphicFrame>
        <p:nvGraphicFramePr>
          <p:cNvPr id="45064" name="Object 10"/>
          <p:cNvGraphicFramePr>
            <a:graphicFrameLocks noGrp="1" noChangeAspect="1"/>
          </p:cNvGraphicFramePr>
          <p:nvPr>
            <p:ph sz="half" idx="1"/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173037352"/>
              </p:ext>
            </p:extLst>
          </p:nvPr>
        </p:nvGraphicFramePr>
        <p:xfrm>
          <a:off x="533400" y="534572"/>
          <a:ext cx="3163887" cy="216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7" name="Visio" r:id="rId11" imgW="2314472" imgH="1517652" progId="Visio.Drawing.11">
                  <p:embed/>
                </p:oleObj>
              </mc:Choice>
              <mc:Fallback>
                <p:oleObj name="Visio" r:id="rId11" imgW="2314472" imgH="1517652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34572"/>
                        <a:ext cx="3163887" cy="216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6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BF02A7F-C1DB-4A54-8ECF-7092310C465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dirty="0" smtClean="0"/>
          </a:p>
        </p:txBody>
      </p:sp>
      <p:sp>
        <p:nvSpPr>
          <p:cNvPr id="12" name="Rectangle 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76224" y="2566688"/>
            <a:ext cx="5082891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i="1" dirty="0"/>
              <a:t>T</a:t>
            </a:r>
            <a:r>
              <a:rPr lang="en-US" altLang="en-US" sz="2800" i="1" baseline="-25000" dirty="0"/>
              <a:t>c</a:t>
            </a:r>
            <a:r>
              <a:rPr lang="en-US" altLang="en-US" sz="2800" dirty="0"/>
              <a:t> ≥ </a:t>
            </a:r>
            <a:r>
              <a:rPr lang="en-US" altLang="en-US" sz="2800" i="1" dirty="0"/>
              <a:t>t</a:t>
            </a:r>
            <a:r>
              <a:rPr lang="en-US" altLang="en-US" sz="2800" i="1" baseline="-25000" dirty="0"/>
              <a:t>pcq</a:t>
            </a:r>
            <a:r>
              <a:rPr lang="en-US" altLang="en-US" sz="2800" dirty="0"/>
              <a:t> + </a:t>
            </a:r>
            <a:r>
              <a:rPr lang="en-US" altLang="en-US" sz="2800" i="1" dirty="0" err="1" smtClean="0"/>
              <a:t>t</a:t>
            </a:r>
            <a:r>
              <a:rPr lang="en-US" altLang="en-US" sz="2800" i="1" baseline="-25000" dirty="0" err="1" smtClean="0"/>
              <a:t>pd</a:t>
            </a:r>
            <a:r>
              <a:rPr lang="en-US" altLang="en-US" sz="2800" dirty="0" smtClean="0"/>
              <a:t>(com)+ </a:t>
            </a:r>
            <a:r>
              <a:rPr lang="en-US" altLang="en-US" sz="2800" i="1" dirty="0"/>
              <a:t>t</a:t>
            </a:r>
            <a:r>
              <a:rPr lang="en-US" altLang="en-US" sz="2800" baseline="-25000" dirty="0"/>
              <a:t>setup</a:t>
            </a:r>
            <a:r>
              <a:rPr lang="en-US" altLang="en-US" sz="2800" dirty="0"/>
              <a:t> </a:t>
            </a:r>
            <a:r>
              <a:rPr lang="en-US" altLang="en-US" sz="2800" dirty="0" smtClean="0"/>
              <a:t>- </a:t>
            </a:r>
            <a:r>
              <a:rPr lang="en-US" altLang="en-US" sz="2800" i="1" dirty="0"/>
              <a:t>t</a:t>
            </a:r>
            <a:r>
              <a:rPr lang="en-US" altLang="en-US" sz="2800" baseline="-25000" dirty="0"/>
              <a:t>skew</a:t>
            </a:r>
          </a:p>
          <a:p>
            <a:pPr eaLnBrk="1" hangingPunct="1">
              <a:buFontTx/>
              <a:buNone/>
            </a:pPr>
            <a:r>
              <a:rPr lang="en-US" altLang="en-US" sz="2800" i="1" dirty="0" err="1" smtClean="0"/>
              <a:t>t</a:t>
            </a:r>
            <a:r>
              <a:rPr lang="en-US" altLang="en-US" sz="2800" i="1" baseline="-25000" dirty="0" err="1" smtClean="0"/>
              <a:t>ccq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+ </a:t>
            </a:r>
            <a:r>
              <a:rPr lang="en-US" altLang="en-US" sz="2800" i="1" dirty="0" err="1" smtClean="0"/>
              <a:t>t</a:t>
            </a:r>
            <a:r>
              <a:rPr lang="en-US" altLang="en-US" sz="2800" baseline="-25000" dirty="0" err="1" smtClean="0"/>
              <a:t>cd</a:t>
            </a:r>
            <a:r>
              <a:rPr lang="en-US" altLang="en-US" sz="2800" dirty="0" smtClean="0"/>
              <a:t>(com) ≥ </a:t>
            </a:r>
            <a:r>
              <a:rPr lang="en-US" altLang="en-US" sz="2800" i="1" dirty="0" err="1"/>
              <a:t>t</a:t>
            </a:r>
            <a:r>
              <a:rPr lang="en-US" altLang="en-US" sz="2800" i="1" baseline="-25000" dirty="0" err="1"/>
              <a:t>hold</a:t>
            </a:r>
            <a:r>
              <a:rPr lang="en-US" altLang="en-US" sz="2800" dirty="0"/>
              <a:t> </a:t>
            </a:r>
            <a:r>
              <a:rPr lang="en-US" altLang="en-US" sz="2800" dirty="0" smtClean="0"/>
              <a:t>+ </a:t>
            </a:r>
            <a:r>
              <a:rPr lang="en-US" altLang="en-US" sz="2800" i="1" dirty="0" smtClean="0"/>
              <a:t>t</a:t>
            </a:r>
            <a:r>
              <a:rPr lang="en-US" altLang="en-US" sz="2800" baseline="-25000" dirty="0" smtClean="0"/>
              <a:t>skew</a:t>
            </a:r>
            <a:endParaRPr lang="en-US" altLang="en-US" sz="2800" baseline="-25000" dirty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altLang="en-US" baseline="-25000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76225" y="3668776"/>
            <a:ext cx="4191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i="1" dirty="0"/>
              <a:t>T</a:t>
            </a:r>
            <a:r>
              <a:rPr lang="en-US" altLang="en-US" sz="2800" i="1" baseline="-25000" dirty="0"/>
              <a:t>c</a:t>
            </a:r>
            <a:r>
              <a:rPr lang="en-US" altLang="en-US" sz="2800" dirty="0"/>
              <a:t> ≥ </a:t>
            </a:r>
            <a:r>
              <a:rPr lang="en-US" altLang="en-US" sz="2800" i="1" dirty="0" smtClean="0"/>
              <a:t>50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+ </a:t>
            </a:r>
            <a:r>
              <a:rPr lang="en-US" altLang="en-US" sz="2800" i="1" dirty="0" smtClean="0"/>
              <a:t>105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+ </a:t>
            </a:r>
            <a:r>
              <a:rPr lang="en-US" altLang="en-US" sz="2800" i="1" dirty="0" smtClean="0"/>
              <a:t>60</a:t>
            </a:r>
            <a:r>
              <a:rPr lang="en-US" altLang="en-US" sz="2800" dirty="0" smtClean="0"/>
              <a:t> - </a:t>
            </a:r>
            <a:r>
              <a:rPr lang="en-US" altLang="en-US" sz="2800" i="1" dirty="0"/>
              <a:t>t</a:t>
            </a:r>
            <a:r>
              <a:rPr lang="en-US" altLang="en-US" sz="2800" baseline="-25000" dirty="0"/>
              <a:t>skew</a:t>
            </a:r>
          </a:p>
          <a:p>
            <a:pPr eaLnBrk="1" hangingPunct="1">
              <a:buFontTx/>
              <a:buNone/>
            </a:pPr>
            <a:r>
              <a:rPr lang="en-US" altLang="en-US" sz="2800" i="1" dirty="0" smtClean="0"/>
              <a:t>30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+ </a:t>
            </a:r>
            <a:r>
              <a:rPr lang="en-US" altLang="en-US" sz="2800" i="1" dirty="0" smtClean="0"/>
              <a:t>50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≥ </a:t>
            </a:r>
            <a:r>
              <a:rPr lang="en-US" altLang="en-US" sz="2800" dirty="0" smtClean="0"/>
              <a:t>70+ </a:t>
            </a:r>
            <a:r>
              <a:rPr lang="en-US" altLang="en-US" sz="2800" i="1" dirty="0" smtClean="0"/>
              <a:t>t</a:t>
            </a:r>
            <a:r>
              <a:rPr lang="en-US" altLang="en-US" sz="2800" baseline="-25000" dirty="0" smtClean="0"/>
              <a:t>skew</a:t>
            </a:r>
            <a:endParaRPr lang="en-US" altLang="en-US" sz="2800" baseline="-25000" dirty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altLang="en-US" baseline="-25000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5873" y="4669032"/>
            <a:ext cx="58922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iClicker: The minimum clock period T can be:</a:t>
            </a:r>
          </a:p>
          <a:p>
            <a:pPr marL="457200" indent="-457200">
              <a:buAutoNum type="alphaUcPeriod"/>
            </a:pPr>
            <a:r>
              <a:rPr lang="en-US" dirty="0" smtClean="0"/>
              <a:t>195</a:t>
            </a:r>
          </a:p>
          <a:p>
            <a:pPr marL="457200" indent="-457200">
              <a:buAutoNum type="alphaUcPeriod"/>
            </a:pPr>
            <a:r>
              <a:rPr lang="en-US" dirty="0" smtClean="0"/>
              <a:t>205</a:t>
            </a:r>
          </a:p>
          <a:p>
            <a:pPr marL="457200" indent="-457200">
              <a:buAutoNum type="alphaUcPeriod"/>
            </a:pPr>
            <a:r>
              <a:rPr lang="en-US" dirty="0" smtClean="0"/>
              <a:t>215</a:t>
            </a:r>
          </a:p>
          <a:p>
            <a:pPr marL="457200" indent="-457200">
              <a:buAutoNum type="alphaUcPeriod"/>
            </a:pPr>
            <a:r>
              <a:rPr lang="en-US" dirty="0" smtClean="0"/>
              <a:t>None of the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4449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Timing and Retiming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6629400" cy="4114800"/>
          </a:xfrm>
        </p:spPr>
        <p:txBody>
          <a:bodyPr/>
          <a:lstStyle/>
          <a:p>
            <a:r>
              <a:rPr lang="en-US" altLang="en-US" dirty="0" smtClean="0"/>
              <a:t>Retiming: Adjust the clock skew so that the clock period can be reduced.</a:t>
            </a:r>
          </a:p>
          <a:p>
            <a:r>
              <a:rPr lang="en-US" altLang="en-US" dirty="0" smtClean="0"/>
              <a:t>Add a few more examples on timing and retiming.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22B8079-F651-44C7-9266-923E60BBBEB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dirty="0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657664" y="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Conclusion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23889"/>
            <a:ext cx="7837488" cy="5162843"/>
          </a:xfrm>
        </p:spPr>
        <p:txBody>
          <a:bodyPr/>
          <a:lstStyle/>
          <a:p>
            <a:r>
              <a:rPr lang="en-US" altLang="en-US" dirty="0" smtClean="0"/>
              <a:t>Clock to Clock: Range of shortest and longest paths</a:t>
            </a:r>
          </a:p>
          <a:p>
            <a:r>
              <a:rPr lang="en-US" altLang="en-US" dirty="0" smtClean="0"/>
              <a:t>Design revision and retiming to adjust the constraints</a:t>
            </a:r>
          </a:p>
          <a:p>
            <a:r>
              <a:rPr lang="en-US" altLang="en-US" dirty="0" smtClean="0"/>
              <a:t>Research: Variation aware designs</a:t>
            </a:r>
          </a:p>
          <a:p>
            <a:pPr marL="0" indent="0">
              <a:buNone/>
            </a:pPr>
            <a:r>
              <a:rPr lang="en-US" altLang="en-US" sz="2400" dirty="0" smtClean="0"/>
              <a:t>Extra materials:</a:t>
            </a:r>
          </a:p>
          <a:p>
            <a:r>
              <a:rPr lang="en-US" altLang="en-US" sz="2400" dirty="0"/>
              <a:t>C. Leiserson and J. Saxe, "Retiming Synchronous Circuitry," Algorithmica, pp. 6:5-35, 1991.</a:t>
            </a:r>
          </a:p>
          <a:p>
            <a:r>
              <a:rPr lang="en-US" altLang="en-US" sz="2400" dirty="0" smtClean="0"/>
              <a:t> L.T</a:t>
            </a:r>
            <a:r>
              <a:rPr lang="en-US" altLang="en-US" sz="2400" dirty="0"/>
              <a:t>. Liu, M. Shih, N.C. Chou, C.K. Cheng, and W. Ku</a:t>
            </a:r>
            <a:r>
              <a:rPr lang="en-US" altLang="en-US" sz="2400" dirty="0" smtClean="0"/>
              <a:t>, "</a:t>
            </a:r>
            <a:r>
              <a:rPr lang="en-US" altLang="en-US" sz="2400" dirty="0"/>
              <a:t>Performance-Driven Partitioning Using Retiming and Replication</a:t>
            </a:r>
            <a:r>
              <a:rPr lang="en-US" altLang="en-US" sz="2400" dirty="0" smtClean="0"/>
              <a:t>,“ IEEE </a:t>
            </a:r>
            <a:r>
              <a:rPr lang="en-US" altLang="en-US" sz="2400" dirty="0"/>
              <a:t>Int. Conf. on Computer-Aided Design, pp. 296-299, Nov. 1993.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4710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912FDED-254C-433C-80E0-7F8A6A5D4BF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 dirty="0" smtClean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4605</TotalTime>
  <Words>2409</Words>
  <Application>Microsoft Office PowerPoint</Application>
  <PresentationFormat>On-screen Show (4:3)</PresentationFormat>
  <Paragraphs>515</Paragraphs>
  <Slides>46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Default Design</vt:lpstr>
      <vt:lpstr>VISIO</vt:lpstr>
      <vt:lpstr>Visio</vt:lpstr>
      <vt:lpstr>PowerPoint Presentation</vt:lpstr>
      <vt:lpstr>Timing</vt:lpstr>
      <vt:lpstr>Timing: Motivation</vt:lpstr>
      <vt:lpstr>The Story of Goldilocks and the Three Bears</vt:lpstr>
      <vt:lpstr>PowerPoint Presentation</vt:lpstr>
      <vt:lpstr>PowerPoint Presentation</vt:lpstr>
      <vt:lpstr>PowerPoint Presentation</vt:lpstr>
      <vt:lpstr>Timing of the System</vt:lpstr>
      <vt:lpstr>Gate Delay: Combinational Logic Timing</vt:lpstr>
      <vt:lpstr>Gate Delay: Combinational Logic Timing</vt:lpstr>
      <vt:lpstr>Combinational Logic Delay</vt:lpstr>
      <vt:lpstr>Interconnect Delay</vt:lpstr>
      <vt:lpstr>Combinational Logic: Output timing constraints</vt:lpstr>
      <vt:lpstr>Flip-Flop Timing Window</vt:lpstr>
      <vt:lpstr>FF Input Constraints: Set up and hold time</vt:lpstr>
      <vt:lpstr>FF Output Timing Constraints</vt:lpstr>
      <vt:lpstr>PowerPoint Presentation</vt:lpstr>
      <vt:lpstr>PowerPoint Presentation</vt:lpstr>
      <vt:lpstr>PowerPoint Presentation</vt:lpstr>
      <vt:lpstr>PIQ: The timing of which of the following signals can cause a setup-time violation?</vt:lpstr>
      <vt:lpstr>PIQ: A hold time violation is likely to occur when</vt:lpstr>
      <vt:lpstr>PIQ: A hold time violation is likely to occur when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Setup Time Constraint</vt:lpstr>
      <vt:lpstr>Setup Time Constraint</vt:lpstr>
      <vt:lpstr>Setup Time Constraint</vt:lpstr>
      <vt:lpstr>PowerPoint Presentation</vt:lpstr>
      <vt:lpstr>Hold Time Constraint</vt:lpstr>
      <vt:lpstr>Hold Time Constraint</vt:lpstr>
      <vt:lpstr>Timing Analysis: Example</vt:lpstr>
      <vt:lpstr>Timing Analysis: Example</vt:lpstr>
      <vt:lpstr>Example: Fix Hold Time Violation</vt:lpstr>
      <vt:lpstr>Example: Fix Hold Time Violation</vt:lpstr>
      <vt:lpstr>Clock Skew</vt:lpstr>
      <vt:lpstr>Time Constraint with Clock Skew (Noise)</vt:lpstr>
      <vt:lpstr>Timing Analysis with Clock Skew: Example</vt:lpstr>
      <vt:lpstr>Time Constraint with Clock Skew: Example</vt:lpstr>
      <vt:lpstr>Clock Skew: Example</vt:lpstr>
      <vt:lpstr>Retiming with Designated Skew</vt:lpstr>
      <vt:lpstr>Retiming: Example</vt:lpstr>
      <vt:lpstr>Timing and Retiming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173</cp:revision>
  <cp:lastPrinted>2016-02-19T19:27:21Z</cp:lastPrinted>
  <dcterms:created xsi:type="dcterms:W3CDTF">2002-04-20T15:43:59Z</dcterms:created>
  <dcterms:modified xsi:type="dcterms:W3CDTF">2018-05-14T22:14:09Z</dcterms:modified>
</cp:coreProperties>
</file>