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2" r:id="rId4"/>
    <p:sldId id="264" r:id="rId5"/>
    <p:sldId id="270" r:id="rId6"/>
    <p:sldId id="263" r:id="rId7"/>
    <p:sldId id="258" r:id="rId8"/>
    <p:sldId id="271" r:id="rId9"/>
    <p:sldId id="259" r:id="rId10"/>
    <p:sldId id="260" r:id="rId11"/>
    <p:sldId id="265" r:id="rId12"/>
    <p:sldId id="266" r:id="rId13"/>
    <p:sldId id="268" r:id="rId14"/>
    <p:sldId id="267" r:id="rId15"/>
    <p:sldId id="261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C0000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0"/>
    <p:restoredTop sz="94631"/>
  </p:normalViewPr>
  <p:slideViewPr>
    <p:cSldViewPr snapToGrid="0" snapToObjects="1">
      <p:cViewPr>
        <p:scale>
          <a:sx n="110" d="100"/>
          <a:sy n="110" d="100"/>
        </p:scale>
        <p:origin x="24" y="-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FFC0D-1C66-184B-B6AA-664224191455}" type="datetimeFigureOut">
              <a:rPr lang="en-US" smtClean="0"/>
              <a:t>4/21/18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258DD-EF35-B041-A3C1-A4213FA1A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7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0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49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905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879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82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93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2DB0-9788-6049-9DA1-6A840AFB5CA7}" type="datetime1">
              <a:rPr lang="en-US" smtClean="0"/>
              <a:t>4/21/18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8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570A-BB81-D84F-9B2A-15E5684A643C}" type="datetime1">
              <a:rPr lang="en-US" smtClean="0"/>
              <a:t>4/21/18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5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B51D-C7B8-014C-8713-D0DC84A2A3C7}" type="datetime1">
              <a:rPr lang="en-US" smtClean="0"/>
              <a:t>4/21/18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74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3CFA-D3E5-D141-83BC-7107850DA58D}" type="datetime1">
              <a:rPr lang="en-US" smtClean="0"/>
              <a:t>4/21/18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7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C952-18D5-934B-BB92-9A13F2CAFF3F}" type="datetime1">
              <a:rPr lang="en-US" smtClean="0"/>
              <a:t>4/21/18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41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1AC2-89BF-884F-A965-73C795EC8DB9}" type="datetime1">
              <a:rPr lang="en-US" smtClean="0"/>
              <a:t>4/21/18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7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D098-C0E3-F345-8560-8162F2AE1C4C}" type="datetime1">
              <a:rPr lang="en-US" smtClean="0"/>
              <a:t>4/21/18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4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0BF1E-9F0C-764A-B097-B006297CD479}" type="datetime1">
              <a:rPr lang="en-US" smtClean="0"/>
              <a:t>4/21/18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7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1EE2-6F7A-9D46-A13F-747642F5B376}" type="datetime1">
              <a:rPr lang="en-US" smtClean="0"/>
              <a:t>4/21/18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5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B5E29-F137-B14B-B3E0-CAE0244BA176}" type="datetime1">
              <a:rPr lang="en-US" smtClean="0"/>
              <a:t>4/21/18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70F3-2B0B-D64B-8523-009E7DA9B996}" type="datetime1">
              <a:rPr lang="en-US" smtClean="0"/>
              <a:t>4/21/18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504E0-0DFB-CE45-84F8-6D4DF1B4546B}" type="datetime1">
              <a:rPr lang="en-US" smtClean="0"/>
              <a:t>4/21/18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4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4" Type="http://schemas.openxmlformats.org/officeDocument/2006/relationships/image" Target="../media/image140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4" Type="http://schemas.openxmlformats.org/officeDocument/2006/relationships/image" Target="../media/image140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4" Type="http://schemas.openxmlformats.org/officeDocument/2006/relationships/image" Target="../media/image140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4" Type="http://schemas.openxmlformats.org/officeDocument/2006/relationships/image" Target="../media/image140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CSE140 HW2 Preparation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Xinyuan Wang</a:t>
            </a:r>
          </a:p>
          <a:p>
            <a:r>
              <a:rPr lang="en-US" dirty="0" smtClean="0"/>
              <a:t>04/20/2018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Q1: Boolean Algebra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4324"/>
                <a:ext cx="10515600" cy="4994276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 Boolean Algebra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≠</m:t>
                    </m:r>
                  </m:oMath>
                </a14:m>
                <a:r>
                  <a:rPr lang="en-US" dirty="0" smtClean="0"/>
                  <a:t> Switching Algebra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What makes a Boolean algebra?</a:t>
                </a:r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chemeClr val="tx1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A multiple valued logic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defined over two operations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r>
                      <a:rPr lang="en-US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𝒐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𝒑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𝟏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𝒐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𝒑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𝟐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that satisfies the following properties:</a:t>
                </a:r>
              </a:p>
              <a:p>
                <a:pPr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Associative</a:t>
                </a:r>
                <a:endParaRPr lang="en-US" b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for any elements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 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rom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𝑜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𝑜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endParaRPr lang="en-US" dirty="0">
                  <a:solidFill>
                    <a:schemeClr val="tx1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4324"/>
                <a:ext cx="10515600" cy="4994276"/>
              </a:xfrm>
              <a:blipFill rotWithShape="0">
                <a:blip r:embed="rId3"/>
                <a:stretch>
                  <a:fillRect l="-1217" t="-2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3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Q1: Boolean Algebra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4324"/>
                <a:ext cx="10124090" cy="4994276"/>
              </a:xfrm>
            </p:spPr>
            <p:txBody>
              <a:bodyPr>
                <a:normAutofit/>
              </a:bodyPr>
              <a:lstStyle/>
              <a:p>
                <a:pPr>
                  <a:buFont typeface="Wingdings" charset="2"/>
                  <a:buChar char="ü"/>
                </a:pPr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 Commutative</a:t>
                </a: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for each pair of elements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 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rom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en-US" i="1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>
                  <a:buFont typeface="Wingdings" charset="2"/>
                  <a:buChar char="ü"/>
                </a:pPr>
                <a:r>
                  <a:rPr lang="en-US" b="1" dirty="0">
                    <a:latin typeface="Cambria Math" charset="0"/>
                    <a:ea typeface="Cambria Math" charset="0"/>
                    <a:cs typeface="Cambria Math" charset="0"/>
                  </a:rPr>
                  <a:t> Distributive</a:t>
                </a: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for any elements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 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rom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d>
                      <m:d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𝑜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d>
                      <m:d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𝑜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4324"/>
                <a:ext cx="10124090" cy="4994276"/>
              </a:xfrm>
              <a:blipFill rotWithShape="0">
                <a:blip r:embed="rId2"/>
                <a:stretch>
                  <a:fillRect l="-1084" t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Q1: Boolean Algebra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4324"/>
                <a:ext cx="10124090" cy="4994276"/>
              </a:xfrm>
            </p:spPr>
            <p:txBody>
              <a:bodyPr>
                <a:normAutofit/>
              </a:bodyPr>
              <a:lstStyle/>
              <a:p>
                <a:pPr>
                  <a:buFont typeface="Wingdings" charset="2"/>
                  <a:buChar char="ü"/>
                </a:pPr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 Commutative</a:t>
                </a: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for each pair of elements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 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rom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en-US" i="1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>
                  <a:buFont typeface="Wingdings" charset="2"/>
                  <a:buChar char="ü"/>
                </a:pPr>
                <a:r>
                  <a:rPr lang="en-US" b="1" dirty="0">
                    <a:latin typeface="Cambria Math" charset="0"/>
                    <a:ea typeface="Cambria Math" charset="0"/>
                    <a:cs typeface="Cambria Math" charset="0"/>
                  </a:rPr>
                  <a:t> Distributive</a:t>
                </a: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for any elements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 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rom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d>
                      <m:d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𝑜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d>
                      <m:d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𝑜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4324"/>
                <a:ext cx="10124090" cy="4994276"/>
              </a:xfrm>
              <a:blipFill rotWithShape="0">
                <a:blip r:embed="rId3"/>
                <a:stretch>
                  <a:fillRect l="-1084" t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430" y="796048"/>
            <a:ext cx="5245100" cy="3200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179237" y="4081462"/>
                <a:ext cx="3350173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chemeClr val="tx1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Choose elements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solidFill>
                          <a:srgbClr val="00B05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B05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a</m:t>
                    </m:r>
                    <m:r>
                      <a:rPr lang="en-US" sz="2800" b="0" i="0" smtClean="0">
                        <a:solidFill>
                          <a:srgbClr val="00B05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B05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b</m:t>
                    </m:r>
                    <m:r>
                      <a:rPr lang="en-US" sz="2800" b="0" i="0" smtClean="0">
                        <a:solidFill>
                          <a:srgbClr val="00B05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r>
                  <a:rPr lang="en-US" sz="2800" dirty="0" smtClean="0">
                    <a:solidFill>
                      <a:srgbClr val="00B05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on operator </a:t>
                </a:r>
                <a:r>
                  <a:rPr lang="en-US" sz="2800" dirty="0" smtClean="0">
                    <a:solidFill>
                      <a:srgbClr val="00B05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&amp;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a</m:t>
                      </m:r>
                      <m:r>
                        <a:rPr lang="en-US" sz="2800" b="0" i="0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&amp;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b</m:t>
                      </m:r>
                      <m:r>
                        <a:rPr lang="en-US" sz="2800" b="0" i="0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c</m:t>
                      </m:r>
                      <m:r>
                        <a:rPr lang="en-US" sz="2800" b="0" i="0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b</m:t>
                      </m:r>
                      <m:r>
                        <a:rPr lang="en-US" sz="2800" b="0" i="0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&amp;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solidFill>
                            <a:srgbClr val="00B05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a</m:t>
                      </m:r>
                    </m:oMath>
                  </m:oMathPara>
                </a14:m>
                <a:endParaRPr lang="en-US" sz="2800" dirty="0" smtClean="0">
                  <a:solidFill>
                    <a:schemeClr val="tx1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endParaRPr lang="en-US" sz="2800" dirty="0">
                  <a:solidFill>
                    <a:schemeClr val="tx1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9237" y="4081462"/>
                <a:ext cx="3350173" cy="1815882"/>
              </a:xfrm>
              <a:prstGeom prst="rect">
                <a:avLst/>
              </a:prstGeom>
              <a:blipFill rotWithShape="0">
                <a:blip r:embed="rId5"/>
                <a:stretch>
                  <a:fillRect l="-3825" t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746327" y="534438"/>
            <a:ext cx="2017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smtClean="0"/>
              <a:t>Example</a:t>
            </a:r>
            <a:endParaRPr lang="en-US" sz="2800" b="1" i="1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13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Q1: Boolean Algebra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4324"/>
                <a:ext cx="10124090" cy="4994276"/>
              </a:xfrm>
            </p:spPr>
            <p:txBody>
              <a:bodyPr>
                <a:normAutofit/>
              </a:bodyPr>
              <a:lstStyle/>
              <a:p>
                <a:pPr>
                  <a:buFont typeface="Wingdings" charset="2"/>
                  <a:buChar char="ü"/>
                </a:pPr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 Commutative</a:t>
                </a: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for each pair of elements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 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rom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ea typeface="Cambria Math" charset="0"/>
                    <a:cs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en-US" i="1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>
                  <a:buFont typeface="Wingdings" charset="2"/>
                  <a:buChar char="ü"/>
                </a:pPr>
                <a:r>
                  <a:rPr lang="en-US" b="1" dirty="0">
                    <a:latin typeface="Cambria Math" charset="0"/>
                    <a:ea typeface="Cambria Math" charset="0"/>
                    <a:cs typeface="Cambria Math" charset="0"/>
                  </a:rPr>
                  <a:t> Distributive</a:t>
                </a: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for any elements </a:t>
                </a:r>
                <a14:m>
                  <m:oMath xmlns:m="http://schemas.openxmlformats.org/officeDocument/2006/math"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 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rom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d>
                      <m:d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𝑜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d>
                      <m:d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𝑜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4324"/>
                <a:ext cx="10124090" cy="4994276"/>
              </a:xfrm>
              <a:blipFill rotWithShape="0">
                <a:blip r:embed="rId3"/>
                <a:stretch>
                  <a:fillRect l="-1084" t="-2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556" y="331212"/>
            <a:ext cx="5245100" cy="3200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127390" y="3565525"/>
                <a:ext cx="3457904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/>
                  <a:t>For the homework problem, you will have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4×4×4=64</m:t>
                    </m:r>
                  </m:oMath>
                </a14:m>
                <a:r>
                  <a:rPr lang="en-US" sz="3200" dirty="0" smtClean="0"/>
                  <a:t>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sz="32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sz="32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sz="32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sz="32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sz="32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sz="32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 </m:t>
                    </m:r>
                  </m:oMath>
                </a14:m>
                <a:r>
                  <a:rPr lang="en-US" sz="3200" dirty="0" smtClean="0"/>
                  <a:t>, but </a:t>
                </a:r>
                <a:r>
                  <a:rPr lang="en-US" sz="3200" b="1" dirty="0" smtClean="0">
                    <a:solidFill>
                      <a:srgbClr val="FF0000"/>
                    </a:solidFill>
                  </a:rPr>
                  <a:t>No Need </a:t>
                </a:r>
                <a:r>
                  <a:rPr lang="en-US" sz="3200" dirty="0" smtClean="0"/>
                  <a:t>to list them all!</a:t>
                </a:r>
                <a:endParaRPr lang="en-US" sz="3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390" y="3565525"/>
                <a:ext cx="3457904" cy="3046988"/>
              </a:xfrm>
              <a:prstGeom prst="rect">
                <a:avLst/>
              </a:prstGeom>
              <a:blipFill rotWithShape="0">
                <a:blip r:embed="rId5"/>
                <a:stretch>
                  <a:fillRect l="-4409" t="-2600" r="-882" b="-5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8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Q1: Boolean Algebra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4324"/>
                <a:ext cx="10124090" cy="4994276"/>
              </a:xfrm>
            </p:spPr>
            <p:txBody>
              <a:bodyPr>
                <a:normAutofit fontScale="92500"/>
              </a:bodyPr>
              <a:lstStyle/>
              <a:p>
                <a:pPr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en-US" b="1" dirty="0">
                    <a:latin typeface="Cambria Math" charset="0"/>
                    <a:ea typeface="Cambria Math" charset="0"/>
                    <a:cs typeface="Cambria Math" charset="0"/>
                  </a:rPr>
                  <a:t> Identity</a:t>
                </a: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there exist element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such that: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𝒙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, 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i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∈{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:r>
                  <a:rPr lang="en-US" dirty="0">
                    <a:solidFill>
                      <a:srgbClr val="C0000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We call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the identity element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there exist element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such that: </a:t>
                </a:r>
                <a14:m>
                  <m:oMath xmlns:m="http://schemas.openxmlformats.org/officeDocument/2006/math">
                    <m:r>
                      <a:rPr lang="en-US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𝒚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, 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i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∈{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:r>
                  <a:rPr lang="en-US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We call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the identity element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>
                  <a:buFont typeface="Wingdings" charset="2"/>
                  <a:buChar char="ü"/>
                </a:pPr>
                <a:r>
                  <a:rPr lang="en-US" b="1" dirty="0" smtClean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  <a:r>
                  <a:rPr lang="en-US" b="1" dirty="0">
                    <a:latin typeface="Cambria Math" charset="0"/>
                    <a:ea typeface="Cambria Math" charset="0"/>
                    <a:cs typeface="Cambria Math" charset="0"/>
                  </a:rPr>
                  <a:t>Complement</a:t>
                </a: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each element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has a unique complement element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f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rom</m:t>
                    </m:r>
                    <m:r>
                      <a:rPr lang="en-US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{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,⋯,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the identity element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the identity element of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𝑜</m:t>
                    </m:r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  <a:latin typeface="Cambria Math" charset="0"/>
                    <a:ea typeface="Cambria Math" charset="0"/>
                    <a:cs typeface="Cambria Math" charset="0"/>
                  </a:rPr>
                  <a:t> </a:t>
                </a:r>
              </a:p>
              <a:p>
                <a:pPr lvl="1">
                  <a:lnSpc>
                    <a:spcPct val="120000"/>
                  </a:lnSpc>
                  <a:buFont typeface="Courier New" charset="0"/>
                  <a:buChar char="o"/>
                </a:pPr>
                <a:r>
                  <a:rPr lang="en-US" dirty="0">
                    <a:latin typeface="Cambria Math" charset="0"/>
                    <a:ea typeface="Cambria Math" charset="0"/>
                    <a:cs typeface="Cambria Math" charset="0"/>
                  </a:rPr>
                  <a:t> Boolean algebra has even number of values.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4324"/>
                <a:ext cx="10124090" cy="4994276"/>
              </a:xfrm>
              <a:blipFill rotWithShape="0">
                <a:blip r:embed="rId2"/>
                <a:stretch>
                  <a:fillRect l="-964" t="-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9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Q2: Multiplication Machine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99804"/>
                <a:ext cx="10515600" cy="4970443"/>
              </a:xfrm>
            </p:spPr>
            <p:txBody>
              <a:bodyPr>
                <a:normAutofit fontScale="92500"/>
              </a:bodyPr>
              <a:lstStyle/>
              <a:p>
                <a:r>
                  <a:rPr lang="en-US" dirty="0" smtClean="0"/>
                  <a:t>What is </a:t>
                </a:r>
                <a:r>
                  <a:rPr lang="en-US" i="1" dirty="0" smtClean="0"/>
                  <a:t>Multiplication</a:t>
                </a:r>
                <a:r>
                  <a:rPr lang="en-US" dirty="0" smtClean="0"/>
                  <a:t> between binary inputs? 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en-US" dirty="0" smtClean="0"/>
                  <a:t>Given 2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n-bits</a:t>
                </a:r>
                <a:r>
                  <a:rPr lang="en-US" dirty="0" smtClean="0"/>
                  <a:t> input, how many bits for the output?</a:t>
                </a:r>
                <a:endParaRPr lang="en-US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6"/>
                                <m:mcJc m:val="center"/>
                              </m:mcPr>
                            </m:mc>
                          </m:mcs>
                          <m:ctrlPr>
                            <a:rPr lang="uk-UA" b="0" i="1" smtClean="0">
                              <a:latin typeface="Cambria Math" charset="0"/>
                            </a:rPr>
                          </m:ctrlPr>
                        </m:mPr>
                        <m:mr>
                          <m:e/>
                          <m:e/>
                          <m:e/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</m:mr>
                        <m:mr>
                          <m:e/>
                          <m:e/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×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</m:mr>
                        <m:mr>
                          <m:e/>
                          <m:e/>
                          <m:e/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</m:mr>
                        <m:mr>
                          <m:e/>
                          <m:e/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  <m:e/>
                        </m:mr>
                        <m:mr>
                          <m:e/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  <m:e/>
                          <m:e/>
                        </m:mr>
                        <m:m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</m:mr>
                      </m:m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Truth table: with 2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dirty="0" smtClean="0"/>
                  <a:t>-bits input elements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𝑚</m:t>
                    </m:r>
                  </m:oMath>
                </a14:m>
                <a:r>
                  <a:rPr lang="en-US" dirty="0" smtClean="0"/>
                  <a:t>-bits output </a:t>
                </a:r>
              </a:p>
              <a:p>
                <a:r>
                  <a:rPr lang="en-US" dirty="0"/>
                  <a:t> </a:t>
                </a:r>
                <a:r>
                  <a:rPr lang="en-US" dirty="0" err="1" smtClean="0"/>
                  <a:t>Minterms</a:t>
                </a:r>
                <a:r>
                  <a:rPr lang="en-US" dirty="0" smtClean="0"/>
                  <a:t> &amp; </a:t>
                </a:r>
                <a:r>
                  <a:rPr lang="en-US" dirty="0" err="1" smtClean="0"/>
                  <a:t>Maxterms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99804"/>
                <a:ext cx="10515600" cy="4970443"/>
              </a:xfrm>
              <a:blipFill rotWithShape="0">
                <a:blip r:embed="rId3"/>
                <a:stretch>
                  <a:fillRect l="-928" t="-1840" b="-2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>
            <a:off x="5706319" y="3507141"/>
            <a:ext cx="20718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33103" y="4689688"/>
            <a:ext cx="32918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43" t="-563" r="4143" b="22035"/>
          <a:stretch/>
        </p:blipFill>
        <p:spPr>
          <a:xfrm>
            <a:off x="4298709" y="2620714"/>
            <a:ext cx="1117600" cy="161563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40" b="84459"/>
          <a:stretch/>
        </p:blipFill>
        <p:spPr>
          <a:xfrm>
            <a:off x="5706319" y="2755993"/>
            <a:ext cx="308015" cy="3197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40" b="84459"/>
          <a:stretch/>
        </p:blipFill>
        <p:spPr>
          <a:xfrm>
            <a:off x="5706318" y="3562966"/>
            <a:ext cx="308015" cy="3197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40" b="84459"/>
          <a:stretch/>
        </p:blipFill>
        <p:spPr>
          <a:xfrm>
            <a:off x="4433103" y="4303141"/>
            <a:ext cx="308015" cy="3197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40" b="84459"/>
          <a:stretch/>
        </p:blipFill>
        <p:spPr>
          <a:xfrm>
            <a:off x="6842567" y="4322071"/>
            <a:ext cx="308015" cy="3197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40" b="84459"/>
          <a:stretch/>
        </p:blipFill>
        <p:spPr>
          <a:xfrm>
            <a:off x="7470172" y="3945533"/>
            <a:ext cx="652498" cy="6773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796421" y="1682677"/>
                <a:ext cx="274595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Output will have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bits!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6421" y="1682677"/>
                <a:ext cx="2745958" cy="830997"/>
              </a:xfrm>
              <a:prstGeom prst="rect">
                <a:avLst/>
              </a:prstGeom>
              <a:blipFill rotWithShape="0">
                <a:blip r:embed="rId5"/>
                <a:stretch>
                  <a:fillRect l="-3556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8192120" y="2715813"/>
            <a:ext cx="1076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0070C0"/>
                </a:solidFill>
              </a:rPr>
              <a:t>3-bits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203695" y="3143229"/>
            <a:ext cx="1076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rgbClr val="0070C0"/>
                </a:solidFill>
              </a:rPr>
              <a:t>3-bits</a:t>
            </a:r>
            <a:endParaRPr lang="en-US" sz="2000" b="1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215270" y="4702125"/>
            <a:ext cx="1076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6-bits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1" name="Left Arrow 30"/>
          <p:cNvSpPr/>
          <p:nvPr/>
        </p:nvSpPr>
        <p:spPr>
          <a:xfrm>
            <a:off x="7796421" y="2860168"/>
            <a:ext cx="326249" cy="159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Arrow 31"/>
          <p:cNvSpPr/>
          <p:nvPr/>
        </p:nvSpPr>
        <p:spPr>
          <a:xfrm>
            <a:off x="7809923" y="3255637"/>
            <a:ext cx="326249" cy="159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Arrow 32"/>
          <p:cNvSpPr/>
          <p:nvPr/>
        </p:nvSpPr>
        <p:spPr>
          <a:xfrm>
            <a:off x="7856223" y="4806645"/>
            <a:ext cx="326249" cy="159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Q2: Multiplication Machine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99805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What is Multiplication between binary inputs? </a:t>
                </a:r>
              </a:p>
              <a:p>
                <a:r>
                  <a:rPr lang="en-US" dirty="0" smtClean="0"/>
                  <a:t>Truth table: with 2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dirty="0" smtClean="0"/>
                  <a:t>-bits input elements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𝑚</m:t>
                    </m:r>
                    <m:r>
                      <a:rPr lang="en-US" b="0" i="1" smtClean="0">
                        <a:latin typeface="Cambria Math" charset="0"/>
                      </a:rPr>
                      <m:t>=2</m:t>
                    </m:r>
                    <m:r>
                      <a:rPr lang="en-US" b="0" i="1" smtClean="0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dirty="0" smtClean="0"/>
                  <a:t> bits output</a:t>
                </a:r>
              </a:p>
              <a:p>
                <a:r>
                  <a:rPr lang="en-US" dirty="0"/>
                  <a:t> </a:t>
                </a:r>
                <a:r>
                  <a:rPr lang="en-US" dirty="0" err="1" smtClean="0"/>
                  <a:t>Minterms</a:t>
                </a:r>
                <a:r>
                  <a:rPr lang="en-US" dirty="0" smtClean="0"/>
                  <a:t> &amp; </a:t>
                </a:r>
                <a:r>
                  <a:rPr lang="en-US" dirty="0" err="1" smtClean="0"/>
                  <a:t>Maxterms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99805"/>
                <a:ext cx="10515600" cy="4351338"/>
              </a:xfrm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1158808"/>
                  </p:ext>
                </p:extLst>
              </p:nvPr>
            </p:nvGraphicFramePr>
            <p:xfrm>
              <a:off x="527738" y="4385807"/>
              <a:ext cx="7589520" cy="18288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5840"/>
                    <a:gridCol w="731520"/>
                    <a:gridCol w="731520"/>
                    <a:gridCol w="731520"/>
                    <a:gridCol w="731520"/>
                    <a:gridCol w="731520"/>
                    <a:gridCol w="731520"/>
                    <a:gridCol w="731520"/>
                    <a:gridCol w="731520"/>
                    <a:gridCol w="731520"/>
                  </a:tblGrid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−1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−1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𝑚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−1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⋱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⋱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⋮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61158808"/>
                  </p:ext>
                </p:extLst>
              </p:nvPr>
            </p:nvGraphicFramePr>
            <p:xfrm>
              <a:off x="527738" y="4385807"/>
              <a:ext cx="7589520" cy="18288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005840"/>
                    <a:gridCol w="731520"/>
                    <a:gridCol w="731520"/>
                    <a:gridCol w="731520"/>
                    <a:gridCol w="731520"/>
                    <a:gridCol w="731520"/>
                    <a:gridCol w="731520"/>
                    <a:gridCol w="731520"/>
                    <a:gridCol w="731520"/>
                    <a:gridCol w="731520"/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id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138333" t="-8333" r="-802500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238333" t="-8333" r="-702500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338333" t="-8333" r="-602500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434711" t="-8333" r="-497521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539167" t="-8333" r="-401667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39167" t="-8333" r="-301667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739167" t="-8333" r="-201667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839167" t="-8333" r="-101667" b="-4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939167" t="-8333" r="-1667" b="-426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238333" t="-108333" r="-702500" b="-3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539167" t="-108333" r="-401667" b="-3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238333" t="-204918" r="-702500" b="-2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539167" t="-204918" r="-401667" b="-2213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 anchor="ctr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06" t="-310000" r="-656364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138333" t="-310000" r="-802500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238333" t="-310000" r="-702500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338333" t="-310000" r="-602500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434711" t="-310000" r="-497521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539167" t="-310000" r="-401667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39167" t="-310000" r="-301667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06" t="-410000" r="-656364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238333" t="-410000" r="-702500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539167" t="-410000" r="-401667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Left Brace 5"/>
          <p:cNvSpPr/>
          <p:nvPr/>
        </p:nvSpPr>
        <p:spPr>
          <a:xfrm rot="5400000">
            <a:off x="2424585" y="3025257"/>
            <a:ext cx="399753" cy="2182023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00756" y="3393171"/>
            <a:ext cx="1286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0070C0"/>
                </a:solidFill>
              </a:rPr>
              <a:t>Input 1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5400000">
            <a:off x="6785697" y="3030123"/>
            <a:ext cx="495063" cy="2002711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70264" y="3320972"/>
            <a:ext cx="1746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Output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566171" y="4788537"/>
            <a:ext cx="379025" cy="25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urved Connector 11"/>
          <p:cNvCxnSpPr/>
          <p:nvPr/>
        </p:nvCxnSpPr>
        <p:spPr>
          <a:xfrm flipV="1">
            <a:off x="8034585" y="4391988"/>
            <a:ext cx="640478" cy="534492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354824" y="3650352"/>
                <a:ext cx="3474720" cy="617861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75000"/>
                  </a:schemeClr>
                </a:solidFill>
                <a:prstDash val="dash"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cs-CZ" i="1" smtClean="0">
                                  <a:latin typeface="Cambria Math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 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𝑚𝑖𝑛𝑡𝑒𝑟𝑚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 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=</m:t>
                                </m:r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−1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−2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</m:t>
                                </m:r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0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charset="0"/>
                                  </a:rPr>
                                  <m:t>0,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 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𝑚𝑎𝑥𝑡𝑒𝑟𝑚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 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b="0" i="1" smtClean="0">
                                        <a:latin typeface="Cambria Math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⋯+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4824" y="3650352"/>
                <a:ext cx="3474720" cy="617861"/>
              </a:xfrm>
              <a:prstGeom prst="rect">
                <a:avLst/>
              </a:prstGeom>
              <a:blipFill rotWithShape="0">
                <a:blip r:embed="rId5"/>
                <a:stretch>
                  <a:fillRect r="-1043"/>
                </a:stretch>
              </a:blipFill>
              <a:ln w="28575">
                <a:solidFill>
                  <a:schemeClr val="accent6">
                    <a:lumMod val="75000"/>
                  </a:schemeClr>
                </a:solidFill>
                <a:prstDash val="dash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7386439" y="4385807"/>
            <a:ext cx="730819" cy="18288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354824" y="5974918"/>
                <a:ext cx="3929794" cy="6706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,…)</m:t>
                          </m:r>
                        </m:e>
                      </m:nary>
                      <m:r>
                        <a:rPr lang="en-US" b="0" i="1" smtClean="0">
                          <a:latin typeface="Cambria Math" charset="0"/>
                        </a:rPr>
                        <m:t> </m:t>
                      </m:r>
                      <m:r>
                        <a:rPr lang="en-US" b="0" i="1" smtClean="0">
                          <a:latin typeface="Cambria Math" charset="0"/>
                        </a:rPr>
                        <m:t>𝑜𝑟</m:t>
                      </m:r>
                      <m:r>
                        <a:rPr lang="en-US" b="0" i="1" smtClean="0">
                          <a:latin typeface="Cambria Math" charset="0"/>
                        </a:rPr>
                        <m:t>  </m:t>
                      </m:r>
                      <m:nary>
                        <m:naryPr>
                          <m:chr m:val="∏"/>
                          <m:subHide m:val="on"/>
                          <m:supHide m:val="on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𝑀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,..)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4824" y="5974918"/>
                <a:ext cx="3929794" cy="67069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eft Arrow 15"/>
          <p:cNvSpPr/>
          <p:nvPr/>
        </p:nvSpPr>
        <p:spPr>
          <a:xfrm rot="13052829">
            <a:off x="8341778" y="5679742"/>
            <a:ext cx="508024" cy="276820"/>
          </a:xfrm>
          <a:prstGeom prst="lef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8</a:t>
            </a:fld>
            <a:endParaRPr lang="en-US"/>
          </a:p>
        </p:txBody>
      </p:sp>
      <p:sp>
        <p:nvSpPr>
          <p:cNvPr id="17" name="Left Brace 16"/>
          <p:cNvSpPr/>
          <p:nvPr/>
        </p:nvSpPr>
        <p:spPr>
          <a:xfrm rot="5400000">
            <a:off x="4603391" y="3025311"/>
            <a:ext cx="454542" cy="2184077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187254" y="3367527"/>
            <a:ext cx="1286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Input 2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5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Q3: Priority Encoder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 Truth table: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𝟐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𝟖</m:t>
                        </m:r>
                      </m:sup>
                    </m:sSup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 lines ! </a:t>
                </a:r>
                <a:r>
                  <a:rPr lang="en-US" b="1" dirty="0" smtClean="0"/>
                  <a:t>Are all the lines necessary?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don’t care terms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Example: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7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6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5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</m:oMath>
                </a14:m>
                <a:endParaRPr lang="en-US" sz="2400" b="0" i="1" dirty="0" smtClean="0">
                  <a:solidFill>
                    <a:schemeClr val="tx1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marL="0" indent="0">
                  <a:buNone/>
                </a:pPr>
                <a:r>
                  <a:rPr lang="en-US" sz="2400" b="0" dirty="0" smtClean="0">
                    <a:solidFill>
                      <a:schemeClr val="tx1"/>
                    </a:solidFill>
                    <a:ea typeface="Cambria Math" charset="0"/>
                    <a:cs typeface="Cambria Math" charset="0"/>
                  </a:rPr>
                  <a:t>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cs-CZ" sz="24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mPr>
                          <m:mr>
                            <m:e>
                              <m:eqArr>
                                <m:eqArrPr>
                                  <m:ctrlPr>
                                    <a:rPr lang="cs-CZ" sz="2400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(0,0,0,0,0,1,0,0)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(0,0,0,0,0,1,0,1)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(0,0,0,0,0,1,1,0)</m:t>
                                  </m:r>
                                </m:e>
                              </m:eqAr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(0,0,0,0,0,1,1,1)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,   the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)=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0,1,0</m:t>
                        </m:r>
                      </m:e>
                    </m:d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So we could simplify the 4 inputs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(0,0,0,0,0,1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𝑋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𝑋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Q4&amp;5: Logic Minimization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Adjacency</a:t>
            </a:r>
            <a:r>
              <a:rPr lang="en-US" dirty="0"/>
              <a:t>: two </a:t>
            </a:r>
            <a:r>
              <a:rPr lang="en-US" dirty="0" err="1"/>
              <a:t>minterms</a:t>
            </a:r>
            <a:r>
              <a:rPr lang="en-US" dirty="0"/>
              <a:t> (</a:t>
            </a:r>
            <a:r>
              <a:rPr lang="en-US" dirty="0" err="1"/>
              <a:t>maxterms</a:t>
            </a:r>
            <a:r>
              <a:rPr lang="en-US" dirty="0"/>
              <a:t>) are adjacent, if they differ only in </a:t>
            </a:r>
            <a:r>
              <a:rPr lang="en-US" dirty="0" smtClean="0"/>
              <a:t>one variable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C00000"/>
                </a:solidFill>
              </a:rPr>
              <a:t>We </a:t>
            </a:r>
            <a:r>
              <a:rPr lang="en-US" dirty="0">
                <a:solidFill>
                  <a:srgbClr val="C00000"/>
                </a:solidFill>
              </a:rPr>
              <a:t>can merge each Adjacent pair into one term !</a:t>
            </a:r>
          </a:p>
          <a:p>
            <a:r>
              <a:rPr lang="en-US" dirty="0" smtClean="0"/>
              <a:t>K-maps</a:t>
            </a:r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r>
              <a:rPr lang="en-US" dirty="0" smtClean="0"/>
              <a:t>searching </a:t>
            </a:r>
            <a:r>
              <a:rPr lang="en-US" dirty="0"/>
              <a:t>for adjacent pairs are the basis of logic minimization.</a:t>
            </a:r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r>
              <a:rPr lang="en-US" dirty="0" smtClean="0"/>
              <a:t>present </a:t>
            </a:r>
            <a:r>
              <a:rPr lang="en-US" dirty="0"/>
              <a:t>a visual way to efficiently look for this pairs!</a:t>
            </a:r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r>
              <a:rPr lang="en-US" dirty="0" smtClean="0"/>
              <a:t>all neighbor </a:t>
            </a:r>
            <a:r>
              <a:rPr lang="en-US" dirty="0"/>
              <a:t>cells in a </a:t>
            </a:r>
            <a:r>
              <a:rPr lang="en-US" dirty="0" smtClean="0"/>
              <a:t>K-maps </a:t>
            </a:r>
            <a:r>
              <a:rPr lang="en-US" dirty="0"/>
              <a:t>are adjacent. </a:t>
            </a:r>
            <a:r>
              <a:rPr lang="en-US" dirty="0" smtClean="0"/>
              <a:t>Don’t </a:t>
            </a:r>
            <a:r>
              <a:rPr lang="en-US" dirty="0"/>
              <a:t>forget the edges!!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2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Q4: Minimize SOP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implicant</a:t>
                </a:r>
                <a:r>
                  <a:rPr lang="en-US" dirty="0" smtClean="0"/>
                  <a:t>,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prime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implicant</a:t>
                </a:r>
                <a:r>
                  <a:rPr lang="en-US" dirty="0" smtClean="0"/>
                  <a:t> and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essential</a:t>
                </a:r>
                <a:r>
                  <a:rPr lang="en-US" dirty="0" smtClean="0"/>
                  <a:t> prime </a:t>
                </a:r>
                <a:r>
                  <a:rPr lang="en-US" dirty="0" err="1" smtClean="0"/>
                  <a:t>implicant</a:t>
                </a:r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K-map with 5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𝑑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𝑒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 smtClean="0"/>
                  <a:t>           5 neighbors in K-map!!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0652203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0652203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6372900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6372900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950" r="-792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872828" y="325005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0                     4                   12                    8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2827" y="3610378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5                   13                    9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2827" y="3970706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7                   15                  11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2826" y="435430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                     </a:t>
            </a:r>
            <a:r>
              <a:rPr lang="en-US" sz="1400" dirty="0">
                <a:solidFill>
                  <a:srgbClr val="FF0000"/>
                </a:solidFill>
              </a:rPr>
              <a:t>6</a:t>
            </a:r>
            <a:r>
              <a:rPr lang="en-US" sz="1400" dirty="0" smtClean="0">
                <a:solidFill>
                  <a:srgbClr val="FF0000"/>
                </a:solidFill>
              </a:rPr>
              <a:t>                   14                  10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0276" y="5373921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16                   20                  28                   24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20276" y="573540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17                   21                  29                   25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20276" y="6105335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19                   23                  31                   27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20276" y="648322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18                   22                  30                   26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43447" y="3490144"/>
            <a:ext cx="1349270" cy="71325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429436" y="3954011"/>
            <a:ext cx="389760" cy="6081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6705600" y="2277747"/>
            <a:ext cx="536028" cy="3852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45754" y="2930985"/>
                <a:ext cx="492103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5,7,13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𝑑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(15)</m:t>
                        </m:r>
                      </m:e>
                    </m:nary>
                  </m:oMath>
                </a14:m>
                <a:r>
                  <a:rPr lang="en-US" sz="2000" dirty="0" smtClean="0"/>
                  <a:t> a prime </a:t>
                </a:r>
                <a:r>
                  <a:rPr lang="en-US" sz="2000" dirty="0" err="1" smtClean="0"/>
                  <a:t>implicant</a:t>
                </a:r>
                <a:r>
                  <a:rPr lang="en-US" sz="2000" dirty="0" smtClean="0"/>
                  <a:t>?</a:t>
                </a:r>
              </a:p>
              <a:p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754" y="2930985"/>
                <a:ext cx="4921031" cy="1015663"/>
              </a:xfrm>
              <a:prstGeom prst="rect">
                <a:avLst/>
              </a:prstGeom>
              <a:blipFill rotWithShape="0">
                <a:blip r:embed="rId7"/>
                <a:stretch>
                  <a:fillRect l="-3222" t="-48795" b="-12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545754" y="4700244"/>
                <a:ext cx="492103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6,7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000" dirty="0" smtClean="0"/>
                  <a:t> an essential prime </a:t>
                </a:r>
                <a:r>
                  <a:rPr lang="en-US" sz="2000" dirty="0" err="1" smtClean="0"/>
                  <a:t>implicant</a:t>
                </a:r>
                <a:r>
                  <a:rPr lang="en-US" sz="2000" dirty="0" smtClean="0"/>
                  <a:t>?</a:t>
                </a:r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754" y="4700244"/>
                <a:ext cx="4921031" cy="707886"/>
              </a:xfrm>
              <a:prstGeom prst="rect">
                <a:avLst/>
              </a:prstGeom>
              <a:blipFill rotWithShape="0">
                <a:blip r:embed="rId8"/>
                <a:stretch>
                  <a:fillRect l="-3222" t="-69828" b="-6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4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Q4: Minimize SOP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implicant</a:t>
                </a:r>
                <a:r>
                  <a:rPr lang="en-US" dirty="0" smtClean="0"/>
                  <a:t>,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prime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implicant</a:t>
                </a:r>
                <a:r>
                  <a:rPr lang="en-US" dirty="0" smtClean="0"/>
                  <a:t> and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essential</a:t>
                </a:r>
                <a:r>
                  <a:rPr lang="en-US" dirty="0" smtClean="0"/>
                  <a:t> prime </a:t>
                </a:r>
                <a:r>
                  <a:rPr lang="en-US" dirty="0" err="1" smtClean="0"/>
                  <a:t>implicant</a:t>
                </a:r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K-map with 5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𝑑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𝑒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 smtClean="0"/>
                  <a:t>           5 neighbors in K-map!!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8585121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8585121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948060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948060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950" r="-792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872828" y="325005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0                     4                   12                    8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2827" y="3610378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5                   13                    9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2827" y="3970706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7                   15                  11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2826" y="435430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                     </a:t>
            </a:r>
            <a:r>
              <a:rPr lang="en-US" sz="1400" dirty="0">
                <a:solidFill>
                  <a:srgbClr val="FF0000"/>
                </a:solidFill>
              </a:rPr>
              <a:t>6</a:t>
            </a:r>
            <a:r>
              <a:rPr lang="en-US" sz="1400" dirty="0" smtClean="0">
                <a:solidFill>
                  <a:srgbClr val="FF0000"/>
                </a:solidFill>
              </a:rPr>
              <a:t>                   14                  10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0276" y="5373921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16                   20                  28                   24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20276" y="573540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17                   21                  29                   25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20276" y="6105335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19                   23                  31                   27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20276" y="648322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18                   22                  30                   26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43447" y="3490144"/>
            <a:ext cx="1349270" cy="71325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429436" y="3954011"/>
            <a:ext cx="389760" cy="6081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6705600" y="2277747"/>
            <a:ext cx="536028" cy="3852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45754" y="2930985"/>
                <a:ext cx="492103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5,7,13,15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000" dirty="0" smtClean="0"/>
                  <a:t> a prime </a:t>
                </a:r>
                <a:r>
                  <a:rPr lang="en-US" sz="2000" dirty="0" err="1" smtClean="0"/>
                  <a:t>implicant</a:t>
                </a:r>
                <a:r>
                  <a:rPr lang="en-US" sz="2000" dirty="0" smtClean="0"/>
                  <a:t>?</a:t>
                </a:r>
              </a:p>
              <a:p>
                <a:endParaRPr lang="en-US" sz="2000" dirty="0"/>
              </a:p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NO! It’s covered by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5,7,13,15,21,23,29,31</m:t>
                            </m:r>
                          </m:e>
                        </m:d>
                      </m:e>
                    </m:nary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754" y="2930985"/>
                <a:ext cx="4921031" cy="1323439"/>
              </a:xfrm>
              <a:prstGeom prst="rect">
                <a:avLst/>
              </a:prstGeom>
              <a:blipFill rotWithShape="0">
                <a:blip r:embed="rId7"/>
                <a:stretch>
                  <a:fillRect l="-7683" t="-37327" b="-5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545754" y="4700244"/>
                <a:ext cx="4921031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Is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6,7</m:t>
                            </m:r>
                          </m:e>
                        </m:d>
                      </m:e>
                    </m:nary>
                  </m:oMath>
                </a14:m>
                <a:r>
                  <a:rPr lang="en-US" sz="2000" dirty="0" smtClean="0"/>
                  <a:t> an essential prime </a:t>
                </a:r>
                <a:r>
                  <a:rPr lang="en-US" sz="2000" dirty="0" err="1" smtClean="0"/>
                  <a:t>implicant</a:t>
                </a:r>
                <a:r>
                  <a:rPr lang="en-US" sz="2000" dirty="0" smtClean="0"/>
                  <a:t>?</a:t>
                </a:r>
              </a:p>
              <a:p>
                <a:endParaRPr lang="en-US" sz="2000" dirty="0"/>
              </a:p>
              <a:p>
                <a:r>
                  <a:rPr lang="en-US" sz="2000" dirty="0" smtClean="0">
                    <a:solidFill>
                      <a:srgbClr val="C00000"/>
                    </a:solidFill>
                  </a:rPr>
                  <a:t>Yes!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𝑚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 is not covered by any other prime </a:t>
                </a:r>
                <a:r>
                  <a:rPr lang="en-US" sz="2000" dirty="0" err="1" smtClean="0">
                    <a:solidFill>
                      <a:srgbClr val="C00000"/>
                    </a:solidFill>
                  </a:rPr>
                  <a:t>implicant</a:t>
                </a:r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754" y="4700244"/>
                <a:ext cx="4921031" cy="1323439"/>
              </a:xfrm>
              <a:prstGeom prst="rect">
                <a:avLst/>
              </a:prstGeom>
              <a:blipFill rotWithShape="0">
                <a:blip r:embed="rId8"/>
                <a:stretch>
                  <a:fillRect l="-3222" t="-37327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Q4: Minimize SOP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implicant</a:t>
                </a:r>
                <a:r>
                  <a:rPr lang="en-US" dirty="0" smtClean="0"/>
                  <a:t>,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prime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implicant</a:t>
                </a:r>
                <a:r>
                  <a:rPr lang="en-US" dirty="0" smtClean="0"/>
                  <a:t> and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essential</a:t>
                </a:r>
                <a:r>
                  <a:rPr lang="en-US" dirty="0" smtClean="0"/>
                  <a:t> prime </a:t>
                </a:r>
                <a:r>
                  <a:rPr lang="en-US" dirty="0" err="1" smtClean="0"/>
                  <a:t>implicant</a:t>
                </a:r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K-map with 5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𝑑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𝑒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 smtClean="0"/>
                  <a:t>           5 neighbors in K-map!!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8402765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8402765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7979155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7979155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950" r="-792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872828" y="325005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0                     4                   12                    8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2827" y="3610378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5                   13                    9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2827" y="3970706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7                   15                  11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2826" y="435430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                     </a:t>
            </a:r>
            <a:r>
              <a:rPr lang="en-US" sz="1400" dirty="0">
                <a:solidFill>
                  <a:srgbClr val="FF0000"/>
                </a:solidFill>
              </a:rPr>
              <a:t>6</a:t>
            </a:r>
            <a:r>
              <a:rPr lang="en-US" sz="1400" dirty="0" smtClean="0">
                <a:solidFill>
                  <a:srgbClr val="FF0000"/>
                </a:solidFill>
              </a:rPr>
              <a:t>                   14                  10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0276" y="5373921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16                   20                  28                   24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20276" y="573540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17                   21                  29                   25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20276" y="6105335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19                   23                  31                   27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20276" y="648322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18                   22                  30                   26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43447" y="3490144"/>
            <a:ext cx="1349270" cy="713254"/>
          </a:xfrm>
          <a:prstGeom prst="rect">
            <a:avLst/>
          </a:prstGeom>
          <a:solidFill>
            <a:srgbClr val="0070C0">
              <a:alpha val="20000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429436" y="3954011"/>
            <a:ext cx="389760" cy="6081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6705600" y="2277747"/>
            <a:ext cx="536028" cy="3852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45754" y="2930985"/>
                <a:ext cx="5431217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prime </a:t>
                </a:r>
                <a:r>
                  <a:rPr lang="en-US" sz="2000" dirty="0" err="1" smtClean="0"/>
                  <a:t>implicants</a:t>
                </a:r>
                <a:r>
                  <a:rPr lang="en-US" sz="2000" dirty="0" smtClean="0"/>
                  <a:t>: </a:t>
                </a:r>
                <a:r>
                  <a:rPr lang="en-US" sz="2000" i="1" dirty="0" smtClean="0">
                    <a:solidFill>
                      <a:srgbClr val="0070C0"/>
                    </a:solidFill>
                    <a:latin typeface="Cambria Math" charset="0"/>
                  </a:rPr>
                  <a:t>  </a:t>
                </a:r>
              </a:p>
              <a:p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en-US" sz="2000" dirty="0" smtClean="0"/>
                  <a:t>Essential prime </a:t>
                </a:r>
                <a:r>
                  <a:rPr lang="en-US" sz="2000" dirty="0" err="1" smtClean="0"/>
                  <a:t>implicants</a:t>
                </a:r>
                <a:r>
                  <a:rPr lang="en-US" sz="2000" dirty="0" smtClean="0"/>
                  <a:t>:</a:t>
                </a:r>
              </a:p>
              <a:p>
                <a:r>
                  <a:rPr lang="en-US" sz="2000" dirty="0" smtClean="0"/>
                  <a:t> </a:t>
                </a:r>
              </a:p>
              <a:p>
                <a:endParaRPr lang="en-US" sz="2000" dirty="0"/>
              </a:p>
              <a:p>
                <a:r>
                  <a:rPr lang="en-US" sz="2000" dirty="0" smtClean="0"/>
                  <a:t>Minimal SOP: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𝑒</m:t>
                        </m:r>
                      </m:e>
                    </m:d>
                    <m:r>
                      <a:rPr lang="en-US" sz="2000" b="0" i="1" smtClean="0">
                        <a:latin typeface="Cambria Math" charset="0"/>
                      </a:rPr>
                      <m:t>= ?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754" y="2930985"/>
                <a:ext cx="5431217" cy="2246769"/>
              </a:xfrm>
              <a:prstGeom prst="rect">
                <a:avLst/>
              </a:prstGeom>
              <a:blipFill rotWithShape="0">
                <a:blip r:embed="rId7"/>
                <a:stretch>
                  <a:fillRect l="-1235" t="-1630" b="-2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3443447" y="5646033"/>
            <a:ext cx="1349270" cy="713254"/>
          </a:xfrm>
          <a:prstGeom prst="rect">
            <a:avLst/>
          </a:prstGeom>
          <a:solidFill>
            <a:srgbClr val="0070C0">
              <a:alpha val="20000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85848" y="5681698"/>
            <a:ext cx="3436883" cy="320962"/>
          </a:xfrm>
          <a:prstGeom prst="rect">
            <a:avLst/>
          </a:prstGeom>
          <a:solidFill>
            <a:srgbClr val="FFC000">
              <a:alpha val="23137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385847" y="3544642"/>
            <a:ext cx="3436883" cy="320962"/>
          </a:xfrm>
          <a:prstGeom prst="rect">
            <a:avLst/>
          </a:prstGeom>
          <a:solidFill>
            <a:srgbClr val="FFC000">
              <a:alpha val="23137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85847" y="3132083"/>
            <a:ext cx="486979" cy="714688"/>
          </a:xfrm>
          <a:prstGeom prst="rect">
            <a:avLst/>
          </a:prstGeom>
          <a:solidFill>
            <a:srgbClr val="92D05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68679" y="3142369"/>
            <a:ext cx="486979" cy="714688"/>
          </a:xfrm>
          <a:prstGeom prst="rect">
            <a:avLst/>
          </a:prstGeom>
          <a:solidFill>
            <a:srgbClr val="92D05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475290" y="5282417"/>
            <a:ext cx="486979" cy="714688"/>
          </a:xfrm>
          <a:prstGeom prst="rect">
            <a:avLst/>
          </a:prstGeom>
          <a:solidFill>
            <a:srgbClr val="92D05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184664" y="5269183"/>
            <a:ext cx="486979" cy="714688"/>
          </a:xfrm>
          <a:prstGeom prst="rect">
            <a:avLst/>
          </a:prstGeom>
          <a:solidFill>
            <a:srgbClr val="92D05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36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Q4: Minimize SOP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 </a:t>
                </a:r>
                <a:r>
                  <a:rPr lang="en-US" dirty="0" err="1" smtClean="0"/>
                  <a:t>implicant</a:t>
                </a:r>
                <a:r>
                  <a:rPr lang="en-US" dirty="0" smtClean="0"/>
                  <a:t>,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prime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implicant</a:t>
                </a:r>
                <a:r>
                  <a:rPr lang="en-US" dirty="0" smtClean="0"/>
                  <a:t> and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essential</a:t>
                </a:r>
                <a:r>
                  <a:rPr lang="en-US" dirty="0" smtClean="0"/>
                  <a:t> prime </a:t>
                </a:r>
                <a:r>
                  <a:rPr lang="en-US" dirty="0" err="1" smtClean="0"/>
                  <a:t>implicant</a:t>
                </a:r>
                <a:endParaRPr lang="en-US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K-map with 5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𝑑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𝑒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 smtClean="0"/>
                  <a:t>           5 neighbors in K-map!!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8402765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8402765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7979155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7979155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950" r="-792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872828" y="325005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0                     4                   12                    8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2827" y="3610378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5                   13                    9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2827" y="3970706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7                   15                  11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2826" y="435430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                     </a:t>
            </a:r>
            <a:r>
              <a:rPr lang="en-US" sz="1400" dirty="0">
                <a:solidFill>
                  <a:srgbClr val="FF0000"/>
                </a:solidFill>
              </a:rPr>
              <a:t>6</a:t>
            </a:r>
            <a:r>
              <a:rPr lang="en-US" sz="1400" dirty="0" smtClean="0">
                <a:solidFill>
                  <a:srgbClr val="FF0000"/>
                </a:solidFill>
              </a:rPr>
              <a:t>                   14                  10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0276" y="5373921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16                   20                  28                   24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20276" y="573540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17                   21                  29                   25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20276" y="6105335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19                   23                  31                   27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20276" y="648322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18                   22                  30                   26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43447" y="3490144"/>
            <a:ext cx="1349270" cy="713254"/>
          </a:xfrm>
          <a:prstGeom prst="rect">
            <a:avLst/>
          </a:prstGeom>
          <a:solidFill>
            <a:srgbClr val="0070C0">
              <a:alpha val="20000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429436" y="3954011"/>
            <a:ext cx="389760" cy="6081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6705600" y="2277747"/>
            <a:ext cx="536028" cy="3852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545754" y="2930985"/>
                <a:ext cx="5431217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prime </a:t>
                </a:r>
                <a:r>
                  <a:rPr lang="en-US" sz="2000" dirty="0" err="1" smtClean="0"/>
                  <a:t>implicants</a:t>
                </a:r>
                <a:r>
                  <a:rPr lang="en-US" sz="2000" dirty="0" smtClean="0"/>
                  <a:t>: </a:t>
                </a:r>
                <a:r>
                  <a:rPr lang="en-US" sz="2000" i="1" dirty="0" smtClean="0">
                    <a:solidFill>
                      <a:srgbClr val="0070C0"/>
                    </a:solidFill>
                    <a:latin typeface="Cambria Math" charset="0"/>
                  </a:rPr>
                  <a:t>  </a:t>
                </a:r>
              </a:p>
              <a:p>
                <a:r>
                  <a:rPr lang="en-US" sz="2000" i="1" dirty="0">
                    <a:solidFill>
                      <a:srgbClr val="0070C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5,7,13,15,21,23, 29,31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𝑐𝑒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000" i="1" dirty="0" smtClean="0">
                    <a:solidFill>
                      <a:srgbClr val="0070C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FFC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C000"/>
                                </a:solidFill>
                                <a:latin typeface="Cambria Math" charset="0"/>
                              </a:rPr>
                              <m:t>1,5,9, 13,21,23,29,31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𝑑</m:t>
                        </m:r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′</m:t>
                        </m:r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𝑒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000" i="1" dirty="0" smtClean="0">
                    <a:solidFill>
                      <a:srgbClr val="0070C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0,1,8,9,16,17,24,25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𝑑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000" i="1" dirty="0" smtClean="0">
                    <a:solidFill>
                      <a:srgbClr val="C0000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6,7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𝑐𝑑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en-US" sz="2000" dirty="0" smtClean="0"/>
                  <a:t>Essential prime </a:t>
                </a:r>
                <a:r>
                  <a:rPr lang="en-US" sz="2000" dirty="0" err="1" smtClean="0"/>
                  <a:t>implicants</a:t>
                </a:r>
                <a:r>
                  <a:rPr lang="en-US" sz="2000" dirty="0" smtClean="0"/>
                  <a:t>:</a:t>
                </a:r>
              </a:p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𝟎</m:t>
                            </m:r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,1,</m:t>
                            </m:r>
                            <m:r>
                              <a:rPr lang="en-US" sz="2000" b="1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𝟖</m:t>
                            </m:r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,9,</m:t>
                            </m:r>
                            <m:r>
                              <a:rPr lang="en-US" sz="2000" b="1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𝟏𝟔</m:t>
                            </m:r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,17,</m:t>
                            </m:r>
                            <m:r>
                              <a:rPr lang="en-US" sz="2000" b="1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𝟐𝟒</m:t>
                            </m:r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,25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𝑑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000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𝑚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𝟔</m:t>
                            </m:r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,7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𝑐𝑑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en-US" sz="2000" dirty="0" smtClean="0"/>
                  <a:t>Minimal SOP: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𝑒</m:t>
                        </m:r>
                      </m:e>
                    </m:d>
                    <m:r>
                      <a:rPr lang="en-US" sz="2000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𝑐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𝑑</m:t>
                    </m:r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𝑐𝑑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𝑐𝑒</m:t>
                    </m:r>
                  </m:oMath>
                </a14:m>
                <a:r>
                  <a:rPr lang="en-US" sz="2000" dirty="0" smtClean="0"/>
                  <a:t> 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𝑐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𝑑</m:t>
                    </m:r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𝑐𝑑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FFC000"/>
                        </a:solidFill>
                        <a:latin typeface="Cambria Math" charset="0"/>
                      </a:rPr>
                      <m:t>𝑑</m:t>
                    </m:r>
                    <m:r>
                      <a:rPr lang="en-US" sz="2000" b="0" i="1" smtClean="0">
                        <a:solidFill>
                          <a:srgbClr val="FFC000"/>
                        </a:solidFill>
                        <a:latin typeface="Cambria Math" charset="0"/>
                      </a:rPr>
                      <m:t>′</m:t>
                    </m:r>
                    <m:r>
                      <a:rPr lang="en-US" sz="2000" b="0" i="1" smtClean="0">
                        <a:solidFill>
                          <a:srgbClr val="FFC000"/>
                        </a:solidFill>
                        <a:latin typeface="Cambria Math" charset="0"/>
                      </a:rPr>
                      <m:t>𝑒</m:t>
                    </m:r>
                  </m:oMath>
                </a14:m>
                <a:endParaRPr lang="en-US" sz="2000" dirty="0" smtClean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754" y="2930985"/>
                <a:ext cx="5431217" cy="4093428"/>
              </a:xfrm>
              <a:prstGeom prst="rect">
                <a:avLst/>
              </a:prstGeom>
              <a:blipFill rotWithShape="0">
                <a:blip r:embed="rId7"/>
                <a:stretch>
                  <a:fillRect l="-5948" t="-46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3443447" y="5646033"/>
            <a:ext cx="1349270" cy="713254"/>
          </a:xfrm>
          <a:prstGeom prst="rect">
            <a:avLst/>
          </a:prstGeom>
          <a:solidFill>
            <a:srgbClr val="0070C0">
              <a:alpha val="20000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85848" y="5681698"/>
            <a:ext cx="3436883" cy="320962"/>
          </a:xfrm>
          <a:prstGeom prst="rect">
            <a:avLst/>
          </a:prstGeom>
          <a:solidFill>
            <a:srgbClr val="FFC000">
              <a:alpha val="23137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385847" y="3544642"/>
            <a:ext cx="3436883" cy="320962"/>
          </a:xfrm>
          <a:prstGeom prst="rect">
            <a:avLst/>
          </a:prstGeom>
          <a:solidFill>
            <a:srgbClr val="FFC000">
              <a:alpha val="23137"/>
            </a:srgb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385847" y="3132083"/>
            <a:ext cx="486979" cy="714688"/>
          </a:xfrm>
          <a:prstGeom prst="rect">
            <a:avLst/>
          </a:prstGeom>
          <a:solidFill>
            <a:srgbClr val="92D05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168679" y="3142369"/>
            <a:ext cx="486979" cy="714688"/>
          </a:xfrm>
          <a:prstGeom prst="rect">
            <a:avLst/>
          </a:prstGeom>
          <a:solidFill>
            <a:srgbClr val="92D05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475290" y="5282417"/>
            <a:ext cx="486979" cy="714688"/>
          </a:xfrm>
          <a:prstGeom prst="rect">
            <a:avLst/>
          </a:prstGeom>
          <a:solidFill>
            <a:srgbClr val="92D05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184664" y="5269183"/>
            <a:ext cx="486979" cy="714688"/>
          </a:xfrm>
          <a:prstGeom prst="rect">
            <a:avLst/>
          </a:prstGeom>
          <a:solidFill>
            <a:srgbClr val="92D05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40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Q5: Minimize POS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47825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 implicate,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prime</a:t>
                </a:r>
                <a:r>
                  <a:rPr lang="en-US" dirty="0" smtClean="0"/>
                  <a:t> implicate and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essential</a:t>
                </a:r>
                <a:r>
                  <a:rPr lang="en-US" dirty="0" smtClean="0"/>
                  <a:t> prime implicate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K-map with 5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𝑑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𝑒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 smtClean="0"/>
                  <a:t>           5 neighbors in K-map!!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47825"/>
                <a:ext cx="10515600" cy="4351338"/>
              </a:xfrm>
              <a:blipFill rotWithShape="0"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3776615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0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3776615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0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4104592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4104592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950" r="-792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872828" y="325005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0                     4                   12                    8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72827" y="3610378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5                   13                    9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2827" y="3970706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7                   15                  11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2826" y="435430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                     </a:t>
            </a:r>
            <a:r>
              <a:rPr lang="en-US" sz="1400" dirty="0">
                <a:solidFill>
                  <a:srgbClr val="FF0000"/>
                </a:solidFill>
              </a:rPr>
              <a:t>6</a:t>
            </a:r>
            <a:r>
              <a:rPr lang="en-US" sz="1400" dirty="0" smtClean="0">
                <a:solidFill>
                  <a:srgbClr val="FF0000"/>
                </a:solidFill>
              </a:rPr>
              <a:t>                   14                  10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20276" y="5373921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16                   20                  28                   24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0276" y="573540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17                   21                  29                   25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0276" y="6105335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19                   23                  31                   27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20276" y="648322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18                   22                  30                   26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3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Q5: Minimize POS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47825"/>
                <a:ext cx="10515600" cy="4351338"/>
              </a:xfrm>
            </p:spPr>
            <p:txBody>
              <a:bodyPr/>
              <a:lstStyle/>
              <a:p>
                <a:r>
                  <a:rPr lang="en-US" dirty="0" smtClean="0"/>
                  <a:t> implicate,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prime</a:t>
                </a:r>
                <a:r>
                  <a:rPr lang="en-US" dirty="0" smtClean="0"/>
                  <a:t> implicate and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essential</a:t>
                </a:r>
                <a:r>
                  <a:rPr lang="en-US" dirty="0" smtClean="0"/>
                  <a:t> prime implicate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K-map with 5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𝑑</m:t>
                    </m:r>
                    <m:r>
                      <a:rPr lang="en-US" b="0" i="1" smtClean="0">
                        <a:latin typeface="Cambria Math" charset="0"/>
                      </a:rPr>
                      <m:t>,</m:t>
                    </m:r>
                    <m:r>
                      <a:rPr lang="en-US" b="0" i="1" smtClean="0">
                        <a:latin typeface="Cambria Math" charset="0"/>
                      </a:rPr>
                      <m:t>𝑒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 smtClean="0"/>
                  <a:t>           5 neighbors in K-map!!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47825"/>
                <a:ext cx="10515600" cy="4351338"/>
              </a:xfrm>
              <a:blipFill rotWithShape="0">
                <a:blip r:embed="rId2"/>
                <a:stretch>
                  <a:fillRect l="-1043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3776615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0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3776615"/>
                  </p:ext>
                </p:extLst>
              </p:nvPr>
            </p:nvGraphicFramePr>
            <p:xfrm>
              <a:off x="1338317" y="2781602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 smtClean="0"/>
                            <a:t>0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4104592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𝑑𝑒</m:t>
                                </m:r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charset="0"/>
                                  </a:rPr>
                                  <m:t>bc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64104592"/>
                  </p:ext>
                </p:extLst>
              </p:nvPr>
            </p:nvGraphicFramePr>
            <p:xfrm>
              <a:off x="1338317" y="4909947"/>
              <a:ext cx="4572000" cy="18542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"/>
                    <a:gridCol w="914400"/>
                    <a:gridCol w="914400"/>
                    <a:gridCol w="914400"/>
                    <a:gridCol w="9144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667" t="-8197" r="-402000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6" y="3589358"/>
                <a:ext cx="616387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05" y="5488028"/>
                <a:ext cx="616387" cy="276999"/>
              </a:xfrm>
              <a:prstGeom prst="rect">
                <a:avLst/>
              </a:prstGeom>
              <a:blipFill rotWithShape="0">
                <a:blip r:embed="rId6"/>
                <a:stretch>
                  <a:fillRect l="-4950" r="-792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872828" y="325005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0                     4                   12                    8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72827" y="3610378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5                   13                    9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72827" y="3970706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7                   15                  11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2826" y="435430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                     </a:t>
            </a:r>
            <a:r>
              <a:rPr lang="en-US" sz="1400" dirty="0">
                <a:solidFill>
                  <a:srgbClr val="FF0000"/>
                </a:solidFill>
              </a:rPr>
              <a:t>6</a:t>
            </a:r>
            <a:r>
              <a:rPr lang="en-US" sz="1400" dirty="0" smtClean="0">
                <a:solidFill>
                  <a:srgbClr val="FF0000"/>
                </a:solidFill>
              </a:rPr>
              <a:t>                   14                  10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20276" y="5373921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16                   20                  28                   24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0276" y="573540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17                   21                  29                   25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0276" y="6105335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19                   23                  31                   27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20276" y="6483222"/>
            <a:ext cx="3229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18                   22                  30                   26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88399" y="3163058"/>
            <a:ext cx="1349270" cy="713254"/>
          </a:xfrm>
          <a:prstGeom prst="rect">
            <a:avLst/>
          </a:prstGeom>
          <a:solidFill>
            <a:srgbClr val="0070C0">
              <a:alpha val="20000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305739" y="5285742"/>
            <a:ext cx="1349270" cy="713254"/>
          </a:xfrm>
          <a:prstGeom prst="rect">
            <a:avLst/>
          </a:prstGeom>
          <a:solidFill>
            <a:srgbClr val="0070C0">
              <a:alpha val="20000"/>
            </a:srgb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2449415" y="5274167"/>
            <a:ext cx="490554" cy="139285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391570" y="3169615"/>
            <a:ext cx="365625" cy="139285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449415" y="3169615"/>
            <a:ext cx="3361076" cy="291215"/>
          </a:xfrm>
          <a:prstGeom prst="rect">
            <a:avLst/>
          </a:prstGeom>
          <a:solidFill>
            <a:srgbClr val="FFC000">
              <a:alpha val="27843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2449415" y="5324546"/>
            <a:ext cx="3361076" cy="291215"/>
          </a:xfrm>
          <a:prstGeom prst="rect">
            <a:avLst/>
          </a:prstGeom>
          <a:solidFill>
            <a:srgbClr val="FFC000">
              <a:alpha val="27843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3460830" y="3918155"/>
            <a:ext cx="1203767" cy="28079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498318" y="2805215"/>
                <a:ext cx="5443485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prime implicates: </a:t>
                </a:r>
                <a:r>
                  <a:rPr lang="en-US" sz="2000" i="1" dirty="0" smtClean="0">
                    <a:solidFill>
                      <a:srgbClr val="0070C0"/>
                    </a:solidFill>
                    <a:latin typeface="Cambria Math" charset="0"/>
                  </a:rPr>
                  <a:t>  </a:t>
                </a:r>
              </a:p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8,9,12,13,24,25,28,29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0070C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𝑑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000" i="1" dirty="0" smtClean="0">
                    <a:solidFill>
                      <a:srgbClr val="0070C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FFC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C000"/>
                                </a:solidFill>
                                <a:latin typeface="Cambria Math" charset="0"/>
                              </a:rPr>
                              <m:t>0,4,8,12,16, 20,24,28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𝑑</m:t>
                        </m:r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𝑒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000" i="1" dirty="0" smtClean="0">
                    <a:solidFill>
                      <a:srgbClr val="0070C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12,13,14,15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𝑐</m:t>
                        </m:r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′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000" i="1" dirty="0" smtClean="0">
                    <a:solidFill>
                      <a:srgbClr val="0070C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16,17,18,19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92D05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𝑏</m:t>
                        </m:r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𝑐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r>
                  <a:rPr lang="en-US" sz="2000" i="1" dirty="0" smtClean="0">
                    <a:solidFill>
                      <a:srgbClr val="C0000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𝑀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7,15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=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𝑎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𝑒</m:t>
                        </m:r>
                      </m:e>
                    </m:nary>
                  </m:oMath>
                </a14:m>
                <a:endParaRPr lang="en-US" sz="2000" i="1" dirty="0" smtClean="0">
                  <a:solidFill>
                    <a:srgbClr val="C00000"/>
                  </a:solidFill>
                  <a:latin typeface="Cambria Math" charset="0"/>
                </a:endParaRPr>
              </a:p>
              <a:p>
                <a:endParaRPr lang="en-US" sz="2000" dirty="0"/>
              </a:p>
              <a:p>
                <a:r>
                  <a:rPr lang="en-US" sz="2000" dirty="0" smtClean="0"/>
                  <a:t>Essential prime implicates: All the listed prime implicates</a:t>
                </a:r>
              </a:p>
              <a:p>
                <a:r>
                  <a:rPr lang="en-US" sz="2000" dirty="0" smtClean="0"/>
                  <a:t> </a:t>
                </a:r>
                <a:endParaRPr lang="en-US" sz="2000" dirty="0"/>
              </a:p>
              <a:p>
                <a:r>
                  <a:rPr lang="en-US" sz="2000" dirty="0" smtClean="0"/>
                  <a:t>Minimal POS: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charset="0"/>
                          </a:rPr>
                          <m:t>𝑒</m:t>
                        </m:r>
                      </m:e>
                    </m:d>
                    <m:r>
                      <a:rPr lang="en-US" sz="2000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(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𝑑</m:t>
                    </m:r>
                    <m:r>
                      <a:rPr lang="en-US" sz="2000" b="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) 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𝑑</m:t>
                        </m:r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+</m:t>
                        </m:r>
                        <m:r>
                          <a:rPr lang="en-US" sz="2000" b="0" i="1" smtClean="0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𝑒</m:t>
                        </m:r>
                      </m:e>
                    </m:d>
                    <m:r>
                      <a:rPr lang="en-US" sz="2000" b="0" i="1" smtClean="0">
                        <a:solidFill>
                          <a:srgbClr val="FFC000"/>
                        </a:solidFill>
                        <a:latin typeface="Cambria Math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𝑎</m:t>
                    </m:r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𝑏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𝑐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)(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92D05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𝑏</m:t>
                    </m:r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𝑐</m:t>
                    </m:r>
                    <m:r>
                      <a:rPr lang="en-US" sz="2000" b="0" i="1" smtClean="0">
                        <a:solidFill>
                          <a:srgbClr val="92D050"/>
                        </a:solidFill>
                        <a:latin typeface="Cambria Math" charset="0"/>
                      </a:rPr>
                      <m:t>)(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𝑎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𝑐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𝑑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𝑒</m:t>
                    </m:r>
                    <m:r>
                      <a:rPr lang="en-US" sz="20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8318" y="2805215"/>
                <a:ext cx="5443485" cy="3785652"/>
              </a:xfrm>
              <a:prstGeom prst="rect">
                <a:avLst/>
              </a:prstGeom>
              <a:blipFill rotWithShape="0">
                <a:blip r:embed="rId7"/>
                <a:stretch>
                  <a:fillRect l="-5935" t="-4992" b="-19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94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1079</Words>
  <Application>Microsoft Macintosh PowerPoint</Application>
  <PresentationFormat>Widescreen</PresentationFormat>
  <Paragraphs>560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Calibri</vt:lpstr>
      <vt:lpstr>Calibri Light</vt:lpstr>
      <vt:lpstr>Cambria Math</vt:lpstr>
      <vt:lpstr>Courier New</vt:lpstr>
      <vt:lpstr>Wingdings</vt:lpstr>
      <vt:lpstr>Arial</vt:lpstr>
      <vt:lpstr>Office Theme</vt:lpstr>
      <vt:lpstr>CSE140 HW2 Preparation</vt:lpstr>
      <vt:lpstr>Q1: Boolean Algebra</vt:lpstr>
      <vt:lpstr>Q1: Boolean Algebra</vt:lpstr>
      <vt:lpstr>Q1: Boolean Algebra</vt:lpstr>
      <vt:lpstr>Q1: Boolean Algebra</vt:lpstr>
      <vt:lpstr>Q1: Boolean Algebra</vt:lpstr>
      <vt:lpstr>Q2: Multiplication Machine</vt:lpstr>
      <vt:lpstr>Q2: Multiplication Machine</vt:lpstr>
      <vt:lpstr>Q3: Priority Encoder</vt:lpstr>
      <vt:lpstr>Q4&amp;5: Logic Minimization</vt:lpstr>
      <vt:lpstr>Q4: Minimize SOP</vt:lpstr>
      <vt:lpstr>Q4: Minimize SOP</vt:lpstr>
      <vt:lpstr>Q4: Minimize SOP</vt:lpstr>
      <vt:lpstr>Q4: Minimize SOP</vt:lpstr>
      <vt:lpstr>Q5: Minimize POS</vt:lpstr>
      <vt:lpstr>Q5: Minimize POS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CSE140 HW2 Preparation</dc:title>
  <dc:creator>Microsoft Office User</dc:creator>
  <cp:lastModifiedBy>Microsoft Office User</cp:lastModifiedBy>
  <cp:revision>80</cp:revision>
  <cp:lastPrinted>2018-04-20T18:21:03Z</cp:lastPrinted>
  <dcterms:created xsi:type="dcterms:W3CDTF">2018-04-19T18:32:00Z</dcterms:created>
  <dcterms:modified xsi:type="dcterms:W3CDTF">2018-04-21T22:48:13Z</dcterms:modified>
</cp:coreProperties>
</file>