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1" r:id="rId4"/>
    <p:sldId id="262" r:id="rId5"/>
    <p:sldId id="258" r:id="rId6"/>
    <p:sldId id="263" r:id="rId7"/>
    <p:sldId id="277" r:id="rId8"/>
    <p:sldId id="278" r:id="rId9"/>
    <p:sldId id="279" r:id="rId10"/>
    <p:sldId id="280" r:id="rId11"/>
    <p:sldId id="259" r:id="rId12"/>
    <p:sldId id="265" r:id="rId13"/>
    <p:sldId id="266" r:id="rId14"/>
    <p:sldId id="267" r:id="rId15"/>
    <p:sldId id="268" r:id="rId16"/>
    <p:sldId id="269" r:id="rId17"/>
    <p:sldId id="270" r:id="rId18"/>
    <p:sldId id="276" r:id="rId19"/>
    <p:sldId id="260" r:id="rId20"/>
    <p:sldId id="271" r:id="rId21"/>
    <p:sldId id="272" r:id="rId22"/>
    <p:sldId id="273" r:id="rId23"/>
    <p:sldId id="274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FFC000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25"/>
    <p:restoredTop sz="94712"/>
  </p:normalViewPr>
  <p:slideViewPr>
    <p:cSldViewPr snapToGrid="0" snapToObjects="1">
      <p:cViewPr>
        <p:scale>
          <a:sx n="110" d="100"/>
          <a:sy n="110" d="100"/>
        </p:scale>
        <p:origin x="392" y="-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1FFC0D-1C66-184B-B6AA-664224191455}" type="datetimeFigureOut">
              <a:rPr lang="en-US" smtClean="0"/>
              <a:t>6/1/18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8258DD-EF35-B041-A3C1-A4213FA1A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078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408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7494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033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069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9829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2183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913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8113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0458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7558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5455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8258DD-EF35-B041-A3C1-A4213FA1AFDF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312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32DB0-9788-6049-9DA1-6A840AFB5CA7}" type="datetime1">
              <a:rPr lang="en-US" smtClean="0"/>
              <a:t>6/1/18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989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0570A-BB81-D84F-9B2A-15E5684A643C}" type="datetime1">
              <a:rPr lang="en-US" smtClean="0"/>
              <a:t>6/1/18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654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8B51D-C7B8-014C-8713-D0DC84A2A3C7}" type="datetime1">
              <a:rPr lang="en-US" smtClean="0"/>
              <a:t>6/1/18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174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CE3CFA-D3E5-D141-83BC-7107850DA58D}" type="datetime1">
              <a:rPr lang="en-US" smtClean="0"/>
              <a:t>6/1/18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173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0C952-18D5-934B-BB92-9A13F2CAFF3F}" type="datetime1">
              <a:rPr lang="en-US" smtClean="0"/>
              <a:t>6/1/18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241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51AC2-89BF-884F-A965-73C795EC8DB9}" type="datetime1">
              <a:rPr lang="en-US" smtClean="0"/>
              <a:t>6/1/18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9738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0D098-C0E3-F345-8560-8162F2AE1C4C}" type="datetime1">
              <a:rPr lang="en-US" smtClean="0"/>
              <a:t>6/1/18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41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0BF1E-9F0C-764A-B097-B006297CD479}" type="datetime1">
              <a:rPr lang="en-US" smtClean="0"/>
              <a:t>6/1/18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971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91EE2-6F7A-9D46-A13F-747642F5B376}" type="datetime1">
              <a:rPr lang="en-US" smtClean="0"/>
              <a:t>6/1/18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35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B5E29-F137-B14B-B3E0-CAE0244BA176}" type="datetime1">
              <a:rPr lang="en-US" smtClean="0"/>
              <a:t>6/1/18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21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970F3-2B0B-D64B-8523-009E7DA9B996}" type="datetime1">
              <a:rPr lang="en-US" smtClean="0"/>
              <a:t>6/1/18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1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504E0-0DFB-CE45-84F8-6D4DF1B4546B}" type="datetime1">
              <a:rPr lang="en-US" smtClean="0"/>
              <a:t>6/1/18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E0DCF2-82E5-E14B-94BC-A6AC8872A0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4435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4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Relationship Id="rId5" Type="http://schemas.openxmlformats.org/officeDocument/2006/relationships/oleObject" Target="../embeddings/oleObject1.bin"/><Relationship Id="rId6" Type="http://schemas.openxmlformats.org/officeDocument/2006/relationships/image" Target="../media/image7.wmf"/><Relationship Id="rId7" Type="http://schemas.openxmlformats.org/officeDocument/2006/relationships/image" Target="../media/image8.png"/><Relationship Id="rId1" Type="http://schemas.openxmlformats.org/officeDocument/2006/relationships/vmlDrawing" Target="../drawings/vmlDrawing1.vml"/><Relationship Id="rId2" Type="http://schemas.openxmlformats.org/officeDocument/2006/relationships/tags" Target="../tags/tag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0.emf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0.emf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7.png"/><Relationship Id="rId9" Type="http://schemas.openxmlformats.org/officeDocument/2006/relationships/image" Target="../media/image18.png"/><Relationship Id="rId1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4" Type="http://schemas.openxmlformats.org/officeDocument/2006/relationships/image" Target="../media/image130.png"/><Relationship Id="rId5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CSE140 HW</a:t>
            </a:r>
            <a:r>
              <a:rPr lang="en-US" altLang="zh-CN" dirty="0" smtClean="0"/>
              <a:t>5</a:t>
            </a:r>
            <a:r>
              <a:rPr lang="en-US" dirty="0" smtClean="0"/>
              <a:t> Preparation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Xinyuan Wang</a:t>
            </a:r>
          </a:p>
          <a:p>
            <a:r>
              <a:rPr lang="en-US" dirty="0" smtClean="0"/>
              <a:t>0</a:t>
            </a:r>
            <a:r>
              <a:rPr lang="en-US" altLang="zh-CN" dirty="0" smtClean="0"/>
              <a:t>6</a:t>
            </a:r>
            <a:r>
              <a:rPr lang="en-US" dirty="0" smtClean="0"/>
              <a:t>/</a:t>
            </a:r>
            <a:r>
              <a:rPr lang="en-US" altLang="zh-CN" dirty="0" smtClean="0"/>
              <a:t>01</a:t>
            </a:r>
            <a:r>
              <a:rPr lang="en-US" dirty="0" smtClean="0"/>
              <a:t>/2018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197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Q1: </a:t>
            </a:r>
            <a:r>
              <a:rPr lang="en-US" altLang="zh-CN" dirty="0" err="1" smtClean="0"/>
              <a:t>Subtractor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84324"/>
                <a:ext cx="10515600" cy="4064122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 </a:t>
                </a:r>
                <a:r>
                  <a:rPr lang="en-US" altLang="zh-CN" dirty="0" smtClean="0"/>
                  <a:t>How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we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implement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the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subtraction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between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binary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bits?</a:t>
                </a:r>
              </a:p>
              <a:p>
                <a:pPr lvl="1">
                  <a:lnSpc>
                    <a:spcPct val="140000"/>
                  </a:lnSpc>
                  <a:buFont typeface="Wingdings" charset="2"/>
                  <a:buChar char="ü"/>
                </a:pPr>
                <a:r>
                  <a:rPr lang="en-US" dirty="0"/>
                  <a:t>Given 2 </a:t>
                </a:r>
                <a:r>
                  <a:rPr lang="en-US" altLang="zh-CN" dirty="0" smtClean="0">
                    <a:solidFill>
                      <a:srgbClr val="FF0000"/>
                    </a:solidFill>
                  </a:rPr>
                  <a:t>binary</a:t>
                </a:r>
                <a:r>
                  <a:rPr lang="en-US" dirty="0" smtClean="0"/>
                  <a:t> input</a:t>
                </a:r>
                <a:r>
                  <a:rPr lang="en-US" altLang="zh-CN" dirty="0" smtClean="0"/>
                  <a:t>s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charset="0"/>
                      </a:rPr>
                      <m:t>𝑥</m:t>
                    </m:r>
                    <m:r>
                      <a:rPr lang="en-US" altLang="zh-CN" b="0" i="1" smtClean="0">
                        <a:latin typeface="Cambria Math" charset="0"/>
                      </a:rPr>
                      <m:t>,</m:t>
                    </m:r>
                    <m:r>
                      <a:rPr lang="en-US" altLang="zh-CN" b="0" i="1" smtClean="0">
                        <a:latin typeface="Cambria Math" charset="0"/>
                      </a:rPr>
                      <m:t>𝑦</m:t>
                    </m:r>
                  </m:oMath>
                </a14:m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and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borrow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in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bit</a:t>
                </a:r>
                <a:r>
                  <a:rPr lang="zh-CN" altLang="en-US" dirty="0" smtClean="0"/>
                  <a:t> </a:t>
                </a:r>
                <a:r>
                  <a:rPr lang="en-US" dirty="0" smtClean="0"/>
                  <a:t>, </a:t>
                </a:r>
                <a:r>
                  <a:rPr lang="en-US" altLang="zh-CN" dirty="0" smtClean="0"/>
                  <a:t>calculate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charset="0"/>
                      </a:rPr>
                      <m:t>𝑥</m:t>
                    </m:r>
                    <m:r>
                      <a:rPr lang="en-US" altLang="zh-CN" b="0" i="1" smtClean="0">
                        <a:latin typeface="Cambria Math" charset="0"/>
                      </a:rPr>
                      <m:t>−</m:t>
                    </m:r>
                    <m:r>
                      <a:rPr lang="en-US" altLang="zh-CN" b="0" i="1" smtClean="0">
                        <a:latin typeface="Cambria Math" charset="0"/>
                      </a:rPr>
                      <m:t>𝑦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m>
                        <m:mPr>
                          <m:plcHide m:val="on"/>
                          <m:mcs>
                            <m:mc>
                              <m:mcPr>
                                <m:count m:val="4"/>
                                <m:mcJc m:val="center"/>
                              </m:mcPr>
                            </m:mc>
                          </m:mcs>
                          <m:ctrlPr>
                            <a:rPr lang="uk-UA" altLang="zh-CN" b="0" i="1">
                              <a:latin typeface="Cambria Math" charset="0"/>
                            </a:rPr>
                          </m:ctrlPr>
                        </m:mPr>
                        <m:mr>
                          <m:e>
                            <m:r>
                              <m:rPr>
                                <m:brk m:alnAt="7"/>
                              </m:rPr>
                              <a:rPr lang="en-US" altLang="zh-CN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1</m:t>
                            </m:r>
                          </m:e>
                          <m:e>
                            <m:r>
                              <m:rPr>
                                <m:brk m:alnAt="7"/>
                              </m:rPr>
                              <a:rPr lang="en-US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altLang="zh-CN" b="0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i="1" smtClean="0">
                                <a:solidFill>
                                  <a:srgbClr val="C00000"/>
                                </a:solidFill>
                                <a:latin typeface="Cambria Math" charset="0"/>
                              </a:rPr>
                              <m:t>0</m:t>
                            </m:r>
                          </m:e>
                        </m:mr>
                        <m:mr>
                          <m:e/>
                          <m:e>
                            <m:r>
                              <a:rPr lang="en-US" i="1">
                                <a:latin typeface="Cambria Math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altLang="zh-CN" b="0" i="1" smtClean="0">
                                <a:latin typeface="Cambria Math" charset="0"/>
                              </a:rPr>
                              <m:t>0</m:t>
                            </m:r>
                          </m:e>
                          <m:e>
                            <m:r>
                              <a:rPr lang="en-US" altLang="zh-CN" b="0" i="1" smtClean="0">
                                <a:latin typeface="Cambria Math" charset="0"/>
                              </a:rPr>
                              <m:t>1</m:t>
                            </m:r>
                          </m:e>
                        </m:mr>
                        <m:mr>
                          <m:e>
                            <m:r>
                              <a:rPr lang="en-US" altLang="zh-CN" b="0" i="1" smtClean="0">
                                <a:latin typeface="Cambria Math" charset="0"/>
                              </a:rPr>
                              <m:t>−</m:t>
                            </m:r>
                          </m:e>
                          <m:e>
                            <m:r>
                              <a:rPr lang="en-US" altLang="zh-CN" b="0" i="1" smtClean="0">
                                <a:latin typeface="Cambria Math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altLang="zh-CN" b="0" i="1" smtClean="0">
                                <a:latin typeface="Cambria Math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altLang="zh-CN" b="0" i="1" smtClean="0">
                                <a:latin typeface="Cambria Math" charset="0"/>
                              </a:rPr>
                              <m:t>1</m:t>
                            </m:r>
                          </m:e>
                        </m:mr>
                        <m:mr>
                          <m:e/>
                          <m:e>
                            <m:r>
                              <a:rPr lang="en-US" altLang="zh-CN" b="0" i="1" smtClean="0">
                                <a:latin typeface="Cambria Math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altLang="zh-CN" b="0" i="1" smtClean="0">
                                <a:latin typeface="Cambria Math" charset="0"/>
                              </a:rPr>
                              <m:t>1</m:t>
                            </m:r>
                          </m:e>
                          <m:e>
                            <m:r>
                              <a:rPr lang="en-US" altLang="zh-CN" b="0" i="1" smtClean="0">
                                <a:latin typeface="Cambria Math" charset="0"/>
                              </a:rPr>
                              <m:t>0</m:t>
                            </m:r>
                          </m:e>
                        </m:mr>
                      </m:m>
                    </m:oMath>
                  </m:oMathPara>
                </a14:m>
                <a:endParaRPr lang="en-US" dirty="0" smtClean="0"/>
              </a:p>
              <a:p>
                <a:pPr lvl="1">
                  <a:spcBef>
                    <a:spcPts val="1100"/>
                  </a:spcBef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A</a:t>
                </a:r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full</a:t>
                </a:r>
                <a:r>
                  <a:rPr lang="zh-CN" altLang="en-US" sz="2000" dirty="0" smtClean="0"/>
                  <a:t> </a:t>
                </a:r>
                <a:r>
                  <a:rPr lang="en-US" altLang="zh-CN" sz="2000" dirty="0" err="1" smtClean="0"/>
                  <a:t>subtractor</a:t>
                </a:r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with</a:t>
                </a:r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input</a:t>
                </a:r>
                <a:r>
                  <a:rPr lang="zh-CN" alt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charset="0"/>
                      </a:rPr>
                      <m:t>(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𝑥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,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𝑦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sz="2000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000" b="0" i="1" smtClean="0">
                            <a:latin typeface="Cambria Math" charset="0"/>
                          </a:rPr>
                          <m:t>𝑏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charset="0"/>
                          </a:rPr>
                          <m:t>𝑖𝑛</m:t>
                        </m:r>
                      </m:sub>
                    </m:sSub>
                    <m:r>
                      <a:rPr lang="en-US" altLang="zh-CN" sz="2000" b="0" i="1" smtClean="0">
                        <a:latin typeface="Cambria Math" charset="0"/>
                      </a:rPr>
                      <m:t>)</m:t>
                    </m:r>
                    <m:r>
                      <a:rPr lang="en-US" altLang="zh-CN" sz="2000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⇒</m:t>
                    </m:r>
                  </m:oMath>
                </a14:m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output</a:t>
                </a:r>
                <a:r>
                  <a:rPr lang="zh-CN" altLang="en-US" sz="2000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altLang="zh-CN" sz="2000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sz="2000" i="1">
                            <a:latin typeface="Cambria Math" charset="0"/>
                          </a:rPr>
                          <m:t>𝑏</m:t>
                        </m:r>
                      </m:e>
                      <m:sub>
                        <m:r>
                          <a:rPr lang="en-US" altLang="zh-CN" sz="2000" b="0" i="1" smtClean="0">
                            <a:latin typeface="Cambria Math" charset="0"/>
                          </a:rPr>
                          <m:t>𝑜𝑢𝑡</m:t>
                        </m:r>
                      </m:sub>
                    </m:sSub>
                    <m:r>
                      <a:rPr lang="en-US" altLang="zh-CN" sz="2000" b="0" i="1" smtClean="0">
                        <a:latin typeface="Cambria Math" charset="0"/>
                      </a:rPr>
                      <m:t>,</m:t>
                    </m:r>
                    <m:r>
                      <a:rPr lang="en-US" altLang="zh-CN" sz="2000" b="0" i="1" smtClean="0">
                        <a:latin typeface="Cambria Math" charset="0"/>
                      </a:rPr>
                      <m:t>𝑑</m:t>
                    </m:r>
                    <m:r>
                      <a:rPr lang="en-US" altLang="zh-CN" sz="2000" i="1">
                        <a:latin typeface="Cambria Math" charset="0"/>
                      </a:rPr>
                      <m:t>)</m:t>
                    </m:r>
                  </m:oMath>
                </a14:m>
                <a:endParaRPr lang="en-US" sz="2000" dirty="0" smtClean="0"/>
              </a:p>
              <a:p>
                <a:pPr lvl="1">
                  <a:spcBef>
                    <a:spcPts val="1100"/>
                  </a:spcBef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zh-CN" altLang="en-US" sz="2000" dirty="0"/>
                  <a:t> </a:t>
                </a:r>
                <a:r>
                  <a:rPr lang="en-US" altLang="zh-CN" sz="2000" dirty="0" smtClean="0"/>
                  <a:t>Write</a:t>
                </a:r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the</a:t>
                </a:r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truth</a:t>
                </a:r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table</a:t>
                </a:r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and</a:t>
                </a:r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derive</a:t>
                </a:r>
                <a:r>
                  <a:rPr lang="zh-CN" altLang="en-US" sz="2000" dirty="0" smtClean="0"/>
                  <a:t> </a:t>
                </a:r>
                <a:r>
                  <a:rPr lang="en-US" altLang="zh-CN" sz="2000" dirty="0"/>
                  <a:t>B</a:t>
                </a:r>
                <a:r>
                  <a:rPr lang="en-US" altLang="zh-CN" sz="2000" dirty="0" smtClean="0"/>
                  <a:t>oolean</a:t>
                </a:r>
                <a:r>
                  <a:rPr lang="zh-CN" altLang="en-US" sz="2000" dirty="0" smtClean="0"/>
                  <a:t> </a:t>
                </a:r>
                <a:r>
                  <a:rPr lang="en-US" altLang="zh-CN" sz="2000" dirty="0" smtClean="0"/>
                  <a:t>expressions</a:t>
                </a:r>
                <a:endParaRPr lang="en-US" sz="20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84324"/>
                <a:ext cx="10515600" cy="4064122"/>
              </a:xfrm>
              <a:blipFill rotWithShape="0">
                <a:blip r:embed="rId3"/>
                <a:stretch>
                  <a:fillRect l="-1043" t="-25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2</a:t>
            </a:fld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>
            <a:off x="4975909" y="4163843"/>
            <a:ext cx="21945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415754" y="2921411"/>
            <a:ext cx="14531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rgbClr val="0070C0"/>
                </a:solidFill>
              </a:rPr>
              <a:t>b</a:t>
            </a:r>
            <a:r>
              <a:rPr lang="en-US" altLang="zh-CN" sz="2000" b="1" dirty="0" smtClean="0">
                <a:solidFill>
                  <a:srgbClr val="0070C0"/>
                </a:solidFill>
              </a:rPr>
              <a:t>orrow</a:t>
            </a:r>
            <a:r>
              <a:rPr lang="zh-CN" altLang="en-US" sz="2000" b="1" dirty="0" smtClean="0">
                <a:solidFill>
                  <a:srgbClr val="0070C0"/>
                </a:solidFill>
              </a:rPr>
              <a:t> </a:t>
            </a:r>
            <a:r>
              <a:rPr lang="en-US" altLang="zh-CN" sz="2000" b="1" dirty="0" smtClean="0">
                <a:solidFill>
                  <a:srgbClr val="0070C0"/>
                </a:solidFill>
              </a:rPr>
              <a:t>out</a:t>
            </a:r>
            <a:endParaRPr lang="en-US" sz="20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415754" y="3314143"/>
                <a:ext cx="457683" cy="4148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dirty="0" smtClean="0">
                          <a:solidFill>
                            <a:srgbClr val="0070C0"/>
                          </a:solidFill>
                          <a:latin typeface="Cambria Math" charset="0"/>
                        </a:rPr>
                        <m:t>𝒙</m:t>
                      </m:r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5754" y="3314143"/>
                <a:ext cx="457683" cy="41486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415754" y="3729008"/>
                <a:ext cx="45768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 smtClean="0">
                          <a:solidFill>
                            <a:srgbClr val="0070C0"/>
                          </a:solidFill>
                          <a:latin typeface="Cambria Math" charset="0"/>
                        </a:rPr>
                        <m:t>𝒚</m:t>
                      </m:r>
                    </m:oMath>
                  </m:oMathPara>
                </a14:m>
                <a:endParaRPr lang="en-US" sz="2000" b="1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5754" y="3729008"/>
                <a:ext cx="457683" cy="400110"/>
              </a:xfrm>
              <a:prstGeom prst="rect">
                <a:avLst/>
              </a:prstGeom>
              <a:blipFill rotWithShape="0">
                <a:blip r:embed="rId5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Oval 9"/>
          <p:cNvSpPr/>
          <p:nvPr/>
        </p:nvSpPr>
        <p:spPr>
          <a:xfrm>
            <a:off x="4975909" y="2921411"/>
            <a:ext cx="545215" cy="400110"/>
          </a:xfrm>
          <a:prstGeom prst="ellipse">
            <a:avLst/>
          </a:pr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53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936" y="365125"/>
            <a:ext cx="10515600" cy="1325563"/>
          </a:xfrm>
        </p:spPr>
        <p:txBody>
          <a:bodyPr/>
          <a:lstStyle/>
          <a:p>
            <a:r>
              <a:rPr lang="en-US" dirty="0" smtClean="0"/>
              <a:t>Q1: </a:t>
            </a:r>
            <a:r>
              <a:rPr lang="en-US" altLang="zh-CN" dirty="0" err="1" smtClean="0"/>
              <a:t>Subtractor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9936" y="1584323"/>
            <a:ext cx="10515600" cy="5137151"/>
          </a:xfrm>
        </p:spPr>
        <p:txBody>
          <a:bodyPr>
            <a:normAutofit/>
          </a:bodyPr>
          <a:lstStyle/>
          <a:p>
            <a:r>
              <a:rPr lang="en-US" dirty="0" smtClean="0"/>
              <a:t> </a:t>
            </a:r>
            <a:r>
              <a:rPr lang="en-US" altLang="zh-CN" dirty="0" smtClean="0"/>
              <a:t>A</a:t>
            </a:r>
            <a:r>
              <a:rPr lang="zh-CN" altLang="en-US" dirty="0" smtClean="0"/>
              <a:t> </a:t>
            </a:r>
            <a:r>
              <a:rPr lang="en-US" altLang="zh-CN" dirty="0" smtClean="0"/>
              <a:t>four</a:t>
            </a:r>
            <a:r>
              <a:rPr lang="zh-CN" altLang="en-US" dirty="0" smtClean="0"/>
              <a:t> </a:t>
            </a:r>
            <a:r>
              <a:rPr lang="en-US" altLang="zh-CN" dirty="0" smtClean="0"/>
              <a:t>bit</a:t>
            </a:r>
            <a:r>
              <a:rPr lang="zh-CN" altLang="en-US" dirty="0" smtClean="0"/>
              <a:t> </a:t>
            </a:r>
            <a:r>
              <a:rPr lang="en-US" altLang="zh-CN" dirty="0" smtClean="0"/>
              <a:t>borrow</a:t>
            </a:r>
            <a:r>
              <a:rPr lang="zh-CN" altLang="en-US" dirty="0" smtClean="0"/>
              <a:t> </a:t>
            </a:r>
            <a:r>
              <a:rPr lang="en-US" altLang="zh-CN" dirty="0" smtClean="0"/>
              <a:t>look</a:t>
            </a:r>
            <a:r>
              <a:rPr lang="zh-CN" altLang="en-US" dirty="0" smtClean="0"/>
              <a:t> </a:t>
            </a:r>
            <a:r>
              <a:rPr lang="en-US" altLang="zh-CN" dirty="0" smtClean="0"/>
              <a:t>ahead</a:t>
            </a:r>
            <a:r>
              <a:rPr lang="zh-CN" altLang="en-US" dirty="0" smtClean="0"/>
              <a:t> </a:t>
            </a:r>
            <a:r>
              <a:rPr lang="en-US" altLang="zh-CN" dirty="0" err="1" smtClean="0"/>
              <a:t>subtractor</a:t>
            </a:r>
            <a:endParaRPr lang="en-US" altLang="zh-CN" dirty="0" smtClean="0"/>
          </a:p>
          <a:p>
            <a:pPr lvl="1">
              <a:lnSpc>
                <a:spcPct val="140000"/>
              </a:lnSpc>
              <a:buFont typeface="Wingdings" charset="2"/>
              <a:buChar char="ü"/>
            </a:pPr>
            <a:r>
              <a:rPr lang="zh-CN" altLang="en-US" dirty="0" smtClean="0"/>
              <a:t> </a:t>
            </a:r>
            <a:r>
              <a:rPr lang="en-US" altLang="zh-CN" dirty="0" smtClean="0"/>
              <a:t>Refer</a:t>
            </a:r>
            <a:r>
              <a:rPr lang="zh-CN" altLang="en-US" dirty="0" smtClean="0"/>
              <a:t> </a:t>
            </a:r>
            <a:r>
              <a:rPr lang="en-US" altLang="zh-CN" dirty="0" smtClean="0"/>
              <a:t>to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carry</a:t>
            </a:r>
            <a:r>
              <a:rPr lang="zh-CN" altLang="en-US" dirty="0" smtClean="0"/>
              <a:t> </a:t>
            </a:r>
            <a:r>
              <a:rPr lang="en-US" altLang="zh-CN" dirty="0" smtClean="0"/>
              <a:t>look</a:t>
            </a:r>
            <a:r>
              <a:rPr lang="zh-CN" altLang="en-US" dirty="0" smtClean="0"/>
              <a:t> </a:t>
            </a:r>
            <a:r>
              <a:rPr lang="en-US" altLang="zh-CN" dirty="0" smtClean="0"/>
              <a:t>ahead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3</a:t>
            </a:fld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106"/>
          <a:stretch/>
        </p:blipFill>
        <p:spPr>
          <a:xfrm>
            <a:off x="550916" y="2689628"/>
            <a:ext cx="6058756" cy="3849284"/>
          </a:xfrm>
          <a:prstGeom prst="rect">
            <a:avLst/>
          </a:prstGeom>
        </p:spPr>
      </p:pic>
      <p:sp>
        <p:nvSpPr>
          <p:cNvPr id="13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404876" y="2577920"/>
            <a:ext cx="5787124" cy="2827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zh-CN" sz="2800" dirty="0" smtClean="0">
                <a:latin typeface="+mn-lt"/>
              </a:rPr>
              <a:t>A</a:t>
            </a:r>
            <a:r>
              <a:rPr lang="zh-CN" altLang="en-US" sz="2800" dirty="0" smtClean="0">
                <a:latin typeface="+mn-lt"/>
              </a:rPr>
              <a:t> </a:t>
            </a:r>
            <a:r>
              <a:rPr lang="en-US" altLang="zh-CN" sz="2800" dirty="0" smtClean="0">
                <a:latin typeface="+mn-lt"/>
              </a:rPr>
              <a:t>N-bit</a:t>
            </a:r>
            <a:r>
              <a:rPr lang="zh-CN" altLang="en-US" sz="2800" dirty="0" smtClean="0">
                <a:latin typeface="+mn-lt"/>
              </a:rPr>
              <a:t> </a:t>
            </a:r>
            <a:r>
              <a:rPr lang="en-US" altLang="zh-CN" sz="2800" dirty="0" smtClean="0">
                <a:latin typeface="+mn-lt"/>
              </a:rPr>
              <a:t>carry</a:t>
            </a:r>
            <a:r>
              <a:rPr lang="zh-CN" altLang="en-US" sz="2800" dirty="0" smtClean="0">
                <a:latin typeface="+mn-lt"/>
              </a:rPr>
              <a:t> </a:t>
            </a:r>
            <a:r>
              <a:rPr lang="en-US" altLang="zh-CN" sz="2800" dirty="0" smtClean="0">
                <a:latin typeface="+mn-lt"/>
              </a:rPr>
              <a:t>look</a:t>
            </a:r>
            <a:r>
              <a:rPr lang="zh-CN" altLang="en-US" sz="2800" dirty="0" smtClean="0">
                <a:latin typeface="+mn-lt"/>
              </a:rPr>
              <a:t> </a:t>
            </a:r>
            <a:r>
              <a:rPr lang="en-US" altLang="zh-CN" sz="2800" dirty="0" smtClean="0">
                <a:latin typeface="+mn-lt"/>
              </a:rPr>
              <a:t>ahead</a:t>
            </a:r>
            <a:r>
              <a:rPr lang="zh-CN" altLang="en-US" sz="2800" dirty="0" smtClean="0">
                <a:latin typeface="+mn-lt"/>
              </a:rPr>
              <a:t> </a:t>
            </a:r>
            <a:r>
              <a:rPr lang="en-US" altLang="zh-CN" sz="2800" dirty="0" smtClean="0">
                <a:latin typeface="+mn-lt"/>
              </a:rPr>
              <a:t>adder</a:t>
            </a:r>
            <a:r>
              <a:rPr lang="zh-CN" altLang="en-US" sz="2800" dirty="0" smtClean="0">
                <a:latin typeface="+mn-lt"/>
              </a:rPr>
              <a:t> </a:t>
            </a:r>
            <a:r>
              <a:rPr lang="en-US" altLang="zh-CN" sz="2800" dirty="0" smtClean="0">
                <a:latin typeface="+mn-lt"/>
              </a:rPr>
              <a:t>is</a:t>
            </a:r>
            <a:r>
              <a:rPr lang="zh-CN" altLang="en-US" sz="2800" dirty="0" smtClean="0">
                <a:latin typeface="+mn-lt"/>
              </a:rPr>
              <a:t> </a:t>
            </a:r>
            <a:r>
              <a:rPr lang="en-US" altLang="zh-CN" sz="2800" dirty="0" smtClean="0">
                <a:latin typeface="+mn-lt"/>
              </a:rPr>
              <a:t>usually</a:t>
            </a:r>
            <a:r>
              <a:rPr lang="zh-CN" altLang="en-US" sz="2800" dirty="0" smtClean="0">
                <a:latin typeface="+mn-lt"/>
              </a:rPr>
              <a:t> </a:t>
            </a:r>
            <a:r>
              <a:rPr lang="en-US" altLang="zh-CN" sz="2800" dirty="0" smtClean="0">
                <a:latin typeface="+mn-lt"/>
              </a:rPr>
              <a:t>much</a:t>
            </a:r>
            <a:r>
              <a:rPr lang="zh-CN" altLang="en-US" sz="2800" dirty="0" smtClean="0">
                <a:latin typeface="+mn-lt"/>
              </a:rPr>
              <a:t> </a:t>
            </a:r>
            <a:r>
              <a:rPr lang="en-US" altLang="zh-CN" sz="2800" dirty="0" smtClean="0">
                <a:latin typeface="+mn-lt"/>
              </a:rPr>
              <a:t>faster</a:t>
            </a:r>
            <a:r>
              <a:rPr lang="zh-CN" altLang="en-US" sz="2800" dirty="0" smtClean="0">
                <a:latin typeface="+mn-lt"/>
              </a:rPr>
              <a:t> </a:t>
            </a:r>
            <a:r>
              <a:rPr lang="en-US" altLang="zh-CN" sz="2800" dirty="0" smtClean="0">
                <a:latin typeface="+mn-lt"/>
              </a:rPr>
              <a:t>than</a:t>
            </a:r>
            <a:r>
              <a:rPr lang="zh-CN" altLang="en-US" sz="2800" dirty="0" smtClean="0">
                <a:latin typeface="+mn-lt"/>
              </a:rPr>
              <a:t> </a:t>
            </a:r>
            <a:r>
              <a:rPr lang="en-US" altLang="zh-CN" sz="2800" dirty="0" smtClean="0">
                <a:latin typeface="+mn-lt"/>
              </a:rPr>
              <a:t>ripple</a:t>
            </a:r>
            <a:r>
              <a:rPr lang="zh-CN" altLang="en-US" sz="2800" dirty="0" smtClean="0">
                <a:latin typeface="+mn-lt"/>
              </a:rPr>
              <a:t> </a:t>
            </a:r>
            <a:r>
              <a:rPr lang="en-US" altLang="zh-CN" sz="2800" dirty="0" smtClean="0">
                <a:latin typeface="+mn-lt"/>
              </a:rPr>
              <a:t>than</a:t>
            </a:r>
            <a:r>
              <a:rPr lang="zh-CN" altLang="en-US" sz="2800" dirty="0" smtClean="0">
                <a:latin typeface="+mn-lt"/>
              </a:rPr>
              <a:t> </a:t>
            </a:r>
            <a:r>
              <a:rPr lang="en-US" altLang="zh-CN" sz="2800" dirty="0" smtClean="0">
                <a:latin typeface="+mn-lt"/>
              </a:rPr>
              <a:t>a</a:t>
            </a:r>
            <a:r>
              <a:rPr lang="zh-CN" altLang="en-US" sz="2800" dirty="0" smtClean="0">
                <a:latin typeface="+mn-lt"/>
              </a:rPr>
              <a:t> </a:t>
            </a:r>
            <a:r>
              <a:rPr lang="en-US" altLang="zh-CN" sz="2800" dirty="0" smtClean="0">
                <a:latin typeface="+mn-lt"/>
              </a:rPr>
              <a:t>ripple</a:t>
            </a:r>
            <a:r>
              <a:rPr lang="zh-CN" altLang="en-US" sz="2800" dirty="0" smtClean="0">
                <a:latin typeface="+mn-lt"/>
              </a:rPr>
              <a:t> </a:t>
            </a:r>
            <a:r>
              <a:rPr lang="en-US" altLang="zh-CN" sz="2800" dirty="0" smtClean="0">
                <a:latin typeface="+mn-lt"/>
              </a:rPr>
              <a:t>carry</a:t>
            </a:r>
            <a:r>
              <a:rPr lang="zh-CN" altLang="en-US" sz="2800" dirty="0" smtClean="0">
                <a:latin typeface="+mn-lt"/>
              </a:rPr>
              <a:t> </a:t>
            </a:r>
            <a:r>
              <a:rPr lang="en-US" altLang="zh-CN" sz="2800" dirty="0" smtClean="0">
                <a:latin typeface="+mn-lt"/>
              </a:rPr>
              <a:t>adder</a:t>
            </a:r>
            <a:r>
              <a:rPr lang="zh-CN" altLang="en-US" sz="2800" dirty="0" smtClean="0">
                <a:latin typeface="+mn-lt"/>
              </a:rPr>
              <a:t> </a:t>
            </a:r>
            <a:r>
              <a:rPr lang="en-US" altLang="zh-CN" sz="2800" dirty="0" smtClean="0">
                <a:latin typeface="+mn-lt"/>
              </a:rPr>
              <a:t>if</a:t>
            </a:r>
            <a:r>
              <a:rPr lang="zh-CN" altLang="en-US" sz="2800" dirty="0" smtClean="0">
                <a:latin typeface="+mn-lt"/>
              </a:rPr>
              <a:t> </a:t>
            </a:r>
            <a:r>
              <a:rPr lang="en-US" altLang="zh-CN" sz="2800" dirty="0" smtClean="0">
                <a:latin typeface="+mn-lt"/>
              </a:rPr>
              <a:t>N&gt;16</a:t>
            </a:r>
          </a:p>
          <a:p>
            <a:pPr marL="800100" lvl="1" indent="-342900" eaLnBrk="1" hangingPunct="1">
              <a:spcBef>
                <a:spcPct val="20000"/>
              </a:spcBef>
              <a:buFont typeface="Wingdings" charset="2"/>
              <a:buChar char="ü"/>
            </a:pPr>
            <a:r>
              <a:rPr lang="zh-CN" altLang="en-US" sz="2400" dirty="0"/>
              <a:t> </a:t>
            </a:r>
            <a:r>
              <a:rPr lang="en-US" altLang="zh-CN" sz="2400" dirty="0" smtClean="0">
                <a:latin typeface="+mn-lt"/>
              </a:rPr>
              <a:t>Delays</a:t>
            </a:r>
            <a:r>
              <a:rPr lang="zh-CN" altLang="en-US" sz="2400" dirty="0" smtClean="0">
                <a:latin typeface="+mn-lt"/>
              </a:rPr>
              <a:t> </a:t>
            </a:r>
            <a:r>
              <a:rPr lang="en-US" altLang="zh-CN" sz="2400" dirty="0" smtClean="0">
                <a:latin typeface="+mn-lt"/>
              </a:rPr>
              <a:t>for</a:t>
            </a:r>
            <a:r>
              <a:rPr lang="zh-CN" altLang="en-US" sz="2400" dirty="0" smtClean="0">
                <a:latin typeface="+mn-lt"/>
              </a:rPr>
              <a:t> </a:t>
            </a:r>
            <a:r>
              <a:rPr lang="en-US" altLang="zh-CN" sz="2400" dirty="0" smtClean="0">
                <a:latin typeface="+mn-lt"/>
              </a:rPr>
              <a:t>carry</a:t>
            </a:r>
            <a:r>
              <a:rPr lang="zh-CN" altLang="en-US" sz="2400" dirty="0" smtClean="0">
                <a:latin typeface="+mn-lt"/>
              </a:rPr>
              <a:t> </a:t>
            </a:r>
            <a:r>
              <a:rPr lang="en-US" altLang="zh-CN" sz="2400" dirty="0" smtClean="0">
                <a:latin typeface="+mn-lt"/>
              </a:rPr>
              <a:t>look</a:t>
            </a:r>
            <a:r>
              <a:rPr lang="zh-CN" altLang="en-US" sz="2400" dirty="0" smtClean="0">
                <a:latin typeface="+mn-lt"/>
              </a:rPr>
              <a:t> </a:t>
            </a:r>
            <a:r>
              <a:rPr lang="en-US" altLang="zh-CN" sz="2400" dirty="0" smtClean="0">
                <a:latin typeface="+mn-lt"/>
              </a:rPr>
              <a:t>ahead</a:t>
            </a:r>
            <a:r>
              <a:rPr lang="zh-CN" altLang="en-US" sz="2400" dirty="0" smtClean="0">
                <a:latin typeface="+mn-lt"/>
              </a:rPr>
              <a:t> </a:t>
            </a:r>
            <a:r>
              <a:rPr lang="en-US" altLang="zh-CN" sz="2400" dirty="0" smtClean="0">
                <a:latin typeface="+mn-lt"/>
              </a:rPr>
              <a:t>and</a:t>
            </a:r>
            <a:r>
              <a:rPr lang="zh-CN" altLang="en-US" sz="2400" dirty="0" smtClean="0">
                <a:latin typeface="+mn-lt"/>
              </a:rPr>
              <a:t> </a:t>
            </a:r>
            <a:r>
              <a:rPr lang="en-US" altLang="zh-CN" sz="2400" dirty="0" smtClean="0">
                <a:latin typeface="+mn-lt"/>
              </a:rPr>
              <a:t>ripple</a:t>
            </a:r>
            <a:r>
              <a:rPr lang="zh-CN" altLang="en-US" sz="2400" dirty="0" smtClean="0">
                <a:latin typeface="+mn-lt"/>
              </a:rPr>
              <a:t> </a:t>
            </a:r>
            <a:r>
              <a:rPr lang="en-US" altLang="zh-CN" sz="2400" dirty="0" smtClean="0">
                <a:latin typeface="+mn-lt"/>
              </a:rPr>
              <a:t>carry</a:t>
            </a:r>
            <a:r>
              <a:rPr lang="zh-CN" altLang="en-US" sz="2400" dirty="0" smtClean="0">
                <a:latin typeface="+mn-lt"/>
              </a:rPr>
              <a:t> </a:t>
            </a:r>
            <a:r>
              <a:rPr lang="en-US" altLang="zh-CN" sz="2400" dirty="0" smtClean="0">
                <a:latin typeface="+mn-lt"/>
              </a:rPr>
              <a:t>adder</a:t>
            </a:r>
            <a:r>
              <a:rPr lang="zh-CN" altLang="en-US" sz="2400" dirty="0" smtClean="0">
                <a:latin typeface="+mn-lt"/>
              </a:rPr>
              <a:t> </a:t>
            </a:r>
            <a:r>
              <a:rPr lang="en-US" altLang="zh-CN" sz="2400" dirty="0" smtClean="0">
                <a:latin typeface="+mn-lt"/>
              </a:rPr>
              <a:t>are</a:t>
            </a:r>
            <a:r>
              <a:rPr lang="zh-CN" altLang="en-US" sz="2400" dirty="0" smtClean="0">
                <a:latin typeface="+mn-lt"/>
              </a:rPr>
              <a:t> </a:t>
            </a:r>
            <a:r>
              <a:rPr lang="en-US" altLang="zh-CN" sz="2400" dirty="0" smtClean="0">
                <a:latin typeface="+mn-lt"/>
              </a:rPr>
              <a:t>defined</a:t>
            </a:r>
            <a:r>
              <a:rPr lang="zh-CN" altLang="en-US" sz="2400" dirty="0" smtClean="0">
                <a:latin typeface="+mn-lt"/>
              </a:rPr>
              <a:t> </a:t>
            </a:r>
            <a:r>
              <a:rPr lang="en-US" altLang="zh-CN" sz="2400" dirty="0" smtClean="0">
                <a:latin typeface="+mn-lt"/>
              </a:rPr>
              <a:t>in</a:t>
            </a:r>
            <a:r>
              <a:rPr lang="zh-CN" altLang="en-US" sz="2400" dirty="0" smtClean="0">
                <a:latin typeface="+mn-lt"/>
              </a:rPr>
              <a:t> </a:t>
            </a:r>
            <a:r>
              <a:rPr lang="en-US" altLang="zh-CN" sz="2400" dirty="0" smtClean="0">
                <a:latin typeface="+mn-lt"/>
              </a:rPr>
              <a:t>slide</a:t>
            </a:r>
            <a:r>
              <a:rPr lang="zh-CN" altLang="en-US" sz="2400" dirty="0" smtClean="0">
                <a:latin typeface="+mn-lt"/>
              </a:rPr>
              <a:t> </a:t>
            </a:r>
            <a:r>
              <a:rPr lang="en-US" altLang="zh-CN" sz="2400" dirty="0" smtClean="0">
                <a:latin typeface="+mn-lt"/>
              </a:rPr>
              <a:t>18,</a:t>
            </a:r>
            <a:r>
              <a:rPr lang="zh-CN" altLang="en-US" sz="2400" dirty="0" smtClean="0">
                <a:latin typeface="+mn-lt"/>
              </a:rPr>
              <a:t> </a:t>
            </a:r>
            <a:r>
              <a:rPr lang="en-US" altLang="zh-CN" sz="2400" dirty="0" smtClean="0">
                <a:latin typeface="+mn-lt"/>
              </a:rPr>
              <a:t>23</a:t>
            </a:r>
            <a:r>
              <a:rPr lang="zh-CN" altLang="en-US" sz="2400" dirty="0" smtClean="0">
                <a:latin typeface="+mn-lt"/>
              </a:rPr>
              <a:t> </a:t>
            </a:r>
            <a:r>
              <a:rPr lang="en-US" altLang="zh-CN" sz="2400" dirty="0" smtClean="0">
                <a:latin typeface="+mn-lt"/>
              </a:rPr>
              <a:t>of</a:t>
            </a:r>
            <a:r>
              <a:rPr lang="zh-CN" altLang="en-US" sz="2400" dirty="0" smtClean="0">
                <a:latin typeface="+mn-lt"/>
              </a:rPr>
              <a:t> </a:t>
            </a:r>
            <a:r>
              <a:rPr lang="en-US" altLang="zh-CN" sz="2400" dirty="0" smtClean="0">
                <a:latin typeface="+mn-lt"/>
              </a:rPr>
              <a:t>lecture</a:t>
            </a:r>
            <a:r>
              <a:rPr lang="zh-CN" altLang="en-US" sz="2400" dirty="0" smtClean="0">
                <a:latin typeface="+mn-lt"/>
              </a:rPr>
              <a:t> </a:t>
            </a:r>
            <a:r>
              <a:rPr lang="en-US" altLang="zh-CN" sz="2400" dirty="0" smtClean="0">
                <a:latin typeface="+mn-lt"/>
              </a:rPr>
              <a:t>14</a:t>
            </a:r>
            <a:endParaRPr lang="en-US" altLang="en-US" sz="2400" dirty="0" smtClean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7351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9936" y="365125"/>
            <a:ext cx="10515600" cy="1325563"/>
          </a:xfrm>
        </p:spPr>
        <p:txBody>
          <a:bodyPr/>
          <a:lstStyle/>
          <a:p>
            <a:r>
              <a:rPr lang="en-US" dirty="0" smtClean="0"/>
              <a:t>Q1: </a:t>
            </a:r>
            <a:r>
              <a:rPr lang="en-US" altLang="zh-CN" dirty="0" err="1" smtClean="0"/>
              <a:t>Subtractor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9936" y="1584323"/>
                <a:ext cx="10515600" cy="5137151"/>
              </a:xfrm>
            </p:spPr>
            <p:txBody>
              <a:bodyPr>
                <a:normAutofit/>
              </a:bodyPr>
              <a:lstStyle/>
              <a:p>
                <a:r>
                  <a:rPr lang="en-US" dirty="0" smtClean="0"/>
                  <a:t> </a:t>
                </a:r>
                <a:r>
                  <a:rPr lang="en-US" altLang="zh-CN" dirty="0" smtClean="0"/>
                  <a:t>A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four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bit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borrow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look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ahead</a:t>
                </a:r>
                <a:r>
                  <a:rPr lang="zh-CN" altLang="en-US" dirty="0" smtClean="0"/>
                  <a:t> </a:t>
                </a:r>
                <a:r>
                  <a:rPr lang="en-US" altLang="zh-CN" dirty="0" err="1" smtClean="0"/>
                  <a:t>subtractor</a:t>
                </a:r>
                <a:endParaRPr lang="en-US" altLang="zh-CN" dirty="0" smtClean="0"/>
              </a:p>
              <a:p>
                <a:pPr lvl="1">
                  <a:lnSpc>
                    <a:spcPct val="140000"/>
                  </a:lnSpc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Use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full</a:t>
                </a:r>
                <a:r>
                  <a:rPr lang="zh-CN" altLang="en-US" dirty="0" smtClean="0"/>
                  <a:t> </a:t>
                </a:r>
                <a:r>
                  <a:rPr lang="en-US" altLang="zh-CN" dirty="0" err="1" smtClean="0"/>
                  <a:t>subtractors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and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minimal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logic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gates</a:t>
                </a:r>
              </a:p>
              <a:p>
                <a:pPr lvl="1">
                  <a:lnSpc>
                    <a:spcPct val="140000"/>
                  </a:lnSpc>
                  <a:buFont typeface="Wingdings" charset="2"/>
                  <a:buChar char="ü"/>
                </a:pPr>
                <a:r>
                  <a:rPr lang="zh-CN" altLang="en-US" dirty="0"/>
                  <a:t> </a:t>
                </a:r>
                <a:r>
                  <a:rPr lang="en-US" altLang="zh-CN" dirty="0" smtClean="0"/>
                  <a:t>Generate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and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propagate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signals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for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each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column</a:t>
                </a:r>
                <a:endParaRPr lang="en-US" altLang="zh-CN" dirty="0"/>
              </a:p>
              <a:p>
                <a:pPr lvl="2">
                  <a:lnSpc>
                    <a:spcPct val="140000"/>
                  </a:lnSpc>
                  <a:buFont typeface="Wingdings" charset="2"/>
                  <a:buChar char="v"/>
                </a:pPr>
                <a:r>
                  <a:rPr lang="zh-CN" altLang="en-US" dirty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When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a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column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will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generate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a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borrow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out?</a:t>
                </a:r>
              </a:p>
              <a:p>
                <a:pPr lvl="2">
                  <a:lnSpc>
                    <a:spcPct val="140000"/>
                  </a:lnSpc>
                  <a:buFont typeface="Wingdings" charset="2"/>
                  <a:buChar char="v"/>
                </a:pPr>
                <a:r>
                  <a:rPr lang="zh-CN" altLang="en-US" dirty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When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a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column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will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propagate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a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borrow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in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to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borrow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out?</a:t>
                </a:r>
                <a:endParaRPr lang="en-US" dirty="0" smtClean="0">
                  <a:solidFill>
                    <a:srgbClr val="C00000"/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9936" y="1584323"/>
                <a:ext cx="10515600" cy="5137151"/>
              </a:xfrm>
              <a:blipFill rotWithShape="0">
                <a:blip r:embed="rId3"/>
                <a:stretch>
                  <a:fillRect l="-1043" t="-2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63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Q2: </a:t>
            </a:r>
            <a:r>
              <a:rPr lang="en-US" altLang="zh-CN" dirty="0" smtClean="0"/>
              <a:t>Prefix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5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"/>
              <p:cNvSpPr txBox="1">
                <a:spLocks/>
              </p:cNvSpPr>
              <p:nvPr/>
            </p:nvSpPr>
            <p:spPr>
              <a:xfrm>
                <a:off x="838200" y="1584324"/>
                <a:ext cx="10515600" cy="51371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dirty="0" smtClean="0"/>
                  <a:t> </a:t>
                </a:r>
                <a:r>
                  <a:rPr lang="en-US" altLang="zh-CN" dirty="0" smtClean="0"/>
                  <a:t>Compute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the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carry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in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for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each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column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as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fast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as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possible</a:t>
                </a:r>
                <a:endParaRPr lang="en-US" altLang="zh-CN" dirty="0"/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Has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funcPr>
                      <m:fName>
                        <m:sSub>
                          <m:sSubPr>
                            <m:ctrlPr>
                              <a:rPr lang="en-US" altLang="zh-CN" b="0" i="1" smtClean="0">
                                <a:latin typeface="Cambria Math" charset="0"/>
                              </a:rPr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en-US" altLang="zh-CN" b="0" i="0" smtClean="0">
                                <a:latin typeface="Cambria Math" charset="0"/>
                              </a:rPr>
                              <m:t>log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charset="0"/>
                              </a:rPr>
                              <m:t>2</m:t>
                            </m:r>
                          </m:sub>
                        </m:sSub>
                      </m:fName>
                      <m:e>
                        <m:d>
                          <m:dPr>
                            <m:ctrlPr>
                              <a:rPr lang="en-US" altLang="zh-CN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charset="0"/>
                              </a:rPr>
                              <m:t>𝑁</m:t>
                            </m:r>
                          </m:e>
                        </m:d>
                      </m:e>
                    </m:func>
                  </m:oMath>
                </a14:m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stages</a:t>
                </a: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zh-CN" altLang="en-US" dirty="0"/>
                  <a:t> </a:t>
                </a:r>
                <a:r>
                  <a:rPr lang="en-US" altLang="zh-CN" dirty="0" smtClean="0"/>
                  <a:t>Column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−1</m:t>
                    </m:r>
                  </m:oMath>
                </a14:m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/>
                  <a:t>holds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𝑖𝑛</m:t>
                        </m:r>
                      </m:sub>
                    </m:sSub>
                  </m:oMath>
                </a14:m>
                <a:r>
                  <a:rPr lang="en-US" altLang="zh-CN" dirty="0" smtClean="0"/>
                  <a:t>,</a:t>
                </a:r>
                <a:r>
                  <a:rPr lang="zh-CN" altLang="en-US" dirty="0"/>
                  <a:t> </a:t>
                </a:r>
                <a:r>
                  <a:rPr lang="en-US" altLang="zh-CN" dirty="0" smtClean="0"/>
                  <a:t>so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−1</m:t>
                        </m:r>
                      </m:sub>
                    </m:sSub>
                    <m:r>
                      <a:rPr lang="en-US" altLang="zh-CN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𝑖𝑛</m:t>
                        </m:r>
                      </m:sub>
                    </m:sSub>
                  </m:oMath>
                </a14:m>
                <a:r>
                  <a:rPr lang="en-US" altLang="zh-CN" dirty="0" smtClean="0">
                    <a:solidFill>
                      <a:srgbClr val="C00000"/>
                    </a:solidFill>
                  </a:rPr>
                  <a:t>,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−1</m:t>
                        </m:r>
                      </m:sub>
                    </m:sSub>
                    <m:r>
                      <a:rPr lang="en-US" altLang="zh-CN" i="1">
                        <a:solidFill>
                          <a:srgbClr val="C00000"/>
                        </a:solidFill>
                        <a:latin typeface="Cambria Math" charset="0"/>
                      </a:rPr>
                      <m:t>=</m:t>
                    </m:r>
                    <m:r>
                      <a:rPr lang="en-US" altLang="zh-CN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0</m:t>
                    </m:r>
                  </m:oMath>
                </a14:m>
                <a:endParaRPr lang="en-US" altLang="zh-CN" dirty="0" smtClean="0">
                  <a:solidFill>
                    <a:srgbClr val="C00000"/>
                  </a:solidFill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zh-CN" altLang="en-US" dirty="0"/>
                  <a:t> </a:t>
                </a:r>
                <a:r>
                  <a:rPr lang="en-US" altLang="zh-CN" dirty="0" smtClean="0"/>
                  <a:t>Compute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the</a:t>
                </a:r>
                <a:r>
                  <a:rPr lang="zh-CN" altLang="en-US" dirty="0" smtClean="0"/>
                  <a:t> </a:t>
                </a:r>
                <a:r>
                  <a:rPr lang="en-US" altLang="zh-CN" b="1" i="1" dirty="0" smtClean="0"/>
                  <a:t>prefixes</a:t>
                </a:r>
                <a:r>
                  <a:rPr lang="en-US" altLang="zh-CN" dirty="0" smtClean="0"/>
                  <a:t>: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0:−1</m:t>
                        </m:r>
                      </m:sub>
                    </m:sSub>
                    <m:r>
                      <a:rPr lang="en-US" altLang="zh-CN" b="0" i="1" smtClean="0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1:−1</m:t>
                        </m:r>
                      </m:sub>
                    </m:sSub>
                    <m:r>
                      <a:rPr lang="en-US" altLang="zh-CN" b="0" i="1" smtClean="0">
                        <a:latin typeface="Cambria Math" charset="0"/>
                      </a:rPr>
                      <m:t>,</m:t>
                    </m:r>
                    <m:r>
                      <a:rPr lang="zh-CN" altLang="en-US" b="0" i="1" smtClean="0">
                        <a:latin typeface="Cambria Math" charset="0"/>
                      </a:rPr>
                      <m:t>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2:−1</m:t>
                        </m:r>
                      </m:sub>
                    </m:sSub>
                    <m:r>
                      <a:rPr lang="en-US" altLang="zh-CN" b="0" i="1" smtClean="0">
                        <a:latin typeface="Cambria Math" charset="0"/>
                      </a:rPr>
                      <m:t>,</m:t>
                    </m:r>
                    <m:r>
                      <a:rPr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⋯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𝑁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−1:−1</m:t>
                        </m:r>
                      </m:sub>
                    </m:sSub>
                  </m:oMath>
                </a14:m>
                <a:endParaRPr lang="en-US" altLang="zh-CN" b="0" dirty="0" smtClean="0">
                  <a:ea typeface="Cambria Math" charset="0"/>
                  <a:cs typeface="Cambria Math" charset="0"/>
                </a:endParaRPr>
              </a:p>
              <a:p>
                <a:pPr lvl="1">
                  <a:spcBef>
                    <a:spcPts val="600"/>
                  </a:spcBef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the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generate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and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propagate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for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block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spanning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bits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charset="0"/>
                      </a:rPr>
                      <m:t>𝑖</m:t>
                    </m:r>
                    <m:r>
                      <a:rPr lang="en-US" altLang="zh-CN" b="0" i="1" smtClean="0">
                        <a:latin typeface="Cambria Math" charset="0"/>
                      </a:rPr>
                      <m:t>:</m:t>
                    </m:r>
                    <m:r>
                      <a:rPr lang="en-US" altLang="zh-CN" b="0" i="1" smtClean="0">
                        <a:latin typeface="Cambria Math" charset="0"/>
                      </a:rPr>
                      <m:t>𝑗</m:t>
                    </m:r>
                  </m:oMath>
                </a14:m>
                <a:endParaRPr lang="en-US" dirty="0" smtClean="0"/>
              </a:p>
              <a:p>
                <a:pPr marL="457200" lvl="1" indent="0" algn="ctr"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: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𝑗</m:t>
                          </m:r>
                        </m:sub>
                      </m:sSub>
                      <m:r>
                        <a:rPr lang="en-US" altLang="zh-CN" b="0" i="1" smtClean="0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: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𝑘</m:t>
                          </m:r>
                        </m:sub>
                      </m:sSub>
                      <m:r>
                        <a:rPr lang="en-US" altLang="zh-CN" b="0" i="1" smtClean="0">
                          <a:latin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: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𝑘</m:t>
                          </m:r>
                        </m:sub>
                      </m:sSub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𝑘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−1: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pPr marL="457200" lvl="1" indent="0" algn="ctr"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: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𝑗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: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𝑘</m:t>
                          </m:r>
                        </m:sub>
                      </m:sSub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𝑘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−1: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pPr marL="457200" lvl="1" indent="0"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n-US" altLang="zh-CN" dirty="0" smtClean="0">
                    <a:solidFill>
                      <a:srgbClr val="C00000"/>
                    </a:solidFill>
                  </a:rPr>
                  <a:t>Note: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𝑖</m:t>
                        </m:r>
                        <m:r>
                          <a:rPr lang="en-US" altLang="zh-CN" i="1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:</m:t>
                        </m:r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𝐴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𝐵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𝑖</m:t>
                        </m:r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:</m:t>
                        </m:r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𝐴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𝐵</m:t>
                        </m:r>
                      </m:e>
                      <m:sub>
                        <m:r>
                          <a:rPr lang="en-US" altLang="zh-CN" b="0" i="1" smtClean="0">
                            <a:solidFill>
                              <a:srgbClr val="C00000"/>
                            </a:solidFill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are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the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generate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and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propagate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for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CN" dirty="0" smtClean="0">
                    <a:solidFill>
                      <a:srgbClr val="C00000"/>
                    </a:solidFill>
                  </a:rPr>
                  <a:t>column</a:t>
                </a:r>
                <a:r>
                  <a:rPr lang="zh-CN" altLang="en-US" dirty="0" smtClean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solidFill>
                          <a:srgbClr val="C00000"/>
                        </a:solidFill>
                        <a:latin typeface="Cambria Math" charset="0"/>
                      </a:rPr>
                      <m:t>𝑖</m:t>
                    </m:r>
                  </m:oMath>
                </a14:m>
                <a:endParaRPr lang="en-US" dirty="0" smtClean="0">
                  <a:solidFill>
                    <a:srgbClr val="C00000"/>
                  </a:solidFill>
                </a:endParaRPr>
              </a:p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zh-CN" altLang="en-US" dirty="0"/>
                  <a:t> </a:t>
                </a:r>
                <a:r>
                  <a:rPr lang="en-US" altLang="zh-CN" dirty="0" smtClean="0"/>
                  <a:t>The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sum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of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each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column</a:t>
                </a:r>
              </a:p>
              <a:p>
                <a:pPr marL="0" indent="0"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(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𝐴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⨁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𝐵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b="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)</m:t>
                      </m:r>
                      <m:r>
                        <a:rPr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⨁</m:t>
                      </m:r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−1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:</m:t>
                          </m:r>
                          <m:r>
                            <a:rPr lang="en-US" altLang="zh-CN" b="0" i="1" smtClean="0">
                              <a:latin typeface="Cambria Math" charset="0"/>
                            </a:rPr>
                            <m:t>−1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endParaRPr lang="en-US" dirty="0"/>
              </a:p>
              <a:p>
                <a:pPr marL="0" indent="0">
                  <a:buFont typeface="Arial"/>
                  <a:buNone/>
                </a:pPr>
                <a:endParaRPr lang="en-US" dirty="0" smtClean="0"/>
              </a:p>
              <a:p>
                <a:pPr marL="0" indent="0">
                  <a:buFont typeface="Arial"/>
                  <a:buNone/>
                </a:pPr>
                <a:endParaRPr lang="en-US" dirty="0" smtClean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" y="1584324"/>
                <a:ext cx="10515600" cy="5137151"/>
              </a:xfrm>
              <a:prstGeom prst="rect">
                <a:avLst/>
              </a:prstGeom>
              <a:blipFill rotWithShape="0">
                <a:blip r:embed="rId3"/>
                <a:stretch>
                  <a:fillRect l="-1043" t="-2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45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Q2: </a:t>
            </a:r>
            <a:r>
              <a:rPr lang="en-US" altLang="zh-CN" dirty="0" smtClean="0"/>
              <a:t>Prefix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34" name="Object 4"/>
          <p:cNvGraphicFramePr>
            <a:graphicFrameLocks noGrp="1" noChangeAspect="1"/>
          </p:cNvGraphicFramePr>
          <p:nvPr>
            <p:ph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943960297"/>
              </p:ext>
            </p:extLst>
          </p:nvPr>
        </p:nvGraphicFramePr>
        <p:xfrm>
          <a:off x="6096000" y="638835"/>
          <a:ext cx="5936848" cy="59000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9" name="VISIO" r:id="rId5" imgW="4029120" imgH="4003560" progId="Visio.Drawing.6">
                  <p:embed/>
                </p:oleObj>
              </mc:Choice>
              <mc:Fallback>
                <p:oleObj name="VISIO" r:id="rId5" imgW="4029120" imgH="4003560" progId="Visio.Drawing.6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0" y="638835"/>
                        <a:ext cx="5936848" cy="59000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"/>
              <p:cNvSpPr txBox="1">
                <a:spLocks/>
              </p:cNvSpPr>
              <p:nvPr/>
            </p:nvSpPr>
            <p:spPr>
              <a:xfrm>
                <a:off x="428263" y="1584324"/>
                <a:ext cx="5667737" cy="51371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 </a:t>
                </a:r>
                <a:r>
                  <a:rPr lang="en-US" altLang="zh-CN" dirty="0" smtClean="0"/>
                  <a:t>A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16-bit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Prefix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Adder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from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slide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27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of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Lecture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14</a:t>
                </a:r>
              </a:p>
              <a:p>
                <a:pPr lvl="1">
                  <a:lnSpc>
                    <a:spcPct val="140000"/>
                  </a:lnSpc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Has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4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stages</a:t>
                </a:r>
                <a:r>
                  <a:rPr lang="zh-CN" altLang="en-US" dirty="0" smtClean="0"/>
                  <a:t> </a:t>
                </a:r>
                <a:endParaRPr lang="en-US" altLang="zh-CN" dirty="0" smtClean="0"/>
              </a:p>
              <a:p>
                <a:pPr lvl="1">
                  <a:lnSpc>
                    <a:spcPct val="140000"/>
                  </a:lnSpc>
                  <a:buFont typeface="Wingdings" charset="2"/>
                  <a:buChar char="ü"/>
                </a:pPr>
                <a:r>
                  <a:rPr lang="zh-CN" altLang="en-US" dirty="0"/>
                  <a:t> </a:t>
                </a:r>
                <a:r>
                  <a:rPr lang="en-US" altLang="zh-CN" dirty="0" smtClean="0"/>
                  <a:t>Compute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: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: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charset="0"/>
                      </a:rPr>
                      <m:t>)</m:t>
                    </m:r>
                  </m:oMath>
                </a14:m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for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each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column</a:t>
                </a:r>
              </a:p>
              <a:p>
                <a:pPr lvl="1">
                  <a:lnSpc>
                    <a:spcPct val="140000"/>
                  </a:lnSpc>
                  <a:buFont typeface="Wingdings" charset="2"/>
                  <a:buChar char="ü"/>
                </a:pPr>
                <a:r>
                  <a:rPr lang="zh-CN" altLang="en-US" dirty="0"/>
                  <a:t> </a:t>
                </a:r>
                <a:r>
                  <a:rPr lang="en-US" altLang="zh-CN" dirty="0" smtClean="0"/>
                  <a:t>Compute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: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: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for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each</a:t>
                </a:r>
                <a:r>
                  <a:rPr lang="zh-CN" altLang="en-US" dirty="0"/>
                  <a:t> </a:t>
                </a:r>
                <a:r>
                  <a:rPr lang="en-US" altLang="zh-CN" dirty="0" smtClean="0"/>
                  <a:t>box</a:t>
                </a:r>
              </a:p>
              <a:p>
                <a:pPr lvl="1">
                  <a:lnSpc>
                    <a:spcPct val="140000"/>
                  </a:lnSpc>
                  <a:buFont typeface="Wingdings" charset="2"/>
                  <a:buChar char="ü"/>
                </a:pPr>
                <a:r>
                  <a:rPr lang="zh-CN" altLang="en-US" dirty="0"/>
                  <a:t> </a:t>
                </a:r>
                <a:r>
                  <a:rPr lang="en-US" altLang="zh-CN" dirty="0" smtClean="0"/>
                  <a:t>Compute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sum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with</a:t>
                </a:r>
                <a:r>
                  <a:rPr lang="zh-CN" altLang="en-US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charset="0"/>
                      </a:rPr>
                      <m:t>,</m:t>
                    </m:r>
                    <m:r>
                      <a:rPr lang="zh-CN" altLang="en-US" b="0" i="1" smtClean="0">
                        <a:latin typeface="Cambria Math" charset="0"/>
                      </a:rPr>
                      <m:t>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−1:−1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for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each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column</a:t>
                </a:r>
                <a:endParaRPr lang="en-US" dirty="0"/>
              </a:p>
              <a:p>
                <a:pPr marL="0" indent="0">
                  <a:buFont typeface="Arial"/>
                  <a:buNone/>
                </a:pPr>
                <a:endParaRPr lang="en-US" dirty="0" smtClean="0"/>
              </a:p>
              <a:p>
                <a:pPr marL="0" indent="0">
                  <a:buFont typeface="Arial"/>
                  <a:buNone/>
                </a:pPr>
                <a:endParaRPr lang="en-US" dirty="0" smtClean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263" y="1584324"/>
                <a:ext cx="5667737" cy="5137151"/>
              </a:xfrm>
              <a:prstGeom prst="rect">
                <a:avLst/>
              </a:prstGeom>
              <a:blipFill rotWithShape="0">
                <a:blip r:embed="rId7"/>
                <a:stretch>
                  <a:fillRect l="-1935" t="-2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762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Q2: </a:t>
            </a:r>
            <a:r>
              <a:rPr lang="en-US" altLang="zh-CN" dirty="0" smtClean="0"/>
              <a:t>Prefix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7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"/>
              <p:cNvSpPr txBox="1">
                <a:spLocks/>
              </p:cNvSpPr>
              <p:nvPr/>
            </p:nvSpPr>
            <p:spPr>
              <a:xfrm>
                <a:off x="428263" y="1584324"/>
                <a:ext cx="6208532" cy="51371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n-US" dirty="0" smtClean="0"/>
                  <a:t> </a:t>
                </a:r>
                <a:r>
                  <a:rPr lang="en-US" altLang="zh-CN" dirty="0"/>
                  <a:t>C</a:t>
                </a:r>
                <a:r>
                  <a:rPr lang="en-US" altLang="zh-CN" dirty="0" smtClean="0"/>
                  <a:t>alculate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sum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of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13,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6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with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4-bit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Prefix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Adder,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𝑖𝑛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=1</m:t>
                    </m:r>
                  </m:oMath>
                </a14:m>
                <a:endParaRPr lang="en-US" altLang="zh-CN" dirty="0" smtClean="0"/>
              </a:p>
              <a:p>
                <a:pPr lvl="1">
                  <a:spcBef>
                    <a:spcPts val="600"/>
                  </a:spcBef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en-US" altLang="zh-CN" dirty="0" smtClean="0"/>
                  <a:t>Compute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charset="0"/>
                          </a:rPr>
                          <m:t>:</m:t>
                        </m:r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charset="0"/>
                          </a:rPr>
                          <m:t>:</m:t>
                        </m:r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 smtClean="0"/>
                  <a:t>for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each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column</a:t>
                </a:r>
              </a:p>
              <a:p>
                <a:pPr lvl="1">
                  <a:lnSpc>
                    <a:spcPct val="140000"/>
                  </a:lnSpc>
                  <a:spcBef>
                    <a:spcPts val="600"/>
                  </a:spcBef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zh-CN" altLang="en-US" dirty="0"/>
                  <a:t> </a:t>
                </a:r>
                <a:r>
                  <a:rPr lang="en-US" altLang="zh-CN" dirty="0" smtClean="0"/>
                  <a:t>Compute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: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: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for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each</a:t>
                </a:r>
                <a:r>
                  <a:rPr lang="zh-CN" altLang="en-US" dirty="0"/>
                  <a:t> </a:t>
                </a:r>
                <a:r>
                  <a:rPr lang="en-US" altLang="zh-CN" dirty="0" smtClean="0"/>
                  <a:t>box</a:t>
                </a:r>
              </a:p>
              <a:p>
                <a:pPr lvl="1">
                  <a:lnSpc>
                    <a:spcPct val="140000"/>
                  </a:lnSpc>
                  <a:spcBef>
                    <a:spcPts val="600"/>
                  </a:spcBef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zh-CN" altLang="en-US" dirty="0"/>
                  <a:t> </a:t>
                </a:r>
                <a:r>
                  <a:rPr lang="en-US" altLang="zh-CN" dirty="0" smtClean="0"/>
                  <a:t>Compute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sum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with</a:t>
                </a:r>
                <a:r>
                  <a:rPr lang="zh-CN" altLang="en-US" dirty="0" smtClean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charset="0"/>
                      </a:rPr>
                      <m:t>,</m:t>
                    </m:r>
                    <m:r>
                      <a:rPr lang="zh-CN" altLang="en-US" b="0" i="1" smtClean="0">
                        <a:latin typeface="Cambria Math" charset="0"/>
                      </a:rPr>
                      <m:t> 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−1:−1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for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each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column</a:t>
                </a:r>
                <a:endParaRPr lang="en-US" dirty="0"/>
              </a:p>
              <a:p>
                <a:pPr marL="0" indent="0">
                  <a:buFont typeface="Arial"/>
                  <a:buNone/>
                </a:pPr>
                <a:endParaRPr lang="en-US" dirty="0" smtClean="0"/>
              </a:p>
              <a:p>
                <a:pPr marL="0" indent="0">
                  <a:buFont typeface="Arial"/>
                  <a:buNone/>
                </a:pPr>
                <a:endParaRPr lang="en-US" dirty="0" smtClean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263" y="1584324"/>
                <a:ext cx="6208532" cy="5137151"/>
              </a:xfrm>
              <a:prstGeom prst="rect">
                <a:avLst/>
              </a:prstGeom>
              <a:blipFill rotWithShape="0">
                <a:blip r:embed="rId3"/>
                <a:stretch>
                  <a:fillRect l="-1766" t="-20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049" y="869950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7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Q2: </a:t>
            </a:r>
            <a:r>
              <a:rPr lang="en-US" altLang="zh-CN" dirty="0" smtClean="0"/>
              <a:t>Prefix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8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"/>
              <p:cNvSpPr txBox="1">
                <a:spLocks/>
              </p:cNvSpPr>
              <p:nvPr/>
            </p:nvSpPr>
            <p:spPr>
              <a:xfrm>
                <a:off x="428263" y="1584324"/>
                <a:ext cx="6389226" cy="51371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 </a:t>
                </a:r>
                <a:r>
                  <a:rPr lang="en-US" altLang="zh-CN" dirty="0"/>
                  <a:t>C</a:t>
                </a:r>
                <a:r>
                  <a:rPr lang="en-US" altLang="zh-CN" dirty="0" smtClean="0"/>
                  <a:t>alculate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sum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of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13,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6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with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4-bit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Prefix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Adder,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𝑖𝑛</m:t>
                        </m:r>
                      </m:sub>
                    </m:sSub>
                    <m:r>
                      <a:rPr lang="en-US" altLang="zh-CN" b="0" i="1" smtClean="0">
                        <a:latin typeface="Cambria Math" charset="0"/>
                      </a:rPr>
                      <m:t>=1</m:t>
                    </m:r>
                  </m:oMath>
                </a14:m>
                <a:endParaRPr lang="en-US" altLang="zh-CN" dirty="0" smtClean="0"/>
              </a:p>
              <a:p>
                <a:pPr lvl="1"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1101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+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0110</a:t>
                </a:r>
              </a:p>
              <a:p>
                <a:pPr lvl="1">
                  <a:buFont typeface="Wingdings" charset="2"/>
                  <a:buChar char="ü"/>
                </a:pPr>
                <a:r>
                  <a:rPr lang="en-US" altLang="zh-CN" dirty="0" smtClean="0"/>
                  <a:t>Compute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charset="0"/>
                          </a:rPr>
                          <m:t>:</m:t>
                        </m:r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charset="0"/>
                          </a:rPr>
                          <m:t>:</m:t>
                        </m:r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 smtClean="0"/>
                  <a:t>for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each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column</a:t>
                </a:r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−1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−1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altLang="zh-CN" b="0" i="1" smtClean="0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1,0</m:t>
                          </m:r>
                        </m:e>
                      </m:d>
                    </m:oMath>
                  </m:oMathPara>
                </a14:m>
                <a:endParaRPr lang="en-US" altLang="zh-CN" b="0" dirty="0" smtClean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0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0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charset="0"/>
                        </a:rPr>
                        <m:t>=(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0</m:t>
                      </m:r>
                      <m:r>
                        <a:rPr lang="en-US" altLang="zh-CN" i="1">
                          <a:latin typeface="Cambria Math" charset="0"/>
                        </a:rPr>
                        <m:t>,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1</m:t>
                      </m:r>
                      <m:r>
                        <a:rPr lang="en-US" altLang="zh-CN" i="1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charset="0"/>
                                </a:rPr>
                                <m:t>1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charset="0"/>
                                </a:rPr>
                                <m:t>1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charset="0"/>
                        </a:rPr>
                        <m:t>=(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0</m:t>
                      </m:r>
                      <m:r>
                        <a:rPr lang="en-US" altLang="zh-CN" i="1">
                          <a:latin typeface="Cambria Math" charset="0"/>
                        </a:rPr>
                        <m:t>,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1</m:t>
                      </m:r>
                      <m:r>
                        <a:rPr lang="en-US" altLang="zh-CN" i="1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charset="0"/>
                        </a:rPr>
                        <m:t>=(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1</m:t>
                      </m:r>
                      <m:r>
                        <a:rPr lang="en-US" altLang="zh-CN" i="1">
                          <a:latin typeface="Cambria Math" charset="0"/>
                        </a:rPr>
                        <m:t>,</m:t>
                      </m:r>
                      <m:r>
                        <a:rPr lang="en-US" altLang="zh-CN" i="1">
                          <a:latin typeface="Cambria Math" charset="0"/>
                        </a:rPr>
                        <m:t>1</m:t>
                      </m:r>
                      <m:r>
                        <a:rPr lang="en-US" altLang="zh-CN" i="1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3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3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charset="0"/>
                        </a:rPr>
                        <m:t>=(</m:t>
                      </m:r>
                      <m:r>
                        <a:rPr lang="en-US" altLang="zh-CN" i="1">
                          <a:latin typeface="Cambria Math" charset="0"/>
                        </a:rPr>
                        <m:t>0</m:t>
                      </m:r>
                      <m:r>
                        <a:rPr lang="en-US" altLang="zh-CN" i="1">
                          <a:latin typeface="Cambria Math" charset="0"/>
                        </a:rPr>
                        <m:t>,</m:t>
                      </m:r>
                      <m:r>
                        <a:rPr lang="en-US" altLang="zh-CN" i="1">
                          <a:latin typeface="Cambria Math" charset="0"/>
                        </a:rPr>
                        <m:t>1</m:t>
                      </m:r>
                      <m:r>
                        <a:rPr lang="en-US" altLang="zh-CN" i="1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 smtClean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263" y="1584324"/>
                <a:ext cx="6389226" cy="5137151"/>
              </a:xfrm>
              <a:prstGeom prst="rect">
                <a:avLst/>
              </a:prstGeom>
              <a:blipFill rotWithShape="0">
                <a:blip r:embed="rId3"/>
                <a:stretch>
                  <a:fillRect l="-1718" t="-2017" r="-6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869950"/>
            <a:ext cx="54864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40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Q2: </a:t>
            </a:r>
            <a:r>
              <a:rPr lang="en-US" altLang="zh-CN" dirty="0" smtClean="0"/>
              <a:t>Prefix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9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"/>
              <p:cNvSpPr txBox="1">
                <a:spLocks/>
              </p:cNvSpPr>
              <p:nvPr/>
            </p:nvSpPr>
            <p:spPr>
              <a:xfrm>
                <a:off x="428263" y="1584324"/>
                <a:ext cx="6389226" cy="51371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600"/>
                  </a:spcBef>
                </a:pPr>
                <a:r>
                  <a:rPr lang="en-US" dirty="0" smtClean="0"/>
                  <a:t> </a:t>
                </a:r>
                <a:r>
                  <a:rPr lang="en-US" altLang="zh-CN" dirty="0"/>
                  <a:t>C</a:t>
                </a:r>
                <a:r>
                  <a:rPr lang="en-US" altLang="zh-CN" dirty="0" smtClean="0"/>
                  <a:t>alculate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sum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of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13,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6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with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4-bit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Prefix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Adder,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𝑖𝑛</m:t>
                        </m:r>
                      </m:sub>
                    </m:sSub>
                    <m:r>
                      <a:rPr lang="en-US" altLang="zh-CN" b="0" i="1" smtClean="0">
                        <a:latin typeface="Cambria Math" charset="0"/>
                      </a:rPr>
                      <m:t>=1</m:t>
                    </m:r>
                  </m:oMath>
                </a14:m>
                <a:endParaRPr lang="en-US" altLang="zh-CN" dirty="0" smtClean="0"/>
              </a:p>
              <a:p>
                <a:pPr lvl="1">
                  <a:spcBef>
                    <a:spcPts val="600"/>
                  </a:spcBef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1101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+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0110</a:t>
                </a:r>
              </a:p>
              <a:p>
                <a:pPr lvl="1">
                  <a:spcBef>
                    <a:spcPts val="600"/>
                  </a:spcBef>
                  <a:buFont typeface="Wingdings" charset="2"/>
                  <a:buChar char="ü"/>
                </a:pPr>
                <a:r>
                  <a:rPr lang="en-US" altLang="zh-CN" dirty="0" smtClean="0"/>
                  <a:t>Compute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charset="0"/>
                          </a:rPr>
                          <m:t>:</m:t>
                        </m:r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charset="0"/>
                          </a:rPr>
                          <m:t>:</m:t>
                        </m:r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 smtClean="0"/>
                  <a:t>for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each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column</a:t>
                </a:r>
              </a:p>
              <a:p>
                <a:pPr lvl="1">
                  <a:spcBef>
                    <a:spcPts val="600"/>
                  </a:spcBef>
                  <a:buFont typeface="Wingdings" charset="2"/>
                  <a:buChar char="ü"/>
                </a:pPr>
                <a:r>
                  <a:rPr lang="en-US" altLang="zh-CN" dirty="0" smtClean="0"/>
                  <a:t>Compute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charset="0"/>
                          </a:rPr>
                          <m:t>:</m:t>
                        </m:r>
                        <m:r>
                          <a:rPr lang="en-US" altLang="zh-CN" i="1">
                            <a:latin typeface="Cambria Math" charset="0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charset="0"/>
                          </a:rPr>
                          <m:t>:</m:t>
                        </m:r>
                        <m:r>
                          <a:rPr lang="en-US" altLang="zh-CN" i="1">
                            <a:latin typeface="Cambria Math" charset="0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for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each</a:t>
                </a:r>
                <a:r>
                  <a:rPr lang="zh-CN" altLang="en-US" dirty="0"/>
                  <a:t> </a:t>
                </a:r>
                <a:r>
                  <a:rPr lang="en-US" altLang="zh-CN" dirty="0" smtClean="0"/>
                  <a:t>box</a:t>
                </a:r>
              </a:p>
              <a:p>
                <a:pPr marL="457200" lvl="1" indent="0" algn="ctr"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: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𝑗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: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𝑘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: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𝑘</m:t>
                          </m:r>
                        </m:sub>
                      </m:sSub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𝑘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−1: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457200" lvl="1" indent="0" algn="ctr">
                  <a:spcBef>
                    <a:spcPts val="600"/>
                  </a:spcBef>
                  <a:spcAft>
                    <a:spcPts val="6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: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𝑗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𝑖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: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𝑘</m:t>
                          </m:r>
                        </m:sub>
                      </m:sSub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𝑘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−1: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altLang="zh-CN" dirty="0" smtClean="0"/>
              </a:p>
              <a:p>
                <a:pPr marL="457200" lvl="1" indent="0">
                  <a:spcBef>
                    <a:spcPts val="600"/>
                  </a:spcBef>
                  <a:spcAft>
                    <a:spcPts val="600"/>
                  </a:spcAft>
                  <a:buNone/>
                </a:pPr>
                <a:r>
                  <a:rPr lang="en-US" altLang="zh-CN" dirty="0" smtClean="0"/>
                  <a:t>Stage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1:</a:t>
                </a:r>
                <a:endParaRPr lang="en-US" altLang="zh-CN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charset="0"/>
                                </a:rPr>
                                <m:t>0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charset="0"/>
                                </a:rPr>
                                <m:t>0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charset="0"/>
                        </a:rPr>
                        <m:t>=(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1</m:t>
                      </m:r>
                      <m:r>
                        <a:rPr lang="en-US" altLang="zh-CN" i="1">
                          <a:latin typeface="Cambria Math" charset="0"/>
                        </a:rPr>
                        <m:t>,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0</m:t>
                      </m:r>
                      <m:r>
                        <a:rPr lang="en-US" altLang="zh-CN" i="1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:1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:1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charset="0"/>
                        </a:rPr>
                        <m:t>=(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1</m:t>
                      </m:r>
                      <m:r>
                        <a:rPr lang="en-US" altLang="zh-CN" i="1">
                          <a:latin typeface="Cambria Math" charset="0"/>
                        </a:rPr>
                        <m:t>,</m:t>
                      </m:r>
                      <m:r>
                        <a:rPr lang="en-US" altLang="zh-CN" i="1">
                          <a:latin typeface="Cambria Math" charset="0"/>
                        </a:rPr>
                        <m:t>1</m:t>
                      </m:r>
                      <m:r>
                        <a:rPr lang="en-US" altLang="zh-CN" i="1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dirty="0" smtClean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r>
                  <a:rPr lang="en-US" altLang="zh-CN" dirty="0" smtClean="0"/>
                  <a:t>Stage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2:</a:t>
                </a:r>
                <a:r>
                  <a:rPr lang="zh-CN" altLang="en-US" dirty="0" smtClean="0"/>
                  <a:t> </a:t>
                </a:r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1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1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charset="0"/>
                        </a:rPr>
                        <m:t>=(</m:t>
                      </m:r>
                      <m:r>
                        <a:rPr lang="en-US" altLang="zh-CN" i="1">
                          <a:latin typeface="Cambria Math" charset="0"/>
                        </a:rPr>
                        <m:t>1</m:t>
                      </m:r>
                      <m:r>
                        <a:rPr lang="en-US" altLang="zh-CN" i="1">
                          <a:latin typeface="Cambria Math" charset="0"/>
                        </a:rPr>
                        <m:t>,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0</m:t>
                      </m:r>
                      <m:r>
                        <a:rPr lang="en-US" altLang="zh-CN" i="1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𝐺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  <m:r>
                                <a:rPr lang="en-US" altLang="zh-CN" i="1">
                                  <a:latin typeface="Cambria Math" charset="0"/>
                                </a:rPr>
                                <m:t>:</m:t>
                              </m:r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−1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charset="0"/>
                        </a:rPr>
                        <m:t>=(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1</m:t>
                      </m:r>
                      <m:r>
                        <a:rPr lang="en-US" altLang="zh-CN" i="1">
                          <a:latin typeface="Cambria Math" charset="0"/>
                        </a:rPr>
                        <m:t>,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0</m:t>
                      </m:r>
                      <m:r>
                        <a:rPr lang="en-US" altLang="zh-CN" i="1"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 smtClean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263" y="1584324"/>
                <a:ext cx="6389226" cy="5137151"/>
              </a:xfrm>
              <a:prstGeom prst="rect">
                <a:avLst/>
              </a:prstGeom>
              <a:blipFill rotWithShape="0">
                <a:blip r:embed="rId3"/>
                <a:stretch>
                  <a:fillRect l="-1431" t="-296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320" y="988436"/>
            <a:ext cx="5486400" cy="54864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9460306" y="688892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0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0306" y="688892"/>
                <a:ext cx="533473" cy="437043"/>
              </a:xfrm>
              <a:prstGeom prst="rect">
                <a:avLst/>
              </a:prstGeom>
              <a:blipFill rotWithShape="0">
                <a:blip r:embed="rId5"/>
                <a:stretch>
                  <a:fillRect r="-104598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9012111" y="689790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(0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2111" y="689790"/>
                <a:ext cx="533473" cy="437043"/>
              </a:xfrm>
              <a:prstGeom prst="rect">
                <a:avLst/>
              </a:prstGeom>
              <a:blipFill rotWithShape="0">
                <a:blip r:embed="rId6"/>
                <a:stretch>
                  <a:fillRect r="-102273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8553352" y="690808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(0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3352" y="690808"/>
                <a:ext cx="533473" cy="437043"/>
              </a:xfrm>
              <a:prstGeom prst="rect">
                <a:avLst/>
              </a:prstGeom>
              <a:blipFill rotWithShape="0">
                <a:blip r:embed="rId6"/>
                <a:stretch>
                  <a:fillRect r="-102273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8105157" y="688892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157" y="688892"/>
                <a:ext cx="533473" cy="437043"/>
              </a:xfrm>
              <a:prstGeom prst="rect">
                <a:avLst/>
              </a:prstGeom>
              <a:blipFill rotWithShape="0">
                <a:blip r:embed="rId7"/>
                <a:stretch>
                  <a:fillRect r="-104598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7651680" y="688892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0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680" y="688892"/>
                <a:ext cx="533473" cy="437043"/>
              </a:xfrm>
              <a:prstGeom prst="rect">
                <a:avLst/>
              </a:prstGeom>
              <a:blipFill rotWithShape="0">
                <a:blip r:embed="rId6"/>
                <a:stretch>
                  <a:fillRect r="-102273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/>
          <p:cNvSpPr/>
          <p:nvPr/>
        </p:nvSpPr>
        <p:spPr>
          <a:xfrm>
            <a:off x="1971392" y="3136743"/>
            <a:ext cx="2843675" cy="810224"/>
          </a:xfrm>
          <a:prstGeom prst="rect">
            <a:avLst/>
          </a:prstGeom>
          <a:noFill/>
          <a:ln w="28575">
            <a:solidFill>
              <a:srgbClr val="C00000"/>
            </a:solidFill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9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Q2: </a:t>
            </a:r>
            <a:r>
              <a:rPr lang="en-US" altLang="zh-CN" dirty="0" smtClean="0"/>
              <a:t>Prefix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10</a:t>
            </a:fld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" name="Content Placeholder 2"/>
              <p:cNvSpPr txBox="1">
                <a:spLocks/>
              </p:cNvSpPr>
              <p:nvPr/>
            </p:nvSpPr>
            <p:spPr>
              <a:xfrm>
                <a:off x="399647" y="1454944"/>
                <a:ext cx="6389226" cy="513715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spcBef>
                    <a:spcPts val="600"/>
                  </a:spcBef>
                </a:pPr>
                <a:r>
                  <a:rPr lang="en-US" dirty="0" smtClean="0"/>
                  <a:t> </a:t>
                </a:r>
                <a:r>
                  <a:rPr lang="en-US" altLang="zh-CN" dirty="0"/>
                  <a:t>C</a:t>
                </a:r>
                <a:r>
                  <a:rPr lang="en-US" altLang="zh-CN" dirty="0" smtClean="0"/>
                  <a:t>alculate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sum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of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13,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6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with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4-bit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Prefix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Adder,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𝐶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𝑖𝑛</m:t>
                        </m:r>
                      </m:sub>
                    </m:sSub>
                    <m:r>
                      <a:rPr lang="en-US" altLang="zh-CN" b="0" i="1" smtClean="0">
                        <a:latin typeface="Cambria Math" charset="0"/>
                      </a:rPr>
                      <m:t>=1</m:t>
                    </m:r>
                  </m:oMath>
                </a14:m>
                <a:endParaRPr lang="en-US" altLang="zh-CN" dirty="0" smtClean="0"/>
              </a:p>
              <a:p>
                <a:pPr lvl="1">
                  <a:spcBef>
                    <a:spcPts val="600"/>
                  </a:spcBef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1101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+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0110</a:t>
                </a:r>
              </a:p>
              <a:p>
                <a:pPr lvl="1">
                  <a:spcBef>
                    <a:spcPts val="600"/>
                  </a:spcBef>
                  <a:buFont typeface="Wingdings" charset="2"/>
                  <a:buChar char="ü"/>
                </a:pPr>
                <a:r>
                  <a:rPr lang="en-US" altLang="zh-CN" dirty="0" smtClean="0"/>
                  <a:t>Compute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charset="0"/>
                          </a:rPr>
                          <m:t>:</m:t>
                        </m:r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charset="0"/>
                          </a:rPr>
                          <m:t>:</m:t>
                        </m:r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 smtClean="0"/>
                  <a:t>for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each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column</a:t>
                </a:r>
              </a:p>
              <a:p>
                <a:pPr lvl="1">
                  <a:buFont typeface="Wingdings" charset="2"/>
                  <a:buChar char="ü"/>
                </a:pPr>
                <a:r>
                  <a:rPr lang="en-US" altLang="zh-CN" dirty="0" smtClean="0"/>
                  <a:t>Compute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(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charset="0"/>
                          </a:rPr>
                          <m:t>:</m:t>
                        </m:r>
                        <m:r>
                          <a:rPr lang="en-US" altLang="zh-CN" i="1">
                            <a:latin typeface="Cambria Math" charset="0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𝑃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charset="0"/>
                          </a:rPr>
                          <m:t>:</m:t>
                        </m:r>
                        <m:r>
                          <a:rPr lang="en-US" altLang="zh-CN" i="1">
                            <a:latin typeface="Cambria Math" charset="0"/>
                          </a:rPr>
                          <m:t>𝑗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)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for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each</a:t>
                </a:r>
                <a:r>
                  <a:rPr lang="zh-CN" altLang="en-US" dirty="0"/>
                  <a:t> </a:t>
                </a:r>
                <a:r>
                  <a:rPr lang="en-US" altLang="zh-CN" dirty="0" smtClean="0"/>
                  <a:t>box</a:t>
                </a:r>
              </a:p>
              <a:p>
                <a:pPr lvl="1">
                  <a:buFont typeface="Wingdings" charset="2"/>
                  <a:buChar char="ü"/>
                </a:pPr>
                <a:r>
                  <a:rPr lang="en-US" altLang="zh-CN" dirty="0"/>
                  <a:t>Compute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sum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𝑆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with</a:t>
                </a:r>
                <a:r>
                  <a:rPr lang="zh-CN" altLang="en-US" dirty="0"/>
                  <a:t>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𝐴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,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𝐵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</m:sub>
                    </m:sSub>
                    <m:r>
                      <a:rPr lang="en-US" altLang="zh-CN" i="1">
                        <a:latin typeface="Cambria Math" charset="0"/>
                      </a:rPr>
                      <m:t>,</m:t>
                    </m:r>
                    <m:r>
                      <a:rPr lang="zh-CN" altLang="en-US" i="1">
                        <a:latin typeface="Cambria Math" charset="0"/>
                      </a:rPr>
                      <m:t> </m:t>
                    </m:r>
                    <m:sSub>
                      <m:sSubPr>
                        <m:ctrlPr>
                          <a:rPr lang="en-US" altLang="zh-CN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i="1">
                            <a:latin typeface="Cambria Math" charset="0"/>
                          </a:rPr>
                          <m:t>𝐺</m:t>
                        </m:r>
                      </m:e>
                      <m:sub>
                        <m:r>
                          <a:rPr lang="en-US" altLang="zh-CN" i="1">
                            <a:latin typeface="Cambria Math" charset="0"/>
                          </a:rPr>
                          <m:t>𝑖</m:t>
                        </m:r>
                        <m:r>
                          <a:rPr lang="en-US" altLang="zh-CN" i="1">
                            <a:latin typeface="Cambria Math" charset="0"/>
                          </a:rPr>
                          <m:t>−1:−1</m:t>
                        </m:r>
                      </m:sub>
                    </m:sSub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/>
                  <a:t>for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each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column</a:t>
                </a:r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⨁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⨁</m:t>
                      </m:r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−1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: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−1</m:t>
                          </m:r>
                        </m:sub>
                      </m:sSub>
                      <m:r>
                        <a:rPr lang="en-US" altLang="zh-CN" b="0" i="1" smtClean="0">
                          <a:latin typeface="Cambria Math" charset="0"/>
                        </a:rPr>
                        <m:t>=0</m:t>
                      </m:r>
                    </m:oMath>
                  </m:oMathPara>
                </a14:m>
                <a:endParaRPr lang="en-US" dirty="0" smtClean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⨁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⨁</m:t>
                      </m:r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0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:−1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0</m:t>
                      </m:r>
                    </m:oMath>
                  </m:oMathPara>
                </a14:m>
                <a:endParaRPr lang="en-US" dirty="0" smtClean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⨁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⨁</m:t>
                      </m:r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</a:rPr>
                            <m:t>1:−1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1</m:t>
                      </m:r>
                    </m:oMath>
                  </m:oMathPara>
                </a14:m>
                <a:endParaRPr lang="en-US" altLang="zh-CN" b="0" dirty="0" smtClean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𝑆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altLang="zh-CN" i="1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⨁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en-US" altLang="zh-CN" i="1">
                          <a:latin typeface="Cambria Math" charset="0"/>
                          <a:ea typeface="Cambria Math" charset="0"/>
                          <a:cs typeface="Cambria Math" charset="0"/>
                        </a:rPr>
                        <m:t>⨁</m:t>
                      </m:r>
                      <m:sSub>
                        <m:sSubPr>
                          <m:ctrlPr>
                            <a:rPr lang="en-US" altLang="zh-CN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2</m:t>
                          </m:r>
                          <m:r>
                            <a:rPr lang="en-US" altLang="zh-CN" i="1">
                              <a:latin typeface="Cambria Math" charset="0"/>
                            </a:rPr>
                            <m:t>:−1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=0</m:t>
                      </m:r>
                    </m:oMath>
                  </m:oMathPara>
                </a14:m>
                <a:endParaRPr lang="en-US" dirty="0" smtClean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𝑜𝑢𝑡</m:t>
                          </m:r>
                        </m:sub>
                      </m:sSub>
                      <m:r>
                        <a:rPr lang="en-US" altLang="zh-CN" b="0" i="1" smtClean="0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3:−1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3:3</m:t>
                          </m:r>
                        </m:sub>
                      </m:sSub>
                      <m:r>
                        <a:rPr lang="en-US" altLang="zh-CN" b="0" i="1" smtClean="0">
                          <a:latin typeface="Cambria Math" charset="0"/>
                        </a:rPr>
                        <m:t>+</m:t>
                      </m:r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𝑃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3:3</m:t>
                          </m:r>
                        </m:sub>
                      </m:sSub>
                      <m:sSub>
                        <m:sSubPr>
                          <m:ctrlPr>
                            <a:rPr lang="en-US" altLang="zh-CN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</a:rPr>
                            <m:t>𝐺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</a:rPr>
                            <m:t>2:−1</m:t>
                          </m:r>
                        </m:sub>
                      </m:sSub>
                      <m:r>
                        <a:rPr lang="en-US" altLang="zh-CN" i="1">
                          <a:latin typeface="Cambria Math" charset="0"/>
                        </a:rPr>
                        <m:t>=</m:t>
                      </m:r>
                      <m:r>
                        <a:rPr lang="en-US" altLang="zh-CN" b="0" i="1" smtClean="0">
                          <a:latin typeface="Cambria Math" charset="0"/>
                        </a:rPr>
                        <m:t>1</m:t>
                      </m:r>
                    </m:oMath>
                  </m:oMathPara>
                </a14:m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/>
              </a:p>
              <a:p>
                <a:pPr marL="457200" lvl="1" indent="0">
                  <a:lnSpc>
                    <a:spcPct val="140000"/>
                  </a:lnSpc>
                  <a:buNone/>
                </a:pPr>
                <a:endParaRPr lang="en-US" dirty="0" smtClean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  <a:p>
                <a:pPr marL="0" indent="0">
                  <a:buFont typeface="Arial"/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6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647" y="1454944"/>
                <a:ext cx="6389226" cy="5137151"/>
              </a:xfrm>
              <a:prstGeom prst="rect">
                <a:avLst/>
              </a:prstGeom>
              <a:blipFill rotWithShape="0">
                <a:blip r:embed="rId3"/>
                <a:stretch>
                  <a:fillRect l="-1718" t="-2732" r="-5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320" y="988436"/>
            <a:ext cx="5486400" cy="54864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9460306" y="688892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0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0306" y="688892"/>
                <a:ext cx="533473" cy="437043"/>
              </a:xfrm>
              <a:prstGeom prst="rect">
                <a:avLst/>
              </a:prstGeom>
              <a:blipFill rotWithShape="0">
                <a:blip r:embed="rId5"/>
                <a:stretch>
                  <a:fillRect r="-104598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6"/>
              <p:cNvSpPr/>
              <p:nvPr/>
            </p:nvSpPr>
            <p:spPr>
              <a:xfrm>
                <a:off x="9012111" y="689790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(0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2111" y="689790"/>
                <a:ext cx="533473" cy="437043"/>
              </a:xfrm>
              <a:prstGeom prst="rect">
                <a:avLst/>
              </a:prstGeom>
              <a:blipFill rotWithShape="0">
                <a:blip r:embed="rId6"/>
                <a:stretch>
                  <a:fillRect r="-102273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8553352" y="690808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(0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3352" y="690808"/>
                <a:ext cx="533473" cy="437043"/>
              </a:xfrm>
              <a:prstGeom prst="rect">
                <a:avLst/>
              </a:prstGeom>
              <a:blipFill rotWithShape="0">
                <a:blip r:embed="rId6"/>
                <a:stretch>
                  <a:fillRect r="-102273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8105157" y="688892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5157" y="688892"/>
                <a:ext cx="533473" cy="437043"/>
              </a:xfrm>
              <a:prstGeom prst="rect">
                <a:avLst/>
              </a:prstGeom>
              <a:blipFill rotWithShape="0">
                <a:blip r:embed="rId7"/>
                <a:stretch>
                  <a:fillRect r="-104598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Rectangle 9"/>
              <p:cNvSpPr/>
              <p:nvPr/>
            </p:nvSpPr>
            <p:spPr>
              <a:xfrm>
                <a:off x="7651680" y="688892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0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1680" y="688892"/>
                <a:ext cx="533473" cy="437043"/>
              </a:xfrm>
              <a:prstGeom prst="rect">
                <a:avLst/>
              </a:prstGeom>
              <a:blipFill rotWithShape="0">
                <a:blip r:embed="rId6"/>
                <a:stretch>
                  <a:fillRect r="-102273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7571684" y="1988316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1684" y="1988316"/>
                <a:ext cx="533473" cy="437043"/>
              </a:xfrm>
              <a:prstGeom prst="rect">
                <a:avLst/>
              </a:prstGeom>
              <a:blipFill rotWithShape="0">
                <a:blip r:embed="rId8"/>
                <a:stretch>
                  <a:fillRect r="-102273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9148093" y="1988315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0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8093" y="1988315"/>
                <a:ext cx="533473" cy="437043"/>
              </a:xfrm>
              <a:prstGeom prst="rect">
                <a:avLst/>
              </a:prstGeom>
              <a:blipFill rotWithShape="0">
                <a:blip r:embed="rId5"/>
                <a:stretch>
                  <a:fillRect r="-104598" b="-2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le 13"/>
              <p:cNvSpPr/>
              <p:nvPr/>
            </p:nvSpPr>
            <p:spPr>
              <a:xfrm>
                <a:off x="7571683" y="2662711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0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1683" y="2662711"/>
                <a:ext cx="533473" cy="437043"/>
              </a:xfrm>
              <a:prstGeom prst="rect">
                <a:avLst/>
              </a:prstGeom>
              <a:blipFill rotWithShape="0">
                <a:blip r:embed="rId9"/>
                <a:stretch>
                  <a:fillRect r="-102273" b="-28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Rectangle 14"/>
              <p:cNvSpPr/>
              <p:nvPr/>
            </p:nvSpPr>
            <p:spPr>
              <a:xfrm>
                <a:off x="8826783" y="2662711"/>
                <a:ext cx="533473" cy="4370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1">
                  <a:lnSpc>
                    <a:spcPct val="14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(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1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,</m:t>
                      </m:r>
                      <m:r>
                        <a:rPr lang="en-US" altLang="zh-CN" sz="1600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0</m:t>
                      </m:r>
                      <m:r>
                        <a:rPr lang="en-US" altLang="zh-CN" sz="1600" i="1">
                          <a:solidFill>
                            <a:srgbClr val="C00000"/>
                          </a:solidFill>
                          <a:latin typeface="Cambria Math" charset="0"/>
                        </a:rPr>
                        <m:t>)</m:t>
                      </m:r>
                    </m:oMath>
                  </m:oMathPara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6783" y="2662711"/>
                <a:ext cx="533473" cy="437043"/>
              </a:xfrm>
              <a:prstGeom prst="rect">
                <a:avLst/>
              </a:prstGeom>
              <a:blipFill rotWithShape="0">
                <a:blip r:embed="rId10"/>
                <a:stretch>
                  <a:fillRect r="-104598" b="-28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64691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Q3: </a:t>
            </a:r>
            <a:r>
              <a:rPr lang="en-US" altLang="zh-CN" dirty="0" smtClean="0"/>
              <a:t>Carry</a:t>
            </a:r>
            <a:r>
              <a:rPr lang="zh-CN" altLang="en-US" dirty="0" smtClean="0"/>
              <a:t> </a:t>
            </a:r>
            <a:r>
              <a:rPr lang="en-US" altLang="zh-CN" dirty="0" smtClean="0"/>
              <a:t>Save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dirty="0" smtClean="0"/>
              <a:t> </a:t>
            </a:r>
            <a:r>
              <a:rPr lang="en-US" dirty="0"/>
              <a:t>A Redundant Number </a:t>
            </a:r>
            <a:r>
              <a:rPr lang="en-US" dirty="0" smtClean="0"/>
              <a:t>System</a:t>
            </a:r>
          </a:p>
          <a:p>
            <a:r>
              <a:rPr lang="en-US" dirty="0"/>
              <a:t>Save the Partial Solution for Multiple Additions</a:t>
            </a:r>
          </a:p>
          <a:p>
            <a:r>
              <a:rPr lang="en-US" dirty="0" smtClean="0"/>
              <a:t>One </a:t>
            </a:r>
            <a:r>
              <a:rPr lang="en-US" dirty="0"/>
              <a:t>Bit Propagation for Each Addition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14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Q3: </a:t>
            </a:r>
            <a:r>
              <a:rPr lang="en-US" altLang="zh-CN" dirty="0" smtClean="0"/>
              <a:t>Carry</a:t>
            </a:r>
            <a:r>
              <a:rPr lang="zh-CN" altLang="en-US" dirty="0" smtClean="0"/>
              <a:t> </a:t>
            </a:r>
            <a:r>
              <a:rPr lang="en-US" altLang="zh-CN" dirty="0" smtClean="0"/>
              <a:t>Save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altLang="zh-CN" dirty="0" smtClean="0"/>
              <a:t>Example:</a:t>
            </a:r>
            <a:r>
              <a:rPr lang="zh-CN" altLang="en-US" dirty="0" smtClean="0"/>
              <a:t> </a:t>
            </a:r>
            <a:r>
              <a:rPr lang="en-US" altLang="zh-CN" dirty="0" smtClean="0"/>
              <a:t>calculate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sum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23,</a:t>
            </a:r>
            <a:r>
              <a:rPr lang="zh-CN" altLang="en-US" dirty="0" smtClean="0"/>
              <a:t> </a:t>
            </a:r>
            <a:r>
              <a:rPr lang="en-US" altLang="zh-CN" dirty="0" smtClean="0"/>
              <a:t>11,</a:t>
            </a:r>
            <a:r>
              <a:rPr lang="zh-CN" altLang="en-US" dirty="0" smtClean="0"/>
              <a:t> </a:t>
            </a:r>
            <a:r>
              <a:rPr lang="en-US" altLang="zh-CN" dirty="0" smtClean="0"/>
              <a:t>17</a:t>
            </a:r>
            <a:r>
              <a:rPr lang="zh-CN" altLang="en-US" dirty="0" smtClean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2548328"/>
              </p:ext>
            </p:extLst>
          </p:nvPr>
        </p:nvGraphicFramePr>
        <p:xfrm>
          <a:off x="1851095" y="3190228"/>
          <a:ext cx="7772401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0343"/>
                <a:gridCol w="1110343"/>
                <a:gridCol w="1110343"/>
                <a:gridCol w="1110343"/>
                <a:gridCol w="1110343"/>
                <a:gridCol w="1110343"/>
                <a:gridCol w="111034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Weight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32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16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</a:t>
                      </a:r>
                      <a:r>
                        <a:rPr lang="en-US" dirty="0" smtClean="0"/>
                        <a:t>1</a:t>
                      </a:r>
                      <a:r>
                        <a:rPr lang="en-US" altLang="zh-CN" dirty="0" smtClean="0"/>
                        <a:t>=23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</a:t>
                      </a:r>
                      <a:r>
                        <a:rPr lang="en-US" dirty="0" smtClean="0"/>
                        <a:t>2</a:t>
                      </a:r>
                      <a:r>
                        <a:rPr lang="en-US" altLang="zh-CN" dirty="0" smtClean="0"/>
                        <a:t>=11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n</a:t>
                      </a:r>
                      <a:r>
                        <a:rPr lang="en-US" dirty="0" smtClean="0"/>
                        <a:t>3</a:t>
                      </a:r>
                      <a:r>
                        <a:rPr lang="en-US" altLang="zh-CN" dirty="0" smtClean="0"/>
                        <a:t>=17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737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Q3: </a:t>
            </a:r>
            <a:r>
              <a:rPr lang="en-US" altLang="zh-CN" dirty="0" smtClean="0"/>
              <a:t>Carry</a:t>
            </a:r>
            <a:r>
              <a:rPr lang="zh-CN" altLang="en-US" dirty="0" smtClean="0"/>
              <a:t> </a:t>
            </a:r>
            <a:r>
              <a:rPr lang="en-US" altLang="zh-CN" dirty="0" smtClean="0"/>
              <a:t>Save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altLang="zh-CN" dirty="0" smtClean="0"/>
              <a:t>Example:</a:t>
            </a:r>
            <a:r>
              <a:rPr lang="zh-CN" altLang="en-US" dirty="0" smtClean="0"/>
              <a:t> </a:t>
            </a:r>
            <a:r>
              <a:rPr lang="en-US" altLang="zh-CN" dirty="0" smtClean="0"/>
              <a:t>calculate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sum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23,</a:t>
            </a:r>
            <a:r>
              <a:rPr lang="zh-CN" altLang="en-US" dirty="0" smtClean="0"/>
              <a:t> </a:t>
            </a:r>
            <a:r>
              <a:rPr lang="en-US" altLang="zh-CN" dirty="0" smtClean="0"/>
              <a:t>11,</a:t>
            </a:r>
            <a:r>
              <a:rPr lang="zh-CN" altLang="en-US" dirty="0" smtClean="0"/>
              <a:t> </a:t>
            </a:r>
            <a:r>
              <a:rPr lang="en-US" altLang="zh-CN" dirty="0" smtClean="0"/>
              <a:t>17</a:t>
            </a:r>
            <a:r>
              <a:rPr lang="zh-CN" altLang="en-US" dirty="0" smtClean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2921933"/>
              </p:ext>
            </p:extLst>
          </p:nvPr>
        </p:nvGraphicFramePr>
        <p:xfrm>
          <a:off x="2060392" y="2241558"/>
          <a:ext cx="77724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Weight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64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32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16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1</a:t>
                      </a:r>
                      <a:r>
                        <a:rPr lang="en-US" altLang="zh-CN" sz="1800" dirty="0" smtClean="0"/>
                        <a:t>=23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2</a:t>
                      </a:r>
                      <a:r>
                        <a:rPr lang="en-US" altLang="zh-CN" sz="1800" dirty="0" smtClean="0"/>
                        <a:t>=11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3</a:t>
                      </a:r>
                      <a:r>
                        <a:rPr lang="en-US" altLang="zh-CN" sz="1800" dirty="0" smtClean="0"/>
                        <a:t>=17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9881040"/>
              </p:ext>
            </p:extLst>
          </p:nvPr>
        </p:nvGraphicFramePr>
        <p:xfrm>
          <a:off x="1879159" y="3882080"/>
          <a:ext cx="7953633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8785"/>
                <a:gridCol w="969264"/>
                <a:gridCol w="969264"/>
                <a:gridCol w="969264"/>
                <a:gridCol w="969264"/>
                <a:gridCol w="969264"/>
                <a:gridCol w="969264"/>
                <a:gridCol w="96926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A=n1+n2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B=A+n3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Sum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3102015" y="3939955"/>
            <a:ext cx="6632294" cy="640080"/>
          </a:xfrm>
          <a:prstGeom prst="roundRect">
            <a:avLst/>
          </a:prstGeom>
          <a:noFill/>
          <a:ln w="28575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783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Q3: </a:t>
            </a:r>
            <a:r>
              <a:rPr lang="en-US" altLang="zh-CN" dirty="0" smtClean="0"/>
              <a:t>Carry</a:t>
            </a:r>
            <a:r>
              <a:rPr lang="zh-CN" altLang="en-US" dirty="0" smtClean="0"/>
              <a:t> </a:t>
            </a:r>
            <a:r>
              <a:rPr lang="en-US" altLang="zh-CN" dirty="0" smtClean="0"/>
              <a:t>Save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altLang="zh-CN" dirty="0" smtClean="0"/>
              <a:t>Example:</a:t>
            </a:r>
            <a:r>
              <a:rPr lang="zh-CN" altLang="en-US" dirty="0" smtClean="0"/>
              <a:t> </a:t>
            </a:r>
            <a:r>
              <a:rPr lang="en-US" altLang="zh-CN" dirty="0" smtClean="0"/>
              <a:t>calculate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sum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23,</a:t>
            </a:r>
            <a:r>
              <a:rPr lang="zh-CN" altLang="en-US" dirty="0" smtClean="0"/>
              <a:t> </a:t>
            </a:r>
            <a:r>
              <a:rPr lang="en-US" altLang="zh-CN" dirty="0" smtClean="0"/>
              <a:t>11,</a:t>
            </a:r>
            <a:r>
              <a:rPr lang="zh-CN" altLang="en-US" dirty="0" smtClean="0"/>
              <a:t> </a:t>
            </a:r>
            <a:r>
              <a:rPr lang="en-US" altLang="zh-CN" dirty="0" smtClean="0"/>
              <a:t>17</a:t>
            </a:r>
            <a:r>
              <a:rPr lang="zh-CN" altLang="en-US" dirty="0" smtClean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2921933"/>
              </p:ext>
            </p:extLst>
          </p:nvPr>
        </p:nvGraphicFramePr>
        <p:xfrm>
          <a:off x="2060392" y="2241558"/>
          <a:ext cx="77724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Weight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64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32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16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1</a:t>
                      </a:r>
                      <a:r>
                        <a:rPr lang="en-US" altLang="zh-CN" sz="1800" dirty="0" smtClean="0"/>
                        <a:t>=23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2</a:t>
                      </a:r>
                      <a:r>
                        <a:rPr lang="en-US" altLang="zh-CN" sz="1800" dirty="0" smtClean="0"/>
                        <a:t>=11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3</a:t>
                      </a:r>
                      <a:r>
                        <a:rPr lang="en-US" altLang="zh-CN" sz="1800" dirty="0" smtClean="0"/>
                        <a:t>=17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9881040"/>
              </p:ext>
            </p:extLst>
          </p:nvPr>
        </p:nvGraphicFramePr>
        <p:xfrm>
          <a:off x="1879159" y="3882080"/>
          <a:ext cx="7953633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8785"/>
                <a:gridCol w="969264"/>
                <a:gridCol w="969264"/>
                <a:gridCol w="969264"/>
                <a:gridCol w="969264"/>
                <a:gridCol w="969264"/>
                <a:gridCol w="969264"/>
                <a:gridCol w="96926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A=n1+n2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B=A+n3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Sum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Oval 6"/>
          <p:cNvSpPr/>
          <p:nvPr/>
        </p:nvSpPr>
        <p:spPr>
          <a:xfrm>
            <a:off x="8796759" y="3866357"/>
            <a:ext cx="532435" cy="736219"/>
          </a:xfrm>
          <a:prstGeom prst="ellipse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H="1">
            <a:off x="8206451" y="4398380"/>
            <a:ext cx="590308" cy="3935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7831334" y="3882080"/>
            <a:ext cx="532435" cy="736219"/>
          </a:xfrm>
          <a:prstGeom prst="ellipse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 flipH="1">
            <a:off x="7241026" y="4414103"/>
            <a:ext cx="590308" cy="3935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6854333" y="3896103"/>
            <a:ext cx="532435" cy="736219"/>
          </a:xfrm>
          <a:prstGeom prst="ellipse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H="1">
            <a:off x="6264025" y="4428126"/>
            <a:ext cx="590308" cy="3935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5900480" y="3892049"/>
            <a:ext cx="532435" cy="736219"/>
          </a:xfrm>
          <a:prstGeom prst="ellipse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5310172" y="4424072"/>
            <a:ext cx="590308" cy="3935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4953724" y="3882080"/>
            <a:ext cx="532435" cy="736219"/>
          </a:xfrm>
          <a:prstGeom prst="ellipse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4363416" y="4414103"/>
            <a:ext cx="590308" cy="3935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0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Q3: </a:t>
            </a:r>
            <a:r>
              <a:rPr lang="en-US" altLang="zh-CN" dirty="0" smtClean="0"/>
              <a:t>Carry</a:t>
            </a:r>
            <a:r>
              <a:rPr lang="zh-CN" altLang="en-US" dirty="0" smtClean="0"/>
              <a:t> </a:t>
            </a:r>
            <a:r>
              <a:rPr lang="en-US" altLang="zh-CN" dirty="0" smtClean="0"/>
              <a:t>Save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altLang="zh-CN" dirty="0" smtClean="0"/>
              <a:t>Example:</a:t>
            </a:r>
            <a:r>
              <a:rPr lang="zh-CN" altLang="en-US" dirty="0" smtClean="0"/>
              <a:t> </a:t>
            </a:r>
            <a:r>
              <a:rPr lang="en-US" altLang="zh-CN" dirty="0" smtClean="0"/>
              <a:t>calculate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sum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23,</a:t>
            </a:r>
            <a:r>
              <a:rPr lang="zh-CN" altLang="en-US" dirty="0" smtClean="0"/>
              <a:t> </a:t>
            </a:r>
            <a:r>
              <a:rPr lang="en-US" altLang="zh-CN" dirty="0" smtClean="0"/>
              <a:t>11,</a:t>
            </a:r>
            <a:r>
              <a:rPr lang="zh-CN" altLang="en-US" dirty="0" smtClean="0"/>
              <a:t> </a:t>
            </a:r>
            <a:r>
              <a:rPr lang="en-US" altLang="zh-CN" dirty="0" smtClean="0"/>
              <a:t>17</a:t>
            </a:r>
            <a:r>
              <a:rPr lang="zh-CN" altLang="en-US" dirty="0" smtClean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2921933"/>
              </p:ext>
            </p:extLst>
          </p:nvPr>
        </p:nvGraphicFramePr>
        <p:xfrm>
          <a:off x="2060392" y="2241558"/>
          <a:ext cx="77724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Weight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64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32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16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1</a:t>
                      </a:r>
                      <a:r>
                        <a:rPr lang="en-US" altLang="zh-CN" sz="1800" dirty="0" smtClean="0"/>
                        <a:t>=23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2</a:t>
                      </a:r>
                      <a:r>
                        <a:rPr lang="en-US" altLang="zh-CN" sz="1800" dirty="0" smtClean="0"/>
                        <a:t>=11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3</a:t>
                      </a:r>
                      <a:r>
                        <a:rPr lang="en-US" altLang="zh-CN" sz="1800" dirty="0" smtClean="0"/>
                        <a:t>=17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9881040"/>
              </p:ext>
            </p:extLst>
          </p:nvPr>
        </p:nvGraphicFramePr>
        <p:xfrm>
          <a:off x="1879159" y="3882080"/>
          <a:ext cx="7953633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8785"/>
                <a:gridCol w="969264"/>
                <a:gridCol w="969264"/>
                <a:gridCol w="969264"/>
                <a:gridCol w="969264"/>
                <a:gridCol w="969264"/>
                <a:gridCol w="969264"/>
                <a:gridCol w="96926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A=n1+n2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B=A+n3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Sum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3102015" y="4674560"/>
            <a:ext cx="6632294" cy="640080"/>
          </a:xfrm>
          <a:prstGeom prst="roundRect">
            <a:avLst/>
          </a:prstGeom>
          <a:noFill/>
          <a:ln w="28575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482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Q3: </a:t>
            </a:r>
            <a:r>
              <a:rPr lang="en-US" altLang="zh-CN" dirty="0" smtClean="0"/>
              <a:t>Carry</a:t>
            </a:r>
            <a:r>
              <a:rPr lang="zh-CN" altLang="en-US" dirty="0" smtClean="0"/>
              <a:t> </a:t>
            </a:r>
            <a:r>
              <a:rPr lang="en-US" altLang="zh-CN" dirty="0" smtClean="0"/>
              <a:t>Save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altLang="zh-CN" dirty="0" smtClean="0"/>
              <a:t>Example:</a:t>
            </a:r>
            <a:r>
              <a:rPr lang="zh-CN" altLang="en-US" dirty="0" smtClean="0"/>
              <a:t> </a:t>
            </a:r>
            <a:r>
              <a:rPr lang="en-US" altLang="zh-CN" dirty="0" smtClean="0"/>
              <a:t>calculate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sum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23,</a:t>
            </a:r>
            <a:r>
              <a:rPr lang="zh-CN" altLang="en-US" dirty="0" smtClean="0"/>
              <a:t> </a:t>
            </a:r>
            <a:r>
              <a:rPr lang="en-US" altLang="zh-CN" dirty="0" smtClean="0"/>
              <a:t>11,</a:t>
            </a:r>
            <a:r>
              <a:rPr lang="zh-CN" altLang="en-US" dirty="0" smtClean="0"/>
              <a:t> </a:t>
            </a:r>
            <a:r>
              <a:rPr lang="en-US" altLang="zh-CN" dirty="0" smtClean="0"/>
              <a:t>17</a:t>
            </a:r>
            <a:r>
              <a:rPr lang="zh-CN" altLang="en-US" dirty="0" smtClean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10333"/>
            <a:ext cx="2743200" cy="365125"/>
          </a:xfrm>
        </p:spPr>
        <p:txBody>
          <a:bodyPr/>
          <a:lstStyle/>
          <a:p>
            <a:fld id="{CFE0DCF2-82E5-E14B-94BC-A6AC8872A06C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2921933"/>
              </p:ext>
            </p:extLst>
          </p:nvPr>
        </p:nvGraphicFramePr>
        <p:xfrm>
          <a:off x="2060392" y="2241558"/>
          <a:ext cx="77724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Weight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64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32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16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1</a:t>
                      </a:r>
                      <a:r>
                        <a:rPr lang="en-US" altLang="zh-CN" sz="1800" dirty="0" smtClean="0"/>
                        <a:t>=23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2</a:t>
                      </a:r>
                      <a:r>
                        <a:rPr lang="en-US" altLang="zh-CN" sz="1800" dirty="0" smtClean="0"/>
                        <a:t>=11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3</a:t>
                      </a:r>
                      <a:r>
                        <a:rPr lang="en-US" altLang="zh-CN" sz="1800" dirty="0" smtClean="0"/>
                        <a:t>=17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9881040"/>
              </p:ext>
            </p:extLst>
          </p:nvPr>
        </p:nvGraphicFramePr>
        <p:xfrm>
          <a:off x="1879159" y="3882080"/>
          <a:ext cx="7953633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8785"/>
                <a:gridCol w="969264"/>
                <a:gridCol w="969264"/>
                <a:gridCol w="969264"/>
                <a:gridCol w="969264"/>
                <a:gridCol w="969264"/>
                <a:gridCol w="969264"/>
                <a:gridCol w="96926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A=n1+n2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B=A+n3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Sum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3102015" y="5403765"/>
            <a:ext cx="6632294" cy="274320"/>
          </a:xfrm>
          <a:prstGeom prst="roundRect">
            <a:avLst/>
          </a:prstGeom>
          <a:noFill/>
          <a:ln w="28575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832792" y="4900647"/>
            <a:ext cx="24521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solidFill>
                  <a:srgbClr val="C00000"/>
                </a:solidFill>
              </a:rPr>
              <a:t>An</a:t>
            </a:r>
            <a:r>
              <a:rPr lang="zh-CN" altLang="en-US" sz="2000" b="1" dirty="0" smtClean="0">
                <a:solidFill>
                  <a:srgbClr val="C00000"/>
                </a:solidFill>
              </a:rPr>
              <a:t> </a:t>
            </a:r>
            <a:r>
              <a:rPr lang="en-US" altLang="zh-CN" sz="2000" b="1" dirty="0" smtClean="0">
                <a:solidFill>
                  <a:srgbClr val="C00000"/>
                </a:solidFill>
              </a:rPr>
              <a:t>extra</a:t>
            </a:r>
            <a:r>
              <a:rPr lang="zh-CN" altLang="en-US" sz="2000" b="1" dirty="0" smtClean="0">
                <a:solidFill>
                  <a:srgbClr val="C00000"/>
                </a:solidFill>
              </a:rPr>
              <a:t> </a:t>
            </a:r>
            <a:r>
              <a:rPr lang="en-US" altLang="zh-CN" sz="2000" b="1" dirty="0" smtClean="0">
                <a:solidFill>
                  <a:srgbClr val="C00000"/>
                </a:solidFill>
              </a:rPr>
              <a:t>non-redundant</a:t>
            </a:r>
            <a:r>
              <a:rPr lang="zh-CN" altLang="en-US" sz="2000" b="1" dirty="0" smtClean="0">
                <a:solidFill>
                  <a:srgbClr val="C00000"/>
                </a:solidFill>
              </a:rPr>
              <a:t> </a:t>
            </a:r>
            <a:r>
              <a:rPr lang="en-US" altLang="zh-CN" sz="2000" b="1" dirty="0" smtClean="0">
                <a:solidFill>
                  <a:srgbClr val="C00000"/>
                </a:solidFill>
              </a:rPr>
              <a:t>addition</a:t>
            </a:r>
            <a:r>
              <a:rPr lang="zh-CN" altLang="en-US" sz="2000" b="1" dirty="0" smtClean="0">
                <a:solidFill>
                  <a:srgbClr val="C00000"/>
                </a:solidFill>
              </a:rPr>
              <a:t> </a:t>
            </a:r>
            <a:r>
              <a:rPr lang="en-US" altLang="zh-CN" sz="2000" b="1" dirty="0" smtClean="0">
                <a:solidFill>
                  <a:srgbClr val="C00000"/>
                </a:solidFill>
              </a:rPr>
              <a:t>is</a:t>
            </a:r>
            <a:r>
              <a:rPr lang="zh-CN" altLang="en-US" sz="2000" b="1" dirty="0" smtClean="0">
                <a:solidFill>
                  <a:srgbClr val="C00000"/>
                </a:solidFill>
              </a:rPr>
              <a:t> </a:t>
            </a:r>
            <a:r>
              <a:rPr lang="en-US" altLang="zh-CN" sz="2000" b="1" dirty="0" smtClean="0">
                <a:solidFill>
                  <a:srgbClr val="C00000"/>
                </a:solidFill>
              </a:rPr>
              <a:t>needed!</a:t>
            </a:r>
            <a:endParaRPr lang="en-US" sz="2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58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Q3: </a:t>
            </a:r>
            <a:r>
              <a:rPr lang="en-US" altLang="zh-CN" dirty="0" smtClean="0"/>
              <a:t>Carry</a:t>
            </a:r>
            <a:r>
              <a:rPr lang="zh-CN" altLang="en-US" dirty="0" smtClean="0"/>
              <a:t> </a:t>
            </a:r>
            <a:r>
              <a:rPr lang="en-US" altLang="zh-CN" dirty="0" smtClean="0"/>
              <a:t>Save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altLang="zh-CN" dirty="0" smtClean="0"/>
              <a:t>Example:</a:t>
            </a:r>
            <a:r>
              <a:rPr lang="zh-CN" altLang="en-US" dirty="0" smtClean="0"/>
              <a:t> </a:t>
            </a:r>
            <a:r>
              <a:rPr lang="en-US" altLang="zh-CN" dirty="0" smtClean="0"/>
              <a:t>calculate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sum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23,</a:t>
            </a:r>
            <a:r>
              <a:rPr lang="zh-CN" altLang="en-US" dirty="0" smtClean="0"/>
              <a:t> </a:t>
            </a:r>
            <a:r>
              <a:rPr lang="en-US" altLang="zh-CN" dirty="0" smtClean="0"/>
              <a:t>11,</a:t>
            </a:r>
            <a:r>
              <a:rPr lang="zh-CN" altLang="en-US" dirty="0" smtClean="0"/>
              <a:t> </a:t>
            </a:r>
            <a:r>
              <a:rPr lang="en-US" altLang="zh-CN" dirty="0" smtClean="0"/>
              <a:t>17</a:t>
            </a:r>
            <a:r>
              <a:rPr lang="zh-CN" altLang="en-US" dirty="0" smtClean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2921933"/>
              </p:ext>
            </p:extLst>
          </p:nvPr>
        </p:nvGraphicFramePr>
        <p:xfrm>
          <a:off x="2060392" y="2241558"/>
          <a:ext cx="77724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Weight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64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32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16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1</a:t>
                      </a:r>
                      <a:r>
                        <a:rPr lang="en-US" altLang="zh-CN" sz="1800" dirty="0" smtClean="0"/>
                        <a:t>=23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2</a:t>
                      </a:r>
                      <a:r>
                        <a:rPr lang="en-US" altLang="zh-CN" sz="1800" dirty="0" smtClean="0"/>
                        <a:t>=11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3</a:t>
                      </a:r>
                      <a:r>
                        <a:rPr lang="en-US" altLang="zh-CN" sz="1800" dirty="0" smtClean="0"/>
                        <a:t>=17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3647174"/>
              </p:ext>
            </p:extLst>
          </p:nvPr>
        </p:nvGraphicFramePr>
        <p:xfrm>
          <a:off x="1879159" y="3882080"/>
          <a:ext cx="7953633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8785"/>
                <a:gridCol w="969264"/>
                <a:gridCol w="969264"/>
                <a:gridCol w="969264"/>
                <a:gridCol w="969264"/>
                <a:gridCol w="969264"/>
                <a:gridCol w="969264"/>
                <a:gridCol w="96926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A=n1+n2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B=A+n3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altLang="zh-CN" sz="1800" dirty="0" smtClean="0"/>
                        <a:t>Two</a:t>
                      </a:r>
                      <a:r>
                        <a:rPr lang="zh-CN" altLang="en-US" sz="1800" dirty="0" smtClean="0"/>
                        <a:t> </a:t>
                      </a:r>
                      <a:r>
                        <a:rPr lang="en-US" altLang="zh-CN" sz="1800" dirty="0" smtClean="0"/>
                        <a:t>bits</a:t>
                      </a:r>
                      <a:r>
                        <a:rPr lang="zh-CN" altLang="en-US" sz="1800" dirty="0" smtClean="0"/>
                        <a:t> </a:t>
                      </a:r>
                      <a:r>
                        <a:rPr lang="en-US" altLang="zh-CN" sz="1800" dirty="0" smtClean="0"/>
                        <a:t>of</a:t>
                      </a:r>
                      <a:r>
                        <a:rPr lang="zh-CN" altLang="en-US" sz="1800" dirty="0" smtClean="0"/>
                        <a:t> </a:t>
                      </a:r>
                      <a:r>
                        <a:rPr lang="en-US" altLang="zh-CN" sz="1800" dirty="0" smtClean="0"/>
                        <a:t>B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Sum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3055716" y="5800567"/>
            <a:ext cx="6632294" cy="640080"/>
          </a:xfrm>
          <a:prstGeom prst="roundRect">
            <a:avLst/>
          </a:prstGeom>
          <a:noFill/>
          <a:ln w="28575">
            <a:solidFill>
              <a:schemeClr val="accent5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57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Q3: </a:t>
            </a:r>
            <a:r>
              <a:rPr lang="en-US" altLang="zh-CN" dirty="0" smtClean="0"/>
              <a:t>Carry</a:t>
            </a:r>
            <a:r>
              <a:rPr lang="zh-CN" altLang="en-US" dirty="0" smtClean="0"/>
              <a:t> </a:t>
            </a:r>
            <a:r>
              <a:rPr lang="en-US" altLang="zh-CN" dirty="0" smtClean="0"/>
              <a:t>Save</a:t>
            </a:r>
            <a:r>
              <a:rPr lang="zh-CN" altLang="en-US" dirty="0" smtClean="0"/>
              <a:t> </a:t>
            </a:r>
            <a:r>
              <a:rPr lang="en-US" altLang="zh-CN" dirty="0" smtClean="0"/>
              <a:t>Adder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altLang="zh-CN" dirty="0" smtClean="0"/>
              <a:t>Example:</a:t>
            </a:r>
            <a:r>
              <a:rPr lang="zh-CN" altLang="en-US" dirty="0" smtClean="0"/>
              <a:t> </a:t>
            </a:r>
            <a:r>
              <a:rPr lang="en-US" altLang="zh-CN" dirty="0" smtClean="0"/>
              <a:t>calculate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sum</a:t>
            </a:r>
            <a:r>
              <a:rPr lang="zh-CN" altLang="en-US" dirty="0" smtClean="0"/>
              <a:t> </a:t>
            </a:r>
            <a:r>
              <a:rPr lang="en-US" altLang="zh-CN" dirty="0" smtClean="0"/>
              <a:t>of</a:t>
            </a:r>
            <a:r>
              <a:rPr lang="zh-CN" altLang="en-US" dirty="0" smtClean="0"/>
              <a:t> </a:t>
            </a:r>
            <a:r>
              <a:rPr lang="en-US" altLang="zh-CN" dirty="0" smtClean="0"/>
              <a:t>23,</a:t>
            </a:r>
            <a:r>
              <a:rPr lang="zh-CN" altLang="en-US" dirty="0" smtClean="0"/>
              <a:t> </a:t>
            </a:r>
            <a:r>
              <a:rPr lang="en-US" altLang="zh-CN" dirty="0" smtClean="0"/>
              <a:t>11,</a:t>
            </a:r>
            <a:r>
              <a:rPr lang="zh-CN" altLang="en-US" dirty="0" smtClean="0"/>
              <a:t> </a:t>
            </a:r>
            <a:r>
              <a:rPr lang="en-US" altLang="zh-CN" dirty="0" smtClean="0"/>
              <a:t>17</a:t>
            </a:r>
            <a:r>
              <a:rPr lang="zh-CN" altLang="en-US" dirty="0" smtClean="0"/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5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2921933"/>
              </p:ext>
            </p:extLst>
          </p:nvPr>
        </p:nvGraphicFramePr>
        <p:xfrm>
          <a:off x="2060392" y="2241558"/>
          <a:ext cx="7772400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  <a:gridCol w="97155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Weight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64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32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16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8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1</a:t>
                      </a:r>
                      <a:r>
                        <a:rPr lang="en-US" altLang="zh-CN" sz="1800" dirty="0" smtClean="0"/>
                        <a:t>=23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2</a:t>
                      </a:r>
                      <a:r>
                        <a:rPr lang="en-US" altLang="zh-CN" sz="1800" dirty="0" smtClean="0"/>
                        <a:t>=11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n</a:t>
                      </a:r>
                      <a:r>
                        <a:rPr lang="en-US" sz="1800" dirty="0" smtClean="0"/>
                        <a:t>3</a:t>
                      </a:r>
                      <a:r>
                        <a:rPr lang="en-US" altLang="zh-CN" sz="1800" dirty="0" smtClean="0"/>
                        <a:t>=17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Content Placeholder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3647174"/>
              </p:ext>
            </p:extLst>
          </p:nvPr>
        </p:nvGraphicFramePr>
        <p:xfrm>
          <a:off x="1879159" y="3882080"/>
          <a:ext cx="7953633" cy="2966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8785"/>
                <a:gridCol w="969264"/>
                <a:gridCol w="969264"/>
                <a:gridCol w="969264"/>
                <a:gridCol w="969264"/>
                <a:gridCol w="969264"/>
                <a:gridCol w="969264"/>
                <a:gridCol w="96926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A=n1+n2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B=A+n3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r>
                        <a:rPr lang="en-US" altLang="zh-CN" sz="1800" dirty="0" smtClean="0"/>
                        <a:t>Two</a:t>
                      </a:r>
                      <a:r>
                        <a:rPr lang="zh-CN" altLang="en-US" sz="1800" dirty="0" smtClean="0"/>
                        <a:t> </a:t>
                      </a:r>
                      <a:r>
                        <a:rPr lang="en-US" altLang="zh-CN" sz="1800" dirty="0" smtClean="0"/>
                        <a:t>bits</a:t>
                      </a:r>
                      <a:r>
                        <a:rPr lang="zh-CN" altLang="en-US" sz="1800" dirty="0" smtClean="0"/>
                        <a:t> </a:t>
                      </a:r>
                      <a:r>
                        <a:rPr lang="en-US" altLang="zh-CN" sz="1800" dirty="0" smtClean="0"/>
                        <a:t>of</a:t>
                      </a:r>
                      <a:r>
                        <a:rPr lang="zh-CN" altLang="en-US" sz="1800" dirty="0" smtClean="0"/>
                        <a:t> </a:t>
                      </a:r>
                      <a:r>
                        <a:rPr lang="en-US" altLang="zh-CN" sz="1800" dirty="0" smtClean="0"/>
                        <a:t>B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C0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Sum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8142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Q4: </a:t>
            </a:r>
            <a:r>
              <a:rPr lang="en-US" altLang="zh-CN" dirty="0" smtClean="0"/>
              <a:t>Counter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3660"/>
            <a:ext cx="10515600" cy="4351338"/>
          </a:xfrm>
        </p:spPr>
        <p:txBody>
          <a:bodyPr/>
          <a:lstStyle/>
          <a:p>
            <a:r>
              <a:rPr lang="en-US" altLang="zh-CN" b="1" dirty="0" smtClean="0"/>
              <a:t>A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modulo-m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counter</a:t>
            </a:r>
            <a:r>
              <a:rPr lang="zh-CN" altLang="en-US" b="1" dirty="0" smtClean="0"/>
              <a:t> </a:t>
            </a:r>
            <a:endParaRPr lang="en-US" altLang="zh-CN" b="1" dirty="0" smtClean="0"/>
          </a:p>
          <a:p>
            <a:pPr lvl="1">
              <a:buFont typeface="Wingdings" charset="2"/>
              <a:buChar char="ü"/>
            </a:pPr>
            <a:r>
              <a:rPr lang="en-US" altLang="zh-CN" dirty="0" smtClean="0"/>
              <a:t>Count</a:t>
            </a:r>
            <a:r>
              <a:rPr lang="zh-CN" altLang="en-US" dirty="0" smtClean="0"/>
              <a:t> </a:t>
            </a:r>
            <a:r>
              <a:rPr lang="en-US" altLang="zh-CN" dirty="0" smtClean="0"/>
              <a:t>from</a:t>
            </a:r>
            <a:r>
              <a:rPr lang="zh-CN" altLang="en-US" dirty="0" smtClean="0"/>
              <a:t> </a:t>
            </a:r>
            <a:r>
              <a:rPr lang="en-US" altLang="zh-CN" dirty="0"/>
              <a:t>0</a:t>
            </a:r>
            <a:r>
              <a:rPr lang="zh-CN" altLang="en-US" dirty="0" smtClean="0"/>
              <a:t> </a:t>
            </a:r>
            <a:r>
              <a:rPr lang="en-US" altLang="zh-CN" dirty="0" smtClean="0"/>
              <a:t>to</a:t>
            </a:r>
            <a:r>
              <a:rPr lang="zh-CN" altLang="en-US" dirty="0" smtClean="0"/>
              <a:t> </a:t>
            </a:r>
            <a:r>
              <a:rPr lang="en-US" altLang="zh-CN" dirty="0" smtClean="0"/>
              <a:t>m-1</a:t>
            </a:r>
            <a:r>
              <a:rPr lang="zh-CN" altLang="en-US" dirty="0" smtClean="0"/>
              <a:t> </a:t>
            </a:r>
            <a:r>
              <a:rPr lang="en-US" altLang="zh-CN" dirty="0" smtClean="0"/>
              <a:t>when</a:t>
            </a:r>
            <a:r>
              <a:rPr lang="zh-CN" altLang="en-US" dirty="0" smtClean="0"/>
              <a:t> </a:t>
            </a:r>
            <a:r>
              <a:rPr lang="en-US" altLang="zh-CN" dirty="0" smtClean="0"/>
              <a:t>CNT</a:t>
            </a:r>
            <a:r>
              <a:rPr lang="zh-CN" altLang="en-US" dirty="0" smtClean="0"/>
              <a:t> </a:t>
            </a:r>
            <a:r>
              <a:rPr lang="en-US" altLang="zh-CN" dirty="0" smtClean="0"/>
              <a:t>=</a:t>
            </a:r>
            <a:r>
              <a:rPr lang="zh-CN" altLang="en-US" dirty="0" smtClean="0"/>
              <a:t> </a:t>
            </a:r>
            <a:r>
              <a:rPr lang="en-US" altLang="zh-CN" dirty="0" smtClean="0"/>
              <a:t>1</a:t>
            </a:r>
            <a:r>
              <a:rPr lang="zh-CN" altLang="en-US" dirty="0" smtClean="0"/>
              <a:t> </a:t>
            </a:r>
            <a:r>
              <a:rPr lang="en-US" altLang="zh-CN" dirty="0" smtClean="0"/>
              <a:t>and</a:t>
            </a:r>
            <a:r>
              <a:rPr lang="zh-CN" altLang="en-US" dirty="0" smtClean="0"/>
              <a:t> </a:t>
            </a:r>
            <a:r>
              <a:rPr lang="en-US" altLang="zh-CN" dirty="0" smtClean="0"/>
              <a:t>LD</a:t>
            </a:r>
            <a:r>
              <a:rPr lang="zh-CN" altLang="en-US" dirty="0" smtClean="0"/>
              <a:t> </a:t>
            </a:r>
            <a:r>
              <a:rPr lang="en-US" altLang="zh-CN" dirty="0" smtClean="0"/>
              <a:t>=</a:t>
            </a:r>
            <a:r>
              <a:rPr lang="zh-CN" altLang="en-US" dirty="0" smtClean="0"/>
              <a:t> </a:t>
            </a:r>
            <a:r>
              <a:rPr lang="en-US" altLang="zh-CN" dirty="0" smtClean="0"/>
              <a:t>0</a:t>
            </a:r>
            <a:endParaRPr lang="en-US" dirty="0" smtClean="0"/>
          </a:p>
          <a:p>
            <a:pPr lvl="1">
              <a:lnSpc>
                <a:spcPct val="120000"/>
              </a:lnSpc>
              <a:buFont typeface="Wingdings" charset="2"/>
              <a:buChar char="ü"/>
            </a:pPr>
            <a:r>
              <a:rPr lang="en-US" altLang="zh-CN" dirty="0" smtClean="0"/>
              <a:t>Don’t</a:t>
            </a:r>
            <a:r>
              <a:rPr lang="zh-CN" altLang="en-US" dirty="0" smtClean="0"/>
              <a:t> </a:t>
            </a:r>
            <a:r>
              <a:rPr lang="en-US" altLang="zh-CN" dirty="0" smtClean="0"/>
              <a:t>forget</a:t>
            </a:r>
            <a:r>
              <a:rPr lang="zh-CN" altLang="en-US" dirty="0" smtClean="0"/>
              <a:t> </a:t>
            </a:r>
            <a:r>
              <a:rPr lang="en-US" altLang="zh-CN" dirty="0" smtClean="0"/>
              <a:t>the</a:t>
            </a:r>
            <a:r>
              <a:rPr lang="zh-CN" altLang="en-US" dirty="0" smtClean="0"/>
              <a:t> </a:t>
            </a:r>
            <a:r>
              <a:rPr lang="en-US" altLang="zh-CN" dirty="0" smtClean="0"/>
              <a:t>labels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19</a:t>
            </a:fld>
            <a:endParaRPr lang="en-US"/>
          </a:p>
        </p:txBody>
      </p:sp>
      <p:sp>
        <p:nvSpPr>
          <p:cNvPr id="5" name="Rectangle 139"/>
          <p:cNvSpPr>
            <a:spLocks noChangeArrowheads="1"/>
          </p:cNvSpPr>
          <p:nvPr/>
        </p:nvSpPr>
        <p:spPr bwMode="auto">
          <a:xfrm>
            <a:off x="1425616" y="4154865"/>
            <a:ext cx="1676400" cy="1179513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6" name="Text Box 142"/>
          <p:cNvSpPr txBox="1">
            <a:spLocks noChangeArrowheads="1"/>
          </p:cNvSpPr>
          <p:nvPr/>
        </p:nvSpPr>
        <p:spPr bwMode="auto">
          <a:xfrm>
            <a:off x="282616" y="4383464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</a:t>
            </a:r>
          </a:p>
        </p:txBody>
      </p:sp>
      <p:sp>
        <p:nvSpPr>
          <p:cNvPr id="7" name="Line 145"/>
          <p:cNvSpPr>
            <a:spLocks noChangeShapeType="1"/>
          </p:cNvSpPr>
          <p:nvPr/>
        </p:nvSpPr>
        <p:spPr bwMode="auto">
          <a:xfrm flipH="1">
            <a:off x="2111416" y="3850064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8" name="Line 146"/>
          <p:cNvSpPr>
            <a:spLocks noChangeShapeType="1"/>
          </p:cNvSpPr>
          <p:nvPr/>
        </p:nvSpPr>
        <p:spPr bwMode="auto">
          <a:xfrm flipH="1">
            <a:off x="2187616" y="5526464"/>
            <a:ext cx="2286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" name="Text Box 147"/>
          <p:cNvSpPr txBox="1">
            <a:spLocks noChangeArrowheads="1"/>
          </p:cNvSpPr>
          <p:nvPr/>
        </p:nvSpPr>
        <p:spPr bwMode="auto">
          <a:xfrm>
            <a:off x="2095542" y="3319839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</a:p>
        </p:txBody>
      </p:sp>
      <p:sp>
        <p:nvSpPr>
          <p:cNvPr id="10" name="Text Box 148"/>
          <p:cNvSpPr txBox="1">
            <a:spLocks noChangeArrowheads="1"/>
          </p:cNvSpPr>
          <p:nvPr/>
        </p:nvSpPr>
        <p:spPr bwMode="auto">
          <a:xfrm>
            <a:off x="2095542" y="5756652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</a:p>
        </p:txBody>
      </p:sp>
      <p:sp>
        <p:nvSpPr>
          <p:cNvPr id="11" name="Text Box 152"/>
          <p:cNvSpPr txBox="1">
            <a:spLocks noChangeArrowheads="1"/>
          </p:cNvSpPr>
          <p:nvPr/>
        </p:nvSpPr>
        <p:spPr bwMode="auto">
          <a:xfrm>
            <a:off x="3748130" y="4231064"/>
            <a:ext cx="5730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FF0000"/>
                </a:solidFill>
              </a:rPr>
              <a:t>TC</a:t>
            </a:r>
          </a:p>
        </p:txBody>
      </p:sp>
      <p:sp>
        <p:nvSpPr>
          <p:cNvPr id="12" name="Line 154"/>
          <p:cNvSpPr>
            <a:spLocks noChangeShapeType="1"/>
          </p:cNvSpPr>
          <p:nvPr/>
        </p:nvSpPr>
        <p:spPr bwMode="auto">
          <a:xfrm>
            <a:off x="3102016" y="4535864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3" name="Line 155"/>
          <p:cNvSpPr>
            <a:spLocks noChangeShapeType="1"/>
          </p:cNvSpPr>
          <p:nvPr/>
        </p:nvSpPr>
        <p:spPr bwMode="auto">
          <a:xfrm>
            <a:off x="2263816" y="3697664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" name="Line 156"/>
          <p:cNvSpPr>
            <a:spLocks noChangeShapeType="1"/>
          </p:cNvSpPr>
          <p:nvPr/>
        </p:nvSpPr>
        <p:spPr bwMode="auto">
          <a:xfrm>
            <a:off x="2263816" y="5297864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5" name="Text Box 160"/>
          <p:cNvSpPr txBox="1">
            <a:spLocks noChangeArrowheads="1"/>
          </p:cNvSpPr>
          <p:nvPr/>
        </p:nvSpPr>
        <p:spPr bwMode="auto">
          <a:xfrm>
            <a:off x="206416" y="4002464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FF0000"/>
                </a:solidFill>
              </a:rPr>
              <a:t>CNT</a:t>
            </a:r>
          </a:p>
        </p:txBody>
      </p:sp>
      <p:sp>
        <p:nvSpPr>
          <p:cNvPr id="16" name="Text Box 161"/>
          <p:cNvSpPr txBox="1">
            <a:spLocks noChangeArrowheads="1"/>
          </p:cNvSpPr>
          <p:nvPr/>
        </p:nvSpPr>
        <p:spPr bwMode="auto">
          <a:xfrm>
            <a:off x="206416" y="4764464"/>
            <a:ext cx="776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CLR</a:t>
            </a:r>
          </a:p>
        </p:txBody>
      </p:sp>
      <p:sp>
        <p:nvSpPr>
          <p:cNvPr id="17" name="Text Box 165"/>
          <p:cNvSpPr txBox="1">
            <a:spLocks noChangeArrowheads="1"/>
          </p:cNvSpPr>
          <p:nvPr/>
        </p:nvSpPr>
        <p:spPr bwMode="auto">
          <a:xfrm>
            <a:off x="3711616" y="4688264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18" name="Line 168"/>
          <p:cNvSpPr>
            <a:spLocks noChangeShapeType="1"/>
          </p:cNvSpPr>
          <p:nvPr/>
        </p:nvSpPr>
        <p:spPr bwMode="auto">
          <a:xfrm flipH="1">
            <a:off x="3102016" y="4916864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9" name="Line 169"/>
          <p:cNvSpPr>
            <a:spLocks noChangeShapeType="1"/>
          </p:cNvSpPr>
          <p:nvPr/>
        </p:nvSpPr>
        <p:spPr bwMode="auto">
          <a:xfrm>
            <a:off x="968416" y="4307264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0" name="Line 170"/>
          <p:cNvSpPr>
            <a:spLocks noChangeShapeType="1"/>
          </p:cNvSpPr>
          <p:nvPr/>
        </p:nvSpPr>
        <p:spPr bwMode="auto">
          <a:xfrm>
            <a:off x="968416" y="4612064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1" name="Line 171"/>
          <p:cNvSpPr>
            <a:spLocks noChangeShapeType="1"/>
          </p:cNvSpPr>
          <p:nvPr/>
        </p:nvSpPr>
        <p:spPr bwMode="auto">
          <a:xfrm>
            <a:off x="968416" y="4916864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2" name="Line 172"/>
          <p:cNvSpPr>
            <a:spLocks noChangeShapeType="1"/>
          </p:cNvSpPr>
          <p:nvPr/>
        </p:nvSpPr>
        <p:spPr bwMode="auto">
          <a:xfrm flipH="1">
            <a:off x="2873416" y="4764464"/>
            <a:ext cx="228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3" name="Line 173"/>
          <p:cNvSpPr>
            <a:spLocks noChangeShapeType="1"/>
          </p:cNvSpPr>
          <p:nvPr/>
        </p:nvSpPr>
        <p:spPr bwMode="auto">
          <a:xfrm>
            <a:off x="2873416" y="4916864"/>
            <a:ext cx="228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4" name="Text Box 153"/>
          <p:cNvSpPr txBox="1">
            <a:spLocks noChangeArrowheads="1"/>
          </p:cNvSpPr>
          <p:nvPr/>
        </p:nvSpPr>
        <p:spPr bwMode="auto">
          <a:xfrm>
            <a:off x="4357731" y="4033004"/>
            <a:ext cx="795531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 (t+1) = (0, 0, .. , 0)	            if CLR = 1	     </a:t>
            </a:r>
          </a:p>
          <a:p>
            <a:pPr eaLnBrk="1" hangingPunct="1"/>
            <a:r>
              <a:rPr lang="en-US" altLang="en-US" sz="2400" dirty="0"/>
              <a:t>             = D		            if LD = 1 and CLR = 0</a:t>
            </a:r>
          </a:p>
          <a:p>
            <a:pPr eaLnBrk="1" hangingPunct="1"/>
            <a:r>
              <a:rPr lang="en-US" altLang="en-US" sz="2400" dirty="0"/>
              <a:t>             = (Q(t)+1)mod n	if LD = 0, CNT = 1 and CLR = 0</a:t>
            </a:r>
          </a:p>
          <a:p>
            <a:pPr eaLnBrk="1" hangingPunct="1"/>
            <a:r>
              <a:rPr lang="en-US" altLang="en-US" sz="2400" dirty="0"/>
              <a:t>             = Q (t) 		if LD = 0, CNT = 0 and CLR = 0</a:t>
            </a:r>
          </a:p>
        </p:txBody>
      </p:sp>
      <p:sp>
        <p:nvSpPr>
          <p:cNvPr id="25" name="Text Box 167"/>
          <p:cNvSpPr txBox="1">
            <a:spLocks noChangeArrowheads="1"/>
          </p:cNvSpPr>
          <p:nvPr/>
        </p:nvSpPr>
        <p:spPr bwMode="auto">
          <a:xfrm>
            <a:off x="4357731" y="5496680"/>
            <a:ext cx="623529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TC        = 1 		if Q (t) = n-1 and CNT = 1</a:t>
            </a:r>
          </a:p>
          <a:p>
            <a:pPr eaLnBrk="1" hangingPunct="1"/>
            <a:r>
              <a:rPr lang="en-US" altLang="en-US" sz="2400" dirty="0"/>
              <a:t>             = 0		otherwise </a:t>
            </a:r>
          </a:p>
        </p:txBody>
      </p:sp>
    </p:spTree>
    <p:extLst>
      <p:ext uri="{BB962C8B-B14F-4D97-AF65-F5344CB8AC3E}">
        <p14:creationId xmlns:p14="http://schemas.microsoft.com/office/powerpoint/2010/main" val="1401227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Q4: </a:t>
            </a:r>
            <a:r>
              <a:rPr lang="en-US" altLang="zh-CN" dirty="0" smtClean="0"/>
              <a:t>Counter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19046" y="1407318"/>
                <a:ext cx="11572954" cy="4351338"/>
              </a:xfrm>
            </p:spPr>
            <p:txBody>
              <a:bodyPr/>
              <a:lstStyle/>
              <a:p>
                <a:r>
                  <a:rPr lang="en-US" altLang="zh-CN" b="1" dirty="0" smtClean="0"/>
                  <a:t>Design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a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a-to-b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counter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with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modulo-16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counter</a:t>
                </a:r>
                <a:r>
                  <a:rPr lang="zh-CN" altLang="en-US" b="1" dirty="0" smtClean="0"/>
                  <a:t> </a:t>
                </a:r>
                <a:endParaRPr lang="en-US" altLang="zh-CN" b="1" dirty="0" smtClean="0"/>
              </a:p>
              <a:p>
                <a:pPr lvl="1"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Count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from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to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b</a:t>
                </a:r>
                <a:r>
                  <a:rPr lang="zh-CN" altLang="en-US" dirty="0" smtClean="0"/>
                  <a:t>  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latin typeface="Cambria Math" charset="0"/>
                      </a:rPr>
                      <m:t>(</m:t>
                    </m:r>
                    <m:r>
                      <a:rPr lang="en-US" altLang="zh-CN" b="0" i="1" smtClean="0">
                        <a:latin typeface="Cambria Math" charset="0"/>
                      </a:rPr>
                      <m:t>0&lt;</m:t>
                    </m:r>
                    <m:r>
                      <a:rPr lang="en-US" altLang="zh-CN" b="0" i="1" smtClean="0">
                        <a:latin typeface="Cambria Math" charset="0"/>
                      </a:rPr>
                      <m:t>𝑎</m:t>
                    </m:r>
                    <m:r>
                      <a:rPr lang="en-US" altLang="zh-CN" b="0" i="1" smtClean="0">
                        <a:latin typeface="Cambria Math" charset="0"/>
                      </a:rPr>
                      <m:t>&lt;</m:t>
                    </m:r>
                    <m:r>
                      <a:rPr lang="en-US" altLang="zh-CN" b="0" i="1" smtClean="0">
                        <a:latin typeface="Cambria Math" charset="0"/>
                      </a:rPr>
                      <m:t>𝑏</m:t>
                    </m:r>
                    <m:r>
                      <a:rPr lang="en-US" altLang="zh-CN" b="0" i="1" smtClean="0">
                        <a:latin typeface="Cambria Math" charset="0"/>
                      </a:rPr>
                      <m:t>&lt;15)</m:t>
                    </m:r>
                  </m:oMath>
                </a14:m>
                <a:r>
                  <a:rPr lang="en-US" altLang="zh-CN" dirty="0" smtClean="0"/>
                  <a:t>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5-to-11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counter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from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slide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14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of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Lecture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15</a:t>
                </a:r>
                <a:endParaRPr lang="en-US" dirty="0" smtClean="0"/>
              </a:p>
              <a:p>
                <a:pPr lvl="1">
                  <a:lnSpc>
                    <a:spcPct val="120000"/>
                  </a:lnSpc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Set</a:t>
                </a:r>
                <a:r>
                  <a:rPr lang="zh-CN" altLang="en-US" dirty="0" smtClean="0"/>
                  <a:t> </a:t>
                </a:r>
                <a:r>
                  <a:rPr lang="en-US" altLang="en-US" dirty="0" smtClean="0"/>
                  <a:t>(</a:t>
                </a:r>
                <a:r>
                  <a:rPr lang="en-US" altLang="zh-CN" dirty="0" smtClean="0"/>
                  <a:t>D</a:t>
                </a:r>
                <a:r>
                  <a:rPr lang="en-US" altLang="en-US" baseline="-8000" dirty="0" smtClean="0"/>
                  <a:t>3</a:t>
                </a:r>
                <a:r>
                  <a:rPr lang="en-US" altLang="zh-CN" dirty="0" smtClean="0"/>
                  <a:t>D</a:t>
                </a:r>
                <a:r>
                  <a:rPr lang="en-US" altLang="en-US" baseline="-8000" dirty="0" smtClean="0"/>
                  <a:t>2</a:t>
                </a:r>
                <a:r>
                  <a:rPr lang="en-US" altLang="zh-CN" dirty="0" smtClean="0"/>
                  <a:t>D</a:t>
                </a:r>
                <a:r>
                  <a:rPr lang="en-US" altLang="en-US" baseline="-8000" dirty="0" smtClean="0"/>
                  <a:t>1</a:t>
                </a:r>
                <a:r>
                  <a:rPr lang="en-US" altLang="zh-CN" dirty="0"/>
                  <a:t>D</a:t>
                </a:r>
                <a:r>
                  <a:rPr lang="en-US" altLang="en-US" baseline="-8000" dirty="0" smtClean="0"/>
                  <a:t>0</a:t>
                </a:r>
                <a:r>
                  <a:rPr lang="en-US" altLang="en-US" dirty="0"/>
                  <a:t>) = </a:t>
                </a:r>
                <a:r>
                  <a:rPr lang="en-US" altLang="zh-CN" dirty="0" smtClean="0"/>
                  <a:t>a</a:t>
                </a:r>
                <a:r>
                  <a:rPr lang="en-US" altLang="en-US" dirty="0" smtClean="0"/>
                  <a:t> </a:t>
                </a:r>
              </a:p>
              <a:p>
                <a:pPr lvl="1">
                  <a:lnSpc>
                    <a:spcPct val="120000"/>
                  </a:lnSpc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When</a:t>
                </a:r>
                <a:r>
                  <a:rPr lang="zh-CN" altLang="en-US" dirty="0" smtClean="0"/>
                  <a:t> </a:t>
                </a:r>
                <a:r>
                  <a:rPr lang="en-US" altLang="zh-CN" dirty="0"/>
                  <a:t>CNT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=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1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and</a:t>
                </a:r>
                <a:r>
                  <a:rPr lang="zh-CN" altLang="en-US" dirty="0"/>
                  <a:t> </a:t>
                </a:r>
                <a:r>
                  <a:rPr lang="en-US" altLang="en-US" dirty="0"/>
                  <a:t>(Q</a:t>
                </a:r>
                <a:r>
                  <a:rPr lang="en-US" altLang="en-US" baseline="-8000" dirty="0"/>
                  <a:t>3</a:t>
                </a:r>
                <a:r>
                  <a:rPr lang="en-US" altLang="en-US" dirty="0"/>
                  <a:t>Q</a:t>
                </a:r>
                <a:r>
                  <a:rPr lang="en-US" altLang="en-US" baseline="-8000" dirty="0"/>
                  <a:t>2</a:t>
                </a:r>
                <a:r>
                  <a:rPr lang="en-US" altLang="en-US" dirty="0"/>
                  <a:t>Q</a:t>
                </a:r>
                <a:r>
                  <a:rPr lang="en-US" altLang="en-US" baseline="-8000" dirty="0"/>
                  <a:t>1</a:t>
                </a:r>
                <a:r>
                  <a:rPr lang="en-US" altLang="en-US" dirty="0"/>
                  <a:t>Q</a:t>
                </a:r>
                <a:r>
                  <a:rPr lang="en-US" altLang="en-US" baseline="-8000" dirty="0"/>
                  <a:t>0</a:t>
                </a:r>
                <a:r>
                  <a:rPr lang="en-US" altLang="en-US" dirty="0"/>
                  <a:t>) = b</a:t>
                </a:r>
                <a:r>
                  <a:rPr lang="en-US" altLang="zh-CN" dirty="0"/>
                  <a:t>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set</a:t>
                </a:r>
                <a:r>
                  <a:rPr lang="zh-CN" altLang="en-US" dirty="0"/>
                  <a:t> </a:t>
                </a:r>
                <a:r>
                  <a:rPr lang="en-US" altLang="zh-CN" b="1" dirty="0"/>
                  <a:t>LD</a:t>
                </a:r>
                <a:r>
                  <a:rPr lang="zh-CN" altLang="en-US" b="1" dirty="0"/>
                  <a:t> </a:t>
                </a:r>
                <a:r>
                  <a:rPr lang="en-US" altLang="zh-CN" b="1" dirty="0"/>
                  <a:t>=</a:t>
                </a:r>
                <a:r>
                  <a:rPr lang="zh-CN" altLang="en-US" b="1" dirty="0"/>
                  <a:t> </a:t>
                </a:r>
                <a:r>
                  <a:rPr lang="en-US" altLang="zh-CN" b="1" dirty="0" smtClean="0"/>
                  <a:t>1</a:t>
                </a:r>
                <a:r>
                  <a:rPr lang="zh-CN" altLang="en-US" b="1" dirty="0" smtClean="0"/>
                  <a:t> </a:t>
                </a:r>
                <a:r>
                  <a:rPr lang="en-US" altLang="zh-CN" dirty="0" smtClean="0"/>
                  <a:t>then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charset="0"/>
                      </a:rPr>
                      <m:t>𝐷</m:t>
                    </m:r>
                    <m:r>
                      <a:rPr lang="is-I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→</m:t>
                    </m:r>
                    <m:r>
                      <a:rPr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𝑄</m:t>
                    </m:r>
                    <m:r>
                      <a:rPr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(</m:t>
                    </m:r>
                    <m:r>
                      <a:rPr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𝑡</m:t>
                    </m:r>
                    <m:r>
                      <a:rPr lang="en-US" altLang="zh-CN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+1)</m:t>
                    </m:r>
                  </m:oMath>
                </a14:m>
                <a:endParaRPr lang="en-US" altLang="zh-CN" b="1" dirty="0"/>
              </a:p>
              <a:p>
                <a:pPr lvl="1">
                  <a:lnSpc>
                    <a:spcPct val="120000"/>
                  </a:lnSpc>
                  <a:buFont typeface="Wingdings" charset="2"/>
                  <a:buChar char="ü"/>
                </a:pPr>
                <a:r>
                  <a:rPr lang="zh-CN" altLang="en-US" dirty="0"/>
                  <a:t> </a:t>
                </a:r>
                <a:r>
                  <a:rPr lang="en-US" altLang="zh-CN" dirty="0" smtClean="0"/>
                  <a:t>Comb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logic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for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LD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only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takes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1s</a:t>
                </a:r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dirty="0"/>
                  <a:t>	</a:t>
                </a:r>
                <a:r>
                  <a:rPr lang="en-US" altLang="en-US" dirty="0"/>
                  <a:t> (</a:t>
                </a:r>
                <a:r>
                  <a:rPr lang="en-US" altLang="en-US" dirty="0">
                    <a:solidFill>
                      <a:srgbClr val="C00000"/>
                    </a:solidFill>
                  </a:rPr>
                  <a:t>Q</a:t>
                </a:r>
                <a:r>
                  <a:rPr lang="en-US" altLang="en-US" baseline="-8000" dirty="0">
                    <a:solidFill>
                      <a:srgbClr val="C00000"/>
                    </a:solidFill>
                  </a:rPr>
                  <a:t>3</a:t>
                </a:r>
                <a:r>
                  <a:rPr lang="en-US" altLang="en-US" dirty="0"/>
                  <a:t>Q</a:t>
                </a:r>
                <a:r>
                  <a:rPr lang="en-US" altLang="en-US" baseline="-8000" dirty="0"/>
                  <a:t>2</a:t>
                </a:r>
                <a:r>
                  <a:rPr lang="en-US" altLang="en-US" dirty="0">
                    <a:solidFill>
                      <a:srgbClr val="C00000"/>
                    </a:solidFill>
                  </a:rPr>
                  <a:t>Q</a:t>
                </a:r>
                <a:r>
                  <a:rPr lang="en-US" altLang="en-US" baseline="-8000" dirty="0">
                    <a:solidFill>
                      <a:srgbClr val="C00000"/>
                    </a:solidFill>
                  </a:rPr>
                  <a:t>1</a:t>
                </a:r>
                <a:r>
                  <a:rPr lang="en-US" altLang="en-US" dirty="0">
                    <a:solidFill>
                      <a:srgbClr val="C00000"/>
                    </a:solidFill>
                  </a:rPr>
                  <a:t>Q</a:t>
                </a:r>
                <a:r>
                  <a:rPr lang="en-US" altLang="en-US" baseline="-8000" dirty="0">
                    <a:solidFill>
                      <a:srgbClr val="C00000"/>
                    </a:solidFill>
                  </a:rPr>
                  <a:t>0</a:t>
                </a:r>
                <a:r>
                  <a:rPr lang="en-US" altLang="en-US" dirty="0"/>
                  <a:t>) = </a:t>
                </a:r>
                <a:r>
                  <a:rPr lang="en-US" altLang="zh-CN" dirty="0" smtClean="0"/>
                  <a:t>1011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9046" y="1407318"/>
                <a:ext cx="11572954" cy="4351338"/>
              </a:xfrm>
              <a:blipFill rotWithShape="0">
                <a:blip r:embed="rId2"/>
                <a:stretch>
                  <a:fillRect l="-948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20</a:t>
            </a:fld>
            <a:endParaRPr lang="en-US"/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8865244" y="3792537"/>
            <a:ext cx="2667000" cy="2057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en-US" sz="2400" dirty="0"/>
          </a:p>
        </p:txBody>
      </p:sp>
      <p:sp>
        <p:nvSpPr>
          <p:cNvPr id="27" name="Text Box 6"/>
          <p:cNvSpPr txBox="1">
            <a:spLocks noChangeArrowheads="1"/>
          </p:cNvSpPr>
          <p:nvPr/>
        </p:nvSpPr>
        <p:spPr bwMode="auto">
          <a:xfrm>
            <a:off x="6274444" y="3335337"/>
            <a:ext cx="2511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A 5-to-11 Counter </a:t>
            </a:r>
          </a:p>
        </p:txBody>
      </p:sp>
      <p:sp>
        <p:nvSpPr>
          <p:cNvPr id="28" name="Text Box 8"/>
          <p:cNvSpPr txBox="1">
            <a:spLocks noChangeArrowheads="1"/>
          </p:cNvSpPr>
          <p:nvPr/>
        </p:nvSpPr>
        <p:spPr bwMode="auto">
          <a:xfrm>
            <a:off x="9658994" y="3719512"/>
            <a:ext cx="193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3  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  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  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29" name="Line 10"/>
          <p:cNvSpPr>
            <a:spLocks noChangeShapeType="1"/>
          </p:cNvSpPr>
          <p:nvPr/>
        </p:nvSpPr>
        <p:spPr bwMode="auto">
          <a:xfrm>
            <a:off x="9855844" y="3335337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10313044" y="3335337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10770244" y="3335337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2" name="Line 13"/>
          <p:cNvSpPr>
            <a:spLocks noChangeShapeType="1"/>
          </p:cNvSpPr>
          <p:nvPr/>
        </p:nvSpPr>
        <p:spPr bwMode="auto">
          <a:xfrm>
            <a:off x="11227444" y="3335337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" name="Text Box 14"/>
          <p:cNvSpPr txBox="1">
            <a:spLocks noChangeArrowheads="1"/>
          </p:cNvSpPr>
          <p:nvPr/>
        </p:nvSpPr>
        <p:spPr bwMode="auto">
          <a:xfrm>
            <a:off x="7919094" y="4267200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34" name="Line 15"/>
          <p:cNvSpPr>
            <a:spLocks noChangeShapeType="1"/>
          </p:cNvSpPr>
          <p:nvPr/>
        </p:nvSpPr>
        <p:spPr bwMode="auto">
          <a:xfrm>
            <a:off x="8865244" y="4402137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5" name="Line 16"/>
          <p:cNvSpPr>
            <a:spLocks noChangeShapeType="1"/>
          </p:cNvSpPr>
          <p:nvPr/>
        </p:nvSpPr>
        <p:spPr bwMode="auto">
          <a:xfrm flipH="1">
            <a:off x="8865244" y="4554537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" name="Line 17"/>
          <p:cNvSpPr>
            <a:spLocks noChangeShapeType="1"/>
          </p:cNvSpPr>
          <p:nvPr/>
        </p:nvSpPr>
        <p:spPr bwMode="auto">
          <a:xfrm flipH="1">
            <a:off x="8560444" y="455453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" name="Text Box 18"/>
          <p:cNvSpPr txBox="1">
            <a:spLocks noChangeArrowheads="1"/>
          </p:cNvSpPr>
          <p:nvPr/>
        </p:nvSpPr>
        <p:spPr bwMode="auto">
          <a:xfrm>
            <a:off x="7934969" y="3910012"/>
            <a:ext cx="776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CLR</a:t>
            </a:r>
          </a:p>
        </p:txBody>
      </p:sp>
      <p:sp>
        <p:nvSpPr>
          <p:cNvPr id="38" name="Line 19"/>
          <p:cNvSpPr>
            <a:spLocks noChangeShapeType="1"/>
          </p:cNvSpPr>
          <p:nvPr/>
        </p:nvSpPr>
        <p:spPr bwMode="auto">
          <a:xfrm flipH="1">
            <a:off x="8560444" y="417353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" name="Text Box 20"/>
          <p:cNvSpPr txBox="1">
            <a:spLocks noChangeArrowheads="1"/>
          </p:cNvSpPr>
          <p:nvPr/>
        </p:nvSpPr>
        <p:spPr bwMode="auto">
          <a:xfrm>
            <a:off x="8865244" y="4862512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CNT</a:t>
            </a:r>
          </a:p>
        </p:txBody>
      </p:sp>
      <p:sp>
        <p:nvSpPr>
          <p:cNvPr id="40" name="Text Box 21"/>
          <p:cNvSpPr txBox="1">
            <a:spLocks noChangeArrowheads="1"/>
          </p:cNvSpPr>
          <p:nvPr/>
        </p:nvSpPr>
        <p:spPr bwMode="auto">
          <a:xfrm>
            <a:off x="9658994" y="5334000"/>
            <a:ext cx="193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3   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2   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1   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41" name="Line 22"/>
          <p:cNvSpPr>
            <a:spLocks noChangeShapeType="1"/>
          </p:cNvSpPr>
          <p:nvPr/>
        </p:nvSpPr>
        <p:spPr bwMode="auto">
          <a:xfrm>
            <a:off x="9855844" y="5849937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2" name="Line 23"/>
          <p:cNvSpPr>
            <a:spLocks noChangeShapeType="1"/>
          </p:cNvSpPr>
          <p:nvPr/>
        </p:nvSpPr>
        <p:spPr bwMode="auto">
          <a:xfrm>
            <a:off x="10389244" y="5849937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3" name="Line 24"/>
          <p:cNvSpPr>
            <a:spLocks noChangeShapeType="1"/>
          </p:cNvSpPr>
          <p:nvPr/>
        </p:nvSpPr>
        <p:spPr bwMode="auto">
          <a:xfrm>
            <a:off x="10846444" y="5849937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4" name="Line 25"/>
          <p:cNvSpPr>
            <a:spLocks noChangeShapeType="1"/>
          </p:cNvSpPr>
          <p:nvPr/>
        </p:nvSpPr>
        <p:spPr bwMode="auto">
          <a:xfrm>
            <a:off x="11303644" y="5849937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5" name="Text Box 26"/>
          <p:cNvSpPr txBox="1">
            <a:spLocks noChangeArrowheads="1"/>
          </p:cNvSpPr>
          <p:nvPr/>
        </p:nvSpPr>
        <p:spPr bwMode="auto">
          <a:xfrm>
            <a:off x="9671694" y="6230937"/>
            <a:ext cx="2198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0     1    0    1 </a:t>
            </a:r>
            <a:r>
              <a:rPr lang="en-US" altLang="en-US" sz="2400" dirty="0">
                <a:solidFill>
                  <a:srgbClr val="990033"/>
                </a:solidFill>
              </a:rPr>
              <a:t>(a)</a:t>
            </a:r>
          </a:p>
        </p:txBody>
      </p:sp>
      <p:sp>
        <p:nvSpPr>
          <p:cNvPr id="46" name="Text Box 27"/>
          <p:cNvSpPr txBox="1">
            <a:spLocks noChangeArrowheads="1"/>
          </p:cNvSpPr>
          <p:nvPr/>
        </p:nvSpPr>
        <p:spPr bwMode="auto">
          <a:xfrm>
            <a:off x="8941444" y="5395912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</a:t>
            </a:r>
          </a:p>
        </p:txBody>
      </p:sp>
      <p:sp>
        <p:nvSpPr>
          <p:cNvPr id="47" name="Line 28"/>
          <p:cNvSpPr>
            <a:spLocks noChangeShapeType="1"/>
          </p:cNvSpPr>
          <p:nvPr/>
        </p:nvSpPr>
        <p:spPr bwMode="auto">
          <a:xfrm flipH="1">
            <a:off x="7950844" y="5164137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8" name="Line 29"/>
          <p:cNvSpPr>
            <a:spLocks noChangeShapeType="1"/>
          </p:cNvSpPr>
          <p:nvPr/>
        </p:nvSpPr>
        <p:spPr bwMode="auto">
          <a:xfrm>
            <a:off x="8179444" y="5164137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9" name="AutoShape 30"/>
          <p:cNvSpPr>
            <a:spLocks noChangeArrowheads="1"/>
          </p:cNvSpPr>
          <p:nvPr/>
        </p:nvSpPr>
        <p:spPr bwMode="auto">
          <a:xfrm>
            <a:off x="8408044" y="6002337"/>
            <a:ext cx="457200" cy="6858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50" name="Line 31"/>
          <p:cNvSpPr>
            <a:spLocks noChangeShapeType="1"/>
          </p:cNvSpPr>
          <p:nvPr/>
        </p:nvSpPr>
        <p:spPr bwMode="auto">
          <a:xfrm>
            <a:off x="9170044" y="5849937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" name="Line 32"/>
          <p:cNvSpPr>
            <a:spLocks noChangeShapeType="1"/>
          </p:cNvSpPr>
          <p:nvPr/>
        </p:nvSpPr>
        <p:spPr bwMode="auto">
          <a:xfrm flipH="1">
            <a:off x="8865244" y="638333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2" name="Line 33"/>
          <p:cNvSpPr>
            <a:spLocks noChangeShapeType="1"/>
          </p:cNvSpPr>
          <p:nvPr/>
        </p:nvSpPr>
        <p:spPr bwMode="auto">
          <a:xfrm>
            <a:off x="8179444" y="6078537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3" name="Rectangle 34"/>
          <p:cNvSpPr>
            <a:spLocks noChangeArrowheads="1"/>
          </p:cNvSpPr>
          <p:nvPr/>
        </p:nvSpPr>
        <p:spPr bwMode="auto">
          <a:xfrm>
            <a:off x="7677794" y="5929312"/>
            <a:ext cx="50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3</a:t>
            </a:r>
          </a:p>
        </p:txBody>
      </p:sp>
      <p:sp>
        <p:nvSpPr>
          <p:cNvPr id="54" name="Line 35"/>
          <p:cNvSpPr>
            <a:spLocks noChangeShapeType="1"/>
          </p:cNvSpPr>
          <p:nvPr/>
        </p:nvSpPr>
        <p:spPr bwMode="auto">
          <a:xfrm flipH="1">
            <a:off x="8103244" y="623093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5" name="Rectangle 36"/>
          <p:cNvSpPr>
            <a:spLocks noChangeArrowheads="1"/>
          </p:cNvSpPr>
          <p:nvPr/>
        </p:nvSpPr>
        <p:spPr bwMode="auto">
          <a:xfrm>
            <a:off x="7677794" y="6400800"/>
            <a:ext cx="506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56" name="Line 37"/>
          <p:cNvSpPr>
            <a:spLocks noChangeShapeType="1"/>
          </p:cNvSpPr>
          <p:nvPr/>
        </p:nvSpPr>
        <p:spPr bwMode="auto">
          <a:xfrm>
            <a:off x="8103244" y="661193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7" name="Text Box 38"/>
          <p:cNvSpPr txBox="1">
            <a:spLocks noChangeArrowheads="1"/>
          </p:cNvSpPr>
          <p:nvPr/>
        </p:nvSpPr>
        <p:spPr bwMode="auto">
          <a:xfrm>
            <a:off x="7601594" y="4953000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X</a:t>
            </a:r>
          </a:p>
        </p:txBody>
      </p:sp>
      <p:sp>
        <p:nvSpPr>
          <p:cNvPr id="58" name="Rectangle 42"/>
          <p:cNvSpPr>
            <a:spLocks noChangeArrowheads="1"/>
          </p:cNvSpPr>
          <p:nvPr/>
        </p:nvSpPr>
        <p:spPr bwMode="auto">
          <a:xfrm>
            <a:off x="7673032" y="6154737"/>
            <a:ext cx="5064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1</a:t>
            </a:r>
          </a:p>
        </p:txBody>
      </p:sp>
      <p:sp>
        <p:nvSpPr>
          <p:cNvPr id="59" name="Line 43"/>
          <p:cNvSpPr>
            <a:spLocks noChangeShapeType="1"/>
          </p:cNvSpPr>
          <p:nvPr/>
        </p:nvSpPr>
        <p:spPr bwMode="auto">
          <a:xfrm flipH="1">
            <a:off x="8103244" y="6459537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60" name="Text Box 45"/>
          <p:cNvSpPr txBox="1">
            <a:spLocks noChangeArrowheads="1"/>
          </p:cNvSpPr>
          <p:nvPr/>
        </p:nvSpPr>
        <p:spPr bwMode="auto">
          <a:xfrm>
            <a:off x="7188844" y="6154737"/>
            <a:ext cx="539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>
                <a:solidFill>
                  <a:srgbClr val="990033"/>
                </a:solidFill>
              </a:rPr>
              <a:t>(b)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1489511" y="4510441"/>
            <a:ext cx="53500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2400" dirty="0"/>
              <a:t>(Q</a:t>
            </a:r>
            <a:r>
              <a:rPr lang="en-US" altLang="en-US" sz="2400" baseline="-8000" dirty="0"/>
              <a:t>3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  <a:r>
              <a:rPr lang="en-US" altLang="en-US" sz="2400" dirty="0"/>
              <a:t>) </a:t>
            </a:r>
            <a:r>
              <a:rPr lang="en-US" altLang="zh-CN" sz="2400" dirty="0" smtClean="0"/>
              <a:t>=</a:t>
            </a:r>
            <a:r>
              <a:rPr lang="zh-CN" altLang="en-US" sz="2400" dirty="0" smtClean="0"/>
              <a:t> 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1111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 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cannot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 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be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 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reached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 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in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 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this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 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5-to-11</a:t>
            </a:r>
            <a:r>
              <a:rPr lang="zh-CN" altLang="en-US" sz="2400" b="1" dirty="0" smtClean="0">
                <a:solidFill>
                  <a:srgbClr val="C00000"/>
                </a:solidFill>
              </a:rPr>
              <a:t> </a:t>
            </a:r>
            <a:r>
              <a:rPr lang="en-US" altLang="zh-CN" sz="2400" b="1" dirty="0" smtClean="0">
                <a:solidFill>
                  <a:srgbClr val="C00000"/>
                </a:solidFill>
              </a:rPr>
              <a:t>counter</a:t>
            </a:r>
            <a:r>
              <a:rPr lang="en-US" altLang="zh-CN" sz="2400" b="1" dirty="0">
                <a:solidFill>
                  <a:srgbClr val="C00000"/>
                </a:solidFill>
              </a:rPr>
              <a:t>!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Q4: </a:t>
            </a:r>
            <a:r>
              <a:rPr lang="en-US" altLang="zh-CN" dirty="0" smtClean="0"/>
              <a:t>Counter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19046" y="1407318"/>
                <a:ext cx="11572954" cy="4351338"/>
              </a:xfrm>
            </p:spPr>
            <p:txBody>
              <a:bodyPr/>
              <a:lstStyle/>
              <a:p>
                <a:r>
                  <a:rPr lang="en-US" altLang="zh-CN" b="1" dirty="0" smtClean="0"/>
                  <a:t>Design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a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counter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of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an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arbitrary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sequence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with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/>
                  <a:t>a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modulo-16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counter</a:t>
                </a:r>
                <a:r>
                  <a:rPr lang="zh-CN" altLang="en-US" b="1" dirty="0" smtClean="0"/>
                  <a:t> </a:t>
                </a:r>
                <a:endParaRPr lang="en-US" altLang="zh-CN" b="1" dirty="0" smtClean="0"/>
              </a:p>
              <a:p>
                <a:pPr lvl="1"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an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arbitrary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sequence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3,4,5,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0,1,2,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8,9</a:t>
                </a:r>
                <a:endParaRPr lang="en-US" dirty="0" smtClean="0"/>
              </a:p>
              <a:p>
                <a:pPr lvl="1">
                  <a:lnSpc>
                    <a:spcPct val="120000"/>
                  </a:lnSpc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when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charset="0"/>
                      </a:rPr>
                      <m:t>𝑄</m:t>
                    </m:r>
                    <m:r>
                      <a:rPr lang="en-US" altLang="zh-CN" b="0" i="1" smtClean="0">
                        <a:latin typeface="Cambria Math" charset="0"/>
                      </a:rPr>
                      <m:t>=5</m:t>
                    </m:r>
                  </m:oMath>
                </a14:m>
                <a:r>
                  <a:rPr lang="en-US" altLang="zh-CN" dirty="0" smtClean="0"/>
                  <a:t>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load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charset="0"/>
                      </a:rPr>
                      <m:t>𝐷</m:t>
                    </m:r>
                    <m:r>
                      <a:rPr lang="en-US" altLang="zh-CN" b="0" i="1" smtClean="0">
                        <a:latin typeface="Cambria Math" charset="0"/>
                      </a:rPr>
                      <m:t>=0</m:t>
                    </m:r>
                  </m:oMath>
                </a14:m>
                <a:endParaRPr lang="en-US" dirty="0" smtClean="0"/>
              </a:p>
              <a:p>
                <a:pPr lvl="1">
                  <a:lnSpc>
                    <a:spcPct val="120000"/>
                  </a:lnSpc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zh-CN" altLang="en-US" dirty="0"/>
                  <a:t> </a:t>
                </a:r>
                <a:r>
                  <a:rPr lang="en-US" altLang="zh-CN" dirty="0" smtClean="0"/>
                  <a:t>when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𝑄</m:t>
                    </m:r>
                    <m:r>
                      <a:rPr lang="en-US" altLang="zh-CN" i="1">
                        <a:latin typeface="Cambria Math" charset="0"/>
                      </a:rPr>
                      <m:t>=2</m:t>
                    </m:r>
                  </m:oMath>
                </a14:m>
                <a:r>
                  <a:rPr lang="en-US" altLang="zh-CN" dirty="0"/>
                  <a:t>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load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𝐷</m:t>
                    </m:r>
                    <m:r>
                      <a:rPr lang="en-US" altLang="zh-CN" i="1">
                        <a:latin typeface="Cambria Math" charset="0"/>
                      </a:rPr>
                      <m:t>=8</m:t>
                    </m:r>
                  </m:oMath>
                </a14:m>
                <a:endParaRPr lang="en-US" dirty="0" smtClean="0"/>
              </a:p>
              <a:p>
                <a:pPr lvl="1">
                  <a:lnSpc>
                    <a:spcPct val="120000"/>
                  </a:lnSpc>
                  <a:spcAft>
                    <a:spcPts val="600"/>
                  </a:spcAft>
                  <a:buFont typeface="Wingdings" charset="2"/>
                  <a:buChar char="ü"/>
                </a:pPr>
                <a:r>
                  <a:rPr lang="zh-CN" altLang="en-US" dirty="0"/>
                  <a:t> </a:t>
                </a:r>
                <a:r>
                  <a:rPr lang="en-US" altLang="zh-CN" dirty="0" smtClean="0"/>
                  <a:t>when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𝑄</m:t>
                    </m:r>
                    <m:r>
                      <a:rPr lang="en-US" altLang="zh-CN" i="1">
                        <a:latin typeface="Cambria Math" charset="0"/>
                      </a:rPr>
                      <m:t>=9</m:t>
                    </m:r>
                  </m:oMath>
                </a14:m>
                <a:r>
                  <a:rPr lang="en-US" altLang="zh-CN" dirty="0"/>
                  <a:t>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load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𝐷</m:t>
                    </m:r>
                    <m:r>
                      <a:rPr lang="en-US" altLang="zh-CN" i="1">
                        <a:latin typeface="Cambria Math" charset="0"/>
                      </a:rPr>
                      <m:t>=3</m:t>
                    </m:r>
                  </m:oMath>
                </a14:m>
                <a:endParaRPr lang="en-US" dirty="0"/>
              </a:p>
              <a:p>
                <a:pPr lvl="1">
                  <a:lnSpc>
                    <a:spcPct val="120000"/>
                  </a:lnSpc>
                  <a:buFont typeface="Wingdings" charset="2"/>
                  <a:buChar char="ü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9046" y="1407318"/>
                <a:ext cx="11572954" cy="4351338"/>
              </a:xfrm>
              <a:blipFill rotWithShape="0">
                <a:blip r:embed="rId2"/>
                <a:stretch>
                  <a:fillRect l="-948" t="-23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21</a:t>
            </a:fld>
            <a:endParaRPr lang="en-US"/>
          </a:p>
        </p:txBody>
      </p:sp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7939269" y="3179079"/>
            <a:ext cx="2667000" cy="20574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endParaRPr lang="en-US" altLang="en-US" sz="2400" dirty="0"/>
          </a:p>
        </p:txBody>
      </p:sp>
      <p:sp>
        <p:nvSpPr>
          <p:cNvPr id="28" name="Text Box 8"/>
          <p:cNvSpPr txBox="1">
            <a:spLocks noChangeArrowheads="1"/>
          </p:cNvSpPr>
          <p:nvPr/>
        </p:nvSpPr>
        <p:spPr bwMode="auto">
          <a:xfrm>
            <a:off x="8733019" y="3106054"/>
            <a:ext cx="193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Q</a:t>
            </a:r>
            <a:r>
              <a:rPr lang="en-US" altLang="en-US" sz="2400" baseline="-8000" dirty="0"/>
              <a:t>3  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2  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1   </a:t>
            </a:r>
            <a:r>
              <a:rPr lang="en-US" altLang="en-US" sz="2400" dirty="0"/>
              <a:t>Q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29" name="Line 10"/>
          <p:cNvSpPr>
            <a:spLocks noChangeShapeType="1"/>
          </p:cNvSpPr>
          <p:nvPr/>
        </p:nvSpPr>
        <p:spPr bwMode="auto">
          <a:xfrm>
            <a:off x="8929869" y="272187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9387069" y="272187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1" name="Line 12"/>
          <p:cNvSpPr>
            <a:spLocks noChangeShapeType="1"/>
          </p:cNvSpPr>
          <p:nvPr/>
        </p:nvSpPr>
        <p:spPr bwMode="auto">
          <a:xfrm>
            <a:off x="9844269" y="272187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2" name="Line 13"/>
          <p:cNvSpPr>
            <a:spLocks noChangeShapeType="1"/>
          </p:cNvSpPr>
          <p:nvPr/>
        </p:nvSpPr>
        <p:spPr bwMode="auto">
          <a:xfrm>
            <a:off x="10301469" y="272187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3" name="Text Box 14"/>
          <p:cNvSpPr txBox="1">
            <a:spLocks noChangeArrowheads="1"/>
          </p:cNvSpPr>
          <p:nvPr/>
        </p:nvSpPr>
        <p:spPr bwMode="auto">
          <a:xfrm>
            <a:off x="6993119" y="3653742"/>
            <a:ext cx="623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Clk</a:t>
            </a:r>
          </a:p>
        </p:txBody>
      </p:sp>
      <p:sp>
        <p:nvSpPr>
          <p:cNvPr id="34" name="Line 15"/>
          <p:cNvSpPr>
            <a:spLocks noChangeShapeType="1"/>
          </p:cNvSpPr>
          <p:nvPr/>
        </p:nvSpPr>
        <p:spPr bwMode="auto">
          <a:xfrm>
            <a:off x="7939269" y="3788679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5" name="Line 16"/>
          <p:cNvSpPr>
            <a:spLocks noChangeShapeType="1"/>
          </p:cNvSpPr>
          <p:nvPr/>
        </p:nvSpPr>
        <p:spPr bwMode="auto">
          <a:xfrm flipH="1">
            <a:off x="7939269" y="3941079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6" name="Line 17"/>
          <p:cNvSpPr>
            <a:spLocks noChangeShapeType="1"/>
          </p:cNvSpPr>
          <p:nvPr/>
        </p:nvSpPr>
        <p:spPr bwMode="auto">
          <a:xfrm flipH="1">
            <a:off x="7634469" y="394107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7" name="Text Box 18"/>
          <p:cNvSpPr txBox="1">
            <a:spLocks noChangeArrowheads="1"/>
          </p:cNvSpPr>
          <p:nvPr/>
        </p:nvSpPr>
        <p:spPr bwMode="auto">
          <a:xfrm>
            <a:off x="7008994" y="3296554"/>
            <a:ext cx="776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CLR</a:t>
            </a:r>
          </a:p>
        </p:txBody>
      </p:sp>
      <p:sp>
        <p:nvSpPr>
          <p:cNvPr id="38" name="Line 19"/>
          <p:cNvSpPr>
            <a:spLocks noChangeShapeType="1"/>
          </p:cNvSpPr>
          <p:nvPr/>
        </p:nvSpPr>
        <p:spPr bwMode="auto">
          <a:xfrm flipH="1">
            <a:off x="7634469" y="356007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9" name="Text Box 20"/>
          <p:cNvSpPr txBox="1">
            <a:spLocks noChangeArrowheads="1"/>
          </p:cNvSpPr>
          <p:nvPr/>
        </p:nvSpPr>
        <p:spPr bwMode="auto">
          <a:xfrm>
            <a:off x="7939269" y="4249054"/>
            <a:ext cx="793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CNT</a:t>
            </a:r>
          </a:p>
        </p:txBody>
      </p:sp>
      <p:sp>
        <p:nvSpPr>
          <p:cNvPr id="40" name="Text Box 21"/>
          <p:cNvSpPr txBox="1">
            <a:spLocks noChangeArrowheads="1"/>
          </p:cNvSpPr>
          <p:nvPr/>
        </p:nvSpPr>
        <p:spPr bwMode="auto">
          <a:xfrm>
            <a:off x="8733019" y="4720542"/>
            <a:ext cx="1930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D</a:t>
            </a:r>
            <a:r>
              <a:rPr lang="en-US" altLang="en-US" sz="2400" baseline="-8000" dirty="0"/>
              <a:t>3   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2   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1   </a:t>
            </a:r>
            <a:r>
              <a:rPr lang="en-US" altLang="en-US" sz="2400" dirty="0"/>
              <a:t>D</a:t>
            </a:r>
            <a:r>
              <a:rPr lang="en-US" altLang="en-US" sz="2400" baseline="-8000" dirty="0"/>
              <a:t>0</a:t>
            </a:r>
          </a:p>
        </p:txBody>
      </p:sp>
      <p:sp>
        <p:nvSpPr>
          <p:cNvPr id="41" name="Line 22"/>
          <p:cNvSpPr>
            <a:spLocks noChangeShapeType="1"/>
          </p:cNvSpPr>
          <p:nvPr/>
        </p:nvSpPr>
        <p:spPr bwMode="auto">
          <a:xfrm>
            <a:off x="8929869" y="523647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2" name="Line 23"/>
          <p:cNvSpPr>
            <a:spLocks noChangeShapeType="1"/>
          </p:cNvSpPr>
          <p:nvPr/>
        </p:nvSpPr>
        <p:spPr bwMode="auto">
          <a:xfrm>
            <a:off x="9463269" y="523647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3" name="Line 24"/>
          <p:cNvSpPr>
            <a:spLocks noChangeShapeType="1"/>
          </p:cNvSpPr>
          <p:nvPr/>
        </p:nvSpPr>
        <p:spPr bwMode="auto">
          <a:xfrm>
            <a:off x="9920469" y="523647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4" name="Line 25"/>
          <p:cNvSpPr>
            <a:spLocks noChangeShapeType="1"/>
          </p:cNvSpPr>
          <p:nvPr/>
        </p:nvSpPr>
        <p:spPr bwMode="auto">
          <a:xfrm>
            <a:off x="10377669" y="5236479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6" name="Text Box 27"/>
          <p:cNvSpPr txBox="1">
            <a:spLocks noChangeArrowheads="1"/>
          </p:cNvSpPr>
          <p:nvPr/>
        </p:nvSpPr>
        <p:spPr bwMode="auto">
          <a:xfrm>
            <a:off x="8015469" y="4782454"/>
            <a:ext cx="590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LD</a:t>
            </a:r>
          </a:p>
        </p:txBody>
      </p:sp>
      <p:sp>
        <p:nvSpPr>
          <p:cNvPr id="47" name="Line 28"/>
          <p:cNvSpPr>
            <a:spLocks noChangeShapeType="1"/>
          </p:cNvSpPr>
          <p:nvPr/>
        </p:nvSpPr>
        <p:spPr bwMode="auto">
          <a:xfrm flipH="1">
            <a:off x="7024869" y="4550679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0" name="Line 31"/>
          <p:cNvSpPr>
            <a:spLocks noChangeShapeType="1"/>
          </p:cNvSpPr>
          <p:nvPr/>
        </p:nvSpPr>
        <p:spPr bwMode="auto">
          <a:xfrm>
            <a:off x="8244069" y="5236479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1" name="Line 32"/>
          <p:cNvSpPr>
            <a:spLocks noChangeShapeType="1"/>
          </p:cNvSpPr>
          <p:nvPr/>
        </p:nvSpPr>
        <p:spPr bwMode="auto">
          <a:xfrm flipH="1">
            <a:off x="7939269" y="5769879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7" name="Text Box 38"/>
          <p:cNvSpPr txBox="1">
            <a:spLocks noChangeArrowheads="1"/>
          </p:cNvSpPr>
          <p:nvPr/>
        </p:nvSpPr>
        <p:spPr bwMode="auto">
          <a:xfrm>
            <a:off x="6675619" y="4339542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altLang="en-US" sz="2400" dirty="0"/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01811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3631"/>
            <a:ext cx="10515600" cy="1325563"/>
          </a:xfrm>
        </p:spPr>
        <p:txBody>
          <a:bodyPr/>
          <a:lstStyle/>
          <a:p>
            <a:r>
              <a:rPr lang="en-US" dirty="0" smtClean="0"/>
              <a:t>Q4: </a:t>
            </a:r>
            <a:r>
              <a:rPr lang="en-US" altLang="zh-CN" dirty="0" smtClean="0"/>
              <a:t>Counter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19046" y="1175824"/>
                <a:ext cx="11572954" cy="5294424"/>
              </a:xfrm>
            </p:spPr>
            <p:txBody>
              <a:bodyPr>
                <a:normAutofit/>
              </a:bodyPr>
              <a:lstStyle/>
              <a:p>
                <a:r>
                  <a:rPr lang="en-US" altLang="zh-CN" b="1" dirty="0" smtClean="0"/>
                  <a:t>Design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a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counter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of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an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arbitrary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sequence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with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/>
                  <a:t>a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modulo-16</a:t>
                </a:r>
                <a:r>
                  <a:rPr lang="zh-CN" altLang="en-US" b="1" dirty="0" smtClean="0"/>
                  <a:t> </a:t>
                </a:r>
                <a:r>
                  <a:rPr lang="en-US" altLang="zh-CN" b="1" dirty="0" smtClean="0"/>
                  <a:t>counter</a:t>
                </a:r>
                <a:r>
                  <a:rPr lang="zh-CN" altLang="en-US" b="1" dirty="0" smtClean="0"/>
                  <a:t> </a:t>
                </a:r>
                <a:endParaRPr lang="en-US" altLang="zh-CN" b="1" dirty="0" smtClean="0"/>
              </a:p>
              <a:p>
                <a:pPr lvl="1"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an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arbitrary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sequence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3,4,5,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0,1,2,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8,9</a:t>
                </a:r>
                <a:endParaRPr lang="en-US" dirty="0" smtClean="0"/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when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charset="0"/>
                      </a:rPr>
                      <m:t>𝑄</m:t>
                    </m:r>
                    <m:r>
                      <a:rPr lang="en-US" altLang="zh-CN" b="0" i="1" smtClean="0">
                        <a:latin typeface="Cambria Math" charset="0"/>
                      </a:rPr>
                      <m:t>=5</m:t>
                    </m:r>
                  </m:oMath>
                </a14:m>
                <a:r>
                  <a:rPr lang="en-US" altLang="zh-CN" dirty="0" smtClean="0"/>
                  <a:t>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load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charset="0"/>
                      </a:rPr>
                      <m:t>𝐷</m:t>
                    </m:r>
                    <m:r>
                      <a:rPr lang="en-US" altLang="zh-CN" b="0" i="1" smtClean="0">
                        <a:latin typeface="Cambria Math" charset="0"/>
                      </a:rPr>
                      <m:t>=0</m:t>
                    </m:r>
                  </m:oMath>
                </a14:m>
                <a:endParaRPr lang="en-US" dirty="0" smtClean="0"/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zh-CN" altLang="en-US" dirty="0"/>
                  <a:t> </a:t>
                </a:r>
                <a:r>
                  <a:rPr lang="en-US" altLang="zh-CN" dirty="0" smtClean="0"/>
                  <a:t>when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𝑄</m:t>
                    </m:r>
                    <m:r>
                      <a:rPr lang="en-US" altLang="zh-CN" i="1">
                        <a:latin typeface="Cambria Math" charset="0"/>
                      </a:rPr>
                      <m:t>=2</m:t>
                    </m:r>
                  </m:oMath>
                </a14:m>
                <a:r>
                  <a:rPr lang="en-US" altLang="zh-CN" dirty="0"/>
                  <a:t>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load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𝐷</m:t>
                    </m:r>
                    <m:r>
                      <a:rPr lang="en-US" altLang="zh-CN" i="1">
                        <a:latin typeface="Cambria Math" charset="0"/>
                      </a:rPr>
                      <m:t>=8</m:t>
                    </m:r>
                  </m:oMath>
                </a14:m>
                <a:endParaRPr lang="en-US" dirty="0" smtClean="0"/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zh-CN" altLang="en-US" dirty="0"/>
                  <a:t> </a:t>
                </a:r>
                <a:r>
                  <a:rPr lang="en-US" altLang="zh-CN" dirty="0" smtClean="0"/>
                  <a:t>when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𝑄</m:t>
                    </m:r>
                    <m:r>
                      <a:rPr lang="en-US" altLang="zh-CN" i="1">
                        <a:latin typeface="Cambria Math" charset="0"/>
                      </a:rPr>
                      <m:t>=9</m:t>
                    </m:r>
                  </m:oMath>
                </a14:m>
                <a:r>
                  <a:rPr lang="en-US" altLang="zh-CN" dirty="0"/>
                  <a:t>,</a:t>
                </a:r>
                <a:r>
                  <a:rPr lang="zh-CN" altLang="en-US" dirty="0"/>
                  <a:t> </a:t>
                </a:r>
                <a:r>
                  <a:rPr lang="en-US" altLang="zh-CN" dirty="0"/>
                  <a:t>load</a:t>
                </a:r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charset="0"/>
                      </a:rPr>
                      <m:t>𝐷</m:t>
                    </m:r>
                    <m:r>
                      <a:rPr lang="en-US" altLang="zh-CN" i="1">
                        <a:latin typeface="Cambria Math" charset="0"/>
                      </a:rPr>
                      <m:t>=3</m:t>
                    </m:r>
                  </m:oMath>
                </a14:m>
                <a:endParaRPr lang="en-US" dirty="0" smtClean="0"/>
              </a:p>
              <a:p>
                <a:pPr lvl="1">
                  <a:lnSpc>
                    <a:spcPct val="120000"/>
                  </a:lnSpc>
                  <a:spcBef>
                    <a:spcPts val="0"/>
                  </a:spcBef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Set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LD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=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for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load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new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number,</a:t>
                </a:r>
                <a:r>
                  <a:rPr lang="zh-CN" altLang="en-US" dirty="0" smtClean="0"/>
                  <a:t> </a:t>
                </a:r>
                <a:endParaRPr lang="en-US" altLang="zh-CN" dirty="0" smtClean="0"/>
              </a:p>
              <a:p>
                <a:pPr marL="457200" lvl="1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altLang="zh-CN" dirty="0"/>
                  <a:t>o</a:t>
                </a:r>
                <a:r>
                  <a:rPr lang="en-US" altLang="zh-CN" dirty="0" smtClean="0"/>
                  <a:t>therwise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LD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=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0.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If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number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not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in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the</a:t>
                </a:r>
              </a:p>
              <a:p>
                <a:pPr marL="457200" lvl="1" indent="0">
                  <a:lnSpc>
                    <a:spcPct val="120000"/>
                  </a:lnSpc>
                  <a:spcBef>
                    <a:spcPts val="0"/>
                  </a:spcBef>
                  <a:buNone/>
                </a:pPr>
                <a:r>
                  <a:rPr lang="en-US" altLang="zh-CN" dirty="0" smtClean="0"/>
                  <a:t>sequence,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set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LD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as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don’t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care.</a:t>
                </a:r>
                <a:endParaRPr lang="en-US" dirty="0"/>
              </a:p>
              <a:p>
                <a:pPr lvl="1">
                  <a:lnSpc>
                    <a:spcPct val="120000"/>
                  </a:lnSpc>
                  <a:buFont typeface="Wingdings" charset="2"/>
                  <a:buChar char="ü"/>
                </a:pP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Set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D</a:t>
                </a:r>
                <a:r>
                  <a:rPr lang="zh-CN" altLang="en-US" dirty="0"/>
                  <a:t> </a:t>
                </a:r>
                <a:r>
                  <a:rPr lang="en-US" altLang="zh-CN" dirty="0" smtClean="0"/>
                  <a:t>=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new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number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when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LD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=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1,</a:t>
                </a:r>
              </a:p>
              <a:p>
                <a:pPr marL="457200" lvl="1" indent="0">
                  <a:lnSpc>
                    <a:spcPct val="120000"/>
                  </a:lnSpc>
                  <a:buNone/>
                </a:pPr>
                <a:r>
                  <a:rPr lang="en-US" altLang="zh-CN" dirty="0"/>
                  <a:t>o</a:t>
                </a:r>
                <a:r>
                  <a:rPr lang="en-US" altLang="zh-CN" dirty="0" smtClean="0"/>
                  <a:t>therwise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set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D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as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don’t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cares.</a:t>
                </a:r>
                <a:endParaRPr lang="en-US" dirty="0" smtClean="0"/>
              </a:p>
              <a:p>
                <a:pPr marL="457200" lvl="1" indent="0">
                  <a:lnSpc>
                    <a:spcPct val="120000"/>
                  </a:lnSpc>
                  <a:spcAft>
                    <a:spcPts val="600"/>
                  </a:spcAft>
                  <a:buNone/>
                </a:pPr>
                <a:endParaRPr lang="en-US" dirty="0"/>
              </a:p>
              <a:p>
                <a:pPr lvl="1">
                  <a:lnSpc>
                    <a:spcPct val="120000"/>
                  </a:lnSpc>
                  <a:buFont typeface="Wingdings" charset="2"/>
                  <a:buChar char="ü"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9046" y="1175824"/>
                <a:ext cx="11572954" cy="5294424"/>
              </a:xfrm>
              <a:blipFill rotWithShape="0">
                <a:blip r:embed="rId3"/>
                <a:stretch>
                  <a:fillRect l="-948" t="-19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22</a:t>
            </a:fld>
            <a:endParaRPr lang="en-US"/>
          </a:p>
        </p:txBody>
      </p:sp>
      <p:graphicFrame>
        <p:nvGraphicFramePr>
          <p:cNvPr id="45" name="Group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3230696"/>
              </p:ext>
            </p:extLst>
          </p:nvPr>
        </p:nvGraphicFramePr>
        <p:xfrm>
          <a:off x="6096000" y="2015805"/>
          <a:ext cx="5765073" cy="4705670"/>
        </p:xfrm>
        <a:graphic>
          <a:graphicData uri="http://schemas.openxmlformats.org/drawingml/2006/table">
            <a:tbl>
              <a:tblPr/>
              <a:tblGrid>
                <a:gridCol w="1280160"/>
                <a:gridCol w="1371600"/>
                <a:gridCol w="587829"/>
                <a:gridCol w="631371"/>
                <a:gridCol w="631371"/>
                <a:gridCol w="631371"/>
                <a:gridCol w="631371"/>
              </a:tblGrid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Q</a:t>
                      </a:r>
                      <a:r>
                        <a:rPr kumimoji="0" lang="en-US" altLang="zh-CN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Q</a:t>
                      </a:r>
                      <a:r>
                        <a:rPr kumimoji="0" lang="en-US" altLang="en-US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Q</a:t>
                      </a:r>
                      <a:r>
                        <a:rPr kumimoji="0" lang="en-US" altLang="en-US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Q</a:t>
                      </a:r>
                      <a:r>
                        <a:rPr kumimoji="0" lang="en-US" altLang="en-US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D</a:t>
                      </a:r>
                      <a:r>
                        <a:rPr kumimoji="0" lang="en-US" altLang="zh-CN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  <a:endParaRPr kumimoji="0" lang="en-US" altLang="en-US" sz="18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D</a:t>
                      </a:r>
                      <a:r>
                        <a:rPr kumimoji="0" lang="en-US" altLang="en-US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D</a:t>
                      </a:r>
                      <a:r>
                        <a:rPr kumimoji="0" lang="en-US" altLang="en-US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D</a:t>
                      </a:r>
                      <a:r>
                        <a:rPr kumimoji="0" lang="en-US" altLang="en-US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1001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6,7,10~15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110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,</a:t>
                      </a:r>
                      <a:r>
                        <a:rPr kumimoji="0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0111,</a:t>
                      </a:r>
                      <a:r>
                        <a:rPr kumimoji="0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1010~1111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90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3631"/>
            <a:ext cx="10515600" cy="1325563"/>
          </a:xfrm>
        </p:spPr>
        <p:txBody>
          <a:bodyPr/>
          <a:lstStyle/>
          <a:p>
            <a:r>
              <a:rPr lang="en-US" dirty="0" smtClean="0"/>
              <a:t>Q4: </a:t>
            </a:r>
            <a:r>
              <a:rPr lang="en-US" altLang="zh-CN" dirty="0" smtClean="0"/>
              <a:t>Counter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9046" y="1175824"/>
            <a:ext cx="11572954" cy="4351338"/>
          </a:xfrm>
        </p:spPr>
        <p:txBody>
          <a:bodyPr/>
          <a:lstStyle/>
          <a:p>
            <a:r>
              <a:rPr lang="en-US" altLang="zh-CN" b="1" dirty="0" smtClean="0"/>
              <a:t>Design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a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counter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of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an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arbitrary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sequence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with</a:t>
            </a:r>
            <a:r>
              <a:rPr lang="zh-CN" altLang="en-US" b="1" dirty="0" smtClean="0"/>
              <a:t> </a:t>
            </a:r>
            <a:r>
              <a:rPr lang="en-US" altLang="zh-CN" b="1" dirty="0"/>
              <a:t>a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modulo-16</a:t>
            </a:r>
            <a:r>
              <a:rPr lang="zh-CN" altLang="en-US" b="1" dirty="0" smtClean="0"/>
              <a:t> </a:t>
            </a:r>
            <a:r>
              <a:rPr lang="en-US" altLang="zh-CN" b="1" dirty="0" smtClean="0"/>
              <a:t>counter</a:t>
            </a:r>
            <a:r>
              <a:rPr lang="zh-CN" altLang="en-US" b="1" dirty="0" smtClean="0"/>
              <a:t> </a:t>
            </a:r>
            <a:endParaRPr lang="en-US" altLang="zh-CN" b="1" dirty="0" smtClean="0"/>
          </a:p>
          <a:p>
            <a:pPr lvl="1">
              <a:spcAft>
                <a:spcPts val="600"/>
              </a:spcAft>
              <a:buFont typeface="Wingdings" charset="2"/>
              <a:buChar char="ü"/>
            </a:pPr>
            <a:r>
              <a:rPr lang="zh-CN" altLang="en-US" dirty="0" smtClean="0"/>
              <a:t> </a:t>
            </a:r>
            <a:r>
              <a:rPr lang="en-US" altLang="zh-CN" dirty="0" smtClean="0"/>
              <a:t>an</a:t>
            </a:r>
            <a:r>
              <a:rPr lang="zh-CN" altLang="en-US" dirty="0" smtClean="0"/>
              <a:t> </a:t>
            </a:r>
            <a:r>
              <a:rPr lang="en-US" altLang="zh-CN" dirty="0" smtClean="0"/>
              <a:t>arbitrary</a:t>
            </a:r>
            <a:r>
              <a:rPr lang="zh-CN" altLang="en-US" dirty="0" smtClean="0"/>
              <a:t> </a:t>
            </a:r>
            <a:r>
              <a:rPr lang="en-US" altLang="zh-CN" dirty="0" smtClean="0"/>
              <a:t>sequence</a:t>
            </a:r>
            <a:r>
              <a:rPr lang="zh-CN" altLang="en-US" dirty="0" smtClean="0"/>
              <a:t> </a:t>
            </a:r>
            <a:r>
              <a:rPr lang="en-US" altLang="zh-CN" dirty="0" smtClean="0"/>
              <a:t>3,4,5,</a:t>
            </a:r>
            <a:r>
              <a:rPr lang="zh-CN" altLang="en-US" dirty="0" smtClean="0"/>
              <a:t> </a:t>
            </a:r>
            <a:r>
              <a:rPr lang="en-US" altLang="zh-CN" dirty="0" smtClean="0"/>
              <a:t>0,1,2,</a:t>
            </a:r>
            <a:r>
              <a:rPr lang="zh-CN" altLang="en-US" dirty="0" smtClean="0"/>
              <a:t> </a:t>
            </a:r>
            <a:r>
              <a:rPr lang="en-US" altLang="zh-CN" dirty="0" smtClean="0"/>
              <a:t>8,9</a:t>
            </a:r>
            <a:endParaRPr lang="en-US" dirty="0" smtClean="0"/>
          </a:p>
          <a:p>
            <a:pPr lvl="1">
              <a:lnSpc>
                <a:spcPct val="120000"/>
              </a:lnSpc>
              <a:spcAft>
                <a:spcPts val="600"/>
              </a:spcAft>
              <a:buFont typeface="Wingdings" charset="2"/>
              <a:buChar char="ü"/>
            </a:pPr>
            <a:r>
              <a:rPr lang="zh-CN" altLang="en-US" dirty="0" smtClean="0"/>
              <a:t> </a:t>
            </a:r>
            <a:r>
              <a:rPr lang="en-US" altLang="zh-CN" dirty="0" smtClean="0"/>
              <a:t>Use</a:t>
            </a:r>
            <a:r>
              <a:rPr lang="zh-CN" altLang="en-US" dirty="0" smtClean="0"/>
              <a:t> </a:t>
            </a:r>
            <a:r>
              <a:rPr lang="en-US" altLang="zh-CN" dirty="0" smtClean="0"/>
              <a:t>K-maps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E0DCF2-82E5-E14B-94BC-A6AC8872A06C}" type="slidenum">
              <a:rPr lang="en-US" smtClean="0"/>
              <a:t>23</a:t>
            </a:fld>
            <a:endParaRPr lang="en-US"/>
          </a:p>
        </p:txBody>
      </p:sp>
      <p:graphicFrame>
        <p:nvGraphicFramePr>
          <p:cNvPr id="45" name="Group 9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7586504"/>
              </p:ext>
            </p:extLst>
          </p:nvPr>
        </p:nvGraphicFramePr>
        <p:xfrm>
          <a:off x="6142299" y="2015805"/>
          <a:ext cx="5765073" cy="4705670"/>
        </p:xfrm>
        <a:graphic>
          <a:graphicData uri="http://schemas.openxmlformats.org/drawingml/2006/table">
            <a:tbl>
              <a:tblPr/>
              <a:tblGrid>
                <a:gridCol w="1280160"/>
                <a:gridCol w="1371600"/>
                <a:gridCol w="587829"/>
                <a:gridCol w="631371"/>
                <a:gridCol w="631371"/>
                <a:gridCol w="631371"/>
                <a:gridCol w="631371"/>
              </a:tblGrid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Id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Q</a:t>
                      </a:r>
                      <a:r>
                        <a:rPr kumimoji="0" lang="en-US" altLang="zh-CN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Q</a:t>
                      </a:r>
                      <a:r>
                        <a:rPr kumimoji="0" lang="en-US" altLang="en-US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Q</a:t>
                      </a:r>
                      <a:r>
                        <a:rPr kumimoji="0" lang="en-US" altLang="en-US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Q</a:t>
                      </a:r>
                      <a:r>
                        <a:rPr kumimoji="0" lang="en-US" altLang="en-US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LD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D</a:t>
                      </a:r>
                      <a:r>
                        <a:rPr kumimoji="0" lang="en-US" altLang="zh-CN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  <a:endParaRPr kumimoji="0" lang="en-US" altLang="en-US" sz="18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D</a:t>
                      </a:r>
                      <a:r>
                        <a:rPr kumimoji="0" lang="en-US" altLang="en-US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D</a:t>
                      </a:r>
                      <a:r>
                        <a:rPr kumimoji="0" lang="en-US" altLang="en-US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D</a:t>
                      </a:r>
                      <a:r>
                        <a:rPr kumimoji="0" lang="en-US" altLang="en-US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8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2438"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9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1001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CN" sz="1800" dirty="0" smtClean="0"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lang="en-US" sz="1800" dirty="0"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850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6,7,10~15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</a:t>
                      </a: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110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,</a:t>
                      </a:r>
                      <a:r>
                        <a:rPr kumimoji="0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0111,</a:t>
                      </a:r>
                      <a:r>
                        <a:rPr kumimoji="0" lang="zh-CN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 </a:t>
                      </a: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1010~1111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Times New Roman" charset="0"/>
                          <a:cs typeface="Times New Roman" charset="0"/>
                        </a:rPr>
                        <a:t>-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8854633" y="2496929"/>
            <a:ext cx="439838" cy="4051139"/>
          </a:xfrm>
          <a:prstGeom prst="rect">
            <a:avLst/>
          </a:prstGeom>
          <a:noFill/>
          <a:ln w="2857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9577631"/>
                  </p:ext>
                </p:extLst>
              </p:nvPr>
            </p:nvGraphicFramePr>
            <p:xfrm>
              <a:off x="619046" y="3237275"/>
              <a:ext cx="5142940" cy="1892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80160"/>
                    <a:gridCol w="965695"/>
                    <a:gridCol w="965695"/>
                    <a:gridCol w="965695"/>
                    <a:gridCol w="965695"/>
                  </a:tblGrid>
                  <a:tr h="37852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latin typeface="Cambria Math" charset="0"/>
                                  </a:rPr>
                                  <m:t>\</m:t>
                                </m:r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altLang="zh-CN" b="0" i="1" smtClean="0">
                                        <a:latin typeface="Cambria Math" charset="0"/>
                                      </a:rPr>
                                      <m:t>Q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charset="0"/>
                                      </a:rPr>
                                      <m:t>3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charset="0"/>
                                      </a:rPr>
                                      <m:t>𝑄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8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 smtClean="0"/>
                            <a:t>0</a:t>
                          </a:r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8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8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8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9577631"/>
                  </p:ext>
                </p:extLst>
              </p:nvPr>
            </p:nvGraphicFramePr>
            <p:xfrm>
              <a:off x="619046" y="3237275"/>
              <a:ext cx="5142940" cy="1892600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1280160"/>
                    <a:gridCol w="965695"/>
                    <a:gridCol w="965695"/>
                    <a:gridCol w="965695"/>
                    <a:gridCol w="965695"/>
                  </a:tblGrid>
                  <a:tr h="3785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3"/>
                          <a:stretch>
                            <a:fillRect l="-476" t="-6452" r="-303333" b="-42419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8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800" dirty="0" smtClean="0"/>
                            <a:t>0</a:t>
                          </a:r>
                          <a:endParaRPr lang="en-US" sz="12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8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8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  <a:tr h="3785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10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dirty="0" smtClean="0"/>
                            <a:t>X</a:t>
                          </a:r>
                          <a:endParaRPr lang="en-US" dirty="0"/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13" name="TextBox 12"/>
          <p:cNvSpPr txBox="1"/>
          <p:nvPr/>
        </p:nvSpPr>
        <p:spPr>
          <a:xfrm>
            <a:off x="2629184" y="3717848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0                     4                   12                    8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29183" y="4078176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1</a:t>
            </a:r>
            <a:r>
              <a:rPr lang="en-US" sz="1400" dirty="0" smtClean="0">
                <a:solidFill>
                  <a:srgbClr val="FF0000"/>
                </a:solidFill>
              </a:rPr>
              <a:t>                     5                   13                    9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29183" y="4438504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3</a:t>
            </a:r>
            <a:r>
              <a:rPr lang="en-US" sz="1400" dirty="0" smtClean="0">
                <a:solidFill>
                  <a:srgbClr val="FF0000"/>
                </a:solidFill>
              </a:rPr>
              <a:t>                     7                   15                  11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629182" y="4822098"/>
            <a:ext cx="3037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2                     </a:t>
            </a:r>
            <a:r>
              <a:rPr lang="en-US" sz="1400" dirty="0">
                <a:solidFill>
                  <a:srgbClr val="FF0000"/>
                </a:solidFill>
              </a:rPr>
              <a:t>6</a:t>
            </a:r>
            <a:r>
              <a:rPr lang="en-US" sz="1400" dirty="0" smtClean="0">
                <a:solidFill>
                  <a:srgbClr val="FF0000"/>
                </a:solidFill>
              </a:rPr>
              <a:t>                   14                  10</a:t>
            </a:r>
            <a:endParaRPr lang="en-US" sz="1400" dirty="0"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147926" y="4025625"/>
            <a:ext cx="1431071" cy="72065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052077" y="4025625"/>
            <a:ext cx="1431071" cy="720656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C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225703" y="4749092"/>
            <a:ext cx="3228489" cy="412879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88497" y="2786345"/>
                <a:ext cx="279217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dirty="0" smtClean="0"/>
                  <a:t>LD</a:t>
                </a:r>
                <a:r>
                  <a:rPr lang="zh-CN" altLang="en-US" dirty="0" smtClean="0"/>
                  <a:t> </a:t>
                </a:r>
                <a:r>
                  <a:rPr lang="en-US" altLang="zh-CN" dirty="0" smtClean="0"/>
                  <a:t>=</a:t>
                </a:r>
                <a:r>
                  <a:rPr lang="zh-CN" alt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𝑄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𝑄</m:t>
                        </m:r>
                        <m:r>
                          <a:rPr lang="en-US" altLang="zh-CN" b="0" i="1" smtClean="0">
                            <a:latin typeface="Cambria Math" charset="0"/>
                          </a:rPr>
                          <m:t>′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0</m:t>
                        </m:r>
                      </m:sub>
                    </m:sSub>
                    <m:r>
                      <a:rPr lang="en-US" altLang="zh-CN" b="0" i="1" smtClean="0"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𝑄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𝑄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0</m:t>
                        </m:r>
                      </m:sub>
                    </m:sSub>
                    <m:r>
                      <a:rPr lang="en-US" altLang="zh-CN" b="0" i="1" smtClean="0">
                        <a:latin typeface="Cambria Math" charset="0"/>
                      </a:rPr>
                      <m:t>+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𝑄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3</m:t>
                        </m:r>
                      </m:sub>
                    </m:sSub>
                    <m:sSub>
                      <m:sSubPr>
                        <m:ctrlPr>
                          <a:rPr lang="en-US" altLang="zh-CN" b="0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charset="0"/>
                          </a:rPr>
                          <m:t>𝑄</m:t>
                        </m:r>
                      </m:e>
                      <m:sub>
                        <m:r>
                          <a:rPr lang="en-US" altLang="zh-CN" b="0" i="1" smtClean="0">
                            <a:latin typeface="Cambria Math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497" y="2786345"/>
                <a:ext cx="2792175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1965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19046" y="5337799"/>
                <a:ext cx="826700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𝐷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b="0" i="1" smtClean="0">
                          <a:solidFill>
                            <a:srgbClr val="C00000"/>
                          </a:solidFill>
                          <a:latin typeface="Cambria Math" charset="0"/>
                        </a:rPr>
                        <m:t>=?</m:t>
                      </m:r>
                    </m:oMath>
                  </m:oMathPara>
                </a14:m>
                <a:endParaRPr lang="en-US" altLang="zh-CN" b="0" dirty="0" smtClean="0">
                  <a:solidFill>
                    <a:srgbClr val="C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𝐷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2</m:t>
                          </m:r>
                        </m:sub>
                      </m:sSub>
                      <m:r>
                        <a:rPr lang="en-US" altLang="zh-CN" i="1">
                          <a:solidFill>
                            <a:srgbClr val="C00000"/>
                          </a:solidFill>
                          <a:latin typeface="Cambria Math" charset="0"/>
                        </a:rPr>
                        <m:t>=?</m:t>
                      </m:r>
                    </m:oMath>
                  </m:oMathPara>
                </a14:m>
                <a:endParaRPr lang="en-US" altLang="zh-CN" dirty="0">
                  <a:solidFill>
                    <a:srgbClr val="C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𝐷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i="1">
                          <a:solidFill>
                            <a:srgbClr val="C00000"/>
                          </a:solidFill>
                          <a:latin typeface="Cambria Math" charset="0"/>
                        </a:rPr>
                        <m:t>=?</m:t>
                      </m:r>
                    </m:oMath>
                  </m:oMathPara>
                </a14:m>
                <a:endParaRPr lang="en-US" altLang="zh-CN" dirty="0">
                  <a:solidFill>
                    <a:srgbClr val="C0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𝐷</m:t>
                          </m:r>
                        </m:e>
                        <m:sub>
                          <m:r>
                            <a:rPr lang="en-US" altLang="zh-CN" b="0" i="1" smtClean="0">
                              <a:solidFill>
                                <a:srgbClr val="C00000"/>
                              </a:solidFill>
                              <a:latin typeface="Cambria Math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i="1">
                          <a:solidFill>
                            <a:srgbClr val="C00000"/>
                          </a:solidFill>
                          <a:latin typeface="Cambria Math" charset="0"/>
                        </a:rPr>
                        <m:t>=?</m:t>
                      </m:r>
                    </m:oMath>
                  </m:oMathPara>
                </a14:m>
                <a:endParaRPr lang="en-US" altLang="zh-CN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046" y="5337799"/>
                <a:ext cx="826700" cy="120032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105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1331</TotalTime>
  <Words>1457</Words>
  <Application>Microsoft Macintosh PowerPoint</Application>
  <PresentationFormat>Widescreen</PresentationFormat>
  <Paragraphs>873</Paragraphs>
  <Slides>23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Calibri</vt:lpstr>
      <vt:lpstr>Calibri Light</vt:lpstr>
      <vt:lpstr>Cambria Math</vt:lpstr>
      <vt:lpstr>DengXian</vt:lpstr>
      <vt:lpstr>DengXian Light</vt:lpstr>
      <vt:lpstr>Times New Roman</vt:lpstr>
      <vt:lpstr>Wingdings</vt:lpstr>
      <vt:lpstr>Arial</vt:lpstr>
      <vt:lpstr>Office Theme</vt:lpstr>
      <vt:lpstr>VISIO</vt:lpstr>
      <vt:lpstr>CSE140 HW5 Preparation</vt:lpstr>
      <vt:lpstr>Q1: Subtractor</vt:lpstr>
      <vt:lpstr>Q1: Subtractor</vt:lpstr>
      <vt:lpstr>Q1: Subtractor</vt:lpstr>
      <vt:lpstr>Q2: Prefix Adder</vt:lpstr>
      <vt:lpstr>Q2: Prefix Adder</vt:lpstr>
      <vt:lpstr>Q2: Prefix Adder</vt:lpstr>
      <vt:lpstr>Q2: Prefix Adder</vt:lpstr>
      <vt:lpstr>Q2: Prefix Adder</vt:lpstr>
      <vt:lpstr>Q2: Prefix Adder</vt:lpstr>
      <vt:lpstr>Q3: Carry Save Adder</vt:lpstr>
      <vt:lpstr>Q3: Carry Save Adder</vt:lpstr>
      <vt:lpstr>Q3: Carry Save Adder</vt:lpstr>
      <vt:lpstr>Q3: Carry Save Adder</vt:lpstr>
      <vt:lpstr>Q3: Carry Save Adder</vt:lpstr>
      <vt:lpstr>Q3: Carry Save Adder</vt:lpstr>
      <vt:lpstr>Q3: Carry Save Adder</vt:lpstr>
      <vt:lpstr>Q3: Carry Save Adder</vt:lpstr>
      <vt:lpstr>Q4: Counter</vt:lpstr>
      <vt:lpstr>Q4: Counter</vt:lpstr>
      <vt:lpstr>Q4: Counter</vt:lpstr>
      <vt:lpstr>Q4: Counter</vt:lpstr>
      <vt:lpstr>Q4: Counter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CSE140 HW2 Preparation</dc:title>
  <dc:creator>Microsoft Office User</dc:creator>
  <cp:lastModifiedBy>Microsoft Office User</cp:lastModifiedBy>
  <cp:revision>172</cp:revision>
  <cp:lastPrinted>2018-04-20T18:21:03Z</cp:lastPrinted>
  <dcterms:created xsi:type="dcterms:W3CDTF">2018-04-19T18:32:00Z</dcterms:created>
  <dcterms:modified xsi:type="dcterms:W3CDTF">2018-06-01T19:40:46Z</dcterms:modified>
</cp:coreProperties>
</file>