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64" r:id="rId4"/>
    <p:sldId id="260" r:id="rId5"/>
    <p:sldId id="262" r:id="rId6"/>
    <p:sldId id="263" r:id="rId7"/>
    <p:sldId id="268" r:id="rId8"/>
    <p:sldId id="269" r:id="rId9"/>
    <p:sldId id="267" r:id="rId10"/>
    <p:sldId id="270" r:id="rId11"/>
    <p:sldId id="279" r:id="rId12"/>
    <p:sldId id="272" r:id="rId13"/>
    <p:sldId id="273" r:id="rId14"/>
    <p:sldId id="274" r:id="rId15"/>
    <p:sldId id="280" r:id="rId16"/>
    <p:sldId id="277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5" d="100"/>
          <a:sy n="105" d="100"/>
        </p:scale>
        <p:origin x="-16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1F40D0-B001-2846-BDAA-CFC23B3126BB}" type="datetimeFigureOut">
              <a:rPr lang="en-US" smtClean="0"/>
              <a:t>5/27/18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C31D1-FB30-6244-B6D4-3CA8E18C8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300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703" indent="-284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1533" indent="-2276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030" indent="-2276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6957" indent="-2276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09174" indent="-2276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61390" indent="-2276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13607" indent="-2276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65823" indent="-2276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FDD3384-291F-4E68-A11A-430EB549DC26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703" indent="-28420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1533" indent="-2276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030" indent="-2276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6957" indent="-2276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09174" indent="-2276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61390" indent="-2276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13607" indent="-2276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65823" indent="-22767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3A5DAAB-4D80-48A2-8A63-FFBB2A8195FF}" type="slidenum">
              <a:rPr lang="en-US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 smtClean="0"/>
          </a:p>
        </p:txBody>
      </p:sp>
      <p:sp>
        <p:nvSpPr>
          <p:cNvPr id="327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3277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ED56-EC10-2C41-985A-35910203EED8}" type="datetimeFigureOut">
              <a:rPr lang="en-US" smtClean="0"/>
              <a:t>5/27/18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7674-A641-F24D-83BE-299A9895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44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ED56-EC10-2C41-985A-35910203EED8}" type="datetimeFigureOut">
              <a:rPr lang="en-US" smtClean="0"/>
              <a:t>5/27/18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7674-A641-F24D-83BE-299A9895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93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ED56-EC10-2C41-985A-35910203EED8}" type="datetimeFigureOut">
              <a:rPr lang="en-US" smtClean="0"/>
              <a:t>5/27/18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7674-A641-F24D-83BE-299A9895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42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ED56-EC10-2C41-985A-35910203EED8}" type="datetimeFigureOut">
              <a:rPr lang="en-US" smtClean="0"/>
              <a:t>5/27/18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7674-A641-F24D-83BE-299A9895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00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ED56-EC10-2C41-985A-35910203EED8}" type="datetimeFigureOut">
              <a:rPr lang="en-US" smtClean="0"/>
              <a:t>5/27/18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7674-A641-F24D-83BE-299A9895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576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ED56-EC10-2C41-985A-35910203EED8}" type="datetimeFigureOut">
              <a:rPr lang="en-US" smtClean="0"/>
              <a:t>5/27/18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7674-A641-F24D-83BE-299A9895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723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ED56-EC10-2C41-985A-35910203EED8}" type="datetimeFigureOut">
              <a:rPr lang="en-US" smtClean="0"/>
              <a:t>5/27/18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7674-A641-F24D-83BE-299A9895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44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ED56-EC10-2C41-985A-35910203EED8}" type="datetimeFigureOut">
              <a:rPr lang="en-US" smtClean="0"/>
              <a:t>5/27/18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7674-A641-F24D-83BE-299A9895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5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ED56-EC10-2C41-985A-35910203EED8}" type="datetimeFigureOut">
              <a:rPr lang="en-US" smtClean="0"/>
              <a:t>5/27/18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7674-A641-F24D-83BE-299A9895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267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ED56-EC10-2C41-985A-35910203EED8}" type="datetimeFigureOut">
              <a:rPr lang="en-US" smtClean="0"/>
              <a:t>5/27/18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7674-A641-F24D-83BE-299A9895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84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ED56-EC10-2C41-985A-35910203EED8}" type="datetimeFigureOut">
              <a:rPr lang="en-US" smtClean="0"/>
              <a:t>5/27/18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7674-A641-F24D-83BE-299A9895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066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1ED56-EC10-2C41-985A-35910203EED8}" type="datetimeFigureOut">
              <a:rPr lang="en-US" smtClean="0"/>
              <a:t>5/27/18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C7674-A641-F24D-83BE-299A98954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550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CSE 140 Discussion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Homework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980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5193CB6-BD5C-43F4-B74A-FE9743478893}" type="slidenum">
              <a:rPr lang="en-US" altLang="en-US" sz="1400" smtClean="0">
                <a:latin typeface="+mj-lt"/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smtClean="0">
              <a:latin typeface="+mj-lt"/>
            </a:endParaRPr>
          </a:p>
        </p:txBody>
      </p:sp>
      <p:sp>
        <p:nvSpPr>
          <p:cNvPr id="7171" name="Rectangle 91"/>
          <p:cNvSpPr>
            <a:spLocks noChangeArrowheads="1"/>
          </p:cNvSpPr>
          <p:nvPr/>
        </p:nvSpPr>
        <p:spPr bwMode="auto">
          <a:xfrm>
            <a:off x="663575" y="76202"/>
            <a:ext cx="8320088" cy="131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 dirty="0">
                <a:solidFill>
                  <a:schemeClr val="tx2"/>
                </a:solidFill>
                <a:latin typeface="+mj-lt"/>
              </a:rPr>
              <a:t>Decoder </a:t>
            </a:r>
            <a:r>
              <a:rPr lang="en-US" altLang="en-US" sz="4400" b="1" dirty="0" smtClean="0">
                <a:solidFill>
                  <a:schemeClr val="tx2"/>
                </a:solidFill>
                <a:latin typeface="+mj-lt"/>
              </a:rPr>
              <a:t>Definition</a:t>
            </a:r>
            <a:endParaRPr lang="en-US" altLang="en-US" sz="44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172" name="Rectangle 92"/>
          <p:cNvSpPr>
            <a:spLocks noChangeArrowheads="1"/>
          </p:cNvSpPr>
          <p:nvPr/>
        </p:nvSpPr>
        <p:spPr bwMode="auto">
          <a:xfrm>
            <a:off x="3548175" y="3476677"/>
            <a:ext cx="1600200" cy="1371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+mj-lt"/>
            </a:endParaRPr>
          </a:p>
        </p:txBody>
      </p:sp>
      <p:sp>
        <p:nvSpPr>
          <p:cNvPr id="7173" name="Line 93"/>
          <p:cNvSpPr>
            <a:spLocks noChangeShapeType="1"/>
          </p:cNvSpPr>
          <p:nvPr/>
        </p:nvSpPr>
        <p:spPr bwMode="auto">
          <a:xfrm>
            <a:off x="2709975" y="378147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174" name="Line 94"/>
          <p:cNvSpPr>
            <a:spLocks noChangeShapeType="1"/>
          </p:cNvSpPr>
          <p:nvPr/>
        </p:nvSpPr>
        <p:spPr bwMode="auto">
          <a:xfrm>
            <a:off x="2709975" y="416247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175" name="Line 95"/>
          <p:cNvSpPr>
            <a:spLocks noChangeShapeType="1"/>
          </p:cNvSpPr>
          <p:nvPr/>
        </p:nvSpPr>
        <p:spPr bwMode="auto">
          <a:xfrm>
            <a:off x="2709975" y="454347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176" name="Line 96"/>
          <p:cNvSpPr>
            <a:spLocks noChangeShapeType="1"/>
          </p:cNvSpPr>
          <p:nvPr/>
        </p:nvSpPr>
        <p:spPr bwMode="auto">
          <a:xfrm>
            <a:off x="5148375" y="362907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177" name="Line 97"/>
          <p:cNvSpPr>
            <a:spLocks noChangeShapeType="1"/>
          </p:cNvSpPr>
          <p:nvPr/>
        </p:nvSpPr>
        <p:spPr bwMode="auto">
          <a:xfrm>
            <a:off x="5148375" y="378147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178" name="Line 98"/>
          <p:cNvSpPr>
            <a:spLocks noChangeShapeType="1"/>
          </p:cNvSpPr>
          <p:nvPr/>
        </p:nvSpPr>
        <p:spPr bwMode="auto">
          <a:xfrm>
            <a:off x="5148375" y="393387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179" name="Line 99"/>
          <p:cNvSpPr>
            <a:spLocks noChangeShapeType="1"/>
          </p:cNvSpPr>
          <p:nvPr/>
        </p:nvSpPr>
        <p:spPr bwMode="auto">
          <a:xfrm>
            <a:off x="5148375" y="408627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180" name="Line 100"/>
          <p:cNvSpPr>
            <a:spLocks noChangeShapeType="1"/>
          </p:cNvSpPr>
          <p:nvPr/>
        </p:nvSpPr>
        <p:spPr bwMode="auto">
          <a:xfrm>
            <a:off x="5148375" y="423867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181" name="Line 101"/>
          <p:cNvSpPr>
            <a:spLocks noChangeShapeType="1"/>
          </p:cNvSpPr>
          <p:nvPr/>
        </p:nvSpPr>
        <p:spPr bwMode="auto">
          <a:xfrm>
            <a:off x="5148375" y="439107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182" name="Line 102"/>
          <p:cNvSpPr>
            <a:spLocks noChangeShapeType="1"/>
          </p:cNvSpPr>
          <p:nvPr/>
        </p:nvSpPr>
        <p:spPr bwMode="auto">
          <a:xfrm>
            <a:off x="5148375" y="454347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183" name="Line 103"/>
          <p:cNvSpPr>
            <a:spLocks noChangeShapeType="1"/>
          </p:cNvSpPr>
          <p:nvPr/>
        </p:nvSpPr>
        <p:spPr bwMode="auto">
          <a:xfrm>
            <a:off x="5148375" y="469587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184" name="Text Box 105"/>
          <p:cNvSpPr txBox="1">
            <a:spLocks noChangeArrowheads="1"/>
          </p:cNvSpPr>
          <p:nvPr/>
        </p:nvSpPr>
        <p:spPr bwMode="auto">
          <a:xfrm>
            <a:off x="3624375" y="3567165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0</a:t>
            </a:r>
          </a:p>
        </p:txBody>
      </p:sp>
      <p:sp>
        <p:nvSpPr>
          <p:cNvPr id="7185" name="Text Box 106"/>
          <p:cNvSpPr txBox="1">
            <a:spLocks noChangeArrowheads="1"/>
          </p:cNvSpPr>
          <p:nvPr/>
        </p:nvSpPr>
        <p:spPr bwMode="auto">
          <a:xfrm>
            <a:off x="6237400" y="3452866"/>
            <a:ext cx="31290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+mj-lt"/>
              </a:rPr>
              <a:t>y</a:t>
            </a:r>
            <a:r>
              <a:rPr lang="en-US" altLang="en-US" sz="1200" baseline="-18000">
                <a:latin typeface="+mj-lt"/>
              </a:rPr>
              <a:t>0</a:t>
            </a:r>
            <a:endParaRPr lang="en-US" altLang="en-US" sz="120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+mj-lt"/>
              </a:rPr>
              <a:t>y</a:t>
            </a:r>
            <a:r>
              <a:rPr lang="en-US" altLang="en-US" sz="1200" baseline="-18000">
                <a:latin typeface="+mj-lt"/>
              </a:rPr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+mj-lt"/>
              </a:rPr>
              <a:t>y</a:t>
            </a:r>
            <a:r>
              <a:rPr lang="en-US" altLang="en-US" sz="1200" baseline="-18000">
                <a:latin typeface="+mj-lt"/>
              </a:rPr>
              <a:t>7</a:t>
            </a:r>
          </a:p>
        </p:txBody>
      </p:sp>
      <p:sp>
        <p:nvSpPr>
          <p:cNvPr id="7186" name="Text Box 107"/>
          <p:cNvSpPr txBox="1">
            <a:spLocks noChangeArrowheads="1"/>
          </p:cNvSpPr>
          <p:nvPr/>
        </p:nvSpPr>
        <p:spPr bwMode="auto">
          <a:xfrm>
            <a:off x="2373425" y="3567165"/>
            <a:ext cx="3208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I</a:t>
            </a:r>
            <a:r>
              <a:rPr lang="en-US" altLang="en-US" sz="1800" baseline="-18000">
                <a:latin typeface="+mj-lt"/>
              </a:rPr>
              <a:t>0</a:t>
            </a:r>
          </a:p>
        </p:txBody>
      </p:sp>
      <p:sp>
        <p:nvSpPr>
          <p:cNvPr id="7187" name="Text Box 108"/>
          <p:cNvSpPr txBox="1">
            <a:spLocks noChangeArrowheads="1"/>
          </p:cNvSpPr>
          <p:nvPr/>
        </p:nvSpPr>
        <p:spPr bwMode="auto">
          <a:xfrm>
            <a:off x="2367075" y="3948165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I</a:t>
            </a:r>
            <a:r>
              <a:rPr lang="en-US" altLang="en-US" sz="1800" baseline="-18000">
                <a:latin typeface="+mj-lt"/>
              </a:rPr>
              <a:t>1</a:t>
            </a:r>
          </a:p>
        </p:txBody>
      </p:sp>
      <p:sp>
        <p:nvSpPr>
          <p:cNvPr id="7188" name="Text Box 109"/>
          <p:cNvSpPr txBox="1">
            <a:spLocks noChangeArrowheads="1"/>
          </p:cNvSpPr>
          <p:nvPr/>
        </p:nvSpPr>
        <p:spPr bwMode="auto">
          <a:xfrm>
            <a:off x="2367075" y="4329165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I</a:t>
            </a:r>
            <a:r>
              <a:rPr lang="en-US" altLang="en-US" sz="1800" baseline="-18000">
                <a:latin typeface="+mj-lt"/>
              </a:rPr>
              <a:t>2</a:t>
            </a:r>
          </a:p>
        </p:txBody>
      </p:sp>
      <p:sp>
        <p:nvSpPr>
          <p:cNvPr id="7189" name="Text Box 110"/>
          <p:cNvSpPr txBox="1">
            <a:spLocks noChangeArrowheads="1"/>
          </p:cNvSpPr>
          <p:nvPr/>
        </p:nvSpPr>
        <p:spPr bwMode="auto">
          <a:xfrm>
            <a:off x="3624375" y="3933877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1</a:t>
            </a:r>
          </a:p>
        </p:txBody>
      </p:sp>
      <p:sp>
        <p:nvSpPr>
          <p:cNvPr id="7190" name="Text Box 111"/>
          <p:cNvSpPr txBox="1">
            <a:spLocks noChangeArrowheads="1"/>
          </p:cNvSpPr>
          <p:nvPr/>
        </p:nvSpPr>
        <p:spPr bwMode="auto">
          <a:xfrm>
            <a:off x="3624375" y="4329165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2</a:t>
            </a:r>
          </a:p>
        </p:txBody>
      </p:sp>
      <p:sp>
        <p:nvSpPr>
          <p:cNvPr id="7191" name="Text Box 112"/>
          <p:cNvSpPr txBox="1">
            <a:spLocks noChangeArrowheads="1"/>
          </p:cNvSpPr>
          <p:nvPr/>
        </p:nvSpPr>
        <p:spPr bwMode="auto">
          <a:xfrm>
            <a:off x="4894375" y="3537003"/>
            <a:ext cx="24878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1</a:t>
            </a:r>
            <a:endParaRPr lang="en-US" altLang="en-US" sz="1000" baseline="-1800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7</a:t>
            </a:r>
            <a:endParaRPr lang="en-US" altLang="en-US" sz="1000" baseline="-18000">
              <a:latin typeface="+mj-lt"/>
            </a:endParaRPr>
          </a:p>
        </p:txBody>
      </p:sp>
      <p:sp>
        <p:nvSpPr>
          <p:cNvPr id="7192" name="Line 113"/>
          <p:cNvSpPr>
            <a:spLocks noChangeShapeType="1"/>
          </p:cNvSpPr>
          <p:nvPr/>
        </p:nvSpPr>
        <p:spPr bwMode="auto">
          <a:xfrm>
            <a:off x="4233975" y="3095677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193" name="Text Box 114"/>
          <p:cNvSpPr txBox="1">
            <a:spLocks noChangeArrowheads="1"/>
          </p:cNvSpPr>
          <p:nvPr/>
        </p:nvSpPr>
        <p:spPr bwMode="auto">
          <a:xfrm>
            <a:off x="3548175" y="2603553"/>
            <a:ext cx="14558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j-lt"/>
              </a:rPr>
              <a:t>E (enable)</a:t>
            </a:r>
          </a:p>
        </p:txBody>
      </p:sp>
      <p:sp>
        <p:nvSpPr>
          <p:cNvPr id="7194" name="Text Box 115"/>
          <p:cNvSpPr txBox="1">
            <a:spLocks noChangeArrowheads="1"/>
          </p:cNvSpPr>
          <p:nvPr/>
        </p:nvSpPr>
        <p:spPr bwMode="auto">
          <a:xfrm>
            <a:off x="933166" y="3712480"/>
            <a:ext cx="119515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j-lt"/>
              </a:rPr>
              <a:t>n inputs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  <a:latin typeface="+mj-lt"/>
              </a:rPr>
              <a:t>n= 3</a:t>
            </a:r>
          </a:p>
        </p:txBody>
      </p:sp>
      <p:sp>
        <p:nvSpPr>
          <p:cNvPr id="7195" name="Text Box 116"/>
          <p:cNvSpPr txBox="1">
            <a:spLocks noChangeArrowheads="1"/>
          </p:cNvSpPr>
          <p:nvPr/>
        </p:nvSpPr>
        <p:spPr bwMode="auto">
          <a:xfrm>
            <a:off x="6696930" y="3712480"/>
            <a:ext cx="149201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j-lt"/>
              </a:rPr>
              <a:t>2</a:t>
            </a:r>
            <a:r>
              <a:rPr lang="en-US" altLang="en-US" sz="2400" baseline="30000" dirty="0">
                <a:latin typeface="+mj-lt"/>
              </a:rPr>
              <a:t>n</a:t>
            </a:r>
            <a:r>
              <a:rPr lang="en-US" altLang="en-US" sz="2400" dirty="0">
                <a:latin typeface="+mj-lt"/>
              </a:rPr>
              <a:t> outputs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  <a:latin typeface="+mj-lt"/>
              </a:rPr>
              <a:t>2</a:t>
            </a:r>
            <a:r>
              <a:rPr lang="en-US" altLang="en-US" sz="2400" baseline="30000" dirty="0">
                <a:solidFill>
                  <a:srgbClr val="C00000"/>
                </a:solidFill>
                <a:latin typeface="+mj-lt"/>
              </a:rPr>
              <a:t>3</a:t>
            </a:r>
            <a:r>
              <a:rPr lang="en-US" altLang="en-US" sz="2400" dirty="0">
                <a:solidFill>
                  <a:srgbClr val="C00000"/>
                </a:solidFill>
                <a:latin typeface="+mj-lt"/>
              </a:rPr>
              <a:t>= 8</a:t>
            </a:r>
          </a:p>
        </p:txBody>
      </p:sp>
      <p:sp>
        <p:nvSpPr>
          <p:cNvPr id="7196" name="Text Box 117"/>
          <p:cNvSpPr txBox="1">
            <a:spLocks noChangeArrowheads="1"/>
          </p:cNvSpPr>
          <p:nvPr/>
        </p:nvSpPr>
        <p:spPr bwMode="auto">
          <a:xfrm>
            <a:off x="2062254" y="5174516"/>
            <a:ext cx="504096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err="1">
                <a:latin typeface="+mj-lt"/>
              </a:rPr>
              <a:t>y</a:t>
            </a:r>
            <a:r>
              <a:rPr lang="en-US" altLang="en-US" baseline="-18000" dirty="0" err="1">
                <a:latin typeface="+mj-lt"/>
              </a:rPr>
              <a:t>i</a:t>
            </a:r>
            <a:r>
              <a:rPr lang="en-US" altLang="en-US" dirty="0">
                <a:latin typeface="+mj-lt"/>
              </a:rPr>
              <a:t> = 1 if </a:t>
            </a:r>
            <a:r>
              <a:rPr lang="en-US" altLang="en-US" dirty="0" smtClean="0">
                <a:latin typeface="+mj-lt"/>
              </a:rPr>
              <a:t>E = 1 </a:t>
            </a:r>
            <a:r>
              <a:rPr lang="en-US" altLang="en-US" dirty="0">
                <a:latin typeface="+mj-lt"/>
              </a:rPr>
              <a:t>&amp; (</a:t>
            </a:r>
            <a:r>
              <a:rPr lang="en-US" altLang="en-US" dirty="0" smtClean="0">
                <a:latin typeface="+mj-lt"/>
              </a:rPr>
              <a:t>I</a:t>
            </a:r>
            <a:r>
              <a:rPr lang="en-US" altLang="en-US" baseline="-18000" dirty="0">
                <a:latin typeface="+mj-lt"/>
              </a:rPr>
              <a:t>n</a:t>
            </a:r>
            <a:r>
              <a:rPr lang="en-US" altLang="en-US" baseline="-18000" dirty="0" smtClean="0">
                <a:latin typeface="+mj-lt"/>
              </a:rPr>
              <a:t>, </a:t>
            </a:r>
            <a:r>
              <a:rPr lang="en-US" altLang="en-US" dirty="0" smtClean="0">
                <a:latin typeface="+mj-lt"/>
              </a:rPr>
              <a:t>I</a:t>
            </a:r>
            <a:r>
              <a:rPr lang="en-US" altLang="en-US" baseline="-18000" dirty="0" smtClean="0">
                <a:latin typeface="+mj-lt"/>
              </a:rPr>
              <a:t>n-1,</a:t>
            </a:r>
            <a:r>
              <a:rPr lang="mr-IN" altLang="en-US" baseline="-18000" dirty="0" smtClean="0">
                <a:latin typeface="+mj-lt"/>
              </a:rPr>
              <a:t>…</a:t>
            </a:r>
            <a:r>
              <a:rPr lang="en-US" altLang="en-US" baseline="-18000" dirty="0" smtClean="0">
                <a:latin typeface="+mj-lt"/>
              </a:rPr>
              <a:t>, </a:t>
            </a:r>
            <a:r>
              <a:rPr lang="en-US" altLang="en-US" dirty="0">
                <a:latin typeface="+mj-lt"/>
              </a:rPr>
              <a:t>I</a:t>
            </a:r>
            <a:r>
              <a:rPr lang="en-US" altLang="en-US" baseline="-18000" dirty="0">
                <a:latin typeface="+mj-lt"/>
              </a:rPr>
              <a:t>0</a:t>
            </a:r>
            <a:r>
              <a:rPr lang="en-US" altLang="en-US" dirty="0">
                <a:latin typeface="+mj-lt"/>
              </a:rPr>
              <a:t> ) = </a:t>
            </a:r>
            <a:r>
              <a:rPr lang="en-US" altLang="en-US" dirty="0" err="1">
                <a:latin typeface="+mj-lt"/>
              </a:rPr>
              <a:t>i</a:t>
            </a:r>
            <a:endParaRPr lang="en-US" altLang="en-US" dirty="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err="1" smtClean="0">
                <a:latin typeface="+mj-lt"/>
              </a:rPr>
              <a:t>y</a:t>
            </a:r>
            <a:r>
              <a:rPr lang="en-US" altLang="en-US" baseline="-25000" dirty="0" err="1" smtClean="0">
                <a:latin typeface="+mj-lt"/>
              </a:rPr>
              <a:t>i</a:t>
            </a:r>
            <a:r>
              <a:rPr lang="en-US" altLang="en-US" baseline="-25000" dirty="0" smtClean="0">
                <a:latin typeface="+mj-lt"/>
              </a:rPr>
              <a:t> </a:t>
            </a:r>
            <a:r>
              <a:rPr lang="en-US" altLang="en-US" dirty="0" smtClean="0">
                <a:latin typeface="+mj-lt"/>
              </a:rPr>
              <a:t>= 0, </a:t>
            </a:r>
            <a:r>
              <a:rPr lang="en-US" altLang="en-US" dirty="0">
                <a:latin typeface="+mj-lt"/>
              </a:rPr>
              <a:t>otherwise</a:t>
            </a:r>
          </a:p>
        </p:txBody>
      </p:sp>
      <p:sp>
        <p:nvSpPr>
          <p:cNvPr id="7198" name="Text Box 119"/>
          <p:cNvSpPr txBox="1">
            <a:spLocks noChangeArrowheads="1"/>
          </p:cNvSpPr>
          <p:nvPr/>
        </p:nvSpPr>
        <p:spPr bwMode="auto">
          <a:xfrm>
            <a:off x="6199300" y="3819578"/>
            <a:ext cx="2423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824607" y="1480200"/>
            <a:ext cx="75196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en-US" sz="2400" dirty="0" smtClean="0">
                <a:solidFill>
                  <a:schemeClr val="tx2"/>
                </a:solidFill>
              </a:rPr>
              <a:t>A digital module that converts a binary address to the assertion of the addressed device.</a:t>
            </a:r>
            <a:endParaRPr lang="en-US" alt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11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340" y="177878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Decoder Application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{Decoder, OR} is a universal set</a:t>
            </a:r>
          </a:p>
          <a:p>
            <a:pPr lvl="1"/>
            <a:r>
              <a:rPr lang="en-US" dirty="0" smtClean="0"/>
              <a:t>Any Boolean function can be implemented with a set of decoders and OR gates.</a:t>
            </a:r>
          </a:p>
          <a:p>
            <a:r>
              <a:rPr lang="en-US" dirty="0" smtClean="0"/>
              <a:t>If the function is described in the sum-of-products (</a:t>
            </a:r>
            <a:r>
              <a:rPr lang="en-US" dirty="0" err="1" smtClean="0"/>
              <a:t>minterms</a:t>
            </a:r>
            <a:r>
              <a:rPr lang="en-US" dirty="0" smtClean="0"/>
              <a:t>) form:</a:t>
            </a:r>
          </a:p>
          <a:p>
            <a:pPr lvl="1"/>
            <a:r>
              <a:rPr lang="en-US" dirty="0" smtClean="0"/>
              <a:t>Decoder produces the </a:t>
            </a:r>
            <a:r>
              <a:rPr lang="en-US" dirty="0" err="1" smtClean="0"/>
              <a:t>minterms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OR gate produces the sum from the </a:t>
            </a:r>
            <a:r>
              <a:rPr lang="en-US" dirty="0" err="1" smtClean="0"/>
              <a:t>minterms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Ignore the don’t-cares.</a:t>
            </a:r>
          </a:p>
          <a:p>
            <a:pPr lvl="1"/>
            <a:endParaRPr lang="en-US" dirty="0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2D4558B-F7D5-407B-8DA0-3EC4221368A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223386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64CBA87-F3AC-41EF-94FF-4B5F1752008D}" type="slidenum">
              <a:rPr lang="en-US" altLang="en-US" sz="1400" smtClean="0">
                <a:latin typeface="+mj-lt"/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smtClean="0">
              <a:latin typeface="+mj-lt"/>
            </a:endParaRPr>
          </a:p>
        </p:txBody>
      </p:sp>
      <p:sp>
        <p:nvSpPr>
          <p:cNvPr id="13315" name="Text Box 90"/>
          <p:cNvSpPr txBox="1">
            <a:spLocks noChangeArrowheads="1"/>
          </p:cNvSpPr>
          <p:nvPr/>
        </p:nvSpPr>
        <p:spPr bwMode="auto">
          <a:xfrm>
            <a:off x="2232845" y="217063"/>
            <a:ext cx="486761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 dirty="0" smtClean="0">
                <a:solidFill>
                  <a:srgbClr val="1F497D"/>
                </a:solidFill>
                <a:latin typeface="+mj-lt"/>
              </a:rPr>
              <a:t>Problem 1: Example</a:t>
            </a:r>
            <a:endParaRPr lang="en-US" altLang="en-US" sz="4400" b="1" dirty="0">
              <a:solidFill>
                <a:srgbClr val="1F497D"/>
              </a:solidFill>
              <a:latin typeface="+mj-lt"/>
            </a:endParaRPr>
          </a:p>
        </p:txBody>
      </p:sp>
      <p:sp>
        <p:nvSpPr>
          <p:cNvPr id="13317" name="Text Box 94"/>
          <p:cNvSpPr txBox="1">
            <a:spLocks noChangeArrowheads="1"/>
          </p:cNvSpPr>
          <p:nvPr/>
        </p:nvSpPr>
        <p:spPr bwMode="auto">
          <a:xfrm>
            <a:off x="500524" y="1085672"/>
            <a:ext cx="849833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2400" dirty="0" smtClean="0">
                <a:latin typeface="+mj-lt"/>
              </a:rPr>
              <a:t>Implement 3-variable </a:t>
            </a:r>
            <a:r>
              <a:rPr lang="en-US" altLang="en-US" sz="2400" dirty="0">
                <a:latin typeface="+mj-lt"/>
              </a:rPr>
              <a:t>functions with a 3:8 decoder and OR gates.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AutoNum type="romanLcParenR"/>
            </a:pPr>
            <a:r>
              <a:rPr lang="en-US" altLang="en-US" sz="2400" dirty="0">
                <a:latin typeface="+mj-lt"/>
              </a:rPr>
              <a:t>f</a:t>
            </a:r>
            <a:r>
              <a:rPr lang="en-US" altLang="en-US" sz="2400" baseline="-18000" dirty="0">
                <a:latin typeface="+mj-lt"/>
              </a:rPr>
              <a:t>1</a:t>
            </a:r>
            <a:r>
              <a:rPr lang="en-US" altLang="en-US" sz="2400" dirty="0">
                <a:latin typeface="+mj-lt"/>
              </a:rPr>
              <a:t>(</a:t>
            </a:r>
            <a:r>
              <a:rPr lang="en-US" altLang="en-US" sz="2400" dirty="0" err="1">
                <a:latin typeface="+mj-lt"/>
              </a:rPr>
              <a:t>a,b,c</a:t>
            </a:r>
            <a:r>
              <a:rPr lang="en-US" altLang="en-US" sz="2400" dirty="0">
                <a:latin typeface="+mj-lt"/>
              </a:rPr>
              <a:t>) = </a:t>
            </a:r>
            <a:r>
              <a:rPr lang="en-US" altLang="en-US" sz="2400" dirty="0" err="1">
                <a:latin typeface="+mj-lt"/>
              </a:rPr>
              <a:t>Σm</a:t>
            </a:r>
            <a:r>
              <a:rPr lang="en-US" altLang="en-US" sz="2400" dirty="0">
                <a:latin typeface="+mj-lt"/>
              </a:rPr>
              <a:t>(1,2,4) + </a:t>
            </a:r>
            <a:r>
              <a:rPr lang="en-US" altLang="en-US" sz="2400" dirty="0" err="1">
                <a:latin typeface="+mj-lt"/>
              </a:rPr>
              <a:t>Σd</a:t>
            </a:r>
            <a:r>
              <a:rPr lang="en-US" altLang="en-US" sz="2400" dirty="0">
                <a:latin typeface="+mj-lt"/>
              </a:rPr>
              <a:t>(0,5),</a:t>
            </a:r>
          </a:p>
          <a:p>
            <a:pPr eaLnBrk="1" hangingPunct="1">
              <a:spcBef>
                <a:spcPct val="0"/>
              </a:spcBef>
              <a:buFontTx/>
              <a:buAutoNum type="romanLcParenR"/>
            </a:pPr>
            <a:r>
              <a:rPr lang="en-US" altLang="en-US" sz="2400" dirty="0">
                <a:latin typeface="+mj-lt"/>
              </a:rPr>
              <a:t>f</a:t>
            </a:r>
            <a:r>
              <a:rPr lang="en-US" altLang="en-US" sz="2400" baseline="-18000" dirty="0">
                <a:latin typeface="+mj-lt"/>
              </a:rPr>
              <a:t>2</a:t>
            </a:r>
            <a:r>
              <a:rPr lang="en-US" altLang="en-US" sz="2400" dirty="0">
                <a:latin typeface="+mj-lt"/>
              </a:rPr>
              <a:t>(</a:t>
            </a:r>
            <a:r>
              <a:rPr lang="en-US" altLang="en-US" sz="2400" dirty="0" err="1">
                <a:latin typeface="+mj-lt"/>
              </a:rPr>
              <a:t>a,b,c</a:t>
            </a:r>
            <a:r>
              <a:rPr lang="en-US" altLang="en-US" sz="2400" dirty="0">
                <a:latin typeface="+mj-lt"/>
              </a:rPr>
              <a:t>) = </a:t>
            </a:r>
            <a:r>
              <a:rPr lang="en-US" altLang="en-US" sz="2400" dirty="0" err="1">
                <a:latin typeface="+mj-lt"/>
              </a:rPr>
              <a:t>Σm</a:t>
            </a:r>
            <a:r>
              <a:rPr lang="en-US" altLang="en-US" sz="2400" dirty="0">
                <a:latin typeface="+mj-lt"/>
              </a:rPr>
              <a:t>(2,3) + </a:t>
            </a:r>
            <a:r>
              <a:rPr lang="en-US" altLang="en-US" sz="2400" dirty="0" err="1">
                <a:latin typeface="+mj-lt"/>
              </a:rPr>
              <a:t>Σd</a:t>
            </a:r>
            <a:r>
              <a:rPr lang="en-US" altLang="en-US" sz="2400" dirty="0">
                <a:latin typeface="+mj-lt"/>
              </a:rPr>
              <a:t>(1,4),</a:t>
            </a:r>
          </a:p>
          <a:p>
            <a:pPr eaLnBrk="1" hangingPunct="1">
              <a:spcBef>
                <a:spcPct val="0"/>
              </a:spcBef>
              <a:buFontTx/>
              <a:buAutoNum type="romanLcParenR"/>
            </a:pPr>
            <a:r>
              <a:rPr lang="en-US" altLang="en-US" sz="2400" dirty="0">
                <a:latin typeface="+mj-lt"/>
              </a:rPr>
              <a:t>f</a:t>
            </a:r>
            <a:r>
              <a:rPr lang="en-US" altLang="en-US" sz="2400" baseline="-18000" dirty="0">
                <a:latin typeface="+mj-lt"/>
              </a:rPr>
              <a:t>3</a:t>
            </a:r>
            <a:r>
              <a:rPr lang="en-US" altLang="en-US" sz="2400" dirty="0">
                <a:latin typeface="+mj-lt"/>
              </a:rPr>
              <a:t>(</a:t>
            </a:r>
            <a:r>
              <a:rPr lang="en-US" altLang="en-US" sz="2400" dirty="0" err="1">
                <a:latin typeface="+mj-lt"/>
              </a:rPr>
              <a:t>a,b,c</a:t>
            </a:r>
            <a:r>
              <a:rPr lang="en-US" altLang="en-US" sz="2400" dirty="0">
                <a:latin typeface="+mj-lt"/>
              </a:rPr>
              <a:t>) = </a:t>
            </a:r>
            <a:r>
              <a:rPr lang="en-US" altLang="en-US" sz="2400" dirty="0" err="1">
                <a:latin typeface="+mj-lt"/>
              </a:rPr>
              <a:t>Σm</a:t>
            </a:r>
            <a:r>
              <a:rPr lang="en-US" altLang="en-US" sz="2400" dirty="0">
                <a:latin typeface="+mj-lt"/>
              </a:rPr>
              <a:t>(0,5,6</a:t>
            </a:r>
            <a:r>
              <a:rPr lang="en-US" altLang="en-US" sz="2400" dirty="0" smtClean="0">
                <a:latin typeface="+mj-lt"/>
              </a:rPr>
              <a:t>)</a:t>
            </a:r>
          </a:p>
        </p:txBody>
      </p:sp>
      <p:grpSp>
        <p:nvGrpSpPr>
          <p:cNvPr id="13319" name="Group 149"/>
          <p:cNvGrpSpPr>
            <a:grpSpLocks/>
          </p:cNvGrpSpPr>
          <p:nvPr/>
        </p:nvGrpSpPr>
        <p:grpSpPr bwMode="auto">
          <a:xfrm>
            <a:off x="818551" y="3206750"/>
            <a:ext cx="4289426" cy="2212975"/>
            <a:chOff x="376" y="1440"/>
            <a:chExt cx="2702" cy="1394"/>
          </a:xfrm>
        </p:grpSpPr>
        <p:sp>
          <p:nvSpPr>
            <p:cNvPr id="13345" name="Rectangle 98"/>
            <p:cNvSpPr>
              <a:spLocks noChangeArrowheads="1"/>
            </p:cNvSpPr>
            <p:nvPr/>
          </p:nvSpPr>
          <p:spPr bwMode="auto">
            <a:xfrm>
              <a:off x="1120" y="1944"/>
              <a:ext cx="1008" cy="86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+mj-lt"/>
              </a:endParaRPr>
            </a:p>
          </p:txBody>
        </p:sp>
        <p:sp>
          <p:nvSpPr>
            <p:cNvPr id="13346" name="Line 99"/>
            <p:cNvSpPr>
              <a:spLocks noChangeShapeType="1"/>
            </p:cNvSpPr>
            <p:nvPr/>
          </p:nvSpPr>
          <p:spPr bwMode="auto">
            <a:xfrm>
              <a:off x="592" y="2136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3347" name="Line 100"/>
            <p:cNvSpPr>
              <a:spLocks noChangeShapeType="1"/>
            </p:cNvSpPr>
            <p:nvPr/>
          </p:nvSpPr>
          <p:spPr bwMode="auto">
            <a:xfrm>
              <a:off x="592" y="2376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3348" name="Line 101"/>
            <p:cNvSpPr>
              <a:spLocks noChangeShapeType="1"/>
            </p:cNvSpPr>
            <p:nvPr/>
          </p:nvSpPr>
          <p:spPr bwMode="auto">
            <a:xfrm>
              <a:off x="592" y="2616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3349" name="Line 102"/>
            <p:cNvSpPr>
              <a:spLocks noChangeShapeType="1"/>
            </p:cNvSpPr>
            <p:nvPr/>
          </p:nvSpPr>
          <p:spPr bwMode="auto">
            <a:xfrm>
              <a:off x="2128" y="2040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3350" name="Line 103"/>
            <p:cNvSpPr>
              <a:spLocks noChangeShapeType="1"/>
            </p:cNvSpPr>
            <p:nvPr/>
          </p:nvSpPr>
          <p:spPr bwMode="auto">
            <a:xfrm>
              <a:off x="2128" y="2136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3351" name="Line 104"/>
            <p:cNvSpPr>
              <a:spLocks noChangeShapeType="1"/>
            </p:cNvSpPr>
            <p:nvPr/>
          </p:nvSpPr>
          <p:spPr bwMode="auto">
            <a:xfrm>
              <a:off x="2128" y="223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3352" name="Line 105"/>
            <p:cNvSpPr>
              <a:spLocks noChangeShapeType="1"/>
            </p:cNvSpPr>
            <p:nvPr/>
          </p:nvSpPr>
          <p:spPr bwMode="auto">
            <a:xfrm>
              <a:off x="2128" y="2328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3353" name="Line 106"/>
            <p:cNvSpPr>
              <a:spLocks noChangeShapeType="1"/>
            </p:cNvSpPr>
            <p:nvPr/>
          </p:nvSpPr>
          <p:spPr bwMode="auto">
            <a:xfrm>
              <a:off x="2128" y="2424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3354" name="Line 107"/>
            <p:cNvSpPr>
              <a:spLocks noChangeShapeType="1"/>
            </p:cNvSpPr>
            <p:nvPr/>
          </p:nvSpPr>
          <p:spPr bwMode="auto">
            <a:xfrm>
              <a:off x="2128" y="2520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3355" name="Line 108"/>
            <p:cNvSpPr>
              <a:spLocks noChangeShapeType="1"/>
            </p:cNvSpPr>
            <p:nvPr/>
          </p:nvSpPr>
          <p:spPr bwMode="auto">
            <a:xfrm>
              <a:off x="2128" y="2616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3356" name="Line 109"/>
            <p:cNvSpPr>
              <a:spLocks noChangeShapeType="1"/>
            </p:cNvSpPr>
            <p:nvPr/>
          </p:nvSpPr>
          <p:spPr bwMode="auto">
            <a:xfrm>
              <a:off x="2128" y="271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3357" name="Text Box 110"/>
            <p:cNvSpPr txBox="1">
              <a:spLocks noChangeArrowheads="1"/>
            </p:cNvSpPr>
            <p:nvPr/>
          </p:nvSpPr>
          <p:spPr bwMode="auto">
            <a:xfrm>
              <a:off x="1168" y="2001"/>
              <a:ext cx="33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+mj-lt"/>
                </a:rPr>
                <a:t>I</a:t>
              </a:r>
              <a:r>
                <a:rPr lang="en-US" altLang="en-US" sz="1800" baseline="-18000">
                  <a:latin typeface="+mj-lt"/>
                </a:rPr>
                <a:t>0</a:t>
              </a:r>
            </a:p>
          </p:txBody>
        </p:sp>
        <p:sp>
          <p:nvSpPr>
            <p:cNvPr id="13358" name="Text Box 111"/>
            <p:cNvSpPr txBox="1">
              <a:spLocks noChangeArrowheads="1"/>
            </p:cNvSpPr>
            <p:nvPr/>
          </p:nvSpPr>
          <p:spPr bwMode="auto">
            <a:xfrm>
              <a:off x="2800" y="1845"/>
              <a:ext cx="278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+mj-lt"/>
                </a:rPr>
                <a:t>y</a:t>
              </a:r>
              <a:r>
                <a:rPr lang="en-US" altLang="en-US" sz="2400" baseline="-18000" dirty="0">
                  <a:latin typeface="+mj-lt"/>
                </a:rPr>
                <a:t>0</a:t>
              </a:r>
              <a:endParaRPr lang="en-US" altLang="en-US" sz="2400" dirty="0">
                <a:latin typeface="+mj-lt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>
                  <a:latin typeface="+mj-lt"/>
                </a:rPr>
                <a:t>.</a:t>
              </a:r>
              <a:endParaRPr lang="en-US" altLang="en-US" sz="2400" baseline="-18000" dirty="0">
                <a:latin typeface="+mj-lt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>
                  <a:latin typeface="+mj-lt"/>
                </a:rPr>
                <a:t>.</a:t>
              </a:r>
              <a:endParaRPr lang="en-US" altLang="en-US" sz="2400" dirty="0">
                <a:latin typeface="+mj-lt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+mj-lt"/>
                </a:rPr>
                <a:t>y</a:t>
              </a:r>
              <a:r>
                <a:rPr lang="en-US" altLang="en-US" sz="2400" baseline="-18000" dirty="0">
                  <a:latin typeface="+mj-lt"/>
                </a:rPr>
                <a:t>7</a:t>
              </a:r>
            </a:p>
          </p:txBody>
        </p:sp>
        <p:sp>
          <p:nvSpPr>
            <p:cNvPr id="13359" name="Text Box 112"/>
            <p:cNvSpPr txBox="1">
              <a:spLocks noChangeArrowheads="1"/>
            </p:cNvSpPr>
            <p:nvPr/>
          </p:nvSpPr>
          <p:spPr bwMode="auto">
            <a:xfrm>
              <a:off x="380" y="2001"/>
              <a:ext cx="2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  <a:latin typeface="+mj-lt"/>
                </a:rPr>
                <a:t>c</a:t>
              </a:r>
              <a:endParaRPr lang="en-US" altLang="en-US" sz="2400" baseline="-18000" dirty="0">
                <a:solidFill>
                  <a:srgbClr val="C00000"/>
                </a:solidFill>
                <a:latin typeface="+mj-lt"/>
              </a:endParaRPr>
            </a:p>
          </p:txBody>
        </p:sp>
        <p:sp>
          <p:nvSpPr>
            <p:cNvPr id="13360" name="Text Box 113"/>
            <p:cNvSpPr txBox="1">
              <a:spLocks noChangeArrowheads="1"/>
            </p:cNvSpPr>
            <p:nvPr/>
          </p:nvSpPr>
          <p:spPr bwMode="auto">
            <a:xfrm>
              <a:off x="376" y="2241"/>
              <a:ext cx="21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  <a:latin typeface="+mj-lt"/>
                </a:rPr>
                <a:t>b</a:t>
              </a:r>
              <a:endParaRPr lang="en-US" altLang="en-US" sz="2400" baseline="-18000" dirty="0">
                <a:solidFill>
                  <a:srgbClr val="C00000"/>
                </a:solidFill>
                <a:latin typeface="+mj-lt"/>
              </a:endParaRPr>
            </a:p>
          </p:txBody>
        </p:sp>
        <p:sp>
          <p:nvSpPr>
            <p:cNvPr id="13361" name="Text Box 114"/>
            <p:cNvSpPr txBox="1">
              <a:spLocks noChangeArrowheads="1"/>
            </p:cNvSpPr>
            <p:nvPr/>
          </p:nvSpPr>
          <p:spPr bwMode="auto">
            <a:xfrm>
              <a:off x="376" y="2481"/>
              <a:ext cx="20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  <a:latin typeface="+mj-lt"/>
                </a:rPr>
                <a:t>a</a:t>
              </a:r>
              <a:endParaRPr lang="en-US" altLang="en-US" sz="2400" baseline="-18000" dirty="0">
                <a:solidFill>
                  <a:srgbClr val="C00000"/>
                </a:solidFill>
                <a:latin typeface="+mj-lt"/>
              </a:endParaRPr>
            </a:p>
          </p:txBody>
        </p:sp>
        <p:sp>
          <p:nvSpPr>
            <p:cNvPr id="13362" name="Text Box 115"/>
            <p:cNvSpPr txBox="1">
              <a:spLocks noChangeArrowheads="1"/>
            </p:cNvSpPr>
            <p:nvPr/>
          </p:nvSpPr>
          <p:spPr bwMode="auto">
            <a:xfrm>
              <a:off x="1168" y="2232"/>
              <a:ext cx="33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+mj-lt"/>
                </a:rPr>
                <a:t>I</a:t>
              </a:r>
              <a:r>
                <a:rPr lang="en-US" altLang="en-US" sz="1800" baseline="-18000">
                  <a:latin typeface="+mj-lt"/>
                </a:rPr>
                <a:t>1</a:t>
              </a:r>
            </a:p>
          </p:txBody>
        </p:sp>
        <p:sp>
          <p:nvSpPr>
            <p:cNvPr id="13363" name="Text Box 116"/>
            <p:cNvSpPr txBox="1">
              <a:spLocks noChangeArrowheads="1"/>
            </p:cNvSpPr>
            <p:nvPr/>
          </p:nvSpPr>
          <p:spPr bwMode="auto">
            <a:xfrm>
              <a:off x="1168" y="2481"/>
              <a:ext cx="33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+mj-lt"/>
                </a:rPr>
                <a:t>I</a:t>
              </a:r>
              <a:r>
                <a:rPr lang="en-US" altLang="en-US" sz="1800" baseline="-18000">
                  <a:latin typeface="+mj-lt"/>
                </a:rPr>
                <a:t>2</a:t>
              </a:r>
            </a:p>
          </p:txBody>
        </p:sp>
        <p:sp>
          <p:nvSpPr>
            <p:cNvPr id="13364" name="Text Box 117"/>
            <p:cNvSpPr txBox="1">
              <a:spLocks noChangeArrowheads="1"/>
            </p:cNvSpPr>
            <p:nvPr/>
          </p:nvSpPr>
          <p:spPr bwMode="auto">
            <a:xfrm>
              <a:off x="1968" y="1982"/>
              <a:ext cx="157" cy="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+mj-lt"/>
                </a:rPr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+mj-lt"/>
                </a:rPr>
                <a:t>1</a:t>
              </a:r>
              <a:endParaRPr lang="en-US" altLang="en-US" sz="1000" baseline="-18000">
                <a:latin typeface="+mj-lt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+mj-lt"/>
                </a:rPr>
                <a:t>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+mj-lt"/>
                </a:rPr>
                <a:t>3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+mj-lt"/>
                </a:rPr>
                <a:t>4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+mj-lt"/>
                </a:rPr>
                <a:t>5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+mj-lt"/>
                </a:rPr>
                <a:t>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+mj-lt"/>
                </a:rPr>
                <a:t>7</a:t>
              </a:r>
              <a:endParaRPr lang="en-US" altLang="en-US" sz="1000" baseline="-18000">
                <a:latin typeface="+mj-lt"/>
              </a:endParaRPr>
            </a:p>
          </p:txBody>
        </p:sp>
        <p:sp>
          <p:nvSpPr>
            <p:cNvPr id="13365" name="Line 118"/>
            <p:cNvSpPr>
              <a:spLocks noChangeShapeType="1"/>
            </p:cNvSpPr>
            <p:nvPr/>
          </p:nvSpPr>
          <p:spPr bwMode="auto">
            <a:xfrm>
              <a:off x="1552" y="170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3366" name="Text Box 119"/>
            <p:cNvSpPr txBox="1">
              <a:spLocks noChangeArrowheads="1"/>
            </p:cNvSpPr>
            <p:nvPr/>
          </p:nvSpPr>
          <p:spPr bwMode="auto">
            <a:xfrm>
              <a:off x="1436" y="1440"/>
              <a:ext cx="40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+mj-lt"/>
                </a:rPr>
                <a:t>E</a:t>
              </a:r>
              <a:r>
                <a:rPr lang="en-US" altLang="en-US" sz="2400">
                  <a:solidFill>
                    <a:srgbClr val="C00000"/>
                  </a:solidFill>
                  <a:latin typeface="+mj-lt"/>
                </a:rPr>
                <a:t>=1</a:t>
              </a:r>
            </a:p>
          </p:txBody>
        </p:sp>
      </p:grpSp>
      <p:sp>
        <p:nvSpPr>
          <p:cNvPr id="13320" name="AutoShape 120"/>
          <p:cNvSpPr>
            <a:spLocks noChangeArrowheads="1"/>
          </p:cNvSpPr>
          <p:nvPr/>
        </p:nvSpPr>
        <p:spPr bwMode="auto">
          <a:xfrm flipH="1">
            <a:off x="6521450" y="2806085"/>
            <a:ext cx="838200" cy="990600"/>
          </a:xfrm>
          <a:prstGeom prst="moon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321" name="Line 121"/>
          <p:cNvSpPr>
            <a:spLocks noChangeShapeType="1"/>
          </p:cNvSpPr>
          <p:nvPr/>
        </p:nvSpPr>
        <p:spPr bwMode="auto">
          <a:xfrm>
            <a:off x="6140450" y="30346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22" name="Line 122"/>
          <p:cNvSpPr>
            <a:spLocks noChangeShapeType="1"/>
          </p:cNvSpPr>
          <p:nvPr/>
        </p:nvSpPr>
        <p:spPr bwMode="auto">
          <a:xfrm flipV="1">
            <a:off x="6146800" y="3334724"/>
            <a:ext cx="806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23" name="Line 123"/>
          <p:cNvSpPr>
            <a:spLocks noChangeShapeType="1"/>
          </p:cNvSpPr>
          <p:nvPr/>
        </p:nvSpPr>
        <p:spPr bwMode="auto">
          <a:xfrm>
            <a:off x="6140450" y="3644285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24" name="Rectangle 124"/>
          <p:cNvSpPr>
            <a:spLocks noChangeArrowheads="1"/>
          </p:cNvSpPr>
          <p:nvPr/>
        </p:nvSpPr>
        <p:spPr bwMode="auto">
          <a:xfrm>
            <a:off x="5842000" y="2806085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  <a:latin typeface="+mj-lt"/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1</a:t>
            </a:r>
          </a:p>
        </p:txBody>
      </p:sp>
      <p:sp>
        <p:nvSpPr>
          <p:cNvPr id="13325" name="Rectangle 125"/>
          <p:cNvSpPr>
            <a:spLocks noChangeArrowheads="1"/>
          </p:cNvSpPr>
          <p:nvPr/>
        </p:nvSpPr>
        <p:spPr bwMode="auto">
          <a:xfrm>
            <a:off x="5835650" y="3125173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  <a:latin typeface="+mj-lt"/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2</a:t>
            </a:r>
          </a:p>
        </p:txBody>
      </p:sp>
      <p:sp>
        <p:nvSpPr>
          <p:cNvPr id="13326" name="Rectangle 126"/>
          <p:cNvSpPr>
            <a:spLocks noChangeArrowheads="1"/>
          </p:cNvSpPr>
          <p:nvPr/>
        </p:nvSpPr>
        <p:spPr bwMode="auto">
          <a:xfrm>
            <a:off x="5835650" y="3415685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  <a:latin typeface="+mj-lt"/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4</a:t>
            </a:r>
          </a:p>
        </p:txBody>
      </p:sp>
      <p:sp>
        <p:nvSpPr>
          <p:cNvPr id="13327" name="Line 127"/>
          <p:cNvSpPr>
            <a:spLocks noChangeShapeType="1"/>
          </p:cNvSpPr>
          <p:nvPr/>
        </p:nvSpPr>
        <p:spPr bwMode="auto">
          <a:xfrm>
            <a:off x="7359650" y="32632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28" name="Rectangle 128"/>
          <p:cNvSpPr>
            <a:spLocks noChangeArrowheads="1"/>
          </p:cNvSpPr>
          <p:nvPr/>
        </p:nvSpPr>
        <p:spPr bwMode="auto">
          <a:xfrm>
            <a:off x="7772400" y="3415685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  <a:latin typeface="+mj-lt"/>
              </a:rPr>
              <a:t>f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1</a:t>
            </a:r>
          </a:p>
        </p:txBody>
      </p:sp>
      <p:sp>
        <p:nvSpPr>
          <p:cNvPr id="13329" name="AutoShape 129"/>
          <p:cNvSpPr>
            <a:spLocks noChangeArrowheads="1"/>
          </p:cNvSpPr>
          <p:nvPr/>
        </p:nvSpPr>
        <p:spPr bwMode="auto">
          <a:xfrm flipH="1">
            <a:off x="6553200" y="4101485"/>
            <a:ext cx="838200" cy="990600"/>
          </a:xfrm>
          <a:prstGeom prst="moon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330" name="Line 130"/>
          <p:cNvSpPr>
            <a:spLocks noChangeShapeType="1"/>
          </p:cNvSpPr>
          <p:nvPr/>
        </p:nvSpPr>
        <p:spPr bwMode="auto">
          <a:xfrm>
            <a:off x="6172200" y="43300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31" name="Line 131"/>
          <p:cNvSpPr>
            <a:spLocks noChangeShapeType="1"/>
          </p:cNvSpPr>
          <p:nvPr/>
        </p:nvSpPr>
        <p:spPr bwMode="auto">
          <a:xfrm>
            <a:off x="6172200" y="48634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32" name="Rectangle 133"/>
          <p:cNvSpPr>
            <a:spLocks noChangeArrowheads="1"/>
          </p:cNvSpPr>
          <p:nvPr/>
        </p:nvSpPr>
        <p:spPr bwMode="auto">
          <a:xfrm>
            <a:off x="5873750" y="4101485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  <a:latin typeface="+mj-lt"/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2</a:t>
            </a:r>
          </a:p>
        </p:txBody>
      </p:sp>
      <p:sp>
        <p:nvSpPr>
          <p:cNvPr id="13333" name="Rectangle 134"/>
          <p:cNvSpPr>
            <a:spLocks noChangeArrowheads="1"/>
          </p:cNvSpPr>
          <p:nvPr/>
        </p:nvSpPr>
        <p:spPr bwMode="auto">
          <a:xfrm>
            <a:off x="5873750" y="4572973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  <a:latin typeface="+mj-lt"/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3</a:t>
            </a:r>
          </a:p>
        </p:txBody>
      </p:sp>
      <p:sp>
        <p:nvSpPr>
          <p:cNvPr id="13334" name="Line 136"/>
          <p:cNvSpPr>
            <a:spLocks noChangeShapeType="1"/>
          </p:cNvSpPr>
          <p:nvPr/>
        </p:nvSpPr>
        <p:spPr bwMode="auto">
          <a:xfrm>
            <a:off x="7391400" y="45586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35" name="Rectangle 137"/>
          <p:cNvSpPr>
            <a:spLocks noChangeArrowheads="1"/>
          </p:cNvSpPr>
          <p:nvPr/>
        </p:nvSpPr>
        <p:spPr bwMode="auto">
          <a:xfrm>
            <a:off x="7772400" y="4711085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  <a:latin typeface="+mj-lt"/>
              </a:rPr>
              <a:t>f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2</a:t>
            </a:r>
          </a:p>
        </p:txBody>
      </p:sp>
      <p:sp>
        <p:nvSpPr>
          <p:cNvPr id="13336" name="AutoShape 138"/>
          <p:cNvSpPr>
            <a:spLocks noChangeArrowheads="1"/>
          </p:cNvSpPr>
          <p:nvPr/>
        </p:nvSpPr>
        <p:spPr bwMode="auto">
          <a:xfrm flipH="1">
            <a:off x="6477000" y="5549285"/>
            <a:ext cx="838200" cy="990600"/>
          </a:xfrm>
          <a:prstGeom prst="moon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337" name="Line 139"/>
          <p:cNvSpPr>
            <a:spLocks noChangeShapeType="1"/>
          </p:cNvSpPr>
          <p:nvPr/>
        </p:nvSpPr>
        <p:spPr bwMode="auto">
          <a:xfrm>
            <a:off x="6096000" y="5701685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38" name="Line 141"/>
          <p:cNvSpPr>
            <a:spLocks noChangeShapeType="1"/>
          </p:cNvSpPr>
          <p:nvPr/>
        </p:nvSpPr>
        <p:spPr bwMode="auto">
          <a:xfrm>
            <a:off x="6096000" y="6387485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39" name="Rectangle 142"/>
          <p:cNvSpPr>
            <a:spLocks noChangeArrowheads="1"/>
          </p:cNvSpPr>
          <p:nvPr/>
        </p:nvSpPr>
        <p:spPr bwMode="auto">
          <a:xfrm>
            <a:off x="5797550" y="5473085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  <a:latin typeface="+mj-lt"/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0</a:t>
            </a:r>
          </a:p>
        </p:txBody>
      </p:sp>
      <p:sp>
        <p:nvSpPr>
          <p:cNvPr id="13340" name="Rectangle 144"/>
          <p:cNvSpPr>
            <a:spLocks noChangeArrowheads="1"/>
          </p:cNvSpPr>
          <p:nvPr/>
        </p:nvSpPr>
        <p:spPr bwMode="auto">
          <a:xfrm>
            <a:off x="5791200" y="6158885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  <a:latin typeface="+mj-lt"/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6</a:t>
            </a:r>
          </a:p>
        </p:txBody>
      </p:sp>
      <p:sp>
        <p:nvSpPr>
          <p:cNvPr id="13341" name="Line 145"/>
          <p:cNvSpPr>
            <a:spLocks noChangeShapeType="1"/>
          </p:cNvSpPr>
          <p:nvPr/>
        </p:nvSpPr>
        <p:spPr bwMode="auto">
          <a:xfrm>
            <a:off x="7315200" y="60064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42" name="Rectangle 146"/>
          <p:cNvSpPr>
            <a:spLocks noChangeArrowheads="1"/>
          </p:cNvSpPr>
          <p:nvPr/>
        </p:nvSpPr>
        <p:spPr bwMode="auto">
          <a:xfrm>
            <a:off x="7740650" y="6158885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  <a:latin typeface="+mj-lt"/>
              </a:rPr>
              <a:t>f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3</a:t>
            </a:r>
          </a:p>
        </p:txBody>
      </p:sp>
      <p:sp>
        <p:nvSpPr>
          <p:cNvPr id="13343" name="Line 147"/>
          <p:cNvSpPr>
            <a:spLocks noChangeShapeType="1"/>
          </p:cNvSpPr>
          <p:nvPr/>
        </p:nvSpPr>
        <p:spPr bwMode="auto">
          <a:xfrm>
            <a:off x="6096000" y="600648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344" name="Rectangle 148"/>
          <p:cNvSpPr>
            <a:spLocks noChangeArrowheads="1"/>
          </p:cNvSpPr>
          <p:nvPr/>
        </p:nvSpPr>
        <p:spPr bwMode="auto">
          <a:xfrm>
            <a:off x="5797550" y="5777885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  <a:latin typeface="+mj-lt"/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654854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E72D896-437D-4BCF-A3C5-389184AE6230}" type="slidenum">
              <a:rPr lang="en-US" altLang="en-US" sz="1400" smtClean="0">
                <a:latin typeface="+mj-lt"/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smtClean="0">
              <a:latin typeface="+mj-lt"/>
            </a:endParaRPr>
          </a:p>
        </p:txBody>
      </p:sp>
      <p:sp>
        <p:nvSpPr>
          <p:cNvPr id="15364" name="Text Box 174"/>
          <p:cNvSpPr txBox="1">
            <a:spLocks noChangeArrowheads="1"/>
          </p:cNvSpPr>
          <p:nvPr/>
        </p:nvSpPr>
        <p:spPr bwMode="auto">
          <a:xfrm>
            <a:off x="887661" y="1085852"/>
            <a:ext cx="74782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+mj-lt"/>
              </a:rPr>
              <a:t>4 variables: Implement </a:t>
            </a:r>
            <a:r>
              <a:rPr lang="en-US" altLang="en-US" sz="2400" dirty="0">
                <a:latin typeface="+mj-lt"/>
              </a:rPr>
              <a:t>a </a:t>
            </a:r>
            <a:r>
              <a:rPr lang="en-US" altLang="en-US" sz="2400" dirty="0" smtClean="0">
                <a:latin typeface="+mj-lt"/>
              </a:rPr>
              <a:t>4:16 </a:t>
            </a:r>
            <a:r>
              <a:rPr lang="en-US" altLang="en-US" sz="2400" dirty="0">
                <a:latin typeface="+mj-lt"/>
              </a:rPr>
              <a:t>decoder </a:t>
            </a:r>
            <a:r>
              <a:rPr lang="en-US" altLang="en-US" sz="2400" dirty="0" smtClean="0">
                <a:latin typeface="+mj-lt"/>
              </a:rPr>
              <a:t>using 3:8 </a:t>
            </a:r>
            <a:r>
              <a:rPr lang="en-US" altLang="en-US" sz="2400" dirty="0">
                <a:latin typeface="+mj-lt"/>
              </a:rPr>
              <a:t>decoders.</a:t>
            </a:r>
          </a:p>
        </p:txBody>
      </p:sp>
      <p:sp>
        <p:nvSpPr>
          <p:cNvPr id="15365" name="Rectangle 175"/>
          <p:cNvSpPr>
            <a:spLocks noChangeArrowheads="1"/>
          </p:cNvSpPr>
          <p:nvPr/>
        </p:nvSpPr>
        <p:spPr bwMode="auto">
          <a:xfrm>
            <a:off x="4800600" y="2362200"/>
            <a:ext cx="1600200" cy="1371600"/>
          </a:xfrm>
          <a:prstGeom prst="rect">
            <a:avLst/>
          </a:prstGeom>
          <a:solidFill>
            <a:schemeClr val="folHlink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+mj-lt"/>
            </a:endParaRPr>
          </a:p>
        </p:txBody>
      </p:sp>
      <p:sp>
        <p:nvSpPr>
          <p:cNvPr id="15366" name="Line 176"/>
          <p:cNvSpPr>
            <a:spLocks noChangeShapeType="1"/>
          </p:cNvSpPr>
          <p:nvPr/>
        </p:nvSpPr>
        <p:spPr bwMode="auto">
          <a:xfrm>
            <a:off x="2362200" y="2667000"/>
            <a:ext cx="2438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67" name="Line 177"/>
          <p:cNvSpPr>
            <a:spLocks noChangeShapeType="1"/>
          </p:cNvSpPr>
          <p:nvPr/>
        </p:nvSpPr>
        <p:spPr bwMode="auto">
          <a:xfrm>
            <a:off x="1143000" y="3048000"/>
            <a:ext cx="3657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68" name="Line 178"/>
          <p:cNvSpPr>
            <a:spLocks noChangeShapeType="1"/>
          </p:cNvSpPr>
          <p:nvPr/>
        </p:nvSpPr>
        <p:spPr bwMode="auto">
          <a:xfrm>
            <a:off x="1143000" y="3429000"/>
            <a:ext cx="3657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69" name="Line 179"/>
          <p:cNvSpPr>
            <a:spLocks noChangeShapeType="1"/>
          </p:cNvSpPr>
          <p:nvPr/>
        </p:nvSpPr>
        <p:spPr bwMode="auto">
          <a:xfrm>
            <a:off x="6400800" y="25146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70" name="Line 180"/>
          <p:cNvSpPr>
            <a:spLocks noChangeShapeType="1"/>
          </p:cNvSpPr>
          <p:nvPr/>
        </p:nvSpPr>
        <p:spPr bwMode="auto">
          <a:xfrm>
            <a:off x="6400800" y="26670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71" name="Line 181"/>
          <p:cNvSpPr>
            <a:spLocks noChangeShapeType="1"/>
          </p:cNvSpPr>
          <p:nvPr/>
        </p:nvSpPr>
        <p:spPr bwMode="auto">
          <a:xfrm>
            <a:off x="6400800" y="28194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72" name="Line 182"/>
          <p:cNvSpPr>
            <a:spLocks noChangeShapeType="1"/>
          </p:cNvSpPr>
          <p:nvPr/>
        </p:nvSpPr>
        <p:spPr bwMode="auto">
          <a:xfrm>
            <a:off x="6400800" y="29718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73" name="Line 183"/>
          <p:cNvSpPr>
            <a:spLocks noChangeShapeType="1"/>
          </p:cNvSpPr>
          <p:nvPr/>
        </p:nvSpPr>
        <p:spPr bwMode="auto">
          <a:xfrm>
            <a:off x="6400800" y="31242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74" name="Line 184"/>
          <p:cNvSpPr>
            <a:spLocks noChangeShapeType="1"/>
          </p:cNvSpPr>
          <p:nvPr/>
        </p:nvSpPr>
        <p:spPr bwMode="auto">
          <a:xfrm>
            <a:off x="6400800" y="32766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75" name="Line 185"/>
          <p:cNvSpPr>
            <a:spLocks noChangeShapeType="1"/>
          </p:cNvSpPr>
          <p:nvPr/>
        </p:nvSpPr>
        <p:spPr bwMode="auto">
          <a:xfrm>
            <a:off x="6400800" y="34290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76" name="Line 186"/>
          <p:cNvSpPr>
            <a:spLocks noChangeShapeType="1"/>
          </p:cNvSpPr>
          <p:nvPr/>
        </p:nvSpPr>
        <p:spPr bwMode="auto">
          <a:xfrm>
            <a:off x="6400800" y="35814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77" name="Text Box 187"/>
          <p:cNvSpPr txBox="1">
            <a:spLocks noChangeArrowheads="1"/>
          </p:cNvSpPr>
          <p:nvPr/>
        </p:nvSpPr>
        <p:spPr bwMode="auto">
          <a:xfrm>
            <a:off x="4876800" y="24526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I</a:t>
            </a:r>
            <a:r>
              <a:rPr lang="en-US" altLang="en-US" sz="1800" baseline="-18000">
                <a:latin typeface="+mj-lt"/>
              </a:rPr>
              <a:t>0</a:t>
            </a:r>
          </a:p>
        </p:txBody>
      </p:sp>
      <p:sp>
        <p:nvSpPr>
          <p:cNvPr id="15378" name="Text Box 188"/>
          <p:cNvSpPr txBox="1">
            <a:spLocks noChangeArrowheads="1"/>
          </p:cNvSpPr>
          <p:nvPr/>
        </p:nvSpPr>
        <p:spPr bwMode="auto">
          <a:xfrm>
            <a:off x="7435850" y="2149564"/>
            <a:ext cx="441146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  <a:latin typeface="+mj-lt"/>
              </a:rPr>
              <a:t>y</a:t>
            </a:r>
            <a:r>
              <a:rPr lang="en-US" altLang="en-US" sz="2400" baseline="-18000" dirty="0">
                <a:solidFill>
                  <a:srgbClr val="C00000"/>
                </a:solidFill>
                <a:latin typeface="+mj-lt"/>
              </a:rPr>
              <a:t>0</a:t>
            </a:r>
            <a:endParaRPr lang="en-US" altLang="en-US" sz="2400" dirty="0">
              <a:solidFill>
                <a:srgbClr val="C00000"/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olidFill>
                  <a:srgbClr val="C00000"/>
                </a:solidFill>
                <a:latin typeface="+mj-lt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aseline="-18000" dirty="0" smtClean="0">
              <a:solidFill>
                <a:srgbClr val="C00000"/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aseline="-18000" dirty="0">
              <a:solidFill>
                <a:srgbClr val="C00000"/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olidFill>
                  <a:srgbClr val="C00000"/>
                </a:solidFill>
                <a:latin typeface="+mj-lt"/>
              </a:rPr>
              <a:t>y</a:t>
            </a:r>
            <a:r>
              <a:rPr lang="en-US" altLang="en-US" sz="2400" baseline="-18000" dirty="0" smtClean="0">
                <a:solidFill>
                  <a:srgbClr val="C00000"/>
                </a:solidFill>
                <a:latin typeface="+mj-lt"/>
              </a:rPr>
              <a:t>7</a:t>
            </a:r>
            <a:endParaRPr lang="en-US" altLang="en-US" sz="2400" baseline="-18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5379" name="Text Box 192"/>
          <p:cNvSpPr txBox="1">
            <a:spLocks noChangeArrowheads="1"/>
          </p:cNvSpPr>
          <p:nvPr/>
        </p:nvSpPr>
        <p:spPr bwMode="auto">
          <a:xfrm>
            <a:off x="4876800" y="2819400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I</a:t>
            </a:r>
            <a:r>
              <a:rPr lang="en-US" altLang="en-US" sz="1800" baseline="-18000">
                <a:latin typeface="+mj-lt"/>
              </a:rPr>
              <a:t>1</a:t>
            </a:r>
          </a:p>
        </p:txBody>
      </p:sp>
      <p:sp>
        <p:nvSpPr>
          <p:cNvPr id="15380" name="Text Box 193"/>
          <p:cNvSpPr txBox="1">
            <a:spLocks noChangeArrowheads="1"/>
          </p:cNvSpPr>
          <p:nvPr/>
        </p:nvSpPr>
        <p:spPr bwMode="auto">
          <a:xfrm>
            <a:off x="4876800" y="32146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I</a:t>
            </a:r>
            <a:r>
              <a:rPr lang="en-US" altLang="en-US" sz="1800" baseline="-18000">
                <a:latin typeface="+mj-lt"/>
              </a:rPr>
              <a:t>2</a:t>
            </a:r>
          </a:p>
        </p:txBody>
      </p:sp>
      <p:sp>
        <p:nvSpPr>
          <p:cNvPr id="15381" name="Text Box 194"/>
          <p:cNvSpPr txBox="1">
            <a:spLocks noChangeArrowheads="1"/>
          </p:cNvSpPr>
          <p:nvPr/>
        </p:nvSpPr>
        <p:spPr bwMode="auto">
          <a:xfrm>
            <a:off x="6146800" y="2422526"/>
            <a:ext cx="24878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1</a:t>
            </a:r>
            <a:endParaRPr lang="en-US" altLang="en-US" sz="1000" baseline="-1800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7</a:t>
            </a:r>
            <a:endParaRPr lang="en-US" altLang="en-US" sz="1000" baseline="-18000">
              <a:latin typeface="+mj-lt"/>
            </a:endParaRPr>
          </a:p>
        </p:txBody>
      </p:sp>
      <p:sp>
        <p:nvSpPr>
          <p:cNvPr id="15382" name="Line 195"/>
          <p:cNvSpPr>
            <a:spLocks noChangeShapeType="1"/>
          </p:cNvSpPr>
          <p:nvPr/>
        </p:nvSpPr>
        <p:spPr bwMode="auto">
          <a:xfrm>
            <a:off x="5486400" y="19812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83" name="Rectangle 197"/>
          <p:cNvSpPr>
            <a:spLocks noChangeArrowheads="1"/>
          </p:cNvSpPr>
          <p:nvPr/>
        </p:nvSpPr>
        <p:spPr bwMode="auto">
          <a:xfrm>
            <a:off x="4800600" y="4267200"/>
            <a:ext cx="1600200" cy="1371600"/>
          </a:xfrm>
          <a:prstGeom prst="rect">
            <a:avLst/>
          </a:prstGeom>
          <a:solidFill>
            <a:schemeClr val="folHlink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+mj-lt"/>
            </a:endParaRPr>
          </a:p>
        </p:txBody>
      </p:sp>
      <p:sp>
        <p:nvSpPr>
          <p:cNvPr id="15384" name="Line 198"/>
          <p:cNvSpPr>
            <a:spLocks noChangeShapeType="1"/>
          </p:cNvSpPr>
          <p:nvPr/>
        </p:nvSpPr>
        <p:spPr bwMode="auto">
          <a:xfrm>
            <a:off x="1828800" y="4572000"/>
            <a:ext cx="29718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85" name="Line 199"/>
          <p:cNvSpPr>
            <a:spLocks noChangeShapeType="1"/>
          </p:cNvSpPr>
          <p:nvPr/>
        </p:nvSpPr>
        <p:spPr bwMode="auto">
          <a:xfrm>
            <a:off x="2209800" y="4953000"/>
            <a:ext cx="2590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86" name="Line 200"/>
          <p:cNvSpPr>
            <a:spLocks noChangeShapeType="1"/>
          </p:cNvSpPr>
          <p:nvPr/>
        </p:nvSpPr>
        <p:spPr bwMode="auto">
          <a:xfrm>
            <a:off x="2590800" y="5334000"/>
            <a:ext cx="2209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87" name="Line 201"/>
          <p:cNvSpPr>
            <a:spLocks noChangeShapeType="1"/>
          </p:cNvSpPr>
          <p:nvPr/>
        </p:nvSpPr>
        <p:spPr bwMode="auto">
          <a:xfrm>
            <a:off x="6400800" y="44196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88" name="Line 202"/>
          <p:cNvSpPr>
            <a:spLocks noChangeShapeType="1"/>
          </p:cNvSpPr>
          <p:nvPr/>
        </p:nvSpPr>
        <p:spPr bwMode="auto">
          <a:xfrm>
            <a:off x="6400800" y="45720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89" name="Line 203"/>
          <p:cNvSpPr>
            <a:spLocks noChangeShapeType="1"/>
          </p:cNvSpPr>
          <p:nvPr/>
        </p:nvSpPr>
        <p:spPr bwMode="auto">
          <a:xfrm>
            <a:off x="6400800" y="47244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90" name="Line 204"/>
          <p:cNvSpPr>
            <a:spLocks noChangeShapeType="1"/>
          </p:cNvSpPr>
          <p:nvPr/>
        </p:nvSpPr>
        <p:spPr bwMode="auto">
          <a:xfrm>
            <a:off x="6400800" y="48768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91" name="Line 205"/>
          <p:cNvSpPr>
            <a:spLocks noChangeShapeType="1"/>
          </p:cNvSpPr>
          <p:nvPr/>
        </p:nvSpPr>
        <p:spPr bwMode="auto">
          <a:xfrm>
            <a:off x="6400800" y="50292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92" name="Line 206"/>
          <p:cNvSpPr>
            <a:spLocks noChangeShapeType="1"/>
          </p:cNvSpPr>
          <p:nvPr/>
        </p:nvSpPr>
        <p:spPr bwMode="auto">
          <a:xfrm>
            <a:off x="6400800" y="51816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93" name="Line 207"/>
          <p:cNvSpPr>
            <a:spLocks noChangeShapeType="1"/>
          </p:cNvSpPr>
          <p:nvPr/>
        </p:nvSpPr>
        <p:spPr bwMode="auto">
          <a:xfrm>
            <a:off x="6400800" y="53340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94" name="Line 208"/>
          <p:cNvSpPr>
            <a:spLocks noChangeShapeType="1"/>
          </p:cNvSpPr>
          <p:nvPr/>
        </p:nvSpPr>
        <p:spPr bwMode="auto">
          <a:xfrm>
            <a:off x="6400800" y="54864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395" name="Text Box 209"/>
          <p:cNvSpPr txBox="1">
            <a:spLocks noChangeArrowheads="1"/>
          </p:cNvSpPr>
          <p:nvPr/>
        </p:nvSpPr>
        <p:spPr bwMode="auto">
          <a:xfrm>
            <a:off x="4876800" y="43576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I</a:t>
            </a:r>
            <a:r>
              <a:rPr lang="en-US" altLang="en-US" sz="1800" baseline="-18000">
                <a:latin typeface="+mj-lt"/>
              </a:rPr>
              <a:t>0</a:t>
            </a:r>
          </a:p>
        </p:txBody>
      </p:sp>
      <p:sp>
        <p:nvSpPr>
          <p:cNvPr id="15396" name="Text Box 210"/>
          <p:cNvSpPr txBox="1">
            <a:spLocks noChangeArrowheads="1"/>
          </p:cNvSpPr>
          <p:nvPr/>
        </p:nvSpPr>
        <p:spPr bwMode="auto">
          <a:xfrm>
            <a:off x="7435850" y="4168170"/>
            <a:ext cx="54373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  <a:latin typeface="+mj-lt"/>
              </a:rPr>
              <a:t>y</a:t>
            </a:r>
            <a:r>
              <a:rPr lang="en-US" altLang="en-US" sz="2400" baseline="-18000" dirty="0">
                <a:solidFill>
                  <a:srgbClr val="C00000"/>
                </a:solidFill>
                <a:latin typeface="+mj-lt"/>
              </a:rPr>
              <a:t>8</a:t>
            </a:r>
            <a:endParaRPr lang="en-US" altLang="en-US" sz="2400" dirty="0">
              <a:solidFill>
                <a:srgbClr val="C00000"/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olidFill>
                  <a:srgbClr val="C00000"/>
                </a:solidFill>
                <a:latin typeface="+mj-lt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  <a:latin typeface="+mj-lt"/>
              </a:rPr>
              <a:t>y</a:t>
            </a:r>
            <a:r>
              <a:rPr lang="en-US" altLang="en-US" sz="2400" baseline="-18000" dirty="0">
                <a:solidFill>
                  <a:srgbClr val="C00000"/>
                </a:solidFill>
                <a:latin typeface="+mj-lt"/>
              </a:rPr>
              <a:t>15</a:t>
            </a:r>
          </a:p>
        </p:txBody>
      </p:sp>
      <p:sp>
        <p:nvSpPr>
          <p:cNvPr id="15397" name="Text Box 214"/>
          <p:cNvSpPr txBox="1">
            <a:spLocks noChangeArrowheads="1"/>
          </p:cNvSpPr>
          <p:nvPr/>
        </p:nvSpPr>
        <p:spPr bwMode="auto">
          <a:xfrm>
            <a:off x="4876800" y="4724400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I</a:t>
            </a:r>
            <a:r>
              <a:rPr lang="en-US" altLang="en-US" sz="1800" baseline="-18000">
                <a:latin typeface="+mj-lt"/>
              </a:rPr>
              <a:t>1</a:t>
            </a:r>
          </a:p>
        </p:txBody>
      </p:sp>
      <p:sp>
        <p:nvSpPr>
          <p:cNvPr id="15398" name="Text Box 215"/>
          <p:cNvSpPr txBox="1">
            <a:spLocks noChangeArrowheads="1"/>
          </p:cNvSpPr>
          <p:nvPr/>
        </p:nvSpPr>
        <p:spPr bwMode="auto">
          <a:xfrm>
            <a:off x="4876800" y="51196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I</a:t>
            </a:r>
            <a:r>
              <a:rPr lang="en-US" altLang="en-US" sz="1800" baseline="-18000">
                <a:latin typeface="+mj-lt"/>
              </a:rPr>
              <a:t>2</a:t>
            </a:r>
          </a:p>
        </p:txBody>
      </p:sp>
      <p:sp>
        <p:nvSpPr>
          <p:cNvPr id="15399" name="Text Box 216"/>
          <p:cNvSpPr txBox="1">
            <a:spLocks noChangeArrowheads="1"/>
          </p:cNvSpPr>
          <p:nvPr/>
        </p:nvSpPr>
        <p:spPr bwMode="auto">
          <a:xfrm>
            <a:off x="6146800" y="4327526"/>
            <a:ext cx="24878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1</a:t>
            </a:r>
            <a:endParaRPr lang="en-US" altLang="en-US" sz="1000" baseline="-1800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7</a:t>
            </a:r>
            <a:endParaRPr lang="en-US" altLang="en-US" sz="1000" baseline="-18000">
              <a:latin typeface="+mj-lt"/>
            </a:endParaRPr>
          </a:p>
        </p:txBody>
      </p:sp>
      <p:sp>
        <p:nvSpPr>
          <p:cNvPr id="15400" name="Line 217"/>
          <p:cNvSpPr>
            <a:spLocks noChangeShapeType="1"/>
          </p:cNvSpPr>
          <p:nvPr/>
        </p:nvSpPr>
        <p:spPr bwMode="auto">
          <a:xfrm>
            <a:off x="5486400" y="38862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401" name="Line 219"/>
          <p:cNvSpPr>
            <a:spLocks noChangeShapeType="1"/>
          </p:cNvSpPr>
          <p:nvPr/>
        </p:nvSpPr>
        <p:spPr bwMode="auto">
          <a:xfrm flipH="1">
            <a:off x="4267200" y="1981200"/>
            <a:ext cx="1219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402" name="AutoShape 220"/>
          <p:cNvSpPr>
            <a:spLocks noChangeArrowheads="1"/>
          </p:cNvSpPr>
          <p:nvPr/>
        </p:nvSpPr>
        <p:spPr bwMode="auto">
          <a:xfrm rot="5400000">
            <a:off x="3886200" y="1828800"/>
            <a:ext cx="304800" cy="304800"/>
          </a:xfrm>
          <a:prstGeom prst="triangle">
            <a:avLst>
              <a:gd name="adj" fmla="val 53120"/>
            </a:avLst>
          </a:prstGeom>
          <a:solidFill>
            <a:schemeClr val="tx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+mj-lt"/>
            </a:endParaRPr>
          </a:p>
        </p:txBody>
      </p:sp>
      <p:sp>
        <p:nvSpPr>
          <p:cNvPr id="15403" name="Oval 221"/>
          <p:cNvSpPr>
            <a:spLocks noChangeArrowheads="1"/>
          </p:cNvSpPr>
          <p:nvPr/>
        </p:nvSpPr>
        <p:spPr bwMode="auto">
          <a:xfrm>
            <a:off x="4191000" y="1905000"/>
            <a:ext cx="152400" cy="1524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+mj-lt"/>
            </a:endParaRPr>
          </a:p>
        </p:txBody>
      </p:sp>
      <p:sp>
        <p:nvSpPr>
          <p:cNvPr id="15404" name="Line 222"/>
          <p:cNvSpPr>
            <a:spLocks noChangeShapeType="1"/>
          </p:cNvSpPr>
          <p:nvPr/>
        </p:nvSpPr>
        <p:spPr bwMode="auto">
          <a:xfrm flipH="1">
            <a:off x="2895600" y="19812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405" name="Line 223"/>
          <p:cNvSpPr>
            <a:spLocks noChangeShapeType="1"/>
          </p:cNvSpPr>
          <p:nvPr/>
        </p:nvSpPr>
        <p:spPr bwMode="auto">
          <a:xfrm flipH="1">
            <a:off x="2882900" y="1981200"/>
            <a:ext cx="12700" cy="3944939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406" name="Line 224"/>
          <p:cNvSpPr>
            <a:spLocks noChangeShapeType="1"/>
          </p:cNvSpPr>
          <p:nvPr/>
        </p:nvSpPr>
        <p:spPr bwMode="auto">
          <a:xfrm flipH="1">
            <a:off x="1230315" y="5926139"/>
            <a:ext cx="16525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407" name="Text Box 225"/>
          <p:cNvSpPr txBox="1">
            <a:spLocks noChangeArrowheads="1"/>
          </p:cNvSpPr>
          <p:nvPr/>
        </p:nvSpPr>
        <p:spPr bwMode="auto">
          <a:xfrm>
            <a:off x="566739" y="5661026"/>
            <a:ext cx="3320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  <a:latin typeface="+mj-lt"/>
              </a:rPr>
              <a:t>a</a:t>
            </a:r>
          </a:p>
        </p:txBody>
      </p:sp>
      <p:sp>
        <p:nvSpPr>
          <p:cNvPr id="15408" name="Line 226"/>
          <p:cNvSpPr>
            <a:spLocks noChangeShapeType="1"/>
          </p:cNvSpPr>
          <p:nvPr/>
        </p:nvSpPr>
        <p:spPr bwMode="auto">
          <a:xfrm flipH="1">
            <a:off x="2895600" y="3886200"/>
            <a:ext cx="2590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409" name="Line 227"/>
          <p:cNvSpPr>
            <a:spLocks noChangeShapeType="1"/>
          </p:cNvSpPr>
          <p:nvPr/>
        </p:nvSpPr>
        <p:spPr bwMode="auto">
          <a:xfrm>
            <a:off x="1828800" y="2667000"/>
            <a:ext cx="0" cy="1905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410" name="Line 228"/>
          <p:cNvSpPr>
            <a:spLocks noChangeShapeType="1"/>
          </p:cNvSpPr>
          <p:nvPr/>
        </p:nvSpPr>
        <p:spPr bwMode="auto">
          <a:xfrm flipH="1">
            <a:off x="1143000" y="2667000"/>
            <a:ext cx="1219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411" name="Line 229"/>
          <p:cNvSpPr>
            <a:spLocks noChangeShapeType="1"/>
          </p:cNvSpPr>
          <p:nvPr/>
        </p:nvSpPr>
        <p:spPr bwMode="auto">
          <a:xfrm>
            <a:off x="2209800" y="3048000"/>
            <a:ext cx="0" cy="1905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412" name="Line 231"/>
          <p:cNvSpPr>
            <a:spLocks noChangeShapeType="1"/>
          </p:cNvSpPr>
          <p:nvPr/>
        </p:nvSpPr>
        <p:spPr bwMode="auto">
          <a:xfrm>
            <a:off x="2590800" y="3429000"/>
            <a:ext cx="0" cy="1905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413" name="Text Box 232"/>
          <p:cNvSpPr txBox="1">
            <a:spLocks noChangeArrowheads="1"/>
          </p:cNvSpPr>
          <p:nvPr/>
        </p:nvSpPr>
        <p:spPr bwMode="auto">
          <a:xfrm>
            <a:off x="625475" y="2430464"/>
            <a:ext cx="3463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  <a:latin typeface="+mj-lt"/>
              </a:rPr>
              <a:t>d</a:t>
            </a:r>
          </a:p>
        </p:txBody>
      </p:sp>
      <p:sp>
        <p:nvSpPr>
          <p:cNvPr id="15414" name="Text Box 233"/>
          <p:cNvSpPr txBox="1">
            <a:spLocks noChangeArrowheads="1"/>
          </p:cNvSpPr>
          <p:nvPr/>
        </p:nvSpPr>
        <p:spPr bwMode="auto">
          <a:xfrm>
            <a:off x="615950" y="2814640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  <a:latin typeface="+mj-lt"/>
              </a:rPr>
              <a:t>c</a:t>
            </a:r>
          </a:p>
        </p:txBody>
      </p:sp>
      <p:sp>
        <p:nvSpPr>
          <p:cNvPr id="15415" name="Text Box 234"/>
          <p:cNvSpPr txBox="1">
            <a:spLocks noChangeArrowheads="1"/>
          </p:cNvSpPr>
          <p:nvPr/>
        </p:nvSpPr>
        <p:spPr bwMode="auto">
          <a:xfrm>
            <a:off x="615950" y="3198814"/>
            <a:ext cx="3463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  <a:latin typeface="+mj-lt"/>
              </a:rPr>
              <a:t>b</a:t>
            </a:r>
          </a:p>
        </p:txBody>
      </p:sp>
      <p:sp>
        <p:nvSpPr>
          <p:cNvPr id="56" name="Text Box 90"/>
          <p:cNvSpPr txBox="1">
            <a:spLocks noChangeArrowheads="1"/>
          </p:cNvSpPr>
          <p:nvPr/>
        </p:nvSpPr>
        <p:spPr bwMode="auto">
          <a:xfrm>
            <a:off x="191667" y="217063"/>
            <a:ext cx="9017012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1F497D"/>
                </a:solidFill>
                <a:latin typeface="+mj-lt"/>
              </a:rPr>
              <a:t>What if the function has more than three variables?</a:t>
            </a:r>
            <a:endParaRPr lang="en-US" altLang="en-US" b="1" dirty="0">
              <a:solidFill>
                <a:srgbClr val="1F497D"/>
              </a:solidFill>
              <a:latin typeface="+mj-lt"/>
            </a:endParaRPr>
          </a:p>
        </p:txBody>
      </p:sp>
      <p:sp>
        <p:nvSpPr>
          <p:cNvPr id="2" name="Oval 1"/>
          <p:cNvSpPr/>
          <p:nvPr/>
        </p:nvSpPr>
        <p:spPr>
          <a:xfrm>
            <a:off x="1777998" y="2611360"/>
            <a:ext cx="91440" cy="91440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2160203" y="3005660"/>
            <a:ext cx="91440" cy="91440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2547243" y="3368510"/>
            <a:ext cx="91440" cy="91440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2849618" y="3840215"/>
            <a:ext cx="91440" cy="91440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984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51567" y="2214859"/>
            <a:ext cx="3783013" cy="4378325"/>
          </a:xfrm>
          <a:prstGeom prst="rect">
            <a:avLst/>
          </a:prstGeom>
          <a:ln>
            <a:solidFill>
              <a:srgbClr val="FF99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+mj-lt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5131D26-29FF-43E9-BF3F-45AB95DB6E7C}" type="slidenum">
              <a:rPr lang="en-US" altLang="en-US" sz="1400" smtClean="0">
                <a:latin typeface="+mj-lt"/>
              </a:rPr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smtClean="0">
              <a:latin typeface="+mj-lt"/>
            </a:endParaRPr>
          </a:p>
        </p:txBody>
      </p:sp>
      <p:sp>
        <p:nvSpPr>
          <p:cNvPr id="16389" name="Rectangle 47"/>
          <p:cNvSpPr>
            <a:spLocks noChangeArrowheads="1"/>
          </p:cNvSpPr>
          <p:nvPr/>
        </p:nvSpPr>
        <p:spPr bwMode="auto">
          <a:xfrm>
            <a:off x="2823015" y="3803945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+mj-lt"/>
            </a:endParaRPr>
          </a:p>
        </p:txBody>
      </p:sp>
      <p:sp>
        <p:nvSpPr>
          <p:cNvPr id="16390" name="Line 48"/>
          <p:cNvSpPr>
            <a:spLocks noChangeShapeType="1"/>
          </p:cNvSpPr>
          <p:nvPr/>
        </p:nvSpPr>
        <p:spPr bwMode="auto">
          <a:xfrm>
            <a:off x="1908615" y="418494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391" name="Line 49"/>
          <p:cNvSpPr>
            <a:spLocks noChangeShapeType="1"/>
          </p:cNvSpPr>
          <p:nvPr/>
        </p:nvSpPr>
        <p:spPr bwMode="auto">
          <a:xfrm>
            <a:off x="3204015" y="2051345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392" name="Text Box 50"/>
          <p:cNvSpPr txBox="1">
            <a:spLocks noChangeArrowheads="1"/>
          </p:cNvSpPr>
          <p:nvPr/>
        </p:nvSpPr>
        <p:spPr bwMode="auto">
          <a:xfrm>
            <a:off x="2975415" y="1594145"/>
            <a:ext cx="2973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  <a:latin typeface="+mj-lt"/>
              </a:rPr>
              <a:t>E</a:t>
            </a:r>
          </a:p>
        </p:txBody>
      </p:sp>
      <p:sp>
        <p:nvSpPr>
          <p:cNvPr id="16393" name="Line 51"/>
          <p:cNvSpPr>
            <a:spLocks noChangeShapeType="1"/>
          </p:cNvSpPr>
          <p:nvPr/>
        </p:nvSpPr>
        <p:spPr bwMode="auto">
          <a:xfrm>
            <a:off x="2365815" y="4108745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394" name="Rectangle 53"/>
          <p:cNvSpPr>
            <a:spLocks noChangeArrowheads="1"/>
          </p:cNvSpPr>
          <p:nvPr/>
        </p:nvSpPr>
        <p:spPr bwMode="auto">
          <a:xfrm>
            <a:off x="5642415" y="2889545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D</a:t>
            </a:r>
            <a:r>
              <a:rPr lang="en-US" altLang="en-US" sz="1800" baseline="-6000">
                <a:latin typeface="+mj-lt"/>
              </a:rPr>
              <a:t>0</a:t>
            </a:r>
          </a:p>
        </p:txBody>
      </p:sp>
      <p:sp>
        <p:nvSpPr>
          <p:cNvPr id="16395" name="Line 55"/>
          <p:cNvSpPr>
            <a:spLocks noChangeShapeType="1"/>
          </p:cNvSpPr>
          <p:nvPr/>
        </p:nvSpPr>
        <p:spPr bwMode="auto">
          <a:xfrm>
            <a:off x="3508815" y="395634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396" name="Line 56"/>
          <p:cNvSpPr>
            <a:spLocks noChangeShapeType="1"/>
          </p:cNvSpPr>
          <p:nvPr/>
        </p:nvSpPr>
        <p:spPr bwMode="auto">
          <a:xfrm flipV="1">
            <a:off x="3737415" y="2356145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397" name="Line 57"/>
          <p:cNvSpPr>
            <a:spLocks noChangeShapeType="1"/>
          </p:cNvSpPr>
          <p:nvPr/>
        </p:nvSpPr>
        <p:spPr bwMode="auto">
          <a:xfrm>
            <a:off x="3737415" y="2356145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398" name="Line 58"/>
          <p:cNvSpPr>
            <a:spLocks noChangeShapeType="1"/>
          </p:cNvSpPr>
          <p:nvPr/>
        </p:nvSpPr>
        <p:spPr bwMode="auto">
          <a:xfrm>
            <a:off x="6023415" y="235614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399" name="Line 59"/>
          <p:cNvSpPr>
            <a:spLocks noChangeShapeType="1"/>
          </p:cNvSpPr>
          <p:nvPr/>
        </p:nvSpPr>
        <p:spPr bwMode="auto">
          <a:xfrm>
            <a:off x="5261415" y="327054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00" name="Line 60"/>
          <p:cNvSpPr>
            <a:spLocks noChangeShapeType="1"/>
          </p:cNvSpPr>
          <p:nvPr/>
        </p:nvSpPr>
        <p:spPr bwMode="auto">
          <a:xfrm>
            <a:off x="5413815" y="3194345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01" name="Text Box 61"/>
          <p:cNvSpPr txBox="1">
            <a:spLocks noChangeArrowheads="1"/>
          </p:cNvSpPr>
          <p:nvPr/>
        </p:nvSpPr>
        <p:spPr bwMode="auto">
          <a:xfrm>
            <a:off x="4499416" y="3041945"/>
            <a:ext cx="7395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  <a:latin typeface="+mj-lt"/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2, </a:t>
            </a:r>
            <a:r>
              <a:rPr lang="en-US" altLang="en-US" sz="1800">
                <a:solidFill>
                  <a:srgbClr val="C00000"/>
                </a:solidFill>
                <a:latin typeface="+mj-lt"/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1, </a:t>
            </a:r>
            <a:r>
              <a:rPr lang="en-US" altLang="en-US" sz="1800">
                <a:solidFill>
                  <a:srgbClr val="C00000"/>
                </a:solidFill>
                <a:latin typeface="+mj-lt"/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0</a:t>
            </a:r>
          </a:p>
        </p:txBody>
      </p:sp>
      <p:sp>
        <p:nvSpPr>
          <p:cNvPr id="16402" name="Rectangle 62"/>
          <p:cNvSpPr>
            <a:spLocks noChangeArrowheads="1"/>
          </p:cNvSpPr>
          <p:nvPr/>
        </p:nvSpPr>
        <p:spPr bwMode="auto">
          <a:xfrm>
            <a:off x="5642415" y="4032545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D</a:t>
            </a:r>
            <a:r>
              <a:rPr lang="en-US" altLang="en-US" sz="1800" baseline="-6000">
                <a:latin typeface="+mj-lt"/>
              </a:rPr>
              <a:t>1</a:t>
            </a:r>
          </a:p>
        </p:txBody>
      </p:sp>
      <p:sp>
        <p:nvSpPr>
          <p:cNvPr id="16403" name="Line 63"/>
          <p:cNvSpPr>
            <a:spLocks noChangeShapeType="1"/>
          </p:cNvSpPr>
          <p:nvPr/>
        </p:nvSpPr>
        <p:spPr bwMode="auto">
          <a:xfrm>
            <a:off x="5261415" y="441354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04" name="Line 64"/>
          <p:cNvSpPr>
            <a:spLocks noChangeShapeType="1"/>
          </p:cNvSpPr>
          <p:nvPr/>
        </p:nvSpPr>
        <p:spPr bwMode="auto">
          <a:xfrm>
            <a:off x="5413815" y="4337345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05" name="Line 66"/>
          <p:cNvSpPr>
            <a:spLocks noChangeShapeType="1"/>
          </p:cNvSpPr>
          <p:nvPr/>
        </p:nvSpPr>
        <p:spPr bwMode="auto">
          <a:xfrm>
            <a:off x="3508815" y="410874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06" name="Line 67"/>
          <p:cNvSpPr>
            <a:spLocks noChangeShapeType="1"/>
          </p:cNvSpPr>
          <p:nvPr/>
        </p:nvSpPr>
        <p:spPr bwMode="auto">
          <a:xfrm flipV="1">
            <a:off x="4194615" y="388014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07" name="Line 68"/>
          <p:cNvSpPr>
            <a:spLocks noChangeShapeType="1"/>
          </p:cNvSpPr>
          <p:nvPr/>
        </p:nvSpPr>
        <p:spPr bwMode="auto">
          <a:xfrm>
            <a:off x="4194615" y="3880145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08" name="Line 69"/>
          <p:cNvSpPr>
            <a:spLocks noChangeShapeType="1"/>
          </p:cNvSpPr>
          <p:nvPr/>
        </p:nvSpPr>
        <p:spPr bwMode="auto">
          <a:xfrm>
            <a:off x="6023415" y="388014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09" name="Line 70"/>
          <p:cNvSpPr>
            <a:spLocks noChangeShapeType="1"/>
          </p:cNvSpPr>
          <p:nvPr/>
        </p:nvSpPr>
        <p:spPr bwMode="auto">
          <a:xfrm>
            <a:off x="6328215" y="296574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10" name="Rectangle 71"/>
          <p:cNvSpPr>
            <a:spLocks noChangeArrowheads="1"/>
          </p:cNvSpPr>
          <p:nvPr/>
        </p:nvSpPr>
        <p:spPr bwMode="auto">
          <a:xfrm>
            <a:off x="6633015" y="2665709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  <a:latin typeface="+mj-lt"/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  <a:latin typeface="+mj-lt"/>
              </a:rPr>
              <a:t>0</a:t>
            </a:r>
          </a:p>
        </p:txBody>
      </p:sp>
      <p:sp>
        <p:nvSpPr>
          <p:cNvPr id="16411" name="Line 72"/>
          <p:cNvSpPr>
            <a:spLocks noChangeShapeType="1"/>
          </p:cNvSpPr>
          <p:nvPr/>
        </p:nvSpPr>
        <p:spPr bwMode="auto">
          <a:xfrm>
            <a:off x="6328215" y="357534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12" name="Rectangle 73"/>
          <p:cNvSpPr>
            <a:spLocks noChangeArrowheads="1"/>
          </p:cNvSpPr>
          <p:nvPr/>
        </p:nvSpPr>
        <p:spPr bwMode="auto">
          <a:xfrm>
            <a:off x="6633015" y="3305471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  <a:latin typeface="+mj-lt"/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  <a:latin typeface="+mj-lt"/>
              </a:rPr>
              <a:t>7</a:t>
            </a:r>
          </a:p>
        </p:txBody>
      </p:sp>
      <p:sp>
        <p:nvSpPr>
          <p:cNvPr id="16413" name="Line 74"/>
          <p:cNvSpPr>
            <a:spLocks noChangeShapeType="1"/>
          </p:cNvSpPr>
          <p:nvPr/>
        </p:nvSpPr>
        <p:spPr bwMode="auto">
          <a:xfrm>
            <a:off x="6328215" y="418494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14" name="Rectangle 75"/>
          <p:cNvSpPr>
            <a:spLocks noChangeArrowheads="1"/>
          </p:cNvSpPr>
          <p:nvPr/>
        </p:nvSpPr>
        <p:spPr bwMode="auto">
          <a:xfrm>
            <a:off x="6633015" y="3884908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  <a:latin typeface="+mj-lt"/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  <a:latin typeface="+mj-lt"/>
              </a:rPr>
              <a:t>8</a:t>
            </a:r>
          </a:p>
        </p:txBody>
      </p:sp>
      <p:sp>
        <p:nvSpPr>
          <p:cNvPr id="16415" name="Line 76"/>
          <p:cNvSpPr>
            <a:spLocks noChangeShapeType="1"/>
          </p:cNvSpPr>
          <p:nvPr/>
        </p:nvSpPr>
        <p:spPr bwMode="auto">
          <a:xfrm>
            <a:off x="6328215" y="479454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16" name="Rectangle 77"/>
          <p:cNvSpPr>
            <a:spLocks noChangeArrowheads="1"/>
          </p:cNvSpPr>
          <p:nvPr/>
        </p:nvSpPr>
        <p:spPr bwMode="auto">
          <a:xfrm>
            <a:off x="6606029" y="4456409"/>
            <a:ext cx="5437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  <a:latin typeface="+mj-lt"/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  <a:latin typeface="+mj-lt"/>
              </a:rPr>
              <a:t>15</a:t>
            </a:r>
          </a:p>
        </p:txBody>
      </p:sp>
      <p:sp>
        <p:nvSpPr>
          <p:cNvPr id="16417" name="Rectangle 82"/>
          <p:cNvSpPr>
            <a:spLocks noChangeArrowheads="1"/>
          </p:cNvSpPr>
          <p:nvPr/>
        </p:nvSpPr>
        <p:spPr bwMode="auto">
          <a:xfrm>
            <a:off x="5636065" y="5556545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D</a:t>
            </a:r>
            <a:r>
              <a:rPr lang="en-US" altLang="en-US" sz="1800" baseline="-6000">
                <a:latin typeface="+mj-lt"/>
              </a:rPr>
              <a:t>7</a:t>
            </a:r>
          </a:p>
        </p:txBody>
      </p:sp>
      <p:sp>
        <p:nvSpPr>
          <p:cNvPr id="16418" name="Line 83"/>
          <p:cNvSpPr>
            <a:spLocks noChangeShapeType="1"/>
          </p:cNvSpPr>
          <p:nvPr/>
        </p:nvSpPr>
        <p:spPr bwMode="auto">
          <a:xfrm>
            <a:off x="5255065" y="593754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19" name="Line 84"/>
          <p:cNvSpPr>
            <a:spLocks noChangeShapeType="1"/>
          </p:cNvSpPr>
          <p:nvPr/>
        </p:nvSpPr>
        <p:spPr bwMode="auto">
          <a:xfrm>
            <a:off x="5407465" y="5861345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20" name="Line 86"/>
          <p:cNvSpPr>
            <a:spLocks noChangeShapeType="1"/>
          </p:cNvSpPr>
          <p:nvPr/>
        </p:nvSpPr>
        <p:spPr bwMode="auto">
          <a:xfrm>
            <a:off x="6321865" y="563274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21" name="Rectangle 87"/>
          <p:cNvSpPr>
            <a:spLocks noChangeArrowheads="1"/>
          </p:cNvSpPr>
          <p:nvPr/>
        </p:nvSpPr>
        <p:spPr bwMode="auto">
          <a:xfrm>
            <a:off x="6626666" y="5332709"/>
            <a:ext cx="5437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  <a:latin typeface="+mj-lt"/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  <a:latin typeface="+mj-lt"/>
              </a:rPr>
              <a:t>56</a:t>
            </a:r>
          </a:p>
        </p:txBody>
      </p:sp>
      <p:sp>
        <p:nvSpPr>
          <p:cNvPr id="16422" name="Line 88"/>
          <p:cNvSpPr>
            <a:spLocks noChangeShapeType="1"/>
          </p:cNvSpPr>
          <p:nvPr/>
        </p:nvSpPr>
        <p:spPr bwMode="auto">
          <a:xfrm>
            <a:off x="6321865" y="624234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23" name="Rectangle 89"/>
          <p:cNvSpPr>
            <a:spLocks noChangeArrowheads="1"/>
          </p:cNvSpPr>
          <p:nvPr/>
        </p:nvSpPr>
        <p:spPr bwMode="auto">
          <a:xfrm>
            <a:off x="6626666" y="5972471"/>
            <a:ext cx="5437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  <a:latin typeface="+mj-lt"/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  <a:latin typeface="+mj-lt"/>
              </a:rPr>
              <a:t>63</a:t>
            </a:r>
          </a:p>
        </p:txBody>
      </p:sp>
      <p:sp>
        <p:nvSpPr>
          <p:cNvPr id="16424" name="Line 90"/>
          <p:cNvSpPr>
            <a:spLocks noChangeShapeType="1"/>
          </p:cNvSpPr>
          <p:nvPr/>
        </p:nvSpPr>
        <p:spPr bwMode="auto">
          <a:xfrm>
            <a:off x="3508815" y="456594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25" name="Line 91"/>
          <p:cNvSpPr>
            <a:spLocks noChangeShapeType="1"/>
          </p:cNvSpPr>
          <p:nvPr/>
        </p:nvSpPr>
        <p:spPr bwMode="auto">
          <a:xfrm>
            <a:off x="4194615" y="4565945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26" name="Line 92"/>
          <p:cNvSpPr>
            <a:spLocks noChangeShapeType="1"/>
          </p:cNvSpPr>
          <p:nvPr/>
        </p:nvSpPr>
        <p:spPr bwMode="auto">
          <a:xfrm>
            <a:off x="4194615" y="5251745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27" name="Line 93"/>
          <p:cNvSpPr>
            <a:spLocks noChangeShapeType="1"/>
          </p:cNvSpPr>
          <p:nvPr/>
        </p:nvSpPr>
        <p:spPr bwMode="auto">
          <a:xfrm>
            <a:off x="5947215" y="525174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428" name="Text Box 94"/>
          <p:cNvSpPr txBox="1">
            <a:spLocks noChangeArrowheads="1"/>
          </p:cNvSpPr>
          <p:nvPr/>
        </p:nvSpPr>
        <p:spPr bwMode="auto">
          <a:xfrm>
            <a:off x="5859904" y="2819696"/>
            <a:ext cx="2973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E</a:t>
            </a:r>
          </a:p>
        </p:txBody>
      </p:sp>
      <p:sp>
        <p:nvSpPr>
          <p:cNvPr id="16429" name="Text Box 96"/>
          <p:cNvSpPr txBox="1">
            <a:spLocks noChangeArrowheads="1"/>
          </p:cNvSpPr>
          <p:nvPr/>
        </p:nvSpPr>
        <p:spPr bwMode="auto">
          <a:xfrm>
            <a:off x="4543866" y="4184945"/>
            <a:ext cx="7395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  <a:latin typeface="+mj-lt"/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2, </a:t>
            </a:r>
            <a:r>
              <a:rPr lang="en-US" altLang="en-US" sz="1800">
                <a:solidFill>
                  <a:srgbClr val="C00000"/>
                </a:solidFill>
                <a:latin typeface="+mj-lt"/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1, </a:t>
            </a:r>
            <a:r>
              <a:rPr lang="en-US" altLang="en-US" sz="1800">
                <a:solidFill>
                  <a:srgbClr val="C00000"/>
                </a:solidFill>
                <a:latin typeface="+mj-lt"/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0</a:t>
            </a:r>
          </a:p>
        </p:txBody>
      </p:sp>
      <p:sp>
        <p:nvSpPr>
          <p:cNvPr id="16430" name="Text Box 97"/>
          <p:cNvSpPr txBox="1">
            <a:spLocks noChangeArrowheads="1"/>
          </p:cNvSpPr>
          <p:nvPr/>
        </p:nvSpPr>
        <p:spPr bwMode="auto">
          <a:xfrm>
            <a:off x="4499416" y="5708945"/>
            <a:ext cx="7395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  <a:latin typeface="+mj-lt"/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2, </a:t>
            </a:r>
            <a:r>
              <a:rPr lang="en-US" altLang="en-US" sz="1800">
                <a:solidFill>
                  <a:srgbClr val="C00000"/>
                </a:solidFill>
                <a:latin typeface="+mj-lt"/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1, </a:t>
            </a:r>
            <a:r>
              <a:rPr lang="en-US" altLang="en-US" sz="1800">
                <a:solidFill>
                  <a:srgbClr val="C00000"/>
                </a:solidFill>
                <a:latin typeface="+mj-lt"/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0</a:t>
            </a:r>
          </a:p>
        </p:txBody>
      </p:sp>
      <p:sp>
        <p:nvSpPr>
          <p:cNvPr id="16431" name="Text Box 98"/>
          <p:cNvSpPr txBox="1">
            <a:spLocks noChangeArrowheads="1"/>
          </p:cNvSpPr>
          <p:nvPr/>
        </p:nvSpPr>
        <p:spPr bwMode="auto">
          <a:xfrm>
            <a:off x="1146616" y="3956345"/>
            <a:ext cx="7395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  <a:latin typeface="+mj-lt"/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5, </a:t>
            </a:r>
            <a:r>
              <a:rPr lang="en-US" altLang="en-US" sz="1800">
                <a:solidFill>
                  <a:srgbClr val="C00000"/>
                </a:solidFill>
                <a:latin typeface="+mj-lt"/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4, </a:t>
            </a:r>
            <a:r>
              <a:rPr lang="en-US" altLang="en-US" sz="1800">
                <a:solidFill>
                  <a:srgbClr val="C00000"/>
                </a:solidFill>
                <a:latin typeface="+mj-lt"/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  <a:latin typeface="+mj-lt"/>
              </a:rPr>
              <a:t>3</a:t>
            </a:r>
          </a:p>
        </p:txBody>
      </p:sp>
      <p:sp>
        <p:nvSpPr>
          <p:cNvPr id="16433" name="Text Box 100"/>
          <p:cNvSpPr txBox="1">
            <a:spLocks noChangeArrowheads="1"/>
          </p:cNvSpPr>
          <p:nvPr/>
        </p:nvSpPr>
        <p:spPr bwMode="auto">
          <a:xfrm>
            <a:off x="6606029" y="4802484"/>
            <a:ext cx="467997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C00000"/>
                </a:solidFill>
                <a:latin typeface="+mj-lt"/>
              </a:rPr>
              <a:t>…</a:t>
            </a:r>
          </a:p>
        </p:txBody>
      </p:sp>
      <p:sp>
        <p:nvSpPr>
          <p:cNvPr id="16434" name="Text Box 101"/>
          <p:cNvSpPr txBox="1">
            <a:spLocks noChangeArrowheads="1"/>
          </p:cNvSpPr>
          <p:nvPr/>
        </p:nvSpPr>
        <p:spPr bwMode="auto">
          <a:xfrm>
            <a:off x="4685154" y="4534195"/>
            <a:ext cx="467997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C00000"/>
                </a:solidFill>
                <a:latin typeface="+mj-lt"/>
              </a:rPr>
              <a:t>…</a:t>
            </a:r>
          </a:p>
        </p:txBody>
      </p:sp>
      <p:sp>
        <p:nvSpPr>
          <p:cNvPr id="53" name="Text Box 174"/>
          <p:cNvSpPr txBox="1">
            <a:spLocks noChangeArrowheads="1"/>
          </p:cNvSpPr>
          <p:nvPr/>
        </p:nvSpPr>
        <p:spPr bwMode="auto">
          <a:xfrm>
            <a:off x="887661" y="1085852"/>
            <a:ext cx="74782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j-lt"/>
              </a:rPr>
              <a:t>6</a:t>
            </a:r>
            <a:r>
              <a:rPr lang="en-US" altLang="en-US" sz="2400" dirty="0" smtClean="0">
                <a:latin typeface="+mj-lt"/>
              </a:rPr>
              <a:t> variables: Implement </a:t>
            </a:r>
            <a:r>
              <a:rPr lang="en-US" altLang="en-US" sz="2400" dirty="0">
                <a:latin typeface="+mj-lt"/>
              </a:rPr>
              <a:t>a 6</a:t>
            </a:r>
            <a:r>
              <a:rPr lang="en-US" altLang="en-US" sz="2400" dirty="0" smtClean="0">
                <a:latin typeface="+mj-lt"/>
              </a:rPr>
              <a:t>:64 </a:t>
            </a:r>
            <a:r>
              <a:rPr lang="en-US" altLang="en-US" sz="2400" dirty="0">
                <a:latin typeface="+mj-lt"/>
              </a:rPr>
              <a:t>decoder </a:t>
            </a:r>
            <a:r>
              <a:rPr lang="en-US" altLang="en-US" sz="2400" dirty="0" smtClean="0">
                <a:latin typeface="+mj-lt"/>
              </a:rPr>
              <a:t>using 3:8 </a:t>
            </a:r>
            <a:r>
              <a:rPr lang="en-US" altLang="en-US" sz="2400" dirty="0">
                <a:latin typeface="+mj-lt"/>
              </a:rPr>
              <a:t>decoders.</a:t>
            </a:r>
          </a:p>
        </p:txBody>
      </p:sp>
      <p:sp>
        <p:nvSpPr>
          <p:cNvPr id="54" name="Text Box 90"/>
          <p:cNvSpPr txBox="1">
            <a:spLocks noChangeArrowheads="1"/>
          </p:cNvSpPr>
          <p:nvPr/>
        </p:nvSpPr>
        <p:spPr bwMode="auto">
          <a:xfrm>
            <a:off x="167477" y="217063"/>
            <a:ext cx="9017012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1F497D"/>
                </a:solidFill>
                <a:latin typeface="+mj-lt"/>
              </a:rPr>
              <a:t>What if the function has more than three variables?</a:t>
            </a:r>
            <a:endParaRPr lang="en-US" altLang="en-US" b="1" dirty="0">
              <a:solidFill>
                <a:srgbClr val="1F497D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06034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1"/>
          <p:cNvSpPr>
            <a:spLocks noChangeArrowheads="1"/>
          </p:cNvSpPr>
          <p:nvPr/>
        </p:nvSpPr>
        <p:spPr bwMode="auto">
          <a:xfrm>
            <a:off x="663575" y="76202"/>
            <a:ext cx="8320088" cy="131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 dirty="0" smtClean="0">
                <a:solidFill>
                  <a:schemeClr val="tx2"/>
                </a:solidFill>
                <a:latin typeface="+mj-lt"/>
              </a:rPr>
              <a:t>Encoder Definition</a:t>
            </a:r>
            <a:endParaRPr lang="en-US" altLang="en-US" sz="44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4607" y="1262490"/>
            <a:ext cx="75196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en-US" sz="2400" dirty="0" smtClean="0">
                <a:solidFill>
                  <a:schemeClr val="tx2"/>
                </a:solidFill>
                <a:latin typeface="+mj-lt"/>
              </a:rPr>
              <a:t>A digital module that converts the assertion of a device to the binary address of the device.</a:t>
            </a:r>
            <a:endParaRPr lang="en-US" altLang="en-US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ext Box 114"/>
          <p:cNvSpPr txBox="1">
            <a:spLocks noChangeArrowheads="1"/>
          </p:cNvSpPr>
          <p:nvPr/>
        </p:nvSpPr>
        <p:spPr bwMode="auto">
          <a:xfrm>
            <a:off x="2947575" y="2216188"/>
            <a:ext cx="11894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j-lt"/>
              </a:rPr>
              <a:t>8 inputs</a:t>
            </a:r>
          </a:p>
        </p:txBody>
      </p:sp>
      <p:sp>
        <p:nvSpPr>
          <p:cNvPr id="5" name="Text Box 115"/>
          <p:cNvSpPr txBox="1">
            <a:spLocks noChangeArrowheads="1"/>
          </p:cNvSpPr>
          <p:nvPr/>
        </p:nvSpPr>
        <p:spPr bwMode="auto">
          <a:xfrm>
            <a:off x="5404826" y="2216188"/>
            <a:ext cx="13842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j-lt"/>
              </a:rPr>
              <a:t>3 outputs</a:t>
            </a:r>
          </a:p>
        </p:txBody>
      </p:sp>
      <p:sp>
        <p:nvSpPr>
          <p:cNvPr id="6" name="Rectangle 116"/>
          <p:cNvSpPr>
            <a:spLocks noChangeArrowheads="1"/>
          </p:cNvSpPr>
          <p:nvPr/>
        </p:nvSpPr>
        <p:spPr bwMode="auto">
          <a:xfrm>
            <a:off x="4389026" y="2851834"/>
            <a:ext cx="822325" cy="1371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+mj-lt"/>
            </a:endParaRPr>
          </a:p>
        </p:txBody>
      </p:sp>
      <p:sp>
        <p:nvSpPr>
          <p:cNvPr id="7" name="Line 117"/>
          <p:cNvSpPr>
            <a:spLocks noChangeShapeType="1"/>
          </p:cNvSpPr>
          <p:nvPr/>
        </p:nvSpPr>
        <p:spPr bwMode="auto">
          <a:xfrm>
            <a:off x="5227224" y="3156634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8" name="Line 118"/>
          <p:cNvSpPr>
            <a:spLocks noChangeShapeType="1"/>
          </p:cNvSpPr>
          <p:nvPr/>
        </p:nvSpPr>
        <p:spPr bwMode="auto">
          <a:xfrm>
            <a:off x="5227224" y="3447146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9" name="Line 119"/>
          <p:cNvSpPr>
            <a:spLocks noChangeShapeType="1"/>
          </p:cNvSpPr>
          <p:nvPr/>
        </p:nvSpPr>
        <p:spPr bwMode="auto">
          <a:xfrm>
            <a:off x="5227224" y="3751946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0" name="Line 120"/>
          <p:cNvSpPr>
            <a:spLocks noChangeShapeType="1"/>
          </p:cNvSpPr>
          <p:nvPr/>
        </p:nvSpPr>
        <p:spPr bwMode="auto">
          <a:xfrm>
            <a:off x="3398424" y="3004234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1" name="Line 121"/>
          <p:cNvSpPr>
            <a:spLocks noChangeShapeType="1"/>
          </p:cNvSpPr>
          <p:nvPr/>
        </p:nvSpPr>
        <p:spPr bwMode="auto">
          <a:xfrm>
            <a:off x="3398424" y="3156634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2" name="Line 122"/>
          <p:cNvSpPr>
            <a:spLocks noChangeShapeType="1"/>
          </p:cNvSpPr>
          <p:nvPr/>
        </p:nvSpPr>
        <p:spPr bwMode="auto">
          <a:xfrm>
            <a:off x="3398424" y="3309034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" name="Line 123"/>
          <p:cNvSpPr>
            <a:spLocks noChangeShapeType="1"/>
          </p:cNvSpPr>
          <p:nvPr/>
        </p:nvSpPr>
        <p:spPr bwMode="auto">
          <a:xfrm>
            <a:off x="3398424" y="3461434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4" name="Line 124"/>
          <p:cNvSpPr>
            <a:spLocks noChangeShapeType="1"/>
          </p:cNvSpPr>
          <p:nvPr/>
        </p:nvSpPr>
        <p:spPr bwMode="auto">
          <a:xfrm>
            <a:off x="3398424" y="3613834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" name="Line 125"/>
          <p:cNvSpPr>
            <a:spLocks noChangeShapeType="1"/>
          </p:cNvSpPr>
          <p:nvPr/>
        </p:nvSpPr>
        <p:spPr bwMode="auto">
          <a:xfrm>
            <a:off x="3398424" y="3766234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6" name="Line 126"/>
          <p:cNvSpPr>
            <a:spLocks noChangeShapeType="1"/>
          </p:cNvSpPr>
          <p:nvPr/>
        </p:nvSpPr>
        <p:spPr bwMode="auto">
          <a:xfrm>
            <a:off x="3398424" y="3918634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7" name="Line 127"/>
          <p:cNvSpPr>
            <a:spLocks noChangeShapeType="1"/>
          </p:cNvSpPr>
          <p:nvPr/>
        </p:nvSpPr>
        <p:spPr bwMode="auto">
          <a:xfrm>
            <a:off x="3398424" y="4071034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8" name="Text Box 130"/>
          <p:cNvSpPr txBox="1">
            <a:spLocks noChangeArrowheads="1"/>
          </p:cNvSpPr>
          <p:nvPr/>
        </p:nvSpPr>
        <p:spPr bwMode="auto">
          <a:xfrm>
            <a:off x="6065424" y="2928034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y</a:t>
            </a:r>
            <a:r>
              <a:rPr lang="en-US" altLang="en-US" sz="1800" baseline="-18000">
                <a:latin typeface="+mj-lt"/>
              </a:rPr>
              <a:t>0</a:t>
            </a:r>
          </a:p>
        </p:txBody>
      </p:sp>
      <p:sp>
        <p:nvSpPr>
          <p:cNvPr id="19" name="Text Box 131"/>
          <p:cNvSpPr txBox="1">
            <a:spLocks noChangeArrowheads="1"/>
          </p:cNvSpPr>
          <p:nvPr/>
        </p:nvSpPr>
        <p:spPr bwMode="auto">
          <a:xfrm>
            <a:off x="6065424" y="3218546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y</a:t>
            </a:r>
            <a:r>
              <a:rPr lang="en-US" altLang="en-US" sz="1800" baseline="-18000">
                <a:latin typeface="+mj-lt"/>
              </a:rPr>
              <a:t>1</a:t>
            </a:r>
          </a:p>
        </p:txBody>
      </p:sp>
      <p:sp>
        <p:nvSpPr>
          <p:cNvPr id="20" name="Text Box 132"/>
          <p:cNvSpPr txBox="1">
            <a:spLocks noChangeArrowheads="1"/>
          </p:cNvSpPr>
          <p:nvPr/>
        </p:nvSpPr>
        <p:spPr bwMode="auto">
          <a:xfrm>
            <a:off x="6065424" y="3537634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y</a:t>
            </a:r>
            <a:r>
              <a:rPr lang="en-US" altLang="en-US" sz="1800" baseline="-18000">
                <a:latin typeface="+mj-lt"/>
              </a:rPr>
              <a:t>2</a:t>
            </a:r>
          </a:p>
        </p:txBody>
      </p:sp>
      <p:sp>
        <p:nvSpPr>
          <p:cNvPr id="21" name="Text Box 135"/>
          <p:cNvSpPr txBox="1">
            <a:spLocks noChangeArrowheads="1"/>
          </p:cNvSpPr>
          <p:nvPr/>
        </p:nvSpPr>
        <p:spPr bwMode="auto">
          <a:xfrm>
            <a:off x="4389024" y="2912160"/>
            <a:ext cx="24878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1</a:t>
            </a:r>
            <a:endParaRPr lang="en-US" altLang="en-US" sz="1000" baseline="-1800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+mj-lt"/>
              </a:rPr>
              <a:t>7</a:t>
            </a:r>
            <a:endParaRPr lang="en-US" altLang="en-US" sz="1000" baseline="-18000">
              <a:latin typeface="+mj-lt"/>
            </a:endParaRPr>
          </a:p>
        </p:txBody>
      </p:sp>
      <p:sp>
        <p:nvSpPr>
          <p:cNvPr id="22" name="Line 136"/>
          <p:cNvSpPr>
            <a:spLocks noChangeShapeType="1"/>
          </p:cNvSpPr>
          <p:nvPr/>
        </p:nvSpPr>
        <p:spPr bwMode="auto">
          <a:xfrm>
            <a:off x="4770024" y="2447021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3" name="Text Box 137"/>
          <p:cNvSpPr txBox="1">
            <a:spLocks noChangeArrowheads="1"/>
          </p:cNvSpPr>
          <p:nvPr/>
        </p:nvSpPr>
        <p:spPr bwMode="auto">
          <a:xfrm>
            <a:off x="4577710" y="2065190"/>
            <a:ext cx="3349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j-lt"/>
              </a:rPr>
              <a:t>E</a:t>
            </a:r>
          </a:p>
        </p:txBody>
      </p:sp>
      <p:sp>
        <p:nvSpPr>
          <p:cNvPr id="24" name="Text Box 142"/>
          <p:cNvSpPr txBox="1">
            <a:spLocks noChangeArrowheads="1"/>
          </p:cNvSpPr>
          <p:nvPr/>
        </p:nvSpPr>
        <p:spPr bwMode="auto">
          <a:xfrm>
            <a:off x="4581340" y="4354820"/>
            <a:ext cx="3642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j-lt"/>
              </a:rPr>
              <a:t>A</a:t>
            </a:r>
          </a:p>
        </p:txBody>
      </p:sp>
      <p:sp>
        <p:nvSpPr>
          <p:cNvPr id="25" name="Line 143"/>
          <p:cNvSpPr>
            <a:spLocks noChangeShapeType="1"/>
          </p:cNvSpPr>
          <p:nvPr/>
        </p:nvSpPr>
        <p:spPr bwMode="auto">
          <a:xfrm>
            <a:off x="4770024" y="4223434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6" name="Rectangle 145"/>
          <p:cNvSpPr>
            <a:spLocks noChangeArrowheads="1"/>
          </p:cNvSpPr>
          <p:nvPr/>
        </p:nvSpPr>
        <p:spPr bwMode="auto">
          <a:xfrm>
            <a:off x="3022188" y="2837547"/>
            <a:ext cx="3032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+mj-lt"/>
              </a:rPr>
              <a:t>I</a:t>
            </a:r>
            <a:r>
              <a:rPr lang="en-US" altLang="en-US" sz="1400" baseline="-18000">
                <a:latin typeface="+mj-lt"/>
              </a:rPr>
              <a:t>0</a:t>
            </a:r>
          </a:p>
        </p:txBody>
      </p:sp>
      <p:sp>
        <p:nvSpPr>
          <p:cNvPr id="27" name="Rectangle 146"/>
          <p:cNvSpPr>
            <a:spLocks noChangeArrowheads="1"/>
          </p:cNvSpPr>
          <p:nvPr/>
        </p:nvSpPr>
        <p:spPr bwMode="auto">
          <a:xfrm>
            <a:off x="3022188" y="3904347"/>
            <a:ext cx="2905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+mj-lt"/>
              </a:rPr>
              <a:t>I</a:t>
            </a:r>
            <a:r>
              <a:rPr lang="en-US" altLang="en-US" sz="1400" baseline="-18000">
                <a:latin typeface="+mj-lt"/>
              </a:rPr>
              <a:t>7</a:t>
            </a:r>
          </a:p>
        </p:txBody>
      </p:sp>
      <p:sp>
        <p:nvSpPr>
          <p:cNvPr id="28" name="Text Box 147"/>
          <p:cNvSpPr txBox="1">
            <a:spLocks noChangeArrowheads="1"/>
          </p:cNvSpPr>
          <p:nvPr/>
        </p:nvSpPr>
        <p:spPr bwMode="auto">
          <a:xfrm>
            <a:off x="4906549" y="2988359"/>
            <a:ext cx="30008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j-lt"/>
              </a:rPr>
              <a:t>2</a:t>
            </a:r>
          </a:p>
        </p:txBody>
      </p:sp>
      <p:sp>
        <p:nvSpPr>
          <p:cNvPr id="29" name="Text Box 140"/>
          <p:cNvSpPr txBox="1">
            <a:spLocks noChangeArrowheads="1"/>
          </p:cNvSpPr>
          <p:nvPr/>
        </p:nvSpPr>
        <p:spPr bwMode="auto">
          <a:xfrm>
            <a:off x="2106929" y="4877486"/>
            <a:ext cx="525491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latin typeface="+mj-lt"/>
              </a:rPr>
              <a:t>(</a:t>
            </a:r>
            <a:r>
              <a:rPr lang="en-US" altLang="en-US" sz="2400" b="1" dirty="0">
                <a:latin typeface="+mj-lt"/>
              </a:rPr>
              <a:t>y</a:t>
            </a:r>
            <a:r>
              <a:rPr lang="en-US" altLang="en-US" sz="2400" b="1" baseline="-18000" dirty="0">
                <a:latin typeface="+mj-lt"/>
              </a:rPr>
              <a:t>n-1</a:t>
            </a:r>
            <a:r>
              <a:rPr lang="en-US" altLang="en-US" sz="2400" b="1" dirty="0">
                <a:latin typeface="+mj-lt"/>
              </a:rPr>
              <a:t>,.., y</a:t>
            </a:r>
            <a:r>
              <a:rPr lang="en-US" altLang="en-US" sz="2400" b="1" baseline="-18000" dirty="0">
                <a:latin typeface="+mj-lt"/>
              </a:rPr>
              <a:t>0</a:t>
            </a:r>
            <a:r>
              <a:rPr lang="en-US" altLang="en-US" sz="2400" b="1" dirty="0">
                <a:latin typeface="+mj-lt"/>
              </a:rPr>
              <a:t> ) = </a:t>
            </a:r>
            <a:r>
              <a:rPr lang="en-US" altLang="en-US" sz="2400" b="1" dirty="0" smtClean="0">
                <a:latin typeface="+mj-lt"/>
              </a:rPr>
              <a:t>I</a:t>
            </a:r>
            <a:r>
              <a:rPr lang="en-US" altLang="en-US" sz="2400" dirty="0" smtClean="0">
                <a:latin typeface="+mj-lt"/>
              </a:rPr>
              <a:t>	 if	 </a:t>
            </a:r>
            <a:r>
              <a:rPr lang="en-US" altLang="en-US" sz="2400" b="1" dirty="0" smtClean="0">
                <a:latin typeface="+mj-lt"/>
              </a:rPr>
              <a:t>E </a:t>
            </a:r>
            <a:r>
              <a:rPr lang="en-US" altLang="en-US" sz="2400" b="1" dirty="0">
                <a:latin typeface="+mj-lt"/>
              </a:rPr>
              <a:t>= </a:t>
            </a:r>
            <a:r>
              <a:rPr lang="en-US" altLang="en-US" sz="2400" b="1" dirty="0" smtClean="0">
                <a:latin typeface="+mj-lt"/>
              </a:rPr>
              <a:t>1</a:t>
            </a:r>
            <a:r>
              <a:rPr lang="en-US" altLang="en-US" sz="2400" dirty="0" smtClean="0">
                <a:latin typeface="+mj-lt"/>
              </a:rPr>
              <a:t> &amp; </a:t>
            </a:r>
            <a:r>
              <a:rPr lang="en-US" altLang="en-US" sz="2400" b="1" dirty="0" smtClean="0">
                <a:latin typeface="+mj-lt"/>
              </a:rPr>
              <a:t>one </a:t>
            </a:r>
            <a:r>
              <a:rPr lang="en-US" altLang="en-US" sz="2400" b="1" dirty="0" err="1" smtClean="0">
                <a:latin typeface="+mj-lt"/>
              </a:rPr>
              <a:t>i</a:t>
            </a:r>
            <a:r>
              <a:rPr lang="en-US" altLang="en-US" sz="2400" b="1" dirty="0" smtClean="0">
                <a:latin typeface="+mj-lt"/>
              </a:rPr>
              <a:t> </a:t>
            </a:r>
            <a:r>
              <a:rPr lang="en-US" altLang="en-US" sz="2400" b="1" dirty="0" err="1" smtClean="0">
                <a:latin typeface="+mj-lt"/>
              </a:rPr>
              <a:t>s.t.</a:t>
            </a:r>
            <a:r>
              <a:rPr lang="en-US" altLang="en-US" sz="2400" b="1" dirty="0" smtClean="0">
                <a:latin typeface="+mj-lt"/>
              </a:rPr>
              <a:t> I</a:t>
            </a:r>
            <a:r>
              <a:rPr lang="en-US" altLang="en-US" sz="2400" b="1" baseline="-12000" dirty="0" smtClean="0">
                <a:latin typeface="+mj-lt"/>
              </a:rPr>
              <a:t>i</a:t>
            </a:r>
            <a:r>
              <a:rPr lang="en-US" altLang="en-US" sz="2400" b="1" dirty="0" smtClean="0">
                <a:latin typeface="+mj-lt"/>
              </a:rPr>
              <a:t> </a:t>
            </a:r>
            <a:r>
              <a:rPr lang="en-US" altLang="en-US" sz="2400" b="1" dirty="0">
                <a:latin typeface="+mj-lt"/>
              </a:rPr>
              <a:t>= </a:t>
            </a:r>
            <a:r>
              <a:rPr lang="en-US" altLang="en-US" sz="2400" b="1" dirty="0" smtClean="0">
                <a:latin typeface="+mj-lt"/>
              </a:rPr>
              <a:t>1</a:t>
            </a:r>
            <a:endParaRPr lang="en-US" altLang="en-US" sz="2400" b="1" dirty="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+mj-lt"/>
              </a:rPr>
              <a:t>(y</a:t>
            </a:r>
            <a:r>
              <a:rPr lang="en-US" altLang="en-US" sz="2400" b="1" baseline="-25000" dirty="0">
                <a:latin typeface="+mj-lt"/>
              </a:rPr>
              <a:t>n-1</a:t>
            </a:r>
            <a:r>
              <a:rPr lang="en-US" altLang="en-US" sz="2400" b="1" dirty="0">
                <a:latin typeface="+mj-lt"/>
              </a:rPr>
              <a:t>,.., y</a:t>
            </a:r>
            <a:r>
              <a:rPr lang="en-US" altLang="en-US" sz="2400" b="1" baseline="-25000" dirty="0">
                <a:latin typeface="+mj-lt"/>
              </a:rPr>
              <a:t>0</a:t>
            </a:r>
            <a:r>
              <a:rPr lang="en-US" altLang="en-US" sz="2400" b="1" dirty="0">
                <a:latin typeface="+mj-lt"/>
              </a:rPr>
              <a:t> ) = </a:t>
            </a:r>
            <a:r>
              <a:rPr lang="en-US" altLang="en-US" sz="2400" b="1" dirty="0" smtClean="0">
                <a:latin typeface="+mj-lt"/>
              </a:rPr>
              <a:t>0</a:t>
            </a:r>
            <a:r>
              <a:rPr lang="en-US" altLang="en-US" sz="2400" dirty="0" smtClean="0">
                <a:latin typeface="+mj-lt"/>
              </a:rPr>
              <a:t>, otherwise</a:t>
            </a:r>
            <a:r>
              <a:rPr lang="en-US" altLang="en-US" sz="2400" dirty="0">
                <a:latin typeface="+mj-lt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1" dirty="0" smtClean="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latin typeface="+mj-lt"/>
              </a:rPr>
              <a:t>A </a:t>
            </a:r>
            <a:r>
              <a:rPr lang="en-US" altLang="en-US" sz="2400" b="1" dirty="0">
                <a:latin typeface="+mj-lt"/>
              </a:rPr>
              <a:t>= 1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smtClean="0">
                <a:latin typeface="+mj-lt"/>
              </a:rPr>
              <a:t>  if   </a:t>
            </a:r>
            <a:r>
              <a:rPr lang="en-US" altLang="en-US" sz="2400" b="1" dirty="0" smtClean="0">
                <a:latin typeface="+mj-lt"/>
              </a:rPr>
              <a:t>E </a:t>
            </a:r>
            <a:r>
              <a:rPr lang="en-US" altLang="en-US" sz="2400" b="1" dirty="0">
                <a:latin typeface="+mj-lt"/>
              </a:rPr>
              <a:t>= 1</a:t>
            </a:r>
            <a:r>
              <a:rPr lang="en-US" altLang="en-US" sz="2400" dirty="0">
                <a:latin typeface="+mj-lt"/>
              </a:rPr>
              <a:t> &amp;</a:t>
            </a:r>
            <a:r>
              <a:rPr lang="en-US" altLang="en-US" sz="2400" dirty="0" smtClean="0">
                <a:latin typeface="+mj-lt"/>
              </a:rPr>
              <a:t> </a:t>
            </a:r>
            <a:r>
              <a:rPr lang="en-US" altLang="en-US" sz="2400" b="1" dirty="0">
                <a:latin typeface="+mj-lt"/>
              </a:rPr>
              <a:t>one </a:t>
            </a:r>
            <a:r>
              <a:rPr lang="en-US" altLang="en-US" sz="2400" b="1" dirty="0" err="1">
                <a:latin typeface="+mj-lt"/>
              </a:rPr>
              <a:t>i</a:t>
            </a:r>
            <a:r>
              <a:rPr lang="en-US" altLang="en-US" sz="2400" b="1" dirty="0">
                <a:latin typeface="+mj-lt"/>
              </a:rPr>
              <a:t> </a:t>
            </a:r>
            <a:r>
              <a:rPr lang="en-US" altLang="en-US" sz="2400" b="1" dirty="0" err="1">
                <a:latin typeface="+mj-lt"/>
              </a:rPr>
              <a:t>s.t.</a:t>
            </a:r>
            <a:r>
              <a:rPr lang="en-US" altLang="en-US" sz="2400" b="1" dirty="0">
                <a:latin typeface="+mj-lt"/>
              </a:rPr>
              <a:t> I</a:t>
            </a:r>
            <a:r>
              <a:rPr lang="en-US" altLang="en-US" sz="2400" b="1" baseline="-12000" dirty="0">
                <a:latin typeface="+mj-lt"/>
              </a:rPr>
              <a:t>i</a:t>
            </a:r>
            <a:r>
              <a:rPr lang="en-US" altLang="en-US" sz="2400" b="1" dirty="0">
                <a:latin typeface="+mj-lt"/>
              </a:rPr>
              <a:t>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+mj-lt"/>
              </a:rPr>
              <a:t>A = </a:t>
            </a:r>
            <a:r>
              <a:rPr lang="en-US" altLang="en-US" sz="2400" b="1" dirty="0" smtClean="0">
                <a:latin typeface="+mj-lt"/>
              </a:rPr>
              <a:t>0</a:t>
            </a:r>
            <a:r>
              <a:rPr lang="en-US" altLang="en-US" sz="2400" dirty="0" smtClean="0">
                <a:latin typeface="+mj-lt"/>
              </a:rPr>
              <a:t>,  otherwise</a:t>
            </a:r>
            <a:r>
              <a:rPr lang="en-US" altLang="en-US" sz="2400" dirty="0">
                <a:latin typeface="+mj-lt"/>
              </a:rPr>
              <a:t>.</a:t>
            </a:r>
          </a:p>
        </p:txBody>
      </p:sp>
      <p:sp>
        <p:nvSpPr>
          <p:cNvPr id="30" name="Left Brace 29"/>
          <p:cNvSpPr/>
          <p:nvPr/>
        </p:nvSpPr>
        <p:spPr>
          <a:xfrm>
            <a:off x="2781901" y="2851834"/>
            <a:ext cx="165674" cy="136029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0757" y="3201979"/>
            <a:ext cx="2273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j-lt"/>
              </a:rPr>
              <a:t>Only one input can be asserted</a:t>
            </a:r>
            <a:endParaRPr lang="en-US" dirty="0">
              <a:latin typeface="+mj-lt"/>
            </a:endParaRPr>
          </a:p>
        </p:txBody>
      </p:sp>
      <p:sp>
        <p:nvSpPr>
          <p:cNvPr id="36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2D4558B-F7D5-407B-8DA0-3EC4221368A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052621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1"/>
          <p:cNvSpPr>
            <a:spLocks noChangeArrowheads="1"/>
          </p:cNvSpPr>
          <p:nvPr/>
        </p:nvSpPr>
        <p:spPr bwMode="auto">
          <a:xfrm>
            <a:off x="663575" y="76202"/>
            <a:ext cx="8320088" cy="131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 dirty="0" smtClean="0">
                <a:solidFill>
                  <a:schemeClr val="tx2"/>
                </a:solidFill>
                <a:latin typeface="+mj-lt"/>
              </a:rPr>
              <a:t>Priority Encoder</a:t>
            </a:r>
            <a:endParaRPr lang="en-US" altLang="en-US" sz="44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9" name="Text Box 140"/>
          <p:cNvSpPr txBox="1">
            <a:spLocks noChangeArrowheads="1"/>
          </p:cNvSpPr>
          <p:nvPr/>
        </p:nvSpPr>
        <p:spPr bwMode="auto">
          <a:xfrm>
            <a:off x="2106929" y="4635586"/>
            <a:ext cx="647600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latin typeface="+mj-lt"/>
              </a:rPr>
              <a:t>(</a:t>
            </a:r>
            <a:r>
              <a:rPr lang="en-US" altLang="en-US" sz="2400" b="1" dirty="0">
                <a:latin typeface="+mj-lt"/>
              </a:rPr>
              <a:t>y</a:t>
            </a:r>
            <a:r>
              <a:rPr lang="en-US" altLang="en-US" sz="2400" b="1" baseline="-18000" dirty="0">
                <a:latin typeface="+mj-lt"/>
              </a:rPr>
              <a:t>n-1</a:t>
            </a:r>
            <a:r>
              <a:rPr lang="en-US" altLang="en-US" sz="2400" b="1" dirty="0">
                <a:latin typeface="+mj-lt"/>
              </a:rPr>
              <a:t>,.., y</a:t>
            </a:r>
            <a:r>
              <a:rPr lang="en-US" altLang="en-US" sz="2400" b="1" baseline="-18000" dirty="0">
                <a:latin typeface="+mj-lt"/>
              </a:rPr>
              <a:t>0</a:t>
            </a:r>
            <a:r>
              <a:rPr lang="en-US" altLang="en-US" sz="2400" b="1" dirty="0">
                <a:latin typeface="+mj-lt"/>
              </a:rPr>
              <a:t> ) = </a:t>
            </a:r>
            <a:r>
              <a:rPr lang="en-US" altLang="en-US" sz="2400" b="1" dirty="0" smtClean="0">
                <a:latin typeface="+mj-lt"/>
              </a:rPr>
              <a:t>I</a:t>
            </a:r>
            <a:r>
              <a:rPr lang="en-US" altLang="en-US" sz="2400" dirty="0" smtClean="0">
                <a:latin typeface="+mj-lt"/>
              </a:rPr>
              <a:t>	 if	 </a:t>
            </a:r>
            <a:r>
              <a:rPr lang="en-US" altLang="en-US" sz="2400" b="1" dirty="0" smtClean="0">
                <a:latin typeface="+mj-lt"/>
              </a:rPr>
              <a:t>E </a:t>
            </a:r>
            <a:r>
              <a:rPr lang="en-US" altLang="en-US" sz="2400" b="1" dirty="0">
                <a:latin typeface="+mj-lt"/>
              </a:rPr>
              <a:t>= </a:t>
            </a:r>
            <a:r>
              <a:rPr lang="en-US" altLang="en-US" sz="2400" b="1" dirty="0" smtClean="0">
                <a:latin typeface="+mj-lt"/>
              </a:rPr>
              <a:t>1</a:t>
            </a:r>
            <a:r>
              <a:rPr lang="en-US" altLang="en-US" sz="2400" dirty="0" smtClean="0">
                <a:latin typeface="+mj-lt"/>
              </a:rPr>
              <a:t> &amp; </a:t>
            </a:r>
            <a:r>
              <a:rPr lang="en-US" altLang="en-US" sz="2400" b="1" dirty="0" smtClean="0">
                <a:latin typeface="+mj-lt"/>
              </a:rPr>
              <a:t>I</a:t>
            </a:r>
            <a:r>
              <a:rPr lang="en-US" altLang="en-US" sz="2400" b="1" baseline="-12000" dirty="0" smtClean="0">
                <a:latin typeface="+mj-lt"/>
              </a:rPr>
              <a:t>i</a:t>
            </a:r>
            <a:r>
              <a:rPr lang="en-US" altLang="en-US" sz="2400" b="1" dirty="0" smtClean="0">
                <a:latin typeface="+mj-lt"/>
              </a:rPr>
              <a:t> </a:t>
            </a:r>
            <a:r>
              <a:rPr lang="en-US" altLang="en-US" sz="2400" b="1" dirty="0">
                <a:latin typeface="+mj-lt"/>
              </a:rPr>
              <a:t>= </a:t>
            </a:r>
            <a:r>
              <a:rPr lang="en-US" altLang="en-US" sz="2400" b="1" dirty="0" smtClean="0">
                <a:latin typeface="+mj-lt"/>
              </a:rPr>
              <a:t>1 </a:t>
            </a:r>
            <a:r>
              <a:rPr lang="en-US" altLang="en-US" sz="2400" dirty="0" smtClean="0">
                <a:latin typeface="+mj-lt"/>
              </a:rPr>
              <a:t>&amp;</a:t>
            </a:r>
            <a:r>
              <a:rPr lang="en-US" altLang="en-US" sz="2400" b="1" dirty="0" smtClean="0">
                <a:latin typeface="+mj-lt"/>
              </a:rPr>
              <a:t> </a:t>
            </a:r>
            <a:r>
              <a:rPr lang="en-US" altLang="en-US" sz="2400" b="1" dirty="0" err="1" smtClean="0">
                <a:latin typeface="+mj-lt"/>
              </a:rPr>
              <a:t>I</a:t>
            </a:r>
            <a:r>
              <a:rPr lang="en-US" altLang="en-US" sz="2400" b="1" baseline="-25000" dirty="0" err="1" smtClean="0">
                <a:latin typeface="+mj-lt"/>
              </a:rPr>
              <a:t>k</a:t>
            </a:r>
            <a:r>
              <a:rPr lang="en-US" altLang="en-US" sz="2400" b="1" dirty="0" smtClean="0">
                <a:latin typeface="+mj-lt"/>
              </a:rPr>
              <a:t> = 0 for all k &gt; </a:t>
            </a:r>
            <a:r>
              <a:rPr lang="en-US" altLang="en-US" sz="2400" b="1" dirty="0" err="1" smtClean="0">
                <a:latin typeface="+mj-lt"/>
              </a:rPr>
              <a:t>i</a:t>
            </a:r>
            <a:endParaRPr lang="en-US" altLang="en-US" sz="2400" b="1" dirty="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+mj-lt"/>
              </a:rPr>
              <a:t>(y</a:t>
            </a:r>
            <a:r>
              <a:rPr lang="en-US" altLang="en-US" sz="2400" b="1" baseline="-25000" dirty="0">
                <a:latin typeface="+mj-lt"/>
              </a:rPr>
              <a:t>n-1</a:t>
            </a:r>
            <a:r>
              <a:rPr lang="en-US" altLang="en-US" sz="2400" b="1" dirty="0">
                <a:latin typeface="+mj-lt"/>
              </a:rPr>
              <a:t>,.., y</a:t>
            </a:r>
            <a:r>
              <a:rPr lang="en-US" altLang="en-US" sz="2400" b="1" baseline="-25000" dirty="0">
                <a:latin typeface="+mj-lt"/>
              </a:rPr>
              <a:t>0</a:t>
            </a:r>
            <a:r>
              <a:rPr lang="en-US" altLang="en-US" sz="2400" b="1" dirty="0">
                <a:latin typeface="+mj-lt"/>
              </a:rPr>
              <a:t> ) = </a:t>
            </a:r>
            <a:r>
              <a:rPr lang="en-US" altLang="en-US" sz="2400" b="1" dirty="0" smtClean="0">
                <a:latin typeface="+mj-lt"/>
              </a:rPr>
              <a:t>0</a:t>
            </a:r>
            <a:r>
              <a:rPr lang="en-US" altLang="en-US" sz="2400" dirty="0" smtClean="0">
                <a:latin typeface="+mj-lt"/>
              </a:rPr>
              <a:t>, otherwise</a:t>
            </a:r>
            <a:r>
              <a:rPr lang="en-US" altLang="en-US" sz="2400" dirty="0">
                <a:latin typeface="+mj-lt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1" dirty="0" smtClean="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err="1" smtClean="0">
                <a:latin typeface="+mj-lt"/>
              </a:rPr>
              <a:t>E</a:t>
            </a:r>
            <a:r>
              <a:rPr lang="en-US" altLang="en-US" sz="2400" b="1" baseline="-25000" dirty="0" err="1" smtClean="0">
                <a:latin typeface="+mj-lt"/>
              </a:rPr>
              <a:t>o</a:t>
            </a:r>
            <a:r>
              <a:rPr lang="en-US" altLang="en-US" sz="2400" b="1" dirty="0" smtClean="0">
                <a:latin typeface="+mj-lt"/>
              </a:rPr>
              <a:t> </a:t>
            </a:r>
            <a:r>
              <a:rPr lang="en-US" altLang="en-US" sz="2400" b="1" dirty="0">
                <a:latin typeface="+mj-lt"/>
              </a:rPr>
              <a:t>= 1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smtClean="0">
                <a:latin typeface="+mj-lt"/>
              </a:rPr>
              <a:t>   if   </a:t>
            </a:r>
            <a:r>
              <a:rPr lang="en-US" altLang="en-US" sz="2400" b="1" dirty="0" smtClean="0">
                <a:latin typeface="+mj-lt"/>
              </a:rPr>
              <a:t>E </a:t>
            </a:r>
            <a:r>
              <a:rPr lang="en-US" altLang="en-US" sz="2400" b="1" dirty="0">
                <a:latin typeface="+mj-lt"/>
              </a:rPr>
              <a:t>= 1</a:t>
            </a:r>
            <a:r>
              <a:rPr lang="en-US" altLang="en-US" sz="2400" dirty="0">
                <a:latin typeface="+mj-lt"/>
              </a:rPr>
              <a:t> &amp;</a:t>
            </a:r>
            <a:r>
              <a:rPr lang="en-US" altLang="en-US" sz="2400" dirty="0" smtClean="0">
                <a:latin typeface="+mj-lt"/>
              </a:rPr>
              <a:t> </a:t>
            </a:r>
            <a:r>
              <a:rPr lang="en-US" altLang="en-US" sz="2400" b="1" dirty="0" smtClean="0">
                <a:latin typeface="+mj-lt"/>
              </a:rPr>
              <a:t>I</a:t>
            </a:r>
            <a:r>
              <a:rPr lang="en-US" altLang="en-US" sz="2400" b="1" baseline="-12000" dirty="0" smtClean="0">
                <a:latin typeface="+mj-lt"/>
              </a:rPr>
              <a:t>i</a:t>
            </a:r>
            <a:r>
              <a:rPr lang="en-US" altLang="en-US" sz="2400" b="1" dirty="0" smtClean="0">
                <a:latin typeface="+mj-lt"/>
              </a:rPr>
              <a:t> </a:t>
            </a:r>
            <a:r>
              <a:rPr lang="en-US" altLang="en-US" sz="2400" b="1" dirty="0">
                <a:latin typeface="+mj-lt"/>
              </a:rPr>
              <a:t>= </a:t>
            </a:r>
            <a:r>
              <a:rPr lang="en-US" altLang="en-US" sz="2400" b="1" dirty="0" smtClean="0">
                <a:latin typeface="+mj-lt"/>
              </a:rPr>
              <a:t>0 for all </a:t>
            </a:r>
            <a:r>
              <a:rPr lang="en-US" altLang="en-US" sz="2400" b="1" dirty="0" err="1" smtClean="0">
                <a:latin typeface="+mj-lt"/>
              </a:rPr>
              <a:t>i</a:t>
            </a:r>
            <a:endParaRPr lang="en-US" altLang="en-US" sz="2400" b="1" dirty="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err="1" smtClean="0">
                <a:latin typeface="+mj-lt"/>
              </a:rPr>
              <a:t>G</a:t>
            </a:r>
            <a:r>
              <a:rPr lang="en-US" altLang="en-US" sz="2400" b="1" baseline="-25000" dirty="0" err="1" smtClean="0">
                <a:latin typeface="+mj-lt"/>
              </a:rPr>
              <a:t>s</a:t>
            </a:r>
            <a:r>
              <a:rPr lang="en-US" altLang="en-US" sz="2400" b="1" dirty="0" smtClean="0">
                <a:latin typeface="+mj-lt"/>
              </a:rPr>
              <a:t> = 1</a:t>
            </a:r>
            <a:r>
              <a:rPr lang="en-US" altLang="en-US" sz="2400" dirty="0">
                <a:latin typeface="+mj-lt"/>
              </a:rPr>
              <a:t> </a:t>
            </a:r>
            <a:r>
              <a:rPr lang="en-US" altLang="en-US" sz="2400" dirty="0" smtClean="0">
                <a:latin typeface="+mj-lt"/>
              </a:rPr>
              <a:t>   if   </a:t>
            </a:r>
            <a:r>
              <a:rPr lang="en-US" altLang="en-US" sz="2400" b="1" dirty="0" smtClean="0">
                <a:latin typeface="+mj-lt"/>
              </a:rPr>
              <a:t>E = 1</a:t>
            </a:r>
            <a:r>
              <a:rPr lang="en-US" altLang="en-US" sz="2400" dirty="0" smtClean="0">
                <a:latin typeface="+mj-lt"/>
              </a:rPr>
              <a:t> &amp;    </a:t>
            </a:r>
            <a:r>
              <a:rPr lang="en-US" altLang="en-US" sz="2400" b="1" dirty="0" err="1">
                <a:latin typeface="+mj-lt"/>
              </a:rPr>
              <a:t>i</a:t>
            </a:r>
            <a:r>
              <a:rPr lang="en-US" altLang="en-US" sz="2400" b="1" dirty="0" smtClean="0">
                <a:latin typeface="+mj-lt"/>
              </a:rPr>
              <a:t> </a:t>
            </a:r>
            <a:r>
              <a:rPr lang="en-US" altLang="en-US" sz="2400" b="1" dirty="0" err="1" smtClean="0">
                <a:latin typeface="+mj-lt"/>
              </a:rPr>
              <a:t>s.t.</a:t>
            </a:r>
            <a:r>
              <a:rPr lang="en-US" altLang="en-US" sz="2400" b="1" dirty="0" smtClean="0">
                <a:latin typeface="+mj-lt"/>
              </a:rPr>
              <a:t> I</a:t>
            </a:r>
            <a:r>
              <a:rPr lang="en-US" altLang="en-US" sz="2400" b="1" baseline="-25000" dirty="0" smtClean="0">
                <a:latin typeface="+mj-lt"/>
              </a:rPr>
              <a:t>i</a:t>
            </a:r>
            <a:r>
              <a:rPr lang="en-US" altLang="en-US" sz="2400" b="1" dirty="0" smtClean="0">
                <a:latin typeface="+mj-lt"/>
              </a:rPr>
              <a:t> = 1</a:t>
            </a:r>
            <a:endParaRPr lang="en-US" altLang="en-US" sz="2400" dirty="0">
              <a:latin typeface="+mj-lt"/>
            </a:endParaRPr>
          </a:p>
        </p:txBody>
      </p:sp>
      <p:sp>
        <p:nvSpPr>
          <p:cNvPr id="30" name="Left Brace 29"/>
          <p:cNvSpPr/>
          <p:nvPr/>
        </p:nvSpPr>
        <p:spPr>
          <a:xfrm>
            <a:off x="2767978" y="2205129"/>
            <a:ext cx="152016" cy="166164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7042" y="2730274"/>
            <a:ext cx="2273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j-lt"/>
              </a:rPr>
              <a:t>More than one input can be asserted</a:t>
            </a:r>
            <a:endParaRPr lang="en-US" dirty="0">
              <a:latin typeface="+mj-lt"/>
            </a:endParaRPr>
          </a:p>
        </p:txBody>
      </p:sp>
      <p:grpSp>
        <p:nvGrpSpPr>
          <p:cNvPr id="32" name="Group 33"/>
          <p:cNvGrpSpPr>
            <a:grpSpLocks/>
          </p:cNvGrpSpPr>
          <p:nvPr/>
        </p:nvGrpSpPr>
        <p:grpSpPr bwMode="auto">
          <a:xfrm>
            <a:off x="2919994" y="1283513"/>
            <a:ext cx="3704288" cy="3235842"/>
            <a:chOff x="2438400" y="3720693"/>
            <a:chExt cx="3400451" cy="2611462"/>
          </a:xfrm>
        </p:grpSpPr>
        <p:sp>
          <p:nvSpPr>
            <p:cNvPr id="33" name="Rectangle 12"/>
            <p:cNvSpPr>
              <a:spLocks noChangeArrowheads="1"/>
            </p:cNvSpPr>
            <p:nvPr/>
          </p:nvSpPr>
          <p:spPr bwMode="auto">
            <a:xfrm>
              <a:off x="3810000" y="4433888"/>
              <a:ext cx="822325" cy="1371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+mj-lt"/>
              </a:endParaRPr>
            </a:p>
          </p:txBody>
        </p:sp>
        <p:sp>
          <p:nvSpPr>
            <p:cNvPr id="34" name="Line 13"/>
            <p:cNvSpPr>
              <a:spLocks noChangeShapeType="1"/>
            </p:cNvSpPr>
            <p:nvPr/>
          </p:nvSpPr>
          <p:spPr bwMode="auto">
            <a:xfrm>
              <a:off x="4648200" y="4738688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5" name="Line 14"/>
            <p:cNvSpPr>
              <a:spLocks noChangeShapeType="1"/>
            </p:cNvSpPr>
            <p:nvPr/>
          </p:nvSpPr>
          <p:spPr bwMode="auto">
            <a:xfrm>
              <a:off x="4648200" y="50292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6" name="Line 15"/>
            <p:cNvSpPr>
              <a:spLocks noChangeShapeType="1"/>
            </p:cNvSpPr>
            <p:nvPr/>
          </p:nvSpPr>
          <p:spPr bwMode="auto">
            <a:xfrm>
              <a:off x="4648200" y="53340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7" name="Line 16"/>
            <p:cNvSpPr>
              <a:spLocks noChangeShapeType="1"/>
            </p:cNvSpPr>
            <p:nvPr/>
          </p:nvSpPr>
          <p:spPr bwMode="auto">
            <a:xfrm>
              <a:off x="2819400" y="45862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8" name="Line 17"/>
            <p:cNvSpPr>
              <a:spLocks noChangeShapeType="1"/>
            </p:cNvSpPr>
            <p:nvPr/>
          </p:nvSpPr>
          <p:spPr bwMode="auto">
            <a:xfrm>
              <a:off x="2819400" y="47386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9" name="Line 18"/>
            <p:cNvSpPr>
              <a:spLocks noChangeShapeType="1"/>
            </p:cNvSpPr>
            <p:nvPr/>
          </p:nvSpPr>
          <p:spPr bwMode="auto">
            <a:xfrm>
              <a:off x="2819400" y="48910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0" name="Line 19"/>
            <p:cNvSpPr>
              <a:spLocks noChangeShapeType="1"/>
            </p:cNvSpPr>
            <p:nvPr/>
          </p:nvSpPr>
          <p:spPr bwMode="auto">
            <a:xfrm>
              <a:off x="2819400" y="50434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1" name="Line 20"/>
            <p:cNvSpPr>
              <a:spLocks noChangeShapeType="1"/>
            </p:cNvSpPr>
            <p:nvPr/>
          </p:nvSpPr>
          <p:spPr bwMode="auto">
            <a:xfrm>
              <a:off x="2819400" y="51958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2" name="Line 21"/>
            <p:cNvSpPr>
              <a:spLocks noChangeShapeType="1"/>
            </p:cNvSpPr>
            <p:nvPr/>
          </p:nvSpPr>
          <p:spPr bwMode="auto">
            <a:xfrm>
              <a:off x="2819400" y="53482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3" name="Line 22"/>
            <p:cNvSpPr>
              <a:spLocks noChangeShapeType="1"/>
            </p:cNvSpPr>
            <p:nvPr/>
          </p:nvSpPr>
          <p:spPr bwMode="auto">
            <a:xfrm>
              <a:off x="2819400" y="55006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4" name="Line 23"/>
            <p:cNvSpPr>
              <a:spLocks noChangeShapeType="1"/>
            </p:cNvSpPr>
            <p:nvPr/>
          </p:nvSpPr>
          <p:spPr bwMode="auto">
            <a:xfrm>
              <a:off x="2819400" y="56530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5" name="Text Box 27"/>
            <p:cNvSpPr txBox="1">
              <a:spLocks noChangeArrowheads="1"/>
            </p:cNvSpPr>
            <p:nvPr/>
          </p:nvSpPr>
          <p:spPr bwMode="auto">
            <a:xfrm>
              <a:off x="3810000" y="4494213"/>
              <a:ext cx="228380" cy="1068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+mj-lt"/>
                </a:rPr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+mj-lt"/>
                </a:rPr>
                <a:t>1</a:t>
              </a:r>
              <a:endParaRPr lang="en-US" altLang="en-US" sz="1000" baseline="-18000">
                <a:latin typeface="+mj-lt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+mj-lt"/>
                </a:rPr>
                <a:t>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+mj-lt"/>
                </a:rPr>
                <a:t>3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+mj-lt"/>
                </a:rPr>
                <a:t>4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+mj-lt"/>
                </a:rPr>
                <a:t>5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+mj-lt"/>
                </a:rPr>
                <a:t>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latin typeface="+mj-lt"/>
                </a:rPr>
                <a:t>7</a:t>
              </a:r>
              <a:endParaRPr lang="en-US" altLang="en-US" sz="1000" baseline="-18000">
                <a:latin typeface="+mj-lt"/>
              </a:endParaRPr>
            </a:p>
          </p:txBody>
        </p:sp>
        <p:sp>
          <p:nvSpPr>
            <p:cNvPr id="46" name="Line 28"/>
            <p:cNvSpPr>
              <a:spLocks noChangeShapeType="1"/>
            </p:cNvSpPr>
            <p:nvPr/>
          </p:nvSpPr>
          <p:spPr bwMode="auto">
            <a:xfrm>
              <a:off x="4191000" y="402907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7" name="Text Box 29"/>
            <p:cNvSpPr txBox="1">
              <a:spLocks noChangeArrowheads="1"/>
            </p:cNvSpPr>
            <p:nvPr/>
          </p:nvSpPr>
          <p:spPr bwMode="auto">
            <a:xfrm>
              <a:off x="4040120" y="3720693"/>
              <a:ext cx="272985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+mj-lt"/>
                </a:rPr>
                <a:t>E</a:t>
              </a:r>
            </a:p>
          </p:txBody>
        </p:sp>
        <p:sp>
          <p:nvSpPr>
            <p:cNvPr id="48" name="Text Box 30"/>
            <p:cNvSpPr txBox="1">
              <a:spLocks noChangeArrowheads="1"/>
            </p:cNvSpPr>
            <p:nvPr/>
          </p:nvSpPr>
          <p:spPr bwMode="auto">
            <a:xfrm>
              <a:off x="3848100" y="6034088"/>
              <a:ext cx="384729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+mj-lt"/>
                </a:rPr>
                <a:t>Eo</a:t>
              </a:r>
            </a:p>
          </p:txBody>
        </p:sp>
        <p:sp>
          <p:nvSpPr>
            <p:cNvPr id="49" name="Line 31"/>
            <p:cNvSpPr>
              <a:spLocks noChangeShapeType="1"/>
            </p:cNvSpPr>
            <p:nvPr/>
          </p:nvSpPr>
          <p:spPr bwMode="auto">
            <a:xfrm>
              <a:off x="4000500" y="580548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50" name="Text Box 32"/>
            <p:cNvSpPr txBox="1">
              <a:spLocks noChangeArrowheads="1"/>
            </p:cNvSpPr>
            <p:nvPr/>
          </p:nvSpPr>
          <p:spPr bwMode="auto">
            <a:xfrm>
              <a:off x="4260850" y="6034088"/>
              <a:ext cx="386074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+mj-lt"/>
                </a:rPr>
                <a:t>Gs</a:t>
              </a:r>
            </a:p>
          </p:txBody>
        </p:sp>
        <p:sp>
          <p:nvSpPr>
            <p:cNvPr id="51" name="Line 33"/>
            <p:cNvSpPr>
              <a:spLocks noChangeShapeType="1"/>
            </p:cNvSpPr>
            <p:nvPr/>
          </p:nvSpPr>
          <p:spPr bwMode="auto">
            <a:xfrm>
              <a:off x="4413250" y="580548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52" name="Rectangle 34"/>
            <p:cNvSpPr>
              <a:spLocks noChangeArrowheads="1"/>
            </p:cNvSpPr>
            <p:nvPr/>
          </p:nvSpPr>
          <p:spPr bwMode="auto">
            <a:xfrm>
              <a:off x="2438400" y="4419600"/>
              <a:ext cx="278411" cy="248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+mj-lt"/>
                </a:rPr>
                <a:t>I</a:t>
              </a:r>
              <a:r>
                <a:rPr lang="en-US" altLang="en-US" sz="1400" baseline="-18000">
                  <a:latin typeface="+mj-lt"/>
                </a:rPr>
                <a:t>0</a:t>
              </a:r>
            </a:p>
          </p:txBody>
        </p:sp>
        <p:sp>
          <p:nvSpPr>
            <p:cNvPr id="53" name="Rectangle 35"/>
            <p:cNvSpPr>
              <a:spLocks noChangeArrowheads="1"/>
            </p:cNvSpPr>
            <p:nvPr/>
          </p:nvSpPr>
          <p:spPr bwMode="auto">
            <a:xfrm>
              <a:off x="2438400" y="5486400"/>
              <a:ext cx="266731" cy="248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+mj-lt"/>
                </a:rPr>
                <a:t>I</a:t>
              </a:r>
              <a:r>
                <a:rPr lang="en-US" altLang="en-US" sz="1400" baseline="-18000">
                  <a:latin typeface="+mj-lt"/>
                </a:rPr>
                <a:t>7</a:t>
              </a:r>
            </a:p>
          </p:txBody>
        </p:sp>
        <p:sp>
          <p:nvSpPr>
            <p:cNvPr id="54" name="Text Box 36"/>
            <p:cNvSpPr txBox="1">
              <a:spLocks noChangeArrowheads="1"/>
            </p:cNvSpPr>
            <p:nvPr/>
          </p:nvSpPr>
          <p:spPr bwMode="auto">
            <a:xfrm>
              <a:off x="5492750" y="4510088"/>
              <a:ext cx="346101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+mj-lt"/>
                </a:rPr>
                <a:t>y</a:t>
              </a:r>
              <a:r>
                <a:rPr lang="en-US" altLang="en-US" sz="1800" baseline="-18000">
                  <a:latin typeface="+mj-lt"/>
                </a:rPr>
                <a:t>0</a:t>
              </a:r>
            </a:p>
          </p:txBody>
        </p:sp>
        <p:sp>
          <p:nvSpPr>
            <p:cNvPr id="55" name="Text Box 37"/>
            <p:cNvSpPr txBox="1">
              <a:spLocks noChangeArrowheads="1"/>
            </p:cNvSpPr>
            <p:nvPr/>
          </p:nvSpPr>
          <p:spPr bwMode="auto">
            <a:xfrm>
              <a:off x="5492750" y="4800600"/>
              <a:ext cx="346101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+mj-lt"/>
                </a:rPr>
                <a:t>y</a:t>
              </a:r>
              <a:r>
                <a:rPr lang="en-US" altLang="en-US" sz="1800" baseline="-18000">
                  <a:latin typeface="+mj-lt"/>
                </a:rPr>
                <a:t>1</a:t>
              </a:r>
            </a:p>
          </p:txBody>
        </p:sp>
        <p:sp>
          <p:nvSpPr>
            <p:cNvPr id="56" name="Text Box 38"/>
            <p:cNvSpPr txBox="1">
              <a:spLocks noChangeArrowheads="1"/>
            </p:cNvSpPr>
            <p:nvPr/>
          </p:nvSpPr>
          <p:spPr bwMode="auto">
            <a:xfrm>
              <a:off x="5492750" y="5119687"/>
              <a:ext cx="346101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+mj-lt"/>
                </a:rPr>
                <a:t>y</a:t>
              </a:r>
              <a:r>
                <a:rPr lang="en-US" altLang="en-US" sz="1800" baseline="-18000">
                  <a:latin typeface="+mj-lt"/>
                </a:rPr>
                <a:t>2</a:t>
              </a:r>
            </a:p>
          </p:txBody>
        </p:sp>
        <p:sp>
          <p:nvSpPr>
            <p:cNvPr id="57" name="Text Box 39"/>
            <p:cNvSpPr txBox="1">
              <a:spLocks noChangeArrowheads="1"/>
            </p:cNvSpPr>
            <p:nvPr/>
          </p:nvSpPr>
          <p:spPr bwMode="auto">
            <a:xfrm>
              <a:off x="4333875" y="4570413"/>
              <a:ext cx="275468" cy="745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+mj-lt"/>
                </a:rPr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+mj-lt"/>
                </a:rPr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+mj-lt"/>
                </a:rPr>
                <a:t>2</a:t>
              </a:r>
            </a:p>
          </p:txBody>
        </p:sp>
      </p:grpSp>
      <p:sp>
        <p:nvSpPr>
          <p:cNvPr id="58" name="Text Box 10"/>
          <p:cNvSpPr txBox="1">
            <a:spLocks noChangeArrowheads="1"/>
          </p:cNvSpPr>
          <p:nvPr/>
        </p:nvSpPr>
        <p:spPr bwMode="auto">
          <a:xfrm rot="10800000">
            <a:off x="4374357" y="6159221"/>
            <a:ext cx="396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+mj-lt"/>
              </a:rPr>
              <a:t>E</a:t>
            </a:r>
          </a:p>
        </p:txBody>
      </p:sp>
      <p:sp>
        <p:nvSpPr>
          <p:cNvPr id="59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2D4558B-F7D5-407B-8DA0-3EC4221368A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1060012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4FD2608-7A97-4B59-8248-BC682338EAC0}" type="slidenum">
              <a:rPr lang="en-US" altLang="en-US" sz="1400" smtClean="0">
                <a:latin typeface="+mj-lt"/>
              </a:rPr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smtClean="0">
              <a:latin typeface="+mj-lt"/>
            </a:endParaRPr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3755565" y="1821540"/>
            <a:ext cx="1066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+mj-lt"/>
            </a:endParaRPr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>
            <a:off x="4822365" y="212634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5203365" y="205014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5812965" y="1897740"/>
            <a:ext cx="14670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+mj-lt"/>
              </a:rPr>
              <a:t>y</a:t>
            </a:r>
            <a:r>
              <a:rPr lang="en-US" altLang="en-US" sz="2400" baseline="-18000">
                <a:latin typeface="+mj-lt"/>
              </a:rPr>
              <a:t>32, </a:t>
            </a:r>
            <a:r>
              <a:rPr lang="en-US" altLang="en-US" sz="2400">
                <a:latin typeface="+mj-lt"/>
              </a:rPr>
              <a:t>y</a:t>
            </a:r>
            <a:r>
              <a:rPr lang="en-US" altLang="en-US" sz="2400" baseline="-18000">
                <a:latin typeface="+mj-lt"/>
              </a:rPr>
              <a:t>31, </a:t>
            </a:r>
            <a:r>
              <a:rPr lang="en-US" altLang="en-US" sz="2400">
                <a:latin typeface="+mj-lt"/>
              </a:rPr>
              <a:t>y</a:t>
            </a:r>
            <a:r>
              <a:rPr lang="en-US" altLang="en-US" sz="2400" baseline="-18000">
                <a:latin typeface="+mj-lt"/>
              </a:rPr>
              <a:t>30</a:t>
            </a:r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2841165" y="212634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2231566" y="1897740"/>
            <a:ext cx="7665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+mj-lt"/>
              </a:rPr>
              <a:t>I</a:t>
            </a:r>
            <a:r>
              <a:rPr lang="en-US" altLang="en-US" sz="2400" baseline="-18000">
                <a:latin typeface="+mj-lt"/>
              </a:rPr>
              <a:t>31-24</a:t>
            </a:r>
          </a:p>
        </p:txBody>
      </p:sp>
      <p:sp>
        <p:nvSpPr>
          <p:cNvPr id="24586" name="Line 11"/>
          <p:cNvSpPr>
            <a:spLocks noChangeShapeType="1"/>
          </p:cNvSpPr>
          <p:nvPr/>
        </p:nvSpPr>
        <p:spPr bwMode="auto">
          <a:xfrm>
            <a:off x="4288965" y="243114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587" name="Text Box 12"/>
          <p:cNvSpPr txBox="1">
            <a:spLocks noChangeArrowheads="1"/>
          </p:cNvSpPr>
          <p:nvPr/>
        </p:nvSpPr>
        <p:spPr bwMode="auto">
          <a:xfrm>
            <a:off x="4231815" y="2445428"/>
            <a:ext cx="4972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+mj-lt"/>
              </a:rPr>
              <a:t>Eo</a:t>
            </a:r>
          </a:p>
        </p:txBody>
      </p:sp>
      <p:sp>
        <p:nvSpPr>
          <p:cNvPr id="24588" name="Line 13"/>
          <p:cNvSpPr>
            <a:spLocks noChangeShapeType="1"/>
          </p:cNvSpPr>
          <p:nvPr/>
        </p:nvSpPr>
        <p:spPr bwMode="auto">
          <a:xfrm>
            <a:off x="4822365" y="227874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589" name="Line 14"/>
          <p:cNvSpPr>
            <a:spLocks noChangeShapeType="1"/>
          </p:cNvSpPr>
          <p:nvPr/>
        </p:nvSpPr>
        <p:spPr bwMode="auto">
          <a:xfrm>
            <a:off x="4974765" y="227874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590" name="Line 15"/>
          <p:cNvSpPr>
            <a:spLocks noChangeShapeType="1"/>
          </p:cNvSpPr>
          <p:nvPr/>
        </p:nvSpPr>
        <p:spPr bwMode="auto">
          <a:xfrm>
            <a:off x="4974765" y="258354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591" name="Text Box 16"/>
          <p:cNvSpPr txBox="1">
            <a:spLocks noChangeArrowheads="1"/>
          </p:cNvSpPr>
          <p:nvPr/>
        </p:nvSpPr>
        <p:spPr bwMode="auto">
          <a:xfrm>
            <a:off x="5203365" y="2369228"/>
            <a:ext cx="4992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+mj-lt"/>
              </a:rPr>
              <a:t>Gs</a:t>
            </a:r>
          </a:p>
        </p:txBody>
      </p:sp>
      <p:sp>
        <p:nvSpPr>
          <p:cNvPr id="24592" name="Rectangle 17"/>
          <p:cNvSpPr>
            <a:spLocks noChangeArrowheads="1"/>
          </p:cNvSpPr>
          <p:nvPr/>
        </p:nvSpPr>
        <p:spPr bwMode="auto">
          <a:xfrm>
            <a:off x="3711115" y="2964540"/>
            <a:ext cx="1066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+mj-lt"/>
            </a:endParaRPr>
          </a:p>
        </p:txBody>
      </p:sp>
      <p:sp>
        <p:nvSpPr>
          <p:cNvPr id="24593" name="Line 18"/>
          <p:cNvSpPr>
            <a:spLocks noChangeShapeType="1"/>
          </p:cNvSpPr>
          <p:nvPr/>
        </p:nvSpPr>
        <p:spPr bwMode="auto">
          <a:xfrm>
            <a:off x="4777915" y="326934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594" name="Line 19"/>
          <p:cNvSpPr>
            <a:spLocks noChangeShapeType="1"/>
          </p:cNvSpPr>
          <p:nvPr/>
        </p:nvSpPr>
        <p:spPr bwMode="auto">
          <a:xfrm>
            <a:off x="5158915" y="319314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595" name="Rectangle 20"/>
          <p:cNvSpPr>
            <a:spLocks noChangeArrowheads="1"/>
          </p:cNvSpPr>
          <p:nvPr/>
        </p:nvSpPr>
        <p:spPr bwMode="auto">
          <a:xfrm>
            <a:off x="5768515" y="3040740"/>
            <a:ext cx="14670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+mj-lt"/>
              </a:rPr>
              <a:t>y</a:t>
            </a:r>
            <a:r>
              <a:rPr lang="en-US" altLang="en-US" sz="2400" baseline="-18000">
                <a:latin typeface="+mj-lt"/>
              </a:rPr>
              <a:t>22, </a:t>
            </a:r>
            <a:r>
              <a:rPr lang="en-US" altLang="en-US" sz="2400">
                <a:latin typeface="+mj-lt"/>
              </a:rPr>
              <a:t>y</a:t>
            </a:r>
            <a:r>
              <a:rPr lang="en-US" altLang="en-US" sz="2400" baseline="-18000">
                <a:latin typeface="+mj-lt"/>
              </a:rPr>
              <a:t>21, </a:t>
            </a:r>
            <a:r>
              <a:rPr lang="en-US" altLang="en-US" sz="2400">
                <a:latin typeface="+mj-lt"/>
              </a:rPr>
              <a:t>y</a:t>
            </a:r>
            <a:r>
              <a:rPr lang="en-US" altLang="en-US" sz="2400" baseline="-18000">
                <a:latin typeface="+mj-lt"/>
              </a:rPr>
              <a:t>20</a:t>
            </a:r>
          </a:p>
        </p:txBody>
      </p:sp>
      <p:sp>
        <p:nvSpPr>
          <p:cNvPr id="24596" name="Line 21"/>
          <p:cNvSpPr>
            <a:spLocks noChangeShapeType="1"/>
          </p:cNvSpPr>
          <p:nvPr/>
        </p:nvSpPr>
        <p:spPr bwMode="auto">
          <a:xfrm>
            <a:off x="2796715" y="326934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597" name="Rectangle 22"/>
          <p:cNvSpPr>
            <a:spLocks noChangeArrowheads="1"/>
          </p:cNvSpPr>
          <p:nvPr/>
        </p:nvSpPr>
        <p:spPr bwMode="auto">
          <a:xfrm>
            <a:off x="2187116" y="3040740"/>
            <a:ext cx="7665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+mj-lt"/>
              </a:rPr>
              <a:t>I</a:t>
            </a:r>
            <a:r>
              <a:rPr lang="en-US" altLang="en-US" sz="2400" baseline="-18000">
                <a:latin typeface="+mj-lt"/>
              </a:rPr>
              <a:t>25-16</a:t>
            </a:r>
          </a:p>
        </p:txBody>
      </p:sp>
      <p:sp>
        <p:nvSpPr>
          <p:cNvPr id="24598" name="Text Box 24"/>
          <p:cNvSpPr txBox="1">
            <a:spLocks noChangeArrowheads="1"/>
          </p:cNvSpPr>
          <p:nvPr/>
        </p:nvSpPr>
        <p:spPr bwMode="auto">
          <a:xfrm>
            <a:off x="4187365" y="3588428"/>
            <a:ext cx="4972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+mj-lt"/>
              </a:rPr>
              <a:t>Eo</a:t>
            </a:r>
          </a:p>
        </p:txBody>
      </p:sp>
      <p:sp>
        <p:nvSpPr>
          <p:cNvPr id="24599" name="Line 25"/>
          <p:cNvSpPr>
            <a:spLocks noChangeShapeType="1"/>
          </p:cNvSpPr>
          <p:nvPr/>
        </p:nvSpPr>
        <p:spPr bwMode="auto">
          <a:xfrm>
            <a:off x="4777915" y="342174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00" name="Line 26"/>
          <p:cNvSpPr>
            <a:spLocks noChangeShapeType="1"/>
          </p:cNvSpPr>
          <p:nvPr/>
        </p:nvSpPr>
        <p:spPr bwMode="auto">
          <a:xfrm>
            <a:off x="4930315" y="342174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01" name="Line 27"/>
          <p:cNvSpPr>
            <a:spLocks noChangeShapeType="1"/>
          </p:cNvSpPr>
          <p:nvPr/>
        </p:nvSpPr>
        <p:spPr bwMode="auto">
          <a:xfrm>
            <a:off x="4930315" y="372654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02" name="Text Box 28"/>
          <p:cNvSpPr txBox="1">
            <a:spLocks noChangeArrowheads="1"/>
          </p:cNvSpPr>
          <p:nvPr/>
        </p:nvSpPr>
        <p:spPr bwMode="auto">
          <a:xfrm>
            <a:off x="5158915" y="3512228"/>
            <a:ext cx="4992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+mj-lt"/>
              </a:rPr>
              <a:t>Gs</a:t>
            </a:r>
          </a:p>
        </p:txBody>
      </p:sp>
      <p:sp>
        <p:nvSpPr>
          <p:cNvPr id="24603" name="Rectangle 29"/>
          <p:cNvSpPr>
            <a:spLocks noChangeArrowheads="1"/>
          </p:cNvSpPr>
          <p:nvPr/>
        </p:nvSpPr>
        <p:spPr bwMode="auto">
          <a:xfrm>
            <a:off x="3679365" y="4107540"/>
            <a:ext cx="1066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+mj-lt"/>
            </a:endParaRPr>
          </a:p>
        </p:txBody>
      </p:sp>
      <p:sp>
        <p:nvSpPr>
          <p:cNvPr id="24604" name="Line 30"/>
          <p:cNvSpPr>
            <a:spLocks noChangeShapeType="1"/>
          </p:cNvSpPr>
          <p:nvPr/>
        </p:nvSpPr>
        <p:spPr bwMode="auto">
          <a:xfrm>
            <a:off x="4746165" y="441234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05" name="Line 31"/>
          <p:cNvSpPr>
            <a:spLocks noChangeShapeType="1"/>
          </p:cNvSpPr>
          <p:nvPr/>
        </p:nvSpPr>
        <p:spPr bwMode="auto">
          <a:xfrm>
            <a:off x="5127165" y="433614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06" name="Rectangle 32"/>
          <p:cNvSpPr>
            <a:spLocks noChangeArrowheads="1"/>
          </p:cNvSpPr>
          <p:nvPr/>
        </p:nvSpPr>
        <p:spPr bwMode="auto">
          <a:xfrm>
            <a:off x="5736765" y="4183740"/>
            <a:ext cx="1459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+mj-lt"/>
              </a:rPr>
              <a:t>y</a:t>
            </a:r>
            <a:r>
              <a:rPr lang="en-US" altLang="en-US" sz="2400" baseline="-18000">
                <a:latin typeface="+mj-lt"/>
              </a:rPr>
              <a:t>12, </a:t>
            </a:r>
            <a:r>
              <a:rPr lang="en-US" altLang="en-US" sz="2400">
                <a:latin typeface="+mj-lt"/>
              </a:rPr>
              <a:t>y</a:t>
            </a:r>
            <a:r>
              <a:rPr lang="en-US" altLang="en-US" sz="2400" baseline="-18000">
                <a:latin typeface="+mj-lt"/>
              </a:rPr>
              <a:t>11, </a:t>
            </a:r>
            <a:r>
              <a:rPr lang="en-US" altLang="en-US" sz="2400">
                <a:latin typeface="+mj-lt"/>
              </a:rPr>
              <a:t>y</a:t>
            </a:r>
            <a:r>
              <a:rPr lang="en-US" altLang="en-US" sz="2400" baseline="-18000">
                <a:latin typeface="+mj-lt"/>
              </a:rPr>
              <a:t>10</a:t>
            </a:r>
          </a:p>
        </p:txBody>
      </p:sp>
      <p:sp>
        <p:nvSpPr>
          <p:cNvPr id="24607" name="Line 33"/>
          <p:cNvSpPr>
            <a:spLocks noChangeShapeType="1"/>
          </p:cNvSpPr>
          <p:nvPr/>
        </p:nvSpPr>
        <p:spPr bwMode="auto">
          <a:xfrm>
            <a:off x="2764965" y="441234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08" name="Rectangle 34"/>
          <p:cNvSpPr>
            <a:spLocks noChangeArrowheads="1"/>
          </p:cNvSpPr>
          <p:nvPr/>
        </p:nvSpPr>
        <p:spPr bwMode="auto">
          <a:xfrm>
            <a:off x="2155366" y="4183740"/>
            <a:ext cx="6370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+mj-lt"/>
              </a:rPr>
              <a:t>I</a:t>
            </a:r>
            <a:r>
              <a:rPr lang="en-US" altLang="en-US" sz="2400" baseline="-18000">
                <a:latin typeface="+mj-lt"/>
              </a:rPr>
              <a:t>15-8</a:t>
            </a:r>
          </a:p>
        </p:txBody>
      </p:sp>
      <p:sp>
        <p:nvSpPr>
          <p:cNvPr id="24609" name="Line 35"/>
          <p:cNvSpPr>
            <a:spLocks noChangeShapeType="1"/>
          </p:cNvSpPr>
          <p:nvPr/>
        </p:nvSpPr>
        <p:spPr bwMode="auto">
          <a:xfrm>
            <a:off x="4212765" y="471714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10" name="Text Box 36"/>
          <p:cNvSpPr txBox="1">
            <a:spLocks noChangeArrowheads="1"/>
          </p:cNvSpPr>
          <p:nvPr/>
        </p:nvSpPr>
        <p:spPr bwMode="auto">
          <a:xfrm>
            <a:off x="4155615" y="4731428"/>
            <a:ext cx="4972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+mj-lt"/>
              </a:rPr>
              <a:t>Eo</a:t>
            </a:r>
          </a:p>
        </p:txBody>
      </p:sp>
      <p:sp>
        <p:nvSpPr>
          <p:cNvPr id="24611" name="Line 37"/>
          <p:cNvSpPr>
            <a:spLocks noChangeShapeType="1"/>
          </p:cNvSpPr>
          <p:nvPr/>
        </p:nvSpPr>
        <p:spPr bwMode="auto">
          <a:xfrm>
            <a:off x="4746165" y="456474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12" name="Line 38"/>
          <p:cNvSpPr>
            <a:spLocks noChangeShapeType="1"/>
          </p:cNvSpPr>
          <p:nvPr/>
        </p:nvSpPr>
        <p:spPr bwMode="auto">
          <a:xfrm>
            <a:off x="4898565" y="456474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13" name="Line 39"/>
          <p:cNvSpPr>
            <a:spLocks noChangeShapeType="1"/>
          </p:cNvSpPr>
          <p:nvPr/>
        </p:nvSpPr>
        <p:spPr bwMode="auto">
          <a:xfrm>
            <a:off x="4898565" y="486954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14" name="Text Box 40"/>
          <p:cNvSpPr txBox="1">
            <a:spLocks noChangeArrowheads="1"/>
          </p:cNvSpPr>
          <p:nvPr/>
        </p:nvSpPr>
        <p:spPr bwMode="auto">
          <a:xfrm>
            <a:off x="5127165" y="4655228"/>
            <a:ext cx="4992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+mj-lt"/>
              </a:rPr>
              <a:t>Gs</a:t>
            </a:r>
          </a:p>
        </p:txBody>
      </p:sp>
      <p:sp>
        <p:nvSpPr>
          <p:cNvPr id="24615" name="Rectangle 41"/>
          <p:cNvSpPr>
            <a:spLocks noChangeArrowheads="1"/>
          </p:cNvSpPr>
          <p:nvPr/>
        </p:nvSpPr>
        <p:spPr bwMode="auto">
          <a:xfrm>
            <a:off x="3679365" y="5326740"/>
            <a:ext cx="1066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+mj-lt"/>
            </a:endParaRPr>
          </a:p>
        </p:txBody>
      </p:sp>
      <p:sp>
        <p:nvSpPr>
          <p:cNvPr id="24616" name="Line 42"/>
          <p:cNvSpPr>
            <a:spLocks noChangeShapeType="1"/>
          </p:cNvSpPr>
          <p:nvPr/>
        </p:nvSpPr>
        <p:spPr bwMode="auto">
          <a:xfrm>
            <a:off x="4746165" y="563154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17" name="Line 43"/>
          <p:cNvSpPr>
            <a:spLocks noChangeShapeType="1"/>
          </p:cNvSpPr>
          <p:nvPr/>
        </p:nvSpPr>
        <p:spPr bwMode="auto">
          <a:xfrm>
            <a:off x="5127165" y="555534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18" name="Rectangle 44"/>
          <p:cNvSpPr>
            <a:spLocks noChangeArrowheads="1"/>
          </p:cNvSpPr>
          <p:nvPr/>
        </p:nvSpPr>
        <p:spPr bwMode="auto">
          <a:xfrm>
            <a:off x="5736765" y="5402940"/>
            <a:ext cx="14670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+mj-lt"/>
              </a:rPr>
              <a:t>y</a:t>
            </a:r>
            <a:r>
              <a:rPr lang="en-US" altLang="en-US" sz="2400" baseline="-18000">
                <a:latin typeface="+mj-lt"/>
              </a:rPr>
              <a:t>02, </a:t>
            </a:r>
            <a:r>
              <a:rPr lang="en-US" altLang="en-US" sz="2400">
                <a:latin typeface="+mj-lt"/>
              </a:rPr>
              <a:t>y</a:t>
            </a:r>
            <a:r>
              <a:rPr lang="en-US" altLang="en-US" sz="2400" baseline="-18000">
                <a:latin typeface="+mj-lt"/>
              </a:rPr>
              <a:t>01, </a:t>
            </a:r>
            <a:r>
              <a:rPr lang="en-US" altLang="en-US" sz="2400">
                <a:latin typeface="+mj-lt"/>
              </a:rPr>
              <a:t>y</a:t>
            </a:r>
            <a:r>
              <a:rPr lang="en-US" altLang="en-US" sz="2400" baseline="-18000">
                <a:latin typeface="+mj-lt"/>
              </a:rPr>
              <a:t>00</a:t>
            </a:r>
          </a:p>
        </p:txBody>
      </p:sp>
      <p:sp>
        <p:nvSpPr>
          <p:cNvPr id="24619" name="Line 45"/>
          <p:cNvSpPr>
            <a:spLocks noChangeShapeType="1"/>
          </p:cNvSpPr>
          <p:nvPr/>
        </p:nvSpPr>
        <p:spPr bwMode="auto">
          <a:xfrm>
            <a:off x="2764965" y="563154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20" name="Rectangle 46"/>
          <p:cNvSpPr>
            <a:spLocks noChangeArrowheads="1"/>
          </p:cNvSpPr>
          <p:nvPr/>
        </p:nvSpPr>
        <p:spPr bwMode="auto">
          <a:xfrm>
            <a:off x="2155365" y="5402940"/>
            <a:ext cx="5330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+mj-lt"/>
              </a:rPr>
              <a:t>I</a:t>
            </a:r>
            <a:r>
              <a:rPr lang="en-US" altLang="en-US" sz="2400" baseline="-18000">
                <a:latin typeface="+mj-lt"/>
              </a:rPr>
              <a:t>7-0</a:t>
            </a:r>
          </a:p>
        </p:txBody>
      </p:sp>
      <p:sp>
        <p:nvSpPr>
          <p:cNvPr id="24621" name="Line 47"/>
          <p:cNvSpPr>
            <a:spLocks noChangeShapeType="1"/>
          </p:cNvSpPr>
          <p:nvPr/>
        </p:nvSpPr>
        <p:spPr bwMode="auto">
          <a:xfrm>
            <a:off x="4212765" y="593634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22" name="Text Box 48"/>
          <p:cNvSpPr txBox="1">
            <a:spLocks noChangeArrowheads="1"/>
          </p:cNvSpPr>
          <p:nvPr/>
        </p:nvSpPr>
        <p:spPr bwMode="auto">
          <a:xfrm>
            <a:off x="4155615" y="5950628"/>
            <a:ext cx="4972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+mj-lt"/>
              </a:rPr>
              <a:t>Eo</a:t>
            </a:r>
          </a:p>
        </p:txBody>
      </p:sp>
      <p:sp>
        <p:nvSpPr>
          <p:cNvPr id="24623" name="Line 49"/>
          <p:cNvSpPr>
            <a:spLocks noChangeShapeType="1"/>
          </p:cNvSpPr>
          <p:nvPr/>
        </p:nvSpPr>
        <p:spPr bwMode="auto">
          <a:xfrm>
            <a:off x="4746165" y="578394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24" name="Line 50"/>
          <p:cNvSpPr>
            <a:spLocks noChangeShapeType="1"/>
          </p:cNvSpPr>
          <p:nvPr/>
        </p:nvSpPr>
        <p:spPr bwMode="auto">
          <a:xfrm>
            <a:off x="4898565" y="578394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25" name="Line 51"/>
          <p:cNvSpPr>
            <a:spLocks noChangeShapeType="1"/>
          </p:cNvSpPr>
          <p:nvPr/>
        </p:nvSpPr>
        <p:spPr bwMode="auto">
          <a:xfrm>
            <a:off x="4898565" y="608874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26" name="Text Box 52"/>
          <p:cNvSpPr txBox="1">
            <a:spLocks noChangeArrowheads="1"/>
          </p:cNvSpPr>
          <p:nvPr/>
        </p:nvSpPr>
        <p:spPr bwMode="auto">
          <a:xfrm>
            <a:off x="5127165" y="5874428"/>
            <a:ext cx="4992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+mj-lt"/>
              </a:rPr>
              <a:t>Gs</a:t>
            </a:r>
          </a:p>
        </p:txBody>
      </p:sp>
      <p:sp>
        <p:nvSpPr>
          <p:cNvPr id="24627" name="Line 53"/>
          <p:cNvSpPr>
            <a:spLocks noChangeShapeType="1"/>
          </p:cNvSpPr>
          <p:nvPr/>
        </p:nvSpPr>
        <p:spPr bwMode="auto">
          <a:xfrm>
            <a:off x="4288965" y="151674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28" name="Text Box 54"/>
          <p:cNvSpPr txBox="1">
            <a:spLocks noChangeArrowheads="1"/>
          </p:cNvSpPr>
          <p:nvPr/>
        </p:nvSpPr>
        <p:spPr bwMode="auto">
          <a:xfrm>
            <a:off x="4060365" y="1226229"/>
            <a:ext cx="3349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+mj-lt"/>
              </a:rPr>
              <a:t>E</a:t>
            </a:r>
          </a:p>
        </p:txBody>
      </p:sp>
      <p:sp>
        <p:nvSpPr>
          <p:cNvPr id="24629" name="Line 55"/>
          <p:cNvSpPr>
            <a:spLocks noChangeShapeType="1"/>
          </p:cNvSpPr>
          <p:nvPr/>
        </p:nvSpPr>
        <p:spPr bwMode="auto">
          <a:xfrm>
            <a:off x="3145965" y="205014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30" name="Line 56"/>
          <p:cNvSpPr>
            <a:spLocks noChangeShapeType="1"/>
          </p:cNvSpPr>
          <p:nvPr/>
        </p:nvSpPr>
        <p:spPr bwMode="auto">
          <a:xfrm>
            <a:off x="3145965" y="319314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31" name="Line 57"/>
          <p:cNvSpPr>
            <a:spLocks noChangeShapeType="1"/>
          </p:cNvSpPr>
          <p:nvPr/>
        </p:nvSpPr>
        <p:spPr bwMode="auto">
          <a:xfrm>
            <a:off x="3145965" y="433614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32" name="Line 58"/>
          <p:cNvSpPr>
            <a:spLocks noChangeShapeType="1"/>
          </p:cNvSpPr>
          <p:nvPr/>
        </p:nvSpPr>
        <p:spPr bwMode="auto">
          <a:xfrm>
            <a:off x="3145965" y="555534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33" name="Line 59"/>
          <p:cNvSpPr>
            <a:spLocks noChangeShapeType="1"/>
          </p:cNvSpPr>
          <p:nvPr/>
        </p:nvSpPr>
        <p:spPr bwMode="auto">
          <a:xfrm>
            <a:off x="4212765" y="471714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24634" name="Line 61"/>
          <p:cNvSpPr>
            <a:spLocks noChangeShapeType="1"/>
          </p:cNvSpPr>
          <p:nvPr/>
        </p:nvSpPr>
        <p:spPr bwMode="auto">
          <a:xfrm>
            <a:off x="4212765" y="357414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59" name="Text Box 90"/>
          <p:cNvSpPr txBox="1">
            <a:spLocks noChangeArrowheads="1"/>
          </p:cNvSpPr>
          <p:nvPr/>
        </p:nvSpPr>
        <p:spPr bwMode="auto">
          <a:xfrm>
            <a:off x="2214393" y="311648"/>
            <a:ext cx="486761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b="1" dirty="0" smtClean="0">
                <a:solidFill>
                  <a:srgbClr val="1F497D"/>
                </a:solidFill>
                <a:latin typeface="+mj-lt"/>
              </a:rPr>
              <a:t>Problem 2: Example</a:t>
            </a:r>
            <a:endParaRPr lang="en-US" altLang="en-US" sz="4400" b="1" dirty="0">
              <a:solidFill>
                <a:srgbClr val="1F497D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1170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87"/>
          <p:cNvSpPr txBox="1">
            <a:spLocks noChangeArrowheads="1"/>
          </p:cNvSpPr>
          <p:nvPr/>
        </p:nvSpPr>
        <p:spPr bwMode="auto">
          <a:xfrm>
            <a:off x="2529258" y="5759556"/>
            <a:ext cx="532991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latin typeface="+mj-lt"/>
              </a:rPr>
              <a:t>y </a:t>
            </a:r>
            <a:r>
              <a:rPr lang="en-US" altLang="en-US" sz="2400" b="1" dirty="0">
                <a:latin typeface="+mj-lt"/>
              </a:rPr>
              <a:t>= D</a:t>
            </a:r>
            <a:r>
              <a:rPr lang="en-US" altLang="en-US" sz="2400" b="1" baseline="-12000" dirty="0">
                <a:latin typeface="+mj-lt"/>
              </a:rPr>
              <a:t>i</a:t>
            </a:r>
            <a:r>
              <a:rPr lang="en-US" altLang="en-US" sz="2400" b="1" dirty="0">
                <a:latin typeface="+mj-lt"/>
              </a:rPr>
              <a:t> </a:t>
            </a:r>
            <a:r>
              <a:rPr lang="en-US" altLang="en-US" sz="2400" dirty="0">
                <a:latin typeface="+mj-lt"/>
              </a:rPr>
              <a:t>where</a:t>
            </a:r>
            <a:r>
              <a:rPr lang="en-US" altLang="en-US" sz="2400" b="1" dirty="0">
                <a:latin typeface="+mj-lt"/>
              </a:rPr>
              <a:t> </a:t>
            </a:r>
            <a:r>
              <a:rPr lang="en-US" altLang="en-US" sz="2400" b="1" dirty="0" err="1">
                <a:latin typeface="+mj-lt"/>
              </a:rPr>
              <a:t>i</a:t>
            </a:r>
            <a:r>
              <a:rPr lang="en-US" altLang="en-US" sz="2400" b="1" dirty="0">
                <a:latin typeface="+mj-lt"/>
              </a:rPr>
              <a:t> = (S</a:t>
            </a:r>
            <a:r>
              <a:rPr lang="en-US" altLang="en-US" sz="2400" b="1" baseline="-12000" dirty="0">
                <a:latin typeface="+mj-lt"/>
              </a:rPr>
              <a:t>n-1</a:t>
            </a:r>
            <a:r>
              <a:rPr lang="en-US" altLang="en-US" sz="2400" b="1" dirty="0">
                <a:latin typeface="+mj-lt"/>
              </a:rPr>
              <a:t>, .. , S</a:t>
            </a:r>
            <a:r>
              <a:rPr lang="en-US" altLang="en-US" sz="2400" b="1" baseline="-12000" dirty="0">
                <a:latin typeface="+mj-lt"/>
              </a:rPr>
              <a:t>0</a:t>
            </a:r>
            <a:r>
              <a:rPr lang="en-US" altLang="en-US" sz="2400" b="1" dirty="0" smtClean="0">
                <a:latin typeface="+mj-lt"/>
              </a:rPr>
              <a:t>)</a:t>
            </a:r>
            <a:r>
              <a:rPr lang="en-US" altLang="en-US" sz="2400" dirty="0" smtClean="0">
                <a:latin typeface="+mj-lt"/>
              </a:rPr>
              <a:t> if </a:t>
            </a:r>
            <a:r>
              <a:rPr lang="en-US" altLang="en-US" sz="2400" b="1" dirty="0" smtClean="0">
                <a:latin typeface="+mj-lt"/>
              </a:rPr>
              <a:t>E = 1</a:t>
            </a:r>
            <a:endParaRPr lang="en-US" altLang="en-US" sz="2400" b="1" dirty="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latin typeface="+mj-lt"/>
              </a:rPr>
              <a:t>y </a:t>
            </a:r>
            <a:r>
              <a:rPr lang="en-US" altLang="en-US" sz="2400" b="1" dirty="0">
                <a:latin typeface="+mj-lt"/>
              </a:rPr>
              <a:t>= </a:t>
            </a:r>
            <a:r>
              <a:rPr lang="en-US" altLang="en-US" sz="2400" b="1" dirty="0" smtClean="0">
                <a:latin typeface="+mj-lt"/>
              </a:rPr>
              <a:t>0</a:t>
            </a:r>
            <a:r>
              <a:rPr lang="en-US" altLang="en-US" sz="2400" dirty="0" smtClean="0">
                <a:latin typeface="+mj-lt"/>
              </a:rPr>
              <a:t>, otherwise</a:t>
            </a:r>
            <a:endParaRPr lang="en-US" altLang="en-US" sz="2400" dirty="0">
              <a:latin typeface="+mj-lt"/>
            </a:endParaRPr>
          </a:p>
        </p:txBody>
      </p:sp>
      <p:grpSp>
        <p:nvGrpSpPr>
          <p:cNvPr id="6148" name="Group 90"/>
          <p:cNvGrpSpPr>
            <a:grpSpLocks/>
          </p:cNvGrpSpPr>
          <p:nvPr/>
        </p:nvGrpSpPr>
        <p:grpSpPr bwMode="auto">
          <a:xfrm>
            <a:off x="2339975" y="1805375"/>
            <a:ext cx="4062413" cy="3722688"/>
            <a:chOff x="106" y="1010"/>
            <a:chExt cx="2559" cy="2345"/>
          </a:xfrm>
        </p:grpSpPr>
        <p:sp>
          <p:nvSpPr>
            <p:cNvPr id="6150" name="Rectangle 76"/>
            <p:cNvSpPr>
              <a:spLocks noChangeArrowheads="1"/>
            </p:cNvSpPr>
            <p:nvPr/>
          </p:nvSpPr>
          <p:spPr bwMode="auto">
            <a:xfrm>
              <a:off x="1248" y="1536"/>
              <a:ext cx="720" cy="1008"/>
            </a:xfrm>
            <a:prstGeom prst="rect">
              <a:avLst/>
            </a:prstGeom>
            <a:solidFill>
              <a:srgbClr val="66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+mj-lt"/>
              </a:endParaRPr>
            </a:p>
          </p:txBody>
        </p:sp>
        <p:sp>
          <p:nvSpPr>
            <p:cNvPr id="6151" name="Line 77"/>
            <p:cNvSpPr>
              <a:spLocks noChangeShapeType="1"/>
            </p:cNvSpPr>
            <p:nvPr/>
          </p:nvSpPr>
          <p:spPr bwMode="auto">
            <a:xfrm flipV="1">
              <a:off x="1584" y="12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6152" name="Text Box 78"/>
            <p:cNvSpPr txBox="1">
              <a:spLocks noChangeArrowheads="1"/>
            </p:cNvSpPr>
            <p:nvPr/>
          </p:nvSpPr>
          <p:spPr bwMode="auto">
            <a:xfrm>
              <a:off x="1472" y="1010"/>
              <a:ext cx="21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+mj-lt"/>
                </a:rPr>
                <a:t>E</a:t>
              </a:r>
            </a:p>
          </p:txBody>
        </p:sp>
        <p:sp>
          <p:nvSpPr>
            <p:cNvPr id="6153" name="Line 79"/>
            <p:cNvSpPr>
              <a:spLocks noChangeShapeType="1"/>
            </p:cNvSpPr>
            <p:nvPr/>
          </p:nvSpPr>
          <p:spPr bwMode="auto">
            <a:xfrm>
              <a:off x="1968" y="20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6154" name="Text Box 80"/>
            <p:cNvSpPr txBox="1">
              <a:spLocks noChangeArrowheads="1"/>
            </p:cNvSpPr>
            <p:nvPr/>
          </p:nvSpPr>
          <p:spPr bwMode="auto">
            <a:xfrm>
              <a:off x="2452" y="1850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+mj-lt"/>
                </a:rPr>
                <a:t>y</a:t>
              </a:r>
            </a:p>
          </p:txBody>
        </p:sp>
        <p:sp>
          <p:nvSpPr>
            <p:cNvPr id="6155" name="Line 81"/>
            <p:cNvSpPr>
              <a:spLocks noChangeShapeType="1"/>
            </p:cNvSpPr>
            <p:nvPr/>
          </p:nvSpPr>
          <p:spPr bwMode="auto">
            <a:xfrm>
              <a:off x="888" y="201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6156" name="Text Box 82"/>
            <p:cNvSpPr txBox="1">
              <a:spLocks noChangeArrowheads="1"/>
            </p:cNvSpPr>
            <p:nvPr/>
          </p:nvSpPr>
          <p:spPr bwMode="auto">
            <a:xfrm>
              <a:off x="144" y="1850"/>
              <a:ext cx="71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+mj-lt"/>
                </a:rPr>
                <a:t>D</a:t>
              </a:r>
              <a:r>
                <a:rPr lang="en-US" altLang="en-US" sz="2400" baseline="-12000" dirty="0">
                  <a:latin typeface="+mj-lt"/>
                </a:rPr>
                <a:t>2</a:t>
              </a:r>
              <a:r>
                <a:rPr lang="en-US" altLang="en-US" sz="2400" baseline="30000" dirty="0">
                  <a:latin typeface="+mj-lt"/>
                </a:rPr>
                <a:t>n</a:t>
              </a:r>
              <a:r>
                <a:rPr lang="en-US" altLang="en-US" sz="2400" baseline="-12000" dirty="0">
                  <a:latin typeface="+mj-lt"/>
                </a:rPr>
                <a:t>-1</a:t>
              </a:r>
              <a:r>
                <a:rPr lang="en-US" altLang="en-US" sz="2400" dirty="0">
                  <a:latin typeface="+mj-lt"/>
                </a:rPr>
                <a:t>-D</a:t>
              </a:r>
              <a:r>
                <a:rPr lang="en-US" altLang="en-US" sz="2400" baseline="-12000" dirty="0">
                  <a:latin typeface="+mj-lt"/>
                </a:rPr>
                <a:t>0</a:t>
              </a:r>
            </a:p>
          </p:txBody>
        </p:sp>
        <p:sp>
          <p:nvSpPr>
            <p:cNvPr id="6157" name="Text Box 83"/>
            <p:cNvSpPr txBox="1">
              <a:spLocks noChangeArrowheads="1"/>
            </p:cNvSpPr>
            <p:nvPr/>
          </p:nvSpPr>
          <p:spPr bwMode="auto">
            <a:xfrm>
              <a:off x="106" y="1561"/>
              <a:ext cx="10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+mj-lt"/>
                </a:rPr>
                <a:t>(Data input)</a:t>
              </a:r>
            </a:p>
          </p:txBody>
        </p:sp>
        <p:sp>
          <p:nvSpPr>
            <p:cNvPr id="6158" name="Line 84"/>
            <p:cNvSpPr>
              <a:spLocks noChangeShapeType="1"/>
            </p:cNvSpPr>
            <p:nvPr/>
          </p:nvSpPr>
          <p:spPr bwMode="auto">
            <a:xfrm flipV="1">
              <a:off x="1632" y="254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6159" name="Text Box 85"/>
            <p:cNvSpPr txBox="1">
              <a:spLocks noChangeArrowheads="1"/>
            </p:cNvSpPr>
            <p:nvPr/>
          </p:nvSpPr>
          <p:spPr bwMode="auto">
            <a:xfrm>
              <a:off x="1440" y="2834"/>
              <a:ext cx="49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+mj-lt"/>
                </a:rPr>
                <a:t>S</a:t>
              </a:r>
              <a:r>
                <a:rPr lang="en-US" altLang="en-US" sz="2400" baseline="-12000">
                  <a:latin typeface="+mj-lt"/>
                </a:rPr>
                <a:t>n-1,0</a:t>
              </a:r>
            </a:p>
          </p:txBody>
        </p:sp>
        <p:sp>
          <p:nvSpPr>
            <p:cNvPr id="6160" name="Text Box 86"/>
            <p:cNvSpPr txBox="1">
              <a:spLocks noChangeArrowheads="1"/>
            </p:cNvSpPr>
            <p:nvPr/>
          </p:nvSpPr>
          <p:spPr bwMode="auto">
            <a:xfrm>
              <a:off x="756" y="3064"/>
              <a:ext cx="175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+mj-lt"/>
                </a:rPr>
                <a:t>(Selector or Address)</a:t>
              </a:r>
            </a:p>
          </p:txBody>
        </p:sp>
        <p:sp>
          <p:nvSpPr>
            <p:cNvPr id="6161" name="Line 88"/>
            <p:cNvSpPr>
              <a:spLocks noChangeShapeType="1"/>
            </p:cNvSpPr>
            <p:nvPr/>
          </p:nvSpPr>
          <p:spPr bwMode="auto">
            <a:xfrm>
              <a:off x="960" y="192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6162" name="Line 89"/>
            <p:cNvSpPr>
              <a:spLocks noChangeShapeType="1"/>
            </p:cNvSpPr>
            <p:nvPr/>
          </p:nvSpPr>
          <p:spPr bwMode="auto">
            <a:xfrm flipH="1">
              <a:off x="1536" y="2736"/>
              <a:ext cx="24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6149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6553200" y="6368445"/>
            <a:ext cx="21336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2D4558B-F7D5-407B-8DA0-3EC4221368A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smtClean="0"/>
          </a:p>
        </p:txBody>
      </p:sp>
      <p:sp>
        <p:nvSpPr>
          <p:cNvPr id="19" name="Rectangle 91"/>
          <p:cNvSpPr>
            <a:spLocks noChangeArrowheads="1"/>
          </p:cNvSpPr>
          <p:nvPr/>
        </p:nvSpPr>
        <p:spPr bwMode="auto">
          <a:xfrm>
            <a:off x="663575" y="-68938"/>
            <a:ext cx="8320088" cy="131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 dirty="0" smtClean="0">
                <a:solidFill>
                  <a:schemeClr val="tx2"/>
                </a:solidFill>
                <a:latin typeface="+mj-lt"/>
              </a:rPr>
              <a:t>Multiplexer Definition</a:t>
            </a:r>
            <a:endParaRPr lang="en-US" altLang="en-US" sz="44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24607" y="1105255"/>
            <a:ext cx="75196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en-US" sz="2400" dirty="0" smtClean="0"/>
              <a:t>A digital module that selects one of data inputs according to the binary address of the selector.</a:t>
            </a:r>
            <a:endParaRPr lang="en-US" alt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501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1F497D"/>
                </a:solidFill>
              </a:rPr>
              <a:t>Multiplexer Application</a:t>
            </a:r>
            <a:endParaRPr lang="en-US" b="1" dirty="0">
              <a:solidFill>
                <a:srgbClr val="1F497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{Mux} is a universal set.</a:t>
            </a:r>
          </a:p>
          <a:p>
            <a:pPr lvl="1"/>
            <a:r>
              <a:rPr lang="en-US" dirty="0" smtClean="0"/>
              <a:t>Any Boolean function can be implemented with a set of multiplexers.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Use Shannon’s expansion to decompose the function into smaller ones</a:t>
            </a:r>
          </a:p>
          <a:p>
            <a:pPr lvl="1"/>
            <a:r>
              <a:rPr lang="en-US" altLang="en-US" dirty="0" smtClean="0"/>
              <a:t>simplify the decomposed functions using K-maps</a:t>
            </a:r>
          </a:p>
          <a:p>
            <a:pPr lvl="1"/>
            <a:r>
              <a:rPr lang="en-US" altLang="en-US" dirty="0" smtClean="0"/>
              <a:t>Feed the smaller functions to data inputs of the mux and use the the expansion variable as the selector. </a:t>
            </a: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2D4558B-F7D5-407B-8DA0-3EC4221368A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smtClean="0"/>
          </a:p>
        </p:txBody>
      </p:sp>
    </p:spTree>
    <p:extLst>
      <p:ext uri="{BB962C8B-B14F-4D97-AF65-F5344CB8AC3E}">
        <p14:creationId xmlns:p14="http://schemas.microsoft.com/office/powerpoint/2010/main" val="3700608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133"/>
          <p:cNvSpPr txBox="1">
            <a:spLocks noChangeArrowheads="1"/>
          </p:cNvSpPr>
          <p:nvPr/>
        </p:nvSpPr>
        <p:spPr bwMode="auto">
          <a:xfrm>
            <a:off x="423865" y="1143002"/>
            <a:ext cx="81867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j-lt"/>
              </a:rPr>
              <a:t>I</a:t>
            </a:r>
            <a:r>
              <a:rPr lang="en-US" altLang="en-US" sz="2400" dirty="0" smtClean="0">
                <a:latin typeface="+mj-lt"/>
              </a:rPr>
              <a:t>mplement f </a:t>
            </a:r>
            <a:r>
              <a:rPr lang="en-US" altLang="en-US" sz="2400" dirty="0">
                <a:latin typeface="+mj-lt"/>
              </a:rPr>
              <a:t>(</a:t>
            </a:r>
            <a:r>
              <a:rPr lang="en-US" altLang="en-US" sz="2400" dirty="0" err="1">
                <a:latin typeface="+mj-lt"/>
              </a:rPr>
              <a:t>a,b,c</a:t>
            </a:r>
            <a:r>
              <a:rPr lang="en-US" altLang="en-US" sz="2400" dirty="0">
                <a:latin typeface="+mj-lt"/>
              </a:rPr>
              <a:t>) = </a:t>
            </a:r>
            <a:r>
              <a:rPr lang="en-US" altLang="en-US" sz="2400" dirty="0" err="1">
                <a:latin typeface="+mj-lt"/>
              </a:rPr>
              <a:t>Σm</a:t>
            </a:r>
            <a:r>
              <a:rPr lang="en-US" altLang="en-US" sz="2400" dirty="0">
                <a:latin typeface="+mj-lt"/>
              </a:rPr>
              <a:t> (</a:t>
            </a:r>
            <a:r>
              <a:rPr lang="en-US" altLang="en-US" sz="2400" dirty="0" smtClean="0">
                <a:latin typeface="+mj-lt"/>
              </a:rPr>
              <a:t>0,2,6) </a:t>
            </a:r>
            <a:r>
              <a:rPr lang="en-US" altLang="en-US" sz="2400" dirty="0">
                <a:latin typeface="+mj-lt"/>
              </a:rPr>
              <a:t>+ </a:t>
            </a:r>
            <a:r>
              <a:rPr lang="en-US" altLang="en-US" sz="2400" dirty="0" err="1">
                <a:latin typeface="+mj-lt"/>
              </a:rPr>
              <a:t>Σd</a:t>
            </a:r>
            <a:r>
              <a:rPr lang="en-US" altLang="en-US" sz="2400" dirty="0" smtClean="0">
                <a:latin typeface="+mj-lt"/>
              </a:rPr>
              <a:t>(1) using </a:t>
            </a:r>
            <a:r>
              <a:rPr lang="en-US" altLang="en-US" sz="2400" dirty="0">
                <a:latin typeface="+mj-lt"/>
              </a:rPr>
              <a:t>an 8-input Mux.</a:t>
            </a:r>
          </a:p>
        </p:txBody>
      </p:sp>
      <p:sp>
        <p:nvSpPr>
          <p:cNvPr id="17414" name="Slide Number Placeholder 3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3F3ED8C-818B-411C-9303-8F44614C4652}" type="slidenum">
              <a:rPr lang="en-US" altLang="en-US" sz="1400" smtClean="0">
                <a:latin typeface="+mj-lt"/>
              </a:rPr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smtClean="0">
              <a:latin typeface="+mj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164723" y="2135115"/>
            <a:ext cx="2776954" cy="3855740"/>
            <a:chOff x="4876800" y="1722121"/>
            <a:chExt cx="2776954" cy="3855740"/>
          </a:xfrm>
        </p:grpSpPr>
        <p:grpSp>
          <p:nvGrpSpPr>
            <p:cNvPr id="17413" name="Group 2"/>
            <p:cNvGrpSpPr>
              <a:grpSpLocks/>
            </p:cNvGrpSpPr>
            <p:nvPr/>
          </p:nvGrpSpPr>
          <p:grpSpPr bwMode="auto">
            <a:xfrm>
              <a:off x="4876800" y="1722121"/>
              <a:ext cx="2776954" cy="3855740"/>
              <a:chOff x="5486400" y="2209800"/>
              <a:chExt cx="2776954" cy="3855740"/>
            </a:xfrm>
          </p:grpSpPr>
          <p:sp>
            <p:nvSpPr>
              <p:cNvPr id="17415" name="Rectangle 139"/>
              <p:cNvSpPr>
                <a:spLocks noChangeArrowheads="1"/>
              </p:cNvSpPr>
              <p:nvPr/>
            </p:nvSpPr>
            <p:spPr bwMode="auto">
              <a:xfrm>
                <a:off x="6019800" y="2971800"/>
                <a:ext cx="1143000" cy="2286000"/>
              </a:xfrm>
              <a:prstGeom prst="rect">
                <a:avLst/>
              </a:prstGeom>
              <a:solidFill>
                <a:srgbClr val="6600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+mj-lt"/>
                </a:endParaRPr>
              </a:p>
            </p:txBody>
          </p:sp>
          <p:sp>
            <p:nvSpPr>
              <p:cNvPr id="17416" name="Line 140"/>
              <p:cNvSpPr>
                <a:spLocks noChangeShapeType="1"/>
              </p:cNvSpPr>
              <p:nvPr/>
            </p:nvSpPr>
            <p:spPr bwMode="auto">
              <a:xfrm flipV="1">
                <a:off x="6553200" y="2590800"/>
                <a:ext cx="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7417" name="Text Box 141"/>
              <p:cNvSpPr txBox="1">
                <a:spLocks noChangeArrowheads="1"/>
              </p:cNvSpPr>
              <p:nvPr/>
            </p:nvSpPr>
            <p:spPr bwMode="auto">
              <a:xfrm>
                <a:off x="6324600" y="2209800"/>
                <a:ext cx="41865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+mj-lt"/>
                  </a:rPr>
                  <a:t>En</a:t>
                </a:r>
              </a:p>
            </p:txBody>
          </p:sp>
          <p:sp>
            <p:nvSpPr>
              <p:cNvPr id="17418" name="Line 142"/>
              <p:cNvSpPr>
                <a:spLocks noChangeShapeType="1"/>
              </p:cNvSpPr>
              <p:nvPr/>
            </p:nvSpPr>
            <p:spPr bwMode="auto">
              <a:xfrm>
                <a:off x="7162800" y="4114800"/>
                <a:ext cx="7620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7419" name="Text Box 143"/>
              <p:cNvSpPr txBox="1">
                <a:spLocks noChangeArrowheads="1"/>
              </p:cNvSpPr>
              <p:nvPr/>
            </p:nvSpPr>
            <p:spPr bwMode="auto">
              <a:xfrm>
                <a:off x="7924800" y="3813175"/>
                <a:ext cx="33855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+mj-lt"/>
                  </a:rPr>
                  <a:t>y</a:t>
                </a:r>
              </a:p>
            </p:txBody>
          </p:sp>
          <p:sp>
            <p:nvSpPr>
              <p:cNvPr id="17420" name="Line 144"/>
              <p:cNvSpPr>
                <a:spLocks noChangeShapeType="1"/>
              </p:cNvSpPr>
              <p:nvPr/>
            </p:nvSpPr>
            <p:spPr bwMode="auto">
              <a:xfrm>
                <a:off x="5486400" y="3111499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7421" name="Line 147"/>
              <p:cNvSpPr>
                <a:spLocks noChangeShapeType="1"/>
              </p:cNvSpPr>
              <p:nvPr/>
            </p:nvSpPr>
            <p:spPr bwMode="auto">
              <a:xfrm flipV="1">
                <a:off x="6264275" y="5257800"/>
                <a:ext cx="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7425" name="Line 153"/>
              <p:cNvSpPr>
                <a:spLocks noChangeShapeType="1"/>
              </p:cNvSpPr>
              <p:nvPr/>
            </p:nvSpPr>
            <p:spPr bwMode="auto">
              <a:xfrm>
                <a:off x="5486400" y="3672840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7427" name="Line 155"/>
              <p:cNvSpPr>
                <a:spLocks noChangeShapeType="1"/>
              </p:cNvSpPr>
              <p:nvPr/>
            </p:nvSpPr>
            <p:spPr bwMode="auto">
              <a:xfrm>
                <a:off x="5486400" y="3965448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7429" name="Line 157"/>
              <p:cNvSpPr>
                <a:spLocks noChangeShapeType="1"/>
              </p:cNvSpPr>
              <p:nvPr/>
            </p:nvSpPr>
            <p:spPr bwMode="auto">
              <a:xfrm>
                <a:off x="5486400" y="4258056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7431" name="Line 160"/>
              <p:cNvSpPr>
                <a:spLocks noChangeShapeType="1"/>
              </p:cNvSpPr>
              <p:nvPr/>
            </p:nvSpPr>
            <p:spPr bwMode="auto">
              <a:xfrm>
                <a:off x="5486400" y="4550664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7433" name="Line 162"/>
              <p:cNvSpPr>
                <a:spLocks noChangeShapeType="1"/>
              </p:cNvSpPr>
              <p:nvPr/>
            </p:nvSpPr>
            <p:spPr bwMode="auto">
              <a:xfrm>
                <a:off x="5486400" y="4843272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7435" name="Line 164"/>
              <p:cNvSpPr>
                <a:spLocks noChangeShapeType="1"/>
              </p:cNvSpPr>
              <p:nvPr/>
            </p:nvSpPr>
            <p:spPr bwMode="auto">
              <a:xfrm>
                <a:off x="5486400" y="5135880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7437" name="Text Box 166"/>
              <p:cNvSpPr txBox="1">
                <a:spLocks noChangeArrowheads="1"/>
              </p:cNvSpPr>
              <p:nvPr/>
            </p:nvSpPr>
            <p:spPr bwMode="auto">
              <a:xfrm>
                <a:off x="6019800" y="5603875"/>
                <a:ext cx="4748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+mj-lt"/>
                  </a:rPr>
                  <a:t>  a</a:t>
                </a:r>
              </a:p>
            </p:txBody>
          </p:sp>
          <p:sp>
            <p:nvSpPr>
              <p:cNvPr id="17438" name="Line 169"/>
              <p:cNvSpPr>
                <a:spLocks noChangeShapeType="1"/>
              </p:cNvSpPr>
              <p:nvPr/>
            </p:nvSpPr>
            <p:spPr bwMode="auto">
              <a:xfrm flipV="1">
                <a:off x="6553200" y="5257800"/>
                <a:ext cx="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7439" name="Text Box 170"/>
              <p:cNvSpPr txBox="1">
                <a:spLocks noChangeArrowheads="1"/>
              </p:cNvSpPr>
              <p:nvPr/>
            </p:nvSpPr>
            <p:spPr bwMode="auto">
              <a:xfrm>
                <a:off x="6321425" y="5603875"/>
                <a:ext cx="49244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+mj-lt"/>
                  </a:rPr>
                  <a:t>  b</a:t>
                </a:r>
              </a:p>
            </p:txBody>
          </p:sp>
          <p:sp>
            <p:nvSpPr>
              <p:cNvPr id="17440" name="Line 171"/>
              <p:cNvSpPr>
                <a:spLocks noChangeShapeType="1"/>
              </p:cNvSpPr>
              <p:nvPr/>
            </p:nvSpPr>
            <p:spPr bwMode="auto">
              <a:xfrm flipV="1">
                <a:off x="6873875" y="5257800"/>
                <a:ext cx="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7441" name="Text Box 172"/>
              <p:cNvSpPr txBox="1">
                <a:spLocks noChangeArrowheads="1"/>
              </p:cNvSpPr>
              <p:nvPr/>
            </p:nvSpPr>
            <p:spPr bwMode="auto">
              <a:xfrm>
                <a:off x="6629400" y="5603875"/>
                <a:ext cx="45397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+mj-lt"/>
                  </a:rPr>
                  <a:t>  c</a:t>
                </a:r>
              </a:p>
            </p:txBody>
          </p:sp>
          <p:sp>
            <p:nvSpPr>
              <p:cNvPr id="17442" name="Text Box 174"/>
              <p:cNvSpPr txBox="1">
                <a:spLocks noChangeArrowheads="1"/>
              </p:cNvSpPr>
              <p:nvPr/>
            </p:nvSpPr>
            <p:spPr bwMode="auto">
              <a:xfrm>
                <a:off x="6100630" y="4813300"/>
                <a:ext cx="36872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+mj-lt"/>
                  </a:rPr>
                  <a:t>S</a:t>
                </a:r>
                <a:r>
                  <a:rPr lang="en-US" altLang="en-US" sz="1800" baseline="-12000">
                    <a:latin typeface="+mj-lt"/>
                  </a:rPr>
                  <a:t>2</a:t>
                </a:r>
              </a:p>
            </p:txBody>
          </p:sp>
          <p:sp>
            <p:nvSpPr>
              <p:cNvPr id="17443" name="Text Box 175"/>
              <p:cNvSpPr txBox="1">
                <a:spLocks noChangeArrowheads="1"/>
              </p:cNvSpPr>
              <p:nvPr/>
            </p:nvSpPr>
            <p:spPr bwMode="auto">
              <a:xfrm>
                <a:off x="6394450" y="4814888"/>
                <a:ext cx="36872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+mj-lt"/>
                  </a:rPr>
                  <a:t>S</a:t>
                </a:r>
                <a:r>
                  <a:rPr lang="en-US" altLang="en-US" sz="1800" baseline="-12000">
                    <a:latin typeface="+mj-lt"/>
                  </a:rPr>
                  <a:t>1</a:t>
                </a:r>
              </a:p>
            </p:txBody>
          </p:sp>
          <p:sp>
            <p:nvSpPr>
              <p:cNvPr id="17444" name="Text Box 176"/>
              <p:cNvSpPr txBox="1">
                <a:spLocks noChangeArrowheads="1"/>
              </p:cNvSpPr>
              <p:nvPr/>
            </p:nvSpPr>
            <p:spPr bwMode="auto">
              <a:xfrm>
                <a:off x="6705600" y="4813300"/>
                <a:ext cx="36872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+mj-lt"/>
                  </a:rPr>
                  <a:t>S</a:t>
                </a:r>
                <a:r>
                  <a:rPr lang="en-US" altLang="en-US" sz="1800" baseline="-12000">
                    <a:latin typeface="+mj-lt"/>
                  </a:rPr>
                  <a:t>0</a:t>
                </a:r>
              </a:p>
            </p:txBody>
          </p:sp>
          <p:sp>
            <p:nvSpPr>
              <p:cNvPr id="17445" name="Text Box 177"/>
              <p:cNvSpPr txBox="1">
                <a:spLocks noChangeArrowheads="1"/>
              </p:cNvSpPr>
              <p:nvPr/>
            </p:nvSpPr>
            <p:spPr bwMode="auto">
              <a:xfrm>
                <a:off x="5943600" y="2965703"/>
                <a:ext cx="300082" cy="230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+mj-lt"/>
                  </a:rPr>
                  <a:t>0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+mj-lt"/>
                  </a:rPr>
                  <a:t>1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+mj-lt"/>
                  </a:rPr>
                  <a:t>2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+mj-lt"/>
                  </a:rPr>
                  <a:t>3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+mj-lt"/>
                  </a:rPr>
                  <a:t>4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+mj-lt"/>
                  </a:rPr>
                  <a:t>5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+mj-lt"/>
                  </a:rPr>
                  <a:t>6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+mj-lt"/>
                  </a:rPr>
                  <a:t>7</a:t>
                </a:r>
              </a:p>
            </p:txBody>
          </p:sp>
        </p:grpSp>
        <p:sp>
          <p:nvSpPr>
            <p:cNvPr id="35" name="Line 153"/>
            <p:cNvSpPr>
              <a:spLocks noChangeShapeType="1"/>
            </p:cNvSpPr>
            <p:nvPr/>
          </p:nvSpPr>
          <p:spPr bwMode="auto">
            <a:xfrm>
              <a:off x="4876800" y="2892552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791186"/>
              </p:ext>
            </p:extLst>
          </p:nvPr>
        </p:nvGraphicFramePr>
        <p:xfrm>
          <a:off x="731520" y="2063905"/>
          <a:ext cx="3547872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2624"/>
                <a:gridCol w="1182624"/>
                <a:gridCol w="11826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abc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2" name="Text Box 90"/>
          <p:cNvSpPr txBox="1">
            <a:spLocks noChangeArrowheads="1"/>
          </p:cNvSpPr>
          <p:nvPr/>
        </p:nvSpPr>
        <p:spPr bwMode="auto">
          <a:xfrm>
            <a:off x="2140788" y="235948"/>
            <a:ext cx="486761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b="1" dirty="0" smtClean="0">
                <a:solidFill>
                  <a:srgbClr val="1F497D"/>
                </a:solidFill>
                <a:latin typeface="+mj-lt"/>
              </a:rPr>
              <a:t>Problem 3: Example</a:t>
            </a:r>
            <a:endParaRPr lang="en-US" altLang="en-US" sz="4400" b="1" dirty="0">
              <a:solidFill>
                <a:srgbClr val="1F497D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8691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191"/>
          <p:cNvGrpSpPr>
            <a:grpSpLocks/>
          </p:cNvGrpSpPr>
          <p:nvPr/>
        </p:nvGrpSpPr>
        <p:grpSpPr bwMode="auto">
          <a:xfrm>
            <a:off x="6067426" y="2059050"/>
            <a:ext cx="2776538" cy="3929063"/>
            <a:chOff x="3696" y="866"/>
            <a:chExt cx="1749" cy="2475"/>
          </a:xfrm>
        </p:grpSpPr>
        <p:sp>
          <p:nvSpPr>
            <p:cNvPr id="18446" name="Rectangle 147"/>
            <p:cNvSpPr>
              <a:spLocks noChangeArrowheads="1"/>
            </p:cNvSpPr>
            <p:nvPr/>
          </p:nvSpPr>
          <p:spPr bwMode="auto">
            <a:xfrm>
              <a:off x="4032" y="1392"/>
              <a:ext cx="720" cy="1440"/>
            </a:xfrm>
            <a:prstGeom prst="rect">
              <a:avLst/>
            </a:prstGeom>
            <a:solidFill>
              <a:srgbClr val="66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8447" name="Line 148"/>
            <p:cNvSpPr>
              <a:spLocks noChangeShapeType="1"/>
            </p:cNvSpPr>
            <p:nvPr/>
          </p:nvSpPr>
          <p:spPr bwMode="auto">
            <a:xfrm flipV="1">
              <a:off x="4368" y="1152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48" name="Text Box 149"/>
            <p:cNvSpPr txBox="1">
              <a:spLocks noChangeArrowheads="1"/>
            </p:cNvSpPr>
            <p:nvPr/>
          </p:nvSpPr>
          <p:spPr bwMode="auto">
            <a:xfrm>
              <a:off x="4224" y="866"/>
              <a:ext cx="23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18449" name="Line 150"/>
            <p:cNvSpPr>
              <a:spLocks noChangeShapeType="1"/>
            </p:cNvSpPr>
            <p:nvPr/>
          </p:nvSpPr>
          <p:spPr bwMode="auto">
            <a:xfrm>
              <a:off x="4752" y="2112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0" name="Text Box 151"/>
            <p:cNvSpPr txBox="1">
              <a:spLocks noChangeArrowheads="1"/>
            </p:cNvSpPr>
            <p:nvPr/>
          </p:nvSpPr>
          <p:spPr bwMode="auto">
            <a:xfrm>
              <a:off x="5232" y="1922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  <p:sp>
          <p:nvSpPr>
            <p:cNvPr id="18451" name="Line 152"/>
            <p:cNvSpPr>
              <a:spLocks noChangeShapeType="1"/>
            </p:cNvSpPr>
            <p:nvPr/>
          </p:nvSpPr>
          <p:spPr bwMode="auto">
            <a:xfrm>
              <a:off x="3696" y="1536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2" name="Line 153"/>
            <p:cNvSpPr>
              <a:spLocks noChangeShapeType="1"/>
            </p:cNvSpPr>
            <p:nvPr/>
          </p:nvSpPr>
          <p:spPr bwMode="auto">
            <a:xfrm flipV="1">
              <a:off x="4318" y="2832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3" name="Line 155"/>
            <p:cNvSpPr>
              <a:spLocks noChangeShapeType="1"/>
            </p:cNvSpPr>
            <p:nvPr/>
          </p:nvSpPr>
          <p:spPr bwMode="auto">
            <a:xfrm>
              <a:off x="3696" y="1872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4" name="Line 157"/>
            <p:cNvSpPr>
              <a:spLocks noChangeShapeType="1"/>
            </p:cNvSpPr>
            <p:nvPr/>
          </p:nvSpPr>
          <p:spPr bwMode="auto">
            <a:xfrm>
              <a:off x="3696" y="2208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5" name="Line 159"/>
            <p:cNvSpPr>
              <a:spLocks noChangeShapeType="1"/>
            </p:cNvSpPr>
            <p:nvPr/>
          </p:nvSpPr>
          <p:spPr bwMode="auto">
            <a:xfrm>
              <a:off x="3696" y="2544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6" name="Text Box 169"/>
            <p:cNvSpPr txBox="1">
              <a:spLocks noChangeArrowheads="1"/>
            </p:cNvSpPr>
            <p:nvPr/>
          </p:nvSpPr>
          <p:spPr bwMode="auto">
            <a:xfrm>
              <a:off x="4135" y="3050"/>
              <a:ext cx="29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  a</a:t>
              </a:r>
            </a:p>
          </p:txBody>
        </p:sp>
        <p:sp>
          <p:nvSpPr>
            <p:cNvPr id="18457" name="Line 170"/>
            <p:cNvSpPr>
              <a:spLocks noChangeShapeType="1"/>
            </p:cNvSpPr>
            <p:nvPr/>
          </p:nvSpPr>
          <p:spPr bwMode="auto">
            <a:xfrm flipV="1">
              <a:off x="4512" y="2832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8" name="Text Box 171"/>
            <p:cNvSpPr txBox="1">
              <a:spLocks noChangeArrowheads="1"/>
            </p:cNvSpPr>
            <p:nvPr/>
          </p:nvSpPr>
          <p:spPr bwMode="auto">
            <a:xfrm>
              <a:off x="4316" y="3050"/>
              <a:ext cx="3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b</a:t>
              </a:r>
            </a:p>
          </p:txBody>
        </p:sp>
        <p:sp>
          <p:nvSpPr>
            <p:cNvPr id="18459" name="Text Box 174"/>
            <p:cNvSpPr txBox="1">
              <a:spLocks noChangeArrowheads="1"/>
            </p:cNvSpPr>
            <p:nvPr/>
          </p:nvSpPr>
          <p:spPr bwMode="auto">
            <a:xfrm>
              <a:off x="4220" y="2553"/>
              <a:ext cx="24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</a:t>
              </a:r>
              <a:r>
                <a:rPr lang="en-US" altLang="en-US" sz="1800" baseline="-12000"/>
                <a:t>1</a:t>
              </a:r>
            </a:p>
          </p:txBody>
        </p:sp>
        <p:sp>
          <p:nvSpPr>
            <p:cNvPr id="18460" name="Text Box 175"/>
            <p:cNvSpPr txBox="1">
              <a:spLocks noChangeArrowheads="1"/>
            </p:cNvSpPr>
            <p:nvPr/>
          </p:nvSpPr>
          <p:spPr bwMode="auto">
            <a:xfrm>
              <a:off x="4412" y="2553"/>
              <a:ext cx="24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</a:t>
              </a:r>
              <a:r>
                <a:rPr lang="en-US" altLang="en-US" sz="1800" baseline="-12000"/>
                <a:t>0</a:t>
              </a:r>
            </a:p>
          </p:txBody>
        </p:sp>
        <p:sp>
          <p:nvSpPr>
            <p:cNvPr id="18461" name="Rectangle 179"/>
            <p:cNvSpPr>
              <a:spLocks noChangeArrowheads="1"/>
            </p:cNvSpPr>
            <p:nvPr/>
          </p:nvSpPr>
          <p:spPr bwMode="auto">
            <a:xfrm>
              <a:off x="4080" y="1440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18462" name="Rectangle 181"/>
            <p:cNvSpPr>
              <a:spLocks noChangeArrowheads="1"/>
            </p:cNvSpPr>
            <p:nvPr/>
          </p:nvSpPr>
          <p:spPr bwMode="auto">
            <a:xfrm>
              <a:off x="4080" y="1776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18463" name="Rectangle 183"/>
            <p:cNvSpPr>
              <a:spLocks noChangeArrowheads="1"/>
            </p:cNvSpPr>
            <p:nvPr/>
          </p:nvSpPr>
          <p:spPr bwMode="auto">
            <a:xfrm>
              <a:off x="4080" y="2064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2</a:t>
              </a:r>
              <a:endParaRPr lang="en-US" altLang="en-US" sz="1800" baseline="-12000"/>
            </a:p>
          </p:txBody>
        </p:sp>
        <p:sp>
          <p:nvSpPr>
            <p:cNvPr id="18464" name="Rectangle 185"/>
            <p:cNvSpPr>
              <a:spLocks noChangeArrowheads="1"/>
            </p:cNvSpPr>
            <p:nvPr/>
          </p:nvSpPr>
          <p:spPr bwMode="auto">
            <a:xfrm>
              <a:off x="4080" y="2400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3</a:t>
              </a:r>
              <a:endParaRPr lang="en-US" altLang="en-US" sz="1800" baseline="-12000"/>
            </a:p>
          </p:txBody>
        </p:sp>
      </p:grpSp>
      <p:sp>
        <p:nvSpPr>
          <p:cNvPr id="18436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B370CA6-9759-4A1E-81A7-1F608B59208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909683"/>
              </p:ext>
            </p:extLst>
          </p:nvPr>
        </p:nvGraphicFramePr>
        <p:xfrm>
          <a:off x="548640" y="2545619"/>
          <a:ext cx="5166612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7512"/>
                <a:gridCol w="1280160"/>
                <a:gridCol w="1389888"/>
                <a:gridCol w="18290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ab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 = 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 = 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D(c)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0 </a:t>
                      </a:r>
                      <a:r>
                        <a:rPr lang="en-US" sz="2400" baseline="0" dirty="0" smtClean="0"/>
                        <a:t>= 1</a:t>
                      </a:r>
                      <a:endParaRPr lang="en-US" sz="2400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1</a:t>
                      </a:r>
                      <a:r>
                        <a:rPr lang="en-US" sz="2400" baseline="0" dirty="0" smtClean="0"/>
                        <a:t> = c’</a:t>
                      </a:r>
                      <a:endParaRPr lang="en-US" sz="2400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2 </a:t>
                      </a:r>
                      <a:r>
                        <a:rPr lang="en-US" sz="2400" baseline="0" dirty="0" smtClean="0"/>
                        <a:t>= 0</a:t>
                      </a:r>
                      <a:endParaRPr lang="en-US" sz="2400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3</a:t>
                      </a:r>
                      <a:r>
                        <a:rPr lang="en-US" sz="2400" baseline="0" dirty="0" smtClean="0"/>
                        <a:t> = c’</a:t>
                      </a:r>
                      <a:endParaRPr lang="en-US" sz="2400" baseline="-25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Text Box 133"/>
          <p:cNvSpPr txBox="1">
            <a:spLocks noChangeArrowheads="1"/>
          </p:cNvSpPr>
          <p:nvPr/>
        </p:nvSpPr>
        <p:spPr bwMode="auto">
          <a:xfrm>
            <a:off x="423865" y="1143008"/>
            <a:ext cx="81867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j-lt"/>
              </a:rPr>
              <a:t>I</a:t>
            </a:r>
            <a:r>
              <a:rPr lang="en-US" altLang="en-US" sz="2400" dirty="0" smtClean="0">
                <a:latin typeface="+mj-lt"/>
              </a:rPr>
              <a:t>mplement f </a:t>
            </a:r>
            <a:r>
              <a:rPr lang="en-US" altLang="en-US" sz="2400" dirty="0">
                <a:latin typeface="+mj-lt"/>
              </a:rPr>
              <a:t>(</a:t>
            </a:r>
            <a:r>
              <a:rPr lang="en-US" altLang="en-US" sz="2400" dirty="0" err="1">
                <a:latin typeface="+mj-lt"/>
              </a:rPr>
              <a:t>a,b,c</a:t>
            </a:r>
            <a:r>
              <a:rPr lang="en-US" altLang="en-US" sz="2400" dirty="0">
                <a:latin typeface="+mj-lt"/>
              </a:rPr>
              <a:t>) = </a:t>
            </a:r>
            <a:r>
              <a:rPr lang="en-US" altLang="en-US" sz="2400" dirty="0" err="1">
                <a:latin typeface="+mj-lt"/>
              </a:rPr>
              <a:t>Σm</a:t>
            </a:r>
            <a:r>
              <a:rPr lang="en-US" altLang="en-US" sz="2400" dirty="0">
                <a:latin typeface="+mj-lt"/>
              </a:rPr>
              <a:t> (</a:t>
            </a:r>
            <a:r>
              <a:rPr lang="en-US" altLang="en-US" sz="2400" dirty="0" smtClean="0">
                <a:latin typeface="+mj-lt"/>
              </a:rPr>
              <a:t>0,2,6) </a:t>
            </a:r>
            <a:r>
              <a:rPr lang="en-US" altLang="en-US" sz="2400" dirty="0">
                <a:latin typeface="+mj-lt"/>
              </a:rPr>
              <a:t>+ </a:t>
            </a:r>
            <a:r>
              <a:rPr lang="en-US" altLang="en-US" sz="2400" dirty="0" err="1">
                <a:latin typeface="+mj-lt"/>
              </a:rPr>
              <a:t>Σd</a:t>
            </a:r>
            <a:r>
              <a:rPr lang="en-US" altLang="en-US" sz="2400" dirty="0" smtClean="0">
                <a:latin typeface="+mj-lt"/>
              </a:rPr>
              <a:t>(1) using </a:t>
            </a:r>
            <a:r>
              <a:rPr lang="en-US" altLang="en-US" sz="2400" dirty="0">
                <a:latin typeface="+mj-lt"/>
              </a:rPr>
              <a:t>an </a:t>
            </a:r>
            <a:r>
              <a:rPr lang="en-US" altLang="en-US" sz="2400" dirty="0" smtClean="0">
                <a:latin typeface="+mj-lt"/>
              </a:rPr>
              <a:t>4-</a:t>
            </a:r>
            <a:r>
              <a:rPr lang="en-US" altLang="en-US" sz="2400" dirty="0">
                <a:latin typeface="+mj-lt"/>
              </a:rPr>
              <a:t>input Mux.</a:t>
            </a:r>
          </a:p>
        </p:txBody>
      </p:sp>
      <p:sp>
        <p:nvSpPr>
          <p:cNvPr id="26" name="Text Box 90"/>
          <p:cNvSpPr txBox="1">
            <a:spLocks noChangeArrowheads="1"/>
          </p:cNvSpPr>
          <p:nvPr/>
        </p:nvSpPr>
        <p:spPr bwMode="auto">
          <a:xfrm>
            <a:off x="869003" y="217063"/>
            <a:ext cx="7509988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1F497D"/>
                </a:solidFill>
                <a:latin typeface="+mj-lt"/>
              </a:rPr>
              <a:t>What if the we have to use smaller </a:t>
            </a:r>
            <a:r>
              <a:rPr lang="en-US" altLang="en-US" b="1" dirty="0" err="1" smtClean="0">
                <a:solidFill>
                  <a:srgbClr val="1F497D"/>
                </a:solidFill>
                <a:latin typeface="+mj-lt"/>
              </a:rPr>
              <a:t>muxes</a:t>
            </a:r>
            <a:r>
              <a:rPr lang="en-US" altLang="en-US" b="1" dirty="0" smtClean="0">
                <a:solidFill>
                  <a:srgbClr val="1F497D"/>
                </a:solidFill>
                <a:latin typeface="+mj-lt"/>
              </a:rPr>
              <a:t>?</a:t>
            </a:r>
            <a:endParaRPr lang="en-US" altLang="en-US" b="1" dirty="0">
              <a:solidFill>
                <a:srgbClr val="1F497D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85331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687881" y="2706044"/>
            <a:ext cx="2243554" cy="2976264"/>
            <a:chOff x="6553200" y="1679577"/>
            <a:chExt cx="2243554" cy="2976264"/>
          </a:xfrm>
        </p:grpSpPr>
        <p:sp>
          <p:nvSpPr>
            <p:cNvPr id="20488" name="Rectangle 166"/>
            <p:cNvSpPr>
              <a:spLocks noChangeArrowheads="1"/>
            </p:cNvSpPr>
            <p:nvPr/>
          </p:nvSpPr>
          <p:spPr bwMode="auto">
            <a:xfrm>
              <a:off x="6934200" y="2362200"/>
              <a:ext cx="1066800" cy="1524000"/>
            </a:xfrm>
            <a:prstGeom prst="rect">
              <a:avLst/>
            </a:prstGeom>
            <a:solidFill>
              <a:srgbClr val="66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0489" name="Line 167"/>
            <p:cNvSpPr>
              <a:spLocks noChangeShapeType="1"/>
            </p:cNvSpPr>
            <p:nvPr/>
          </p:nvSpPr>
          <p:spPr bwMode="auto">
            <a:xfrm flipV="1">
              <a:off x="6569077" y="3465576"/>
              <a:ext cx="365125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0" name="Line 168"/>
            <p:cNvSpPr>
              <a:spLocks noChangeShapeType="1"/>
            </p:cNvSpPr>
            <p:nvPr/>
          </p:nvSpPr>
          <p:spPr bwMode="auto">
            <a:xfrm flipV="1">
              <a:off x="7467600" y="2133600"/>
              <a:ext cx="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1" name="Text Box 169"/>
            <p:cNvSpPr txBox="1">
              <a:spLocks noChangeArrowheads="1"/>
            </p:cNvSpPr>
            <p:nvPr/>
          </p:nvSpPr>
          <p:spPr bwMode="auto">
            <a:xfrm>
              <a:off x="7239001" y="1679577"/>
              <a:ext cx="37221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0492" name="Line 173"/>
            <p:cNvSpPr>
              <a:spLocks noChangeShapeType="1"/>
            </p:cNvSpPr>
            <p:nvPr/>
          </p:nvSpPr>
          <p:spPr bwMode="auto">
            <a:xfrm>
              <a:off x="6553200" y="2880360"/>
              <a:ext cx="381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3" name="Rectangle 175"/>
            <p:cNvSpPr>
              <a:spLocks noChangeArrowheads="1"/>
            </p:cNvSpPr>
            <p:nvPr/>
          </p:nvSpPr>
          <p:spPr bwMode="auto">
            <a:xfrm>
              <a:off x="6934200" y="25908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0494" name="Rectangle 177"/>
            <p:cNvSpPr>
              <a:spLocks noChangeArrowheads="1"/>
            </p:cNvSpPr>
            <p:nvPr/>
          </p:nvSpPr>
          <p:spPr bwMode="auto">
            <a:xfrm>
              <a:off x="6934200" y="32766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0495" name="Line 178"/>
            <p:cNvSpPr>
              <a:spLocks noChangeShapeType="1"/>
            </p:cNvSpPr>
            <p:nvPr/>
          </p:nvSpPr>
          <p:spPr bwMode="auto">
            <a:xfrm flipV="1">
              <a:off x="7483475" y="39243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6" name="Text Box 179"/>
            <p:cNvSpPr txBox="1">
              <a:spLocks noChangeArrowheads="1"/>
            </p:cNvSpPr>
            <p:nvPr/>
          </p:nvSpPr>
          <p:spPr bwMode="auto">
            <a:xfrm>
              <a:off x="7239000" y="4194176"/>
              <a:ext cx="4363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a</a:t>
              </a:r>
            </a:p>
          </p:txBody>
        </p:sp>
        <p:sp>
          <p:nvSpPr>
            <p:cNvPr id="20497" name="Line 182"/>
            <p:cNvSpPr>
              <a:spLocks noChangeShapeType="1"/>
            </p:cNvSpPr>
            <p:nvPr/>
          </p:nvSpPr>
          <p:spPr bwMode="auto">
            <a:xfrm>
              <a:off x="8001000" y="3048000"/>
              <a:ext cx="457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8" name="Text Box 183"/>
            <p:cNvSpPr txBox="1">
              <a:spLocks noChangeArrowheads="1"/>
            </p:cNvSpPr>
            <p:nvPr/>
          </p:nvSpPr>
          <p:spPr bwMode="auto">
            <a:xfrm>
              <a:off x="8458200" y="2746376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</p:grpSp>
      <p:sp>
        <p:nvSpPr>
          <p:cNvPr id="20500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9909E41-FB5F-4811-B071-E6C7FA4C4E9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513035"/>
              </p:ext>
            </p:extLst>
          </p:nvPr>
        </p:nvGraphicFramePr>
        <p:xfrm>
          <a:off x="457200" y="3221027"/>
          <a:ext cx="609600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a\</a:t>
                      </a:r>
                      <a:r>
                        <a:rPr lang="en-US" sz="2400" dirty="0" err="1" smtClean="0"/>
                        <a:t>bc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D(</a:t>
                      </a:r>
                      <a:r>
                        <a:rPr lang="en-US" sz="2400" dirty="0" err="1" smtClean="0"/>
                        <a:t>b,c</a:t>
                      </a:r>
                      <a:r>
                        <a:rPr lang="en-US" sz="2400" dirty="0" smtClean="0"/>
                        <a:t>)</a:t>
                      </a:r>
                      <a:endParaRPr lang="en-US" sz="2400" dirty="0"/>
                    </a:p>
                  </a:txBody>
                  <a:tcPr/>
                </a:tc>
              </a:tr>
              <a:tr h="41341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0 </a:t>
                      </a:r>
                      <a:endParaRPr lang="en-US" sz="2400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1</a:t>
                      </a:r>
                      <a:endParaRPr lang="en-US" sz="2400" baseline="-25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Text Box 133"/>
          <p:cNvSpPr txBox="1">
            <a:spLocks noChangeArrowheads="1"/>
          </p:cNvSpPr>
          <p:nvPr/>
        </p:nvSpPr>
        <p:spPr bwMode="auto">
          <a:xfrm>
            <a:off x="423865" y="1143002"/>
            <a:ext cx="81867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j-lt"/>
              </a:rPr>
              <a:t>I</a:t>
            </a:r>
            <a:r>
              <a:rPr lang="en-US" altLang="en-US" sz="2400" dirty="0" smtClean="0">
                <a:latin typeface="+mj-lt"/>
              </a:rPr>
              <a:t>mplement f </a:t>
            </a:r>
            <a:r>
              <a:rPr lang="en-US" altLang="en-US" sz="2400" dirty="0">
                <a:latin typeface="+mj-lt"/>
              </a:rPr>
              <a:t>(</a:t>
            </a:r>
            <a:r>
              <a:rPr lang="en-US" altLang="en-US" sz="2400" dirty="0" err="1">
                <a:latin typeface="+mj-lt"/>
              </a:rPr>
              <a:t>a,b,c</a:t>
            </a:r>
            <a:r>
              <a:rPr lang="en-US" altLang="en-US" sz="2400" dirty="0">
                <a:latin typeface="+mj-lt"/>
              </a:rPr>
              <a:t>) = </a:t>
            </a:r>
            <a:r>
              <a:rPr lang="en-US" altLang="en-US" sz="2400" dirty="0" err="1">
                <a:latin typeface="+mj-lt"/>
              </a:rPr>
              <a:t>Σm</a:t>
            </a:r>
            <a:r>
              <a:rPr lang="en-US" altLang="en-US" sz="2400" dirty="0">
                <a:latin typeface="+mj-lt"/>
              </a:rPr>
              <a:t> (</a:t>
            </a:r>
            <a:r>
              <a:rPr lang="en-US" altLang="en-US" sz="2400" dirty="0" smtClean="0">
                <a:latin typeface="+mj-lt"/>
              </a:rPr>
              <a:t>0,2,6) </a:t>
            </a:r>
            <a:r>
              <a:rPr lang="en-US" altLang="en-US" sz="2400" dirty="0">
                <a:latin typeface="+mj-lt"/>
              </a:rPr>
              <a:t>+ </a:t>
            </a:r>
            <a:r>
              <a:rPr lang="en-US" altLang="en-US" sz="2400" dirty="0" err="1">
                <a:latin typeface="+mj-lt"/>
              </a:rPr>
              <a:t>Σd</a:t>
            </a:r>
            <a:r>
              <a:rPr lang="en-US" altLang="en-US" sz="2400" dirty="0" smtClean="0">
                <a:latin typeface="+mj-lt"/>
              </a:rPr>
              <a:t>(1) using </a:t>
            </a:r>
            <a:r>
              <a:rPr lang="en-US" altLang="en-US" sz="2400" dirty="0">
                <a:latin typeface="+mj-lt"/>
              </a:rPr>
              <a:t>an </a:t>
            </a:r>
            <a:r>
              <a:rPr lang="en-US" altLang="en-US" sz="2400" dirty="0" smtClean="0">
                <a:latin typeface="+mj-lt"/>
              </a:rPr>
              <a:t>2-</a:t>
            </a:r>
            <a:r>
              <a:rPr lang="en-US" altLang="en-US" sz="2400" dirty="0">
                <a:latin typeface="+mj-lt"/>
              </a:rPr>
              <a:t>input Mux.</a:t>
            </a:r>
          </a:p>
        </p:txBody>
      </p:sp>
      <p:sp>
        <p:nvSpPr>
          <p:cNvPr id="18" name="Text Box 90"/>
          <p:cNvSpPr txBox="1">
            <a:spLocks noChangeArrowheads="1"/>
          </p:cNvSpPr>
          <p:nvPr/>
        </p:nvSpPr>
        <p:spPr bwMode="auto">
          <a:xfrm>
            <a:off x="869003" y="217063"/>
            <a:ext cx="7509988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1F497D"/>
                </a:solidFill>
                <a:latin typeface="+mj-lt"/>
              </a:rPr>
              <a:t>What if the we have to use smaller </a:t>
            </a:r>
            <a:r>
              <a:rPr lang="en-US" altLang="en-US" b="1" dirty="0" err="1" smtClean="0">
                <a:solidFill>
                  <a:srgbClr val="1F497D"/>
                </a:solidFill>
                <a:latin typeface="+mj-lt"/>
              </a:rPr>
              <a:t>muxes</a:t>
            </a:r>
            <a:r>
              <a:rPr lang="en-US" altLang="en-US" b="1" dirty="0" smtClean="0">
                <a:solidFill>
                  <a:srgbClr val="1F497D"/>
                </a:solidFill>
                <a:latin typeface="+mj-lt"/>
              </a:rPr>
              <a:t>?</a:t>
            </a:r>
            <a:endParaRPr lang="en-US" altLang="en-US" b="1" dirty="0">
              <a:solidFill>
                <a:srgbClr val="1F497D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93473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0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9909E41-FB5F-4811-B071-E6C7FA4C4E9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smtClean="0"/>
          </a:p>
        </p:txBody>
      </p:sp>
      <p:sp>
        <p:nvSpPr>
          <p:cNvPr id="17" name="Text Box 133"/>
          <p:cNvSpPr txBox="1">
            <a:spLocks noChangeArrowheads="1"/>
          </p:cNvSpPr>
          <p:nvPr/>
        </p:nvSpPr>
        <p:spPr bwMode="auto">
          <a:xfrm>
            <a:off x="423865" y="1143002"/>
            <a:ext cx="81867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j-lt"/>
              </a:rPr>
              <a:t>I</a:t>
            </a:r>
            <a:r>
              <a:rPr lang="en-US" altLang="en-US" sz="2400" dirty="0" smtClean="0">
                <a:latin typeface="+mj-lt"/>
              </a:rPr>
              <a:t>mplement f </a:t>
            </a:r>
            <a:r>
              <a:rPr lang="en-US" altLang="en-US" sz="2400" dirty="0">
                <a:latin typeface="+mj-lt"/>
              </a:rPr>
              <a:t>(</a:t>
            </a:r>
            <a:r>
              <a:rPr lang="en-US" altLang="en-US" sz="2400" dirty="0" err="1">
                <a:latin typeface="+mj-lt"/>
              </a:rPr>
              <a:t>a,b,c</a:t>
            </a:r>
            <a:r>
              <a:rPr lang="en-US" altLang="en-US" sz="2400" dirty="0">
                <a:latin typeface="+mj-lt"/>
              </a:rPr>
              <a:t>) = </a:t>
            </a:r>
            <a:r>
              <a:rPr lang="en-US" altLang="en-US" sz="2400" dirty="0" err="1">
                <a:latin typeface="+mj-lt"/>
              </a:rPr>
              <a:t>Σm</a:t>
            </a:r>
            <a:r>
              <a:rPr lang="en-US" altLang="en-US" sz="2400" dirty="0">
                <a:latin typeface="+mj-lt"/>
              </a:rPr>
              <a:t> (</a:t>
            </a:r>
            <a:r>
              <a:rPr lang="en-US" altLang="en-US" sz="2400" dirty="0" smtClean="0">
                <a:latin typeface="+mj-lt"/>
              </a:rPr>
              <a:t>0,2,6) </a:t>
            </a:r>
            <a:r>
              <a:rPr lang="en-US" altLang="en-US" sz="2400" dirty="0">
                <a:latin typeface="+mj-lt"/>
              </a:rPr>
              <a:t>+ </a:t>
            </a:r>
            <a:r>
              <a:rPr lang="en-US" altLang="en-US" sz="2400" dirty="0" err="1">
                <a:latin typeface="+mj-lt"/>
              </a:rPr>
              <a:t>Σd</a:t>
            </a:r>
            <a:r>
              <a:rPr lang="en-US" altLang="en-US" sz="2400" dirty="0" smtClean="0">
                <a:latin typeface="+mj-lt"/>
              </a:rPr>
              <a:t>(1) using </a:t>
            </a:r>
            <a:r>
              <a:rPr lang="en-US" altLang="en-US" sz="2400" dirty="0">
                <a:latin typeface="+mj-lt"/>
              </a:rPr>
              <a:t>an </a:t>
            </a:r>
            <a:r>
              <a:rPr lang="en-US" altLang="en-US" sz="2400" dirty="0" smtClean="0">
                <a:latin typeface="+mj-lt"/>
              </a:rPr>
              <a:t>2-</a:t>
            </a:r>
            <a:r>
              <a:rPr lang="en-US" altLang="en-US" sz="2400" dirty="0">
                <a:latin typeface="+mj-lt"/>
              </a:rPr>
              <a:t>input Mux.</a:t>
            </a:r>
          </a:p>
        </p:txBody>
      </p:sp>
      <p:sp>
        <p:nvSpPr>
          <p:cNvPr id="18" name="Text Box 90"/>
          <p:cNvSpPr txBox="1">
            <a:spLocks noChangeArrowheads="1"/>
          </p:cNvSpPr>
          <p:nvPr/>
        </p:nvSpPr>
        <p:spPr bwMode="auto">
          <a:xfrm>
            <a:off x="869003" y="217063"/>
            <a:ext cx="7509988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1F497D"/>
                </a:solidFill>
                <a:latin typeface="+mj-lt"/>
              </a:rPr>
              <a:t>What if the we have to use smaller </a:t>
            </a:r>
            <a:r>
              <a:rPr lang="en-US" altLang="en-US" b="1" dirty="0" err="1" smtClean="0">
                <a:solidFill>
                  <a:srgbClr val="1F497D"/>
                </a:solidFill>
                <a:latin typeface="+mj-lt"/>
              </a:rPr>
              <a:t>muxes</a:t>
            </a:r>
            <a:r>
              <a:rPr lang="en-US" altLang="en-US" b="1" dirty="0" smtClean="0">
                <a:solidFill>
                  <a:srgbClr val="1F497D"/>
                </a:solidFill>
                <a:latin typeface="+mj-lt"/>
              </a:rPr>
              <a:t>?</a:t>
            </a:r>
            <a:endParaRPr lang="en-US" altLang="en-US" b="1" dirty="0">
              <a:solidFill>
                <a:srgbClr val="1F497D"/>
              </a:solidFill>
              <a:latin typeface="+mj-lt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490657" y="3277539"/>
            <a:ext cx="2243554" cy="2976264"/>
            <a:chOff x="6553200" y="1679577"/>
            <a:chExt cx="2243554" cy="2976264"/>
          </a:xfrm>
        </p:grpSpPr>
        <p:sp>
          <p:nvSpPr>
            <p:cNvPr id="20" name="Rectangle 166"/>
            <p:cNvSpPr>
              <a:spLocks noChangeArrowheads="1"/>
            </p:cNvSpPr>
            <p:nvPr/>
          </p:nvSpPr>
          <p:spPr bwMode="auto">
            <a:xfrm>
              <a:off x="6934200" y="2362200"/>
              <a:ext cx="1066800" cy="1524000"/>
            </a:xfrm>
            <a:prstGeom prst="rect">
              <a:avLst/>
            </a:prstGeom>
            <a:solidFill>
              <a:srgbClr val="66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" name="Line 167"/>
            <p:cNvSpPr>
              <a:spLocks noChangeShapeType="1"/>
            </p:cNvSpPr>
            <p:nvPr/>
          </p:nvSpPr>
          <p:spPr bwMode="auto">
            <a:xfrm>
              <a:off x="6553200" y="3581400"/>
              <a:ext cx="38099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68"/>
            <p:cNvSpPr>
              <a:spLocks noChangeShapeType="1"/>
            </p:cNvSpPr>
            <p:nvPr/>
          </p:nvSpPr>
          <p:spPr bwMode="auto">
            <a:xfrm flipV="1">
              <a:off x="7467600" y="2133600"/>
              <a:ext cx="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 Box 169"/>
            <p:cNvSpPr txBox="1">
              <a:spLocks noChangeArrowheads="1"/>
            </p:cNvSpPr>
            <p:nvPr/>
          </p:nvSpPr>
          <p:spPr bwMode="auto">
            <a:xfrm>
              <a:off x="7239001" y="1679577"/>
              <a:ext cx="37221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5" name="Line 173"/>
            <p:cNvSpPr>
              <a:spLocks noChangeShapeType="1"/>
            </p:cNvSpPr>
            <p:nvPr/>
          </p:nvSpPr>
          <p:spPr bwMode="auto">
            <a:xfrm>
              <a:off x="6553200" y="2743200"/>
              <a:ext cx="381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Rectangle 175"/>
            <p:cNvSpPr>
              <a:spLocks noChangeArrowheads="1"/>
            </p:cNvSpPr>
            <p:nvPr/>
          </p:nvSpPr>
          <p:spPr bwMode="auto">
            <a:xfrm>
              <a:off x="6934200" y="25908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7" name="Rectangle 177"/>
            <p:cNvSpPr>
              <a:spLocks noChangeArrowheads="1"/>
            </p:cNvSpPr>
            <p:nvPr/>
          </p:nvSpPr>
          <p:spPr bwMode="auto">
            <a:xfrm>
              <a:off x="6934200" y="32766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8" name="Line 178"/>
            <p:cNvSpPr>
              <a:spLocks noChangeShapeType="1"/>
            </p:cNvSpPr>
            <p:nvPr/>
          </p:nvSpPr>
          <p:spPr bwMode="auto">
            <a:xfrm flipV="1">
              <a:off x="7483475" y="39243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 Box 179"/>
            <p:cNvSpPr txBox="1">
              <a:spLocks noChangeArrowheads="1"/>
            </p:cNvSpPr>
            <p:nvPr/>
          </p:nvSpPr>
          <p:spPr bwMode="auto">
            <a:xfrm>
              <a:off x="7239000" y="4194176"/>
              <a:ext cx="4363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a</a:t>
              </a:r>
            </a:p>
          </p:txBody>
        </p:sp>
        <p:sp>
          <p:nvSpPr>
            <p:cNvPr id="30" name="Line 182"/>
            <p:cNvSpPr>
              <a:spLocks noChangeShapeType="1"/>
            </p:cNvSpPr>
            <p:nvPr/>
          </p:nvSpPr>
          <p:spPr bwMode="auto">
            <a:xfrm>
              <a:off x="8001000" y="3048000"/>
              <a:ext cx="457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 Box 183"/>
            <p:cNvSpPr txBox="1">
              <a:spLocks noChangeArrowheads="1"/>
            </p:cNvSpPr>
            <p:nvPr/>
          </p:nvSpPr>
          <p:spPr bwMode="auto">
            <a:xfrm>
              <a:off x="8458200" y="2746376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</p:grpSp>
      <p:sp>
        <p:nvSpPr>
          <p:cNvPr id="32" name="Rectangle 192"/>
          <p:cNvSpPr>
            <a:spLocks noChangeArrowheads="1"/>
          </p:cNvSpPr>
          <p:nvPr/>
        </p:nvSpPr>
        <p:spPr bwMode="auto">
          <a:xfrm>
            <a:off x="219455" y="3638494"/>
            <a:ext cx="17026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  <a:r>
              <a:rPr lang="en-US" altLang="en-US" sz="2400" baseline="-12000" dirty="0"/>
              <a:t>0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b,c</a:t>
            </a:r>
            <a:r>
              <a:rPr lang="en-US" altLang="en-US" sz="2400" dirty="0"/>
              <a:t>) </a:t>
            </a:r>
            <a:r>
              <a:rPr lang="en-US" altLang="en-US" sz="2400" dirty="0" smtClean="0"/>
              <a:t>= c’</a:t>
            </a:r>
            <a:endParaRPr lang="en-US" altLang="en-US" sz="2400" dirty="0"/>
          </a:p>
        </p:txBody>
      </p:sp>
      <p:sp>
        <p:nvSpPr>
          <p:cNvPr id="33" name="Rectangle 194"/>
          <p:cNvSpPr>
            <a:spLocks noChangeArrowheads="1"/>
          </p:cNvSpPr>
          <p:nvPr/>
        </p:nvSpPr>
        <p:spPr bwMode="auto">
          <a:xfrm>
            <a:off x="3108960" y="3638495"/>
            <a:ext cx="18564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b,c</a:t>
            </a:r>
            <a:r>
              <a:rPr lang="en-US" altLang="en-US" sz="2400" dirty="0"/>
              <a:t>) = </a:t>
            </a:r>
            <a:r>
              <a:rPr lang="en-US" altLang="en-US" sz="2400" dirty="0" err="1" smtClean="0"/>
              <a:t>bc</a:t>
            </a:r>
            <a:r>
              <a:rPr lang="en-US" altLang="en-US" sz="2400" dirty="0" smtClean="0"/>
              <a:t>’</a:t>
            </a:r>
            <a:endParaRPr lang="en-US" altLang="en-US" sz="2400" dirty="0"/>
          </a:p>
        </p:txBody>
      </p:sp>
      <p:sp>
        <p:nvSpPr>
          <p:cNvPr id="34" name="Rectangle 194"/>
          <p:cNvSpPr>
            <a:spLocks noChangeArrowheads="1"/>
          </p:cNvSpPr>
          <p:nvPr/>
        </p:nvSpPr>
        <p:spPr bwMode="auto">
          <a:xfrm>
            <a:off x="5921143" y="4927961"/>
            <a:ext cx="5095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D</a:t>
            </a:r>
            <a:r>
              <a:rPr lang="en-US" altLang="en-US" sz="2400" baseline="-12000" dirty="0" smtClean="0"/>
              <a:t>1</a:t>
            </a:r>
            <a:r>
              <a:rPr lang="en-US" altLang="en-US" sz="1800" dirty="0" smtClean="0"/>
              <a:t> </a:t>
            </a:r>
            <a:endParaRPr lang="en-US" altLang="en-US" sz="1800" dirty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288415"/>
              </p:ext>
            </p:extLst>
          </p:nvPr>
        </p:nvGraphicFramePr>
        <p:xfrm>
          <a:off x="226919" y="4299088"/>
          <a:ext cx="2443131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4377"/>
                <a:gridCol w="814377"/>
                <a:gridCol w="81437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 = 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 = 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 = 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 = 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048406"/>
              </p:ext>
            </p:extLst>
          </p:nvPr>
        </p:nvGraphicFramePr>
        <p:xfrm>
          <a:off x="3218688" y="4282910"/>
          <a:ext cx="2429787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9929"/>
                <a:gridCol w="809929"/>
                <a:gridCol w="80992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 = 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 = 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 = 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 = 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451474"/>
              </p:ext>
            </p:extLst>
          </p:nvPr>
        </p:nvGraphicFramePr>
        <p:xfrm>
          <a:off x="1111591" y="1901135"/>
          <a:ext cx="6414456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9076"/>
                <a:gridCol w="1069076"/>
                <a:gridCol w="1069076"/>
                <a:gridCol w="1069076"/>
                <a:gridCol w="829057"/>
                <a:gridCol w="130909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a\</a:t>
                      </a:r>
                      <a:r>
                        <a:rPr lang="en-US" sz="2400" dirty="0" err="1" smtClean="0"/>
                        <a:t>bc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D(</a:t>
                      </a:r>
                      <a:r>
                        <a:rPr lang="en-US" sz="2400" dirty="0" err="1" smtClean="0"/>
                        <a:t>b,c</a:t>
                      </a:r>
                      <a:r>
                        <a:rPr lang="en-US" sz="2400" dirty="0" smtClean="0"/>
                        <a:t>)</a:t>
                      </a:r>
                      <a:endParaRPr lang="en-US" sz="2400" dirty="0"/>
                    </a:p>
                  </a:txBody>
                  <a:tcPr/>
                </a:tc>
              </a:tr>
              <a:tr h="41341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0 </a:t>
                      </a:r>
                      <a:r>
                        <a:rPr lang="en-US" sz="2400" baseline="0" dirty="0" smtClean="0"/>
                        <a:t>= c’</a:t>
                      </a:r>
                      <a:endParaRPr lang="en-US" sz="2400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1</a:t>
                      </a:r>
                      <a:r>
                        <a:rPr lang="en-US" sz="2400" baseline="0" dirty="0" smtClean="0"/>
                        <a:t> = </a:t>
                      </a:r>
                      <a:r>
                        <a:rPr lang="en-US" sz="2400" baseline="0" dirty="0" err="1" smtClean="0"/>
                        <a:t>bc</a:t>
                      </a:r>
                      <a:r>
                        <a:rPr lang="en-US" sz="2400" baseline="0" dirty="0" smtClean="0"/>
                        <a:t>’</a:t>
                      </a:r>
                      <a:endParaRPr lang="en-US" sz="2400" baseline="-25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8" name="Rectangle 194"/>
          <p:cNvSpPr>
            <a:spLocks noChangeArrowheads="1"/>
          </p:cNvSpPr>
          <p:nvPr/>
        </p:nvSpPr>
        <p:spPr bwMode="auto">
          <a:xfrm>
            <a:off x="5921143" y="4113505"/>
            <a:ext cx="5095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D</a:t>
            </a:r>
            <a:r>
              <a:rPr lang="en-US" altLang="en-US" sz="2400" baseline="-12000" dirty="0"/>
              <a:t>0</a:t>
            </a:r>
            <a:r>
              <a:rPr lang="en-US" altLang="en-US" sz="1800" dirty="0" smtClean="0"/>
              <a:t> 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92772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57"/>
          <p:cNvSpPr>
            <a:spLocks noChangeArrowheads="1"/>
          </p:cNvSpPr>
          <p:nvPr/>
        </p:nvSpPr>
        <p:spPr bwMode="auto">
          <a:xfrm>
            <a:off x="1613696" y="2232262"/>
            <a:ext cx="18793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b</a:t>
            </a:r>
            <a:r>
              <a:rPr lang="en-US" altLang="en-US" sz="2400" dirty="0" err="1" smtClean="0"/>
              <a:t>,c</a:t>
            </a:r>
            <a:r>
              <a:rPr lang="en-US" altLang="en-US" sz="2400" dirty="0" smtClean="0"/>
              <a:t>) = </a:t>
            </a:r>
            <a:r>
              <a:rPr lang="en-US" altLang="en-US" sz="2400" dirty="0" err="1" smtClean="0"/>
              <a:t>bc</a:t>
            </a:r>
            <a:r>
              <a:rPr lang="en-US" altLang="en-US" sz="2400" dirty="0" smtClean="0"/>
              <a:t>’</a:t>
            </a:r>
            <a:endParaRPr lang="en-US" altLang="en-US" sz="1800" dirty="0"/>
          </a:p>
        </p:txBody>
      </p:sp>
      <p:grpSp>
        <p:nvGrpSpPr>
          <p:cNvPr id="23562" name="Group 213"/>
          <p:cNvGrpSpPr>
            <a:grpSpLocks/>
          </p:cNvGrpSpPr>
          <p:nvPr/>
        </p:nvGrpSpPr>
        <p:grpSpPr bwMode="auto">
          <a:xfrm>
            <a:off x="4686301" y="1679575"/>
            <a:ext cx="4110038" cy="3509963"/>
            <a:chOff x="2952" y="1058"/>
            <a:chExt cx="2589" cy="2211"/>
          </a:xfrm>
        </p:grpSpPr>
        <p:sp>
          <p:nvSpPr>
            <p:cNvPr id="23565" name="Rectangle 165"/>
            <p:cNvSpPr>
              <a:spLocks noChangeArrowheads="1"/>
            </p:cNvSpPr>
            <p:nvPr/>
          </p:nvSpPr>
          <p:spPr bwMode="auto">
            <a:xfrm>
              <a:off x="3408" y="2016"/>
              <a:ext cx="576" cy="768"/>
            </a:xfrm>
            <a:prstGeom prst="rect">
              <a:avLst/>
            </a:prstGeom>
            <a:solidFill>
              <a:srgbClr val="66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3566" name="Rectangle 166"/>
            <p:cNvSpPr>
              <a:spLocks noChangeArrowheads="1"/>
            </p:cNvSpPr>
            <p:nvPr/>
          </p:nvSpPr>
          <p:spPr bwMode="auto">
            <a:xfrm>
              <a:off x="4368" y="1488"/>
              <a:ext cx="672" cy="960"/>
            </a:xfrm>
            <a:prstGeom prst="rect">
              <a:avLst/>
            </a:prstGeom>
            <a:solidFill>
              <a:srgbClr val="66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3567" name="Line 167"/>
            <p:cNvSpPr>
              <a:spLocks noChangeShapeType="1"/>
            </p:cNvSpPr>
            <p:nvPr/>
          </p:nvSpPr>
          <p:spPr bwMode="auto">
            <a:xfrm>
              <a:off x="3984" y="2256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8" name="Line 168"/>
            <p:cNvSpPr>
              <a:spLocks noChangeShapeType="1"/>
            </p:cNvSpPr>
            <p:nvPr/>
          </p:nvSpPr>
          <p:spPr bwMode="auto">
            <a:xfrm flipV="1">
              <a:off x="4704" y="1344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9" name="Text Box 169"/>
            <p:cNvSpPr txBox="1">
              <a:spLocks noChangeArrowheads="1"/>
            </p:cNvSpPr>
            <p:nvPr/>
          </p:nvSpPr>
          <p:spPr bwMode="auto">
            <a:xfrm>
              <a:off x="4560" y="1058"/>
              <a:ext cx="23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3570" name="Line 170"/>
            <p:cNvSpPr>
              <a:spLocks noChangeShapeType="1"/>
            </p:cNvSpPr>
            <p:nvPr/>
          </p:nvSpPr>
          <p:spPr bwMode="auto">
            <a:xfrm flipV="1">
              <a:off x="3648" y="1920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1" name="Text Box 171"/>
            <p:cNvSpPr txBox="1">
              <a:spLocks noChangeArrowheads="1"/>
            </p:cNvSpPr>
            <p:nvPr/>
          </p:nvSpPr>
          <p:spPr bwMode="auto">
            <a:xfrm>
              <a:off x="3504" y="1586"/>
              <a:ext cx="23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3572" name="Text Box 172"/>
            <p:cNvSpPr txBox="1">
              <a:spLocks noChangeArrowheads="1"/>
            </p:cNvSpPr>
            <p:nvPr/>
          </p:nvSpPr>
          <p:spPr bwMode="auto">
            <a:xfrm>
              <a:off x="3892" y="1547"/>
              <a:ext cx="29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 dirty="0"/>
                <a:t>c</a:t>
              </a:r>
              <a:r>
                <a:rPr lang="ja-JP" altLang="en-US" sz="2400" dirty="0" smtClean="0"/>
                <a:t>’</a:t>
              </a:r>
              <a:endParaRPr lang="en-US" altLang="en-US" sz="2400" dirty="0"/>
            </a:p>
          </p:txBody>
        </p:sp>
        <p:sp>
          <p:nvSpPr>
            <p:cNvPr id="23573" name="Line 173"/>
            <p:cNvSpPr>
              <a:spLocks noChangeShapeType="1"/>
            </p:cNvSpPr>
            <p:nvPr/>
          </p:nvSpPr>
          <p:spPr bwMode="auto">
            <a:xfrm>
              <a:off x="4128" y="1728"/>
              <a:ext cx="2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4" name="Rectangle 175"/>
            <p:cNvSpPr>
              <a:spLocks noChangeArrowheads="1"/>
            </p:cNvSpPr>
            <p:nvPr/>
          </p:nvSpPr>
          <p:spPr bwMode="auto">
            <a:xfrm>
              <a:off x="4368" y="1632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3575" name="Rectangle 177"/>
            <p:cNvSpPr>
              <a:spLocks noChangeArrowheads="1"/>
            </p:cNvSpPr>
            <p:nvPr/>
          </p:nvSpPr>
          <p:spPr bwMode="auto">
            <a:xfrm>
              <a:off x="4368" y="2064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3576" name="Line 178"/>
            <p:cNvSpPr>
              <a:spLocks noChangeShapeType="1"/>
            </p:cNvSpPr>
            <p:nvPr/>
          </p:nvSpPr>
          <p:spPr bwMode="auto">
            <a:xfrm flipV="1">
              <a:off x="4714" y="247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Text Box 179"/>
            <p:cNvSpPr txBox="1">
              <a:spLocks noChangeArrowheads="1"/>
            </p:cNvSpPr>
            <p:nvPr/>
          </p:nvSpPr>
          <p:spPr bwMode="auto">
            <a:xfrm>
              <a:off x="4560" y="2642"/>
              <a:ext cx="27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a</a:t>
              </a:r>
            </a:p>
          </p:txBody>
        </p:sp>
        <p:sp>
          <p:nvSpPr>
            <p:cNvPr id="23578" name="Line 180"/>
            <p:cNvSpPr>
              <a:spLocks noChangeShapeType="1"/>
            </p:cNvSpPr>
            <p:nvPr/>
          </p:nvSpPr>
          <p:spPr bwMode="auto">
            <a:xfrm flipV="1">
              <a:off x="3698" y="2784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9" name="Text Box 181"/>
            <p:cNvSpPr txBox="1">
              <a:spLocks noChangeArrowheads="1"/>
            </p:cNvSpPr>
            <p:nvPr/>
          </p:nvSpPr>
          <p:spPr bwMode="auto">
            <a:xfrm>
              <a:off x="3552" y="2978"/>
              <a:ext cx="28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b</a:t>
              </a:r>
            </a:p>
          </p:txBody>
        </p:sp>
        <p:sp>
          <p:nvSpPr>
            <p:cNvPr id="23580" name="Line 182"/>
            <p:cNvSpPr>
              <a:spLocks noChangeShapeType="1"/>
            </p:cNvSpPr>
            <p:nvPr/>
          </p:nvSpPr>
          <p:spPr bwMode="auto">
            <a:xfrm>
              <a:off x="5040" y="192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1" name="Text Box 183"/>
            <p:cNvSpPr txBox="1">
              <a:spLocks noChangeArrowheads="1"/>
            </p:cNvSpPr>
            <p:nvPr/>
          </p:nvSpPr>
          <p:spPr bwMode="auto">
            <a:xfrm>
              <a:off x="5328" y="1730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  <p:sp>
          <p:nvSpPr>
            <p:cNvPr id="23582" name="Rectangle 184"/>
            <p:cNvSpPr>
              <a:spLocks noChangeArrowheads="1"/>
            </p:cNvSpPr>
            <p:nvPr/>
          </p:nvSpPr>
          <p:spPr bwMode="auto">
            <a:xfrm>
              <a:off x="3408" y="2112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3583" name="Rectangle 185"/>
            <p:cNvSpPr>
              <a:spLocks noChangeArrowheads="1"/>
            </p:cNvSpPr>
            <p:nvPr/>
          </p:nvSpPr>
          <p:spPr bwMode="auto">
            <a:xfrm>
              <a:off x="3408" y="2400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3584" name="Line 186"/>
            <p:cNvSpPr>
              <a:spLocks noChangeShapeType="1"/>
            </p:cNvSpPr>
            <p:nvPr/>
          </p:nvSpPr>
          <p:spPr bwMode="auto">
            <a:xfrm>
              <a:off x="3212" y="2208"/>
              <a:ext cx="1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5" name="Text Box 187"/>
            <p:cNvSpPr txBox="1">
              <a:spLocks noChangeArrowheads="1"/>
            </p:cNvSpPr>
            <p:nvPr/>
          </p:nvSpPr>
          <p:spPr bwMode="auto">
            <a:xfrm>
              <a:off x="2952" y="2027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D</a:t>
              </a:r>
              <a:r>
                <a:rPr lang="en-US" altLang="en-US" sz="2400" baseline="-25000" dirty="0" smtClean="0"/>
                <a:t>0</a:t>
              </a:r>
              <a:endParaRPr lang="en-US" altLang="en-US" sz="2400" dirty="0"/>
            </a:p>
          </p:txBody>
        </p:sp>
        <p:sp>
          <p:nvSpPr>
            <p:cNvPr id="23586" name="Line 188"/>
            <p:cNvSpPr>
              <a:spLocks noChangeShapeType="1"/>
            </p:cNvSpPr>
            <p:nvPr/>
          </p:nvSpPr>
          <p:spPr bwMode="auto">
            <a:xfrm>
              <a:off x="3216" y="2544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7" name="Text Box 189"/>
            <p:cNvSpPr txBox="1">
              <a:spLocks noChangeArrowheads="1"/>
            </p:cNvSpPr>
            <p:nvPr/>
          </p:nvSpPr>
          <p:spPr bwMode="auto">
            <a:xfrm>
              <a:off x="2952" y="2363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D</a:t>
              </a:r>
              <a:r>
                <a:rPr lang="en-US" altLang="en-US" sz="2400" baseline="-25000" dirty="0" smtClean="0"/>
                <a:t>1</a:t>
              </a:r>
              <a:endParaRPr lang="en-US" altLang="en-US" sz="2400" dirty="0"/>
            </a:p>
          </p:txBody>
        </p:sp>
      </p:grpSp>
      <p:sp>
        <p:nvSpPr>
          <p:cNvPr id="23564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E544337-1462-45C5-9810-9BDCF821F5C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smtClean="0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616331"/>
              </p:ext>
            </p:extLst>
          </p:nvPr>
        </p:nvGraphicFramePr>
        <p:xfrm>
          <a:off x="791704" y="2839515"/>
          <a:ext cx="3788784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6401"/>
                <a:gridCol w="658368"/>
                <a:gridCol w="658368"/>
                <a:gridCol w="175564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b\c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D(c)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0</a:t>
                      </a:r>
                      <a:r>
                        <a:rPr lang="en-US" sz="2400" baseline="0" dirty="0" smtClean="0"/>
                        <a:t>= 0</a:t>
                      </a:r>
                      <a:endParaRPr lang="en-US" sz="24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1</a:t>
                      </a:r>
                      <a:r>
                        <a:rPr lang="en-US" sz="2400" baseline="0" dirty="0" smtClean="0"/>
                        <a:t> = c’</a:t>
                      </a:r>
                      <a:endParaRPr lang="en-US" sz="2400" baseline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0" name="Text Box 133"/>
          <p:cNvSpPr txBox="1">
            <a:spLocks noChangeArrowheads="1"/>
          </p:cNvSpPr>
          <p:nvPr/>
        </p:nvSpPr>
        <p:spPr bwMode="auto">
          <a:xfrm>
            <a:off x="423865" y="1143002"/>
            <a:ext cx="81867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j-lt"/>
              </a:rPr>
              <a:t>I</a:t>
            </a:r>
            <a:r>
              <a:rPr lang="en-US" altLang="en-US" sz="2400" dirty="0" smtClean="0">
                <a:latin typeface="+mj-lt"/>
              </a:rPr>
              <a:t>mplement f </a:t>
            </a:r>
            <a:r>
              <a:rPr lang="en-US" altLang="en-US" sz="2400" dirty="0">
                <a:latin typeface="+mj-lt"/>
              </a:rPr>
              <a:t>(</a:t>
            </a:r>
            <a:r>
              <a:rPr lang="en-US" altLang="en-US" sz="2400" dirty="0" err="1">
                <a:latin typeface="+mj-lt"/>
              </a:rPr>
              <a:t>a,b,c</a:t>
            </a:r>
            <a:r>
              <a:rPr lang="en-US" altLang="en-US" sz="2400" dirty="0">
                <a:latin typeface="+mj-lt"/>
              </a:rPr>
              <a:t>) = </a:t>
            </a:r>
            <a:r>
              <a:rPr lang="en-US" altLang="en-US" sz="2400" dirty="0" err="1">
                <a:latin typeface="+mj-lt"/>
              </a:rPr>
              <a:t>Σm</a:t>
            </a:r>
            <a:r>
              <a:rPr lang="en-US" altLang="en-US" sz="2400" dirty="0">
                <a:latin typeface="+mj-lt"/>
              </a:rPr>
              <a:t> (</a:t>
            </a:r>
            <a:r>
              <a:rPr lang="en-US" altLang="en-US" sz="2400" dirty="0" smtClean="0">
                <a:latin typeface="+mj-lt"/>
              </a:rPr>
              <a:t>0,2,6) </a:t>
            </a:r>
            <a:r>
              <a:rPr lang="en-US" altLang="en-US" sz="2400" dirty="0">
                <a:latin typeface="+mj-lt"/>
              </a:rPr>
              <a:t>+ </a:t>
            </a:r>
            <a:r>
              <a:rPr lang="en-US" altLang="en-US" sz="2400" dirty="0" err="1">
                <a:latin typeface="+mj-lt"/>
              </a:rPr>
              <a:t>Σd</a:t>
            </a:r>
            <a:r>
              <a:rPr lang="en-US" altLang="en-US" sz="2400" dirty="0" smtClean="0">
                <a:latin typeface="+mj-lt"/>
              </a:rPr>
              <a:t>(1) using </a:t>
            </a:r>
            <a:r>
              <a:rPr lang="en-US" altLang="en-US" sz="2400" dirty="0">
                <a:latin typeface="+mj-lt"/>
              </a:rPr>
              <a:t>an </a:t>
            </a:r>
            <a:r>
              <a:rPr lang="en-US" altLang="en-US" sz="2400" dirty="0" smtClean="0">
                <a:latin typeface="+mj-lt"/>
              </a:rPr>
              <a:t>2-</a:t>
            </a:r>
            <a:r>
              <a:rPr lang="en-US" altLang="en-US" sz="2400" dirty="0">
                <a:latin typeface="+mj-lt"/>
              </a:rPr>
              <a:t>input Mux.</a:t>
            </a:r>
          </a:p>
        </p:txBody>
      </p:sp>
      <p:sp>
        <p:nvSpPr>
          <p:cNvPr id="31" name="Text Box 90"/>
          <p:cNvSpPr txBox="1">
            <a:spLocks noChangeArrowheads="1"/>
          </p:cNvSpPr>
          <p:nvPr/>
        </p:nvSpPr>
        <p:spPr bwMode="auto">
          <a:xfrm>
            <a:off x="869003" y="217063"/>
            <a:ext cx="7509988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1F497D"/>
                </a:solidFill>
                <a:latin typeface="+mj-lt"/>
              </a:rPr>
              <a:t>What if the we have to use smaller </a:t>
            </a:r>
            <a:r>
              <a:rPr lang="en-US" altLang="en-US" b="1" dirty="0" err="1" smtClean="0">
                <a:solidFill>
                  <a:srgbClr val="1F497D"/>
                </a:solidFill>
                <a:latin typeface="+mj-lt"/>
              </a:rPr>
              <a:t>muxes</a:t>
            </a:r>
            <a:r>
              <a:rPr lang="en-US" altLang="en-US" b="1" dirty="0" smtClean="0">
                <a:solidFill>
                  <a:srgbClr val="1F497D"/>
                </a:solidFill>
                <a:latin typeface="+mj-lt"/>
              </a:rPr>
              <a:t>?</a:t>
            </a:r>
            <a:endParaRPr lang="en-US" altLang="en-US" b="1" dirty="0">
              <a:solidFill>
                <a:srgbClr val="1F497D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02920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1084</Words>
  <Application>Microsoft Macintosh PowerPoint</Application>
  <PresentationFormat>On-screen Show (4:3)</PresentationFormat>
  <Paragraphs>413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CSE 140 Discussion</vt:lpstr>
      <vt:lpstr>PowerPoint Presentation</vt:lpstr>
      <vt:lpstr>Decoder Application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Multiplexer Application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140 Discussion</dc:title>
  <dc:creator>Omid Assare</dc:creator>
  <cp:lastModifiedBy>Omid Assare</cp:lastModifiedBy>
  <cp:revision>18</cp:revision>
  <dcterms:created xsi:type="dcterms:W3CDTF">2018-05-25T17:54:39Z</dcterms:created>
  <dcterms:modified xsi:type="dcterms:W3CDTF">2018-05-27T21:17:18Z</dcterms:modified>
</cp:coreProperties>
</file>