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8" r:id="rId3"/>
    <p:sldId id="261" r:id="rId4"/>
    <p:sldId id="263" r:id="rId5"/>
    <p:sldId id="264" r:id="rId6"/>
    <p:sldId id="265" r:id="rId7"/>
    <p:sldId id="266" r:id="rId8"/>
    <p:sldId id="277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05" d="100"/>
          <a:sy n="105" d="100"/>
        </p:scale>
        <p:origin x="-1752" y="-2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0ED50C-E45D-B34A-BB2A-C6A407A6A8DF}" type="datetimeFigureOut">
              <a:rPr lang="en-US" smtClean="0"/>
              <a:t>5/4/18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DE86B4-F532-A645-BBD5-6AEF41CFB2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4886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37076" indent="-283491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33964" indent="-2267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587549" indent="-2267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41134" indent="-2267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494721" indent="-22679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48306" indent="-22679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01891" indent="-22679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55477" indent="-22679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52AB5C58-242B-400C-A982-23702B194498}" type="slidenum">
              <a:rPr lang="en-US" altLang="en-US" smtClean="0"/>
              <a:pPr eaLnBrk="1" hangingPunct="1">
                <a:spcBef>
                  <a:spcPct val="0"/>
                </a:spcBef>
              </a:pPr>
              <a:t>5</a:t>
            </a:fld>
            <a:endParaRPr lang="en-US" altLang="en-US" dirty="0" smtClean="0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0412" cy="3429000"/>
          </a:xfrm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9F7159-3BAA-4F4E-A7E9-6008000D4018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08628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9F7159-3BAA-4F4E-A7E9-6008000D4018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08628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(Andy)</a:t>
            </a:r>
            <a:r>
              <a:rPr lang="en-US" baseline="0" dirty="0" smtClean="0"/>
              <a:t> ‘r’ and ‘w’ are ‘_read’ and ‘_write’ in BSV, but ‘r’ and ‘w’ are much easier to write on slides.</a:t>
            </a:r>
          </a:p>
          <a:p>
            <a:r>
              <a:rPr lang="en-US" baseline="0" dirty="0" smtClean="0"/>
              <a:t>(Andy) I changed ‘||’ to ‘|’ in the logic because || is the boolean or and | is the bitwise 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99F7159-3BAA-4F4E-A7E9-6008000D4018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58280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FE04D0-1B1E-45D8-AF31-0CD2AA87561F}" type="slidenum">
              <a:rPr lang="en-US" smtClean="0">
                <a:latin typeface="Tahoma" pitchFamily="-96" charset="0"/>
              </a:rPr>
              <a:pPr/>
              <a:t>16</a:t>
            </a:fld>
            <a:endParaRPr lang="en-US" dirty="0" smtClean="0">
              <a:latin typeface="Tahoma" pitchFamily="-96" charset="0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Times New Roman" pitchFamily="-9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22820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1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FE04D0-1B1E-45D8-AF31-0CD2AA87561F}" type="slidenum">
              <a:rPr lang="en-US" smtClean="0">
                <a:latin typeface="Tahoma" pitchFamily="-96" charset="0"/>
              </a:rPr>
              <a:pPr/>
              <a:t>18</a:t>
            </a:fld>
            <a:endParaRPr lang="en-US" dirty="0" smtClean="0">
              <a:latin typeface="Tahoma" pitchFamily="-96" charset="0"/>
            </a:endParaRPr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 smtClean="0">
              <a:latin typeface="Times New Roman" pitchFamily="-9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8448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6DA0C-9F44-F643-BFFA-BBCED37F97C9}" type="datetimeFigureOut">
              <a:rPr lang="en-US" smtClean="0"/>
              <a:t>5/4/18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36449-A5C6-5941-A0F0-03FBAC3C6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718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6DA0C-9F44-F643-BFFA-BBCED37F97C9}" type="datetimeFigureOut">
              <a:rPr lang="en-US" smtClean="0"/>
              <a:t>5/4/18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36449-A5C6-5941-A0F0-03FBAC3C6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884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6DA0C-9F44-F643-BFFA-BBCED37F97C9}" type="datetimeFigureOut">
              <a:rPr lang="en-US" smtClean="0"/>
              <a:t>5/4/18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36449-A5C6-5941-A0F0-03FBAC3C6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711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6DA0C-9F44-F643-BFFA-BBCED37F97C9}" type="datetimeFigureOut">
              <a:rPr lang="en-US" smtClean="0"/>
              <a:t>5/4/18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36449-A5C6-5941-A0F0-03FBAC3C6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627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6DA0C-9F44-F643-BFFA-BBCED37F97C9}" type="datetimeFigureOut">
              <a:rPr lang="en-US" smtClean="0"/>
              <a:t>5/4/18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36449-A5C6-5941-A0F0-03FBAC3C6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135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6DA0C-9F44-F643-BFFA-BBCED37F97C9}" type="datetimeFigureOut">
              <a:rPr lang="en-US" smtClean="0"/>
              <a:t>5/4/18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36449-A5C6-5941-A0F0-03FBAC3C6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7148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6DA0C-9F44-F643-BFFA-BBCED37F97C9}" type="datetimeFigureOut">
              <a:rPr lang="en-US" smtClean="0"/>
              <a:t>5/4/18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36449-A5C6-5941-A0F0-03FBAC3C6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9619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6DA0C-9F44-F643-BFFA-BBCED37F97C9}" type="datetimeFigureOut">
              <a:rPr lang="en-US" smtClean="0"/>
              <a:t>5/4/18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36449-A5C6-5941-A0F0-03FBAC3C6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486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6DA0C-9F44-F643-BFFA-BBCED37F97C9}" type="datetimeFigureOut">
              <a:rPr lang="en-US" smtClean="0"/>
              <a:t>5/4/18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36449-A5C6-5941-A0F0-03FBAC3C6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5791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6DA0C-9F44-F643-BFFA-BBCED37F97C9}" type="datetimeFigureOut">
              <a:rPr lang="en-US" smtClean="0"/>
              <a:t>5/4/18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36449-A5C6-5941-A0F0-03FBAC3C6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9290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6DA0C-9F44-F643-BFFA-BBCED37F97C9}" type="datetimeFigureOut">
              <a:rPr lang="en-US" smtClean="0"/>
              <a:t>5/4/18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36449-A5C6-5941-A0F0-03FBAC3C6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1608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D6DA0C-9F44-F643-BFFA-BBCED37F97C9}" type="datetimeFigureOut">
              <a:rPr lang="en-US" smtClean="0"/>
              <a:t>5/4/18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C36449-A5C6-5941-A0F0-03FBAC3C6A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653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CSE 140 Discussion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75289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5" name="Slide Number Placeholder 5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BE2FBAA-E93B-4E01-A1F3-F76EBCA129E5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</a:t>
            </a:fld>
            <a:endParaRPr lang="en-US" altLang="en-US" sz="1400" dirty="0" smtClean="0"/>
          </a:p>
        </p:txBody>
      </p:sp>
      <p:grpSp>
        <p:nvGrpSpPr>
          <p:cNvPr id="50" name="Group 49"/>
          <p:cNvGrpSpPr/>
          <p:nvPr/>
        </p:nvGrpSpPr>
        <p:grpSpPr>
          <a:xfrm>
            <a:off x="5013733" y="2087586"/>
            <a:ext cx="3529040" cy="2214265"/>
            <a:chOff x="1884363" y="838201"/>
            <a:chExt cx="5292395" cy="2325390"/>
          </a:xfrm>
        </p:grpSpPr>
        <p:sp>
          <p:nvSpPr>
            <p:cNvPr id="51" name="AutoShape 4"/>
            <p:cNvSpPr>
              <a:spLocks noChangeArrowheads="1"/>
            </p:cNvSpPr>
            <p:nvPr/>
          </p:nvSpPr>
          <p:spPr bwMode="auto">
            <a:xfrm flipH="1">
              <a:off x="3636963" y="1025525"/>
              <a:ext cx="533400" cy="609600"/>
            </a:xfrm>
            <a:prstGeom prst="moon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52" name="Oval 5"/>
            <p:cNvSpPr>
              <a:spLocks noChangeArrowheads="1"/>
            </p:cNvSpPr>
            <p:nvPr/>
          </p:nvSpPr>
          <p:spPr bwMode="auto">
            <a:xfrm>
              <a:off x="4170363" y="1254125"/>
              <a:ext cx="152400" cy="1524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53" name="Line 6"/>
            <p:cNvSpPr>
              <a:spLocks noChangeShapeType="1"/>
            </p:cNvSpPr>
            <p:nvPr/>
          </p:nvSpPr>
          <p:spPr bwMode="auto">
            <a:xfrm>
              <a:off x="2265363" y="1177925"/>
              <a:ext cx="1524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4" name="Text Box 7"/>
            <p:cNvSpPr txBox="1">
              <a:spLocks noChangeArrowheads="1"/>
            </p:cNvSpPr>
            <p:nvPr/>
          </p:nvSpPr>
          <p:spPr bwMode="auto">
            <a:xfrm>
              <a:off x="1884363" y="949326"/>
              <a:ext cx="35618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</a:t>
              </a:r>
            </a:p>
          </p:txBody>
        </p:sp>
        <p:sp>
          <p:nvSpPr>
            <p:cNvPr id="55" name="Line 8"/>
            <p:cNvSpPr>
              <a:spLocks noChangeShapeType="1"/>
            </p:cNvSpPr>
            <p:nvPr/>
          </p:nvSpPr>
          <p:spPr bwMode="auto">
            <a:xfrm flipH="1">
              <a:off x="3027363" y="1482725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6" name="Line 9"/>
            <p:cNvSpPr>
              <a:spLocks noChangeShapeType="1"/>
            </p:cNvSpPr>
            <p:nvPr/>
          </p:nvSpPr>
          <p:spPr bwMode="auto">
            <a:xfrm>
              <a:off x="4322763" y="1330325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7" name="AutoShape 10"/>
            <p:cNvSpPr>
              <a:spLocks noChangeArrowheads="1"/>
            </p:cNvSpPr>
            <p:nvPr/>
          </p:nvSpPr>
          <p:spPr bwMode="auto">
            <a:xfrm flipH="1">
              <a:off x="3636963" y="2473325"/>
              <a:ext cx="533400" cy="609600"/>
            </a:xfrm>
            <a:prstGeom prst="moon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89" name="Oval 11"/>
            <p:cNvSpPr>
              <a:spLocks noChangeArrowheads="1"/>
            </p:cNvSpPr>
            <p:nvPr/>
          </p:nvSpPr>
          <p:spPr bwMode="auto">
            <a:xfrm>
              <a:off x="4170363" y="2701925"/>
              <a:ext cx="152400" cy="1524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 dirty="0"/>
            </a:p>
          </p:txBody>
        </p:sp>
        <p:sp>
          <p:nvSpPr>
            <p:cNvPr id="90" name="Line 12"/>
            <p:cNvSpPr>
              <a:spLocks noChangeShapeType="1"/>
            </p:cNvSpPr>
            <p:nvPr/>
          </p:nvSpPr>
          <p:spPr bwMode="auto">
            <a:xfrm>
              <a:off x="2265363" y="2930525"/>
              <a:ext cx="1524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1" name="Text Box 13"/>
            <p:cNvSpPr txBox="1">
              <a:spLocks noChangeArrowheads="1"/>
            </p:cNvSpPr>
            <p:nvPr/>
          </p:nvSpPr>
          <p:spPr bwMode="auto">
            <a:xfrm>
              <a:off x="1884363" y="2701926"/>
              <a:ext cx="38985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R</a:t>
              </a:r>
            </a:p>
          </p:txBody>
        </p:sp>
        <p:sp>
          <p:nvSpPr>
            <p:cNvPr id="92" name="Line 14"/>
            <p:cNvSpPr>
              <a:spLocks noChangeShapeType="1"/>
            </p:cNvSpPr>
            <p:nvPr/>
          </p:nvSpPr>
          <p:spPr bwMode="auto">
            <a:xfrm flipH="1">
              <a:off x="3027363" y="2625725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7" name="Line 15"/>
            <p:cNvSpPr>
              <a:spLocks noChangeShapeType="1"/>
            </p:cNvSpPr>
            <p:nvPr/>
          </p:nvSpPr>
          <p:spPr bwMode="auto">
            <a:xfrm flipV="1">
              <a:off x="3027363" y="2244725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8" name="Line 16"/>
            <p:cNvSpPr>
              <a:spLocks noChangeShapeType="1"/>
            </p:cNvSpPr>
            <p:nvPr/>
          </p:nvSpPr>
          <p:spPr bwMode="auto">
            <a:xfrm flipV="1">
              <a:off x="3027363" y="1482725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9" name="Line 17"/>
            <p:cNvSpPr>
              <a:spLocks noChangeShapeType="1"/>
            </p:cNvSpPr>
            <p:nvPr/>
          </p:nvSpPr>
          <p:spPr bwMode="auto">
            <a:xfrm flipH="1">
              <a:off x="3027363" y="1635125"/>
              <a:ext cx="190500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0" name="Line 18"/>
            <p:cNvSpPr>
              <a:spLocks noChangeShapeType="1"/>
            </p:cNvSpPr>
            <p:nvPr/>
          </p:nvSpPr>
          <p:spPr bwMode="auto">
            <a:xfrm>
              <a:off x="4322763" y="2778125"/>
              <a:ext cx="990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1" name="Line 19"/>
            <p:cNvSpPr>
              <a:spLocks noChangeShapeType="1"/>
            </p:cNvSpPr>
            <p:nvPr/>
          </p:nvSpPr>
          <p:spPr bwMode="auto">
            <a:xfrm>
              <a:off x="3027363" y="1863725"/>
              <a:ext cx="182880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" name="Text Box 20"/>
            <p:cNvSpPr txBox="1">
              <a:spLocks noChangeArrowheads="1"/>
            </p:cNvSpPr>
            <p:nvPr/>
          </p:nvSpPr>
          <p:spPr bwMode="auto">
            <a:xfrm>
              <a:off x="4764088" y="838201"/>
              <a:ext cx="33855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y</a:t>
              </a:r>
            </a:p>
          </p:txBody>
        </p:sp>
        <p:sp>
          <p:nvSpPr>
            <p:cNvPr id="103" name="Text Box 21"/>
            <p:cNvSpPr txBox="1">
              <a:spLocks noChangeArrowheads="1"/>
            </p:cNvSpPr>
            <p:nvPr/>
          </p:nvSpPr>
          <p:spPr bwMode="auto">
            <a:xfrm>
              <a:off x="4856163" y="2244726"/>
              <a:ext cx="40748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Q</a:t>
              </a:r>
            </a:p>
          </p:txBody>
        </p:sp>
        <p:sp>
          <p:nvSpPr>
            <p:cNvPr id="104" name="Text Box 22"/>
            <p:cNvSpPr txBox="1">
              <a:spLocks noChangeArrowheads="1"/>
            </p:cNvSpPr>
            <p:nvPr/>
          </p:nvSpPr>
          <p:spPr bwMode="auto">
            <a:xfrm>
              <a:off x="5602288" y="2590801"/>
              <a:ext cx="157447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Q = (R+y)’</a:t>
              </a:r>
            </a:p>
          </p:txBody>
        </p:sp>
        <p:sp>
          <p:nvSpPr>
            <p:cNvPr id="105" name="Text Box 23"/>
            <p:cNvSpPr txBox="1">
              <a:spLocks noChangeArrowheads="1"/>
            </p:cNvSpPr>
            <p:nvPr/>
          </p:nvSpPr>
          <p:spPr bwMode="auto">
            <a:xfrm>
              <a:off x="5618164" y="1101726"/>
              <a:ext cx="154080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y = (S+Q)’</a:t>
              </a:r>
            </a:p>
          </p:txBody>
        </p:sp>
        <p:sp>
          <p:nvSpPr>
            <p:cNvPr id="106" name="Line 24"/>
            <p:cNvSpPr>
              <a:spLocks noChangeShapeType="1"/>
            </p:cNvSpPr>
            <p:nvPr/>
          </p:nvSpPr>
          <p:spPr bwMode="auto">
            <a:xfrm>
              <a:off x="4856163" y="2473325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7" name="Line 25"/>
            <p:cNvSpPr>
              <a:spLocks noChangeShapeType="1"/>
            </p:cNvSpPr>
            <p:nvPr/>
          </p:nvSpPr>
          <p:spPr bwMode="auto">
            <a:xfrm flipV="1">
              <a:off x="4932363" y="1330325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aphicFrame>
        <p:nvGraphicFramePr>
          <p:cNvPr id="108" name="Table 10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8088523"/>
              </p:ext>
            </p:extLst>
          </p:nvPr>
        </p:nvGraphicFramePr>
        <p:xfrm>
          <a:off x="558749" y="174014"/>
          <a:ext cx="4454984" cy="65057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2288"/>
                <a:gridCol w="412288"/>
                <a:gridCol w="412288"/>
                <a:gridCol w="412288"/>
                <a:gridCol w="353099"/>
                <a:gridCol w="391293"/>
                <a:gridCol w="412288"/>
                <a:gridCol w="412288"/>
                <a:gridCol w="412288"/>
                <a:gridCol w="412288"/>
                <a:gridCol w="412288"/>
              </a:tblGrid>
              <a:tr h="326802">
                <a:tc gridSpan="3"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t0</a:t>
                      </a:r>
                      <a:endParaRPr lang="en-US" sz="1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t1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3366FF"/>
                          </a:solidFill>
                        </a:rPr>
                        <a:t>t2</a:t>
                      </a:r>
                      <a:endParaRPr lang="en-US" sz="1400" b="1" dirty="0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008000"/>
                          </a:solidFill>
                        </a:rPr>
                        <a:t>t3</a:t>
                      </a:r>
                      <a:endParaRPr lang="en-US" sz="1400" b="1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26802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id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S</a:t>
                      </a:r>
                      <a:endParaRPr lang="en-US" sz="1400" b="1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R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Qt</a:t>
                      </a:r>
                      <a:endParaRPr lang="en-US" sz="1400" b="1" dirty="0"/>
                    </a:p>
                  </a:txBody>
                  <a:tcP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yt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Qt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yt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3366FF"/>
                          </a:solidFill>
                        </a:rPr>
                        <a:t>Qt</a:t>
                      </a:r>
                      <a:endParaRPr lang="en-US" sz="1400" b="1" dirty="0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3366FF"/>
                          </a:solidFill>
                        </a:rPr>
                        <a:t>yt</a:t>
                      </a:r>
                      <a:endParaRPr lang="en-US" sz="1400" b="1" dirty="0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008000"/>
                          </a:solidFill>
                        </a:rPr>
                        <a:t>Qt</a:t>
                      </a:r>
                      <a:endParaRPr lang="en-US" sz="1400" b="1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008000"/>
                          </a:solidFill>
                        </a:rPr>
                        <a:t>yt</a:t>
                      </a:r>
                      <a:endParaRPr lang="en-US" sz="1400" b="1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</a:tr>
              <a:tr h="35651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</a:tr>
              <a:tr h="35651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</a:tr>
              <a:tr h="35651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</a:tr>
              <a:tr h="35651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</a:tr>
              <a:tr h="35651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4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</a:tr>
              <a:tr h="35651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5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</a:tr>
              <a:tr h="35651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6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</a:tr>
              <a:tr h="35651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7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</a:tr>
              <a:tr h="35651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8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</a:tr>
              <a:tr h="35651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9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</a:tr>
              <a:tr h="35651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</a:tr>
              <a:tr h="35651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</a:tr>
              <a:tr h="35651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12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</a:tr>
              <a:tr h="35651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</a:tr>
              <a:tr h="35651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14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</a:tr>
              <a:tr h="35651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15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5532125" y="248742"/>
            <a:ext cx="34153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Truth table of SR latch with incremental steps in time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5795822" y="6343612"/>
            <a:ext cx="34153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Lecture 7, Slide 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587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5" name="Slide Number Placeholder 5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BE2FBAA-E93B-4E01-A1F3-F76EBCA129E5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 dirty="0" smtClean="0"/>
          </a:p>
        </p:txBody>
      </p:sp>
      <p:graphicFrame>
        <p:nvGraphicFramePr>
          <p:cNvPr id="108" name="Table 10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8890396"/>
              </p:ext>
            </p:extLst>
          </p:nvPr>
        </p:nvGraphicFramePr>
        <p:xfrm>
          <a:off x="558749" y="174014"/>
          <a:ext cx="4454984" cy="650576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12288"/>
                <a:gridCol w="412288"/>
                <a:gridCol w="412288"/>
                <a:gridCol w="412288"/>
                <a:gridCol w="353099"/>
                <a:gridCol w="391293"/>
                <a:gridCol w="412288"/>
                <a:gridCol w="412288"/>
                <a:gridCol w="412288"/>
                <a:gridCol w="412288"/>
                <a:gridCol w="412288"/>
              </a:tblGrid>
              <a:tr h="326802">
                <a:tc gridSpan="3"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b="1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t0</a:t>
                      </a:r>
                      <a:endParaRPr lang="en-US" sz="1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t1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>
                        <a:solidFill>
                          <a:schemeClr val="accent6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3366FF"/>
                          </a:solidFill>
                        </a:rPr>
                        <a:t>t2</a:t>
                      </a:r>
                      <a:endParaRPr lang="en-US" sz="1400" b="1" dirty="0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008000"/>
                          </a:solidFill>
                        </a:rPr>
                        <a:t>t3</a:t>
                      </a:r>
                      <a:endParaRPr lang="en-US" sz="1400" b="1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326802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id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S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R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Qt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yt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Qt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yt</a:t>
                      </a:r>
                      <a:endParaRPr lang="en-US" sz="1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3366FF"/>
                          </a:solidFill>
                        </a:rPr>
                        <a:t>Qt</a:t>
                      </a:r>
                      <a:endParaRPr lang="en-US" sz="1400" b="1" dirty="0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3366FF"/>
                          </a:solidFill>
                        </a:rPr>
                        <a:t>yt</a:t>
                      </a:r>
                      <a:endParaRPr lang="en-US" sz="1400" b="1" dirty="0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008000"/>
                          </a:solidFill>
                        </a:rPr>
                        <a:t>Qt</a:t>
                      </a:r>
                      <a:endParaRPr lang="en-US" sz="1400" b="1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solidFill>
                            <a:srgbClr val="008000"/>
                          </a:solidFill>
                        </a:rPr>
                        <a:t>yt</a:t>
                      </a:r>
                      <a:endParaRPr lang="en-US" sz="1400" b="1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</a:tr>
              <a:tr h="35651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3366FF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3366FF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008000"/>
                          </a:solidFill>
                        </a:rPr>
                        <a:t>1</a:t>
                      </a:r>
                      <a:endParaRPr lang="en-US" sz="1800" b="1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008000"/>
                          </a:solidFill>
                        </a:rPr>
                        <a:t>1</a:t>
                      </a:r>
                      <a:endParaRPr lang="en-US" sz="1800" b="1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</a:tr>
              <a:tr h="35651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3366FF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3366FF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008000"/>
                          </a:solidFill>
                        </a:rPr>
                        <a:t>0</a:t>
                      </a:r>
                      <a:endParaRPr lang="en-US" sz="1800" b="1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008000"/>
                          </a:solidFill>
                        </a:rPr>
                        <a:t>1</a:t>
                      </a:r>
                      <a:endParaRPr lang="en-US" sz="1800" b="1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</a:tr>
              <a:tr h="35651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3366FF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3366FF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008000"/>
                          </a:solidFill>
                        </a:rPr>
                        <a:t>1</a:t>
                      </a:r>
                      <a:endParaRPr lang="en-US" sz="1800" b="1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008000"/>
                          </a:solidFill>
                        </a:rPr>
                        <a:t>0</a:t>
                      </a:r>
                      <a:endParaRPr lang="en-US" sz="1800" b="1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</a:tr>
              <a:tr h="35651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3366FF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3366FF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008000"/>
                          </a:solidFill>
                        </a:rPr>
                        <a:t>0</a:t>
                      </a:r>
                      <a:endParaRPr lang="en-US" sz="1800" b="1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008000"/>
                          </a:solidFill>
                        </a:rPr>
                        <a:t>0</a:t>
                      </a:r>
                      <a:endParaRPr lang="en-US" sz="1800" b="1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</a:tr>
              <a:tr h="35651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4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3366FF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3366FF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008000"/>
                          </a:solidFill>
                        </a:rPr>
                        <a:t>0</a:t>
                      </a:r>
                      <a:endParaRPr lang="en-US" sz="1800" b="1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008000"/>
                          </a:solidFill>
                        </a:rPr>
                        <a:t>1</a:t>
                      </a:r>
                      <a:endParaRPr lang="en-US" sz="1800" b="1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</a:tr>
              <a:tr h="35651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5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3366FF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3366FF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008000"/>
                          </a:solidFill>
                        </a:rPr>
                        <a:t>0</a:t>
                      </a:r>
                      <a:endParaRPr lang="en-US" sz="1800" b="1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008000"/>
                          </a:solidFill>
                        </a:rPr>
                        <a:t>1</a:t>
                      </a:r>
                      <a:endParaRPr lang="en-US" sz="1800" b="1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</a:tr>
              <a:tr h="35651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6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3366FF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3366FF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008000"/>
                          </a:solidFill>
                        </a:rPr>
                        <a:t>0</a:t>
                      </a:r>
                      <a:endParaRPr lang="en-US" sz="1800" b="1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008000"/>
                          </a:solidFill>
                        </a:rPr>
                        <a:t>1</a:t>
                      </a:r>
                      <a:endParaRPr lang="en-US" sz="1800" b="1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</a:tr>
              <a:tr h="35651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7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3366FF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3366FF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008000"/>
                          </a:solidFill>
                        </a:rPr>
                        <a:t>0</a:t>
                      </a:r>
                      <a:endParaRPr lang="en-US" sz="1800" b="1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008000"/>
                          </a:solidFill>
                        </a:rPr>
                        <a:t>1</a:t>
                      </a:r>
                      <a:endParaRPr lang="en-US" sz="1800" b="1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</a:tr>
              <a:tr h="35651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8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3366FF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3366FF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008000"/>
                          </a:solidFill>
                        </a:rPr>
                        <a:t>1</a:t>
                      </a:r>
                      <a:endParaRPr lang="en-US" sz="1800" b="1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008000"/>
                          </a:solidFill>
                        </a:rPr>
                        <a:t>0</a:t>
                      </a:r>
                      <a:endParaRPr lang="en-US" sz="1800" b="1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</a:tr>
              <a:tr h="35651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9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3366FF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3366FF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008000"/>
                          </a:solidFill>
                        </a:rPr>
                        <a:t>1</a:t>
                      </a:r>
                      <a:endParaRPr lang="en-US" sz="1800" b="1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008000"/>
                          </a:solidFill>
                        </a:rPr>
                        <a:t>0</a:t>
                      </a:r>
                      <a:endParaRPr lang="en-US" sz="1800" b="1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</a:tr>
              <a:tr h="35651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3366FF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3366FF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008000"/>
                          </a:solidFill>
                        </a:rPr>
                        <a:t>1</a:t>
                      </a:r>
                      <a:endParaRPr lang="en-US" sz="1800" b="1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008000"/>
                          </a:solidFill>
                        </a:rPr>
                        <a:t>0</a:t>
                      </a:r>
                      <a:endParaRPr lang="en-US" sz="1800" b="1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</a:tr>
              <a:tr h="35651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3366FF"/>
                          </a:solidFill>
                        </a:rPr>
                        <a:t>1</a:t>
                      </a:r>
                      <a:endParaRPr lang="en-US" sz="1800" dirty="0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3366FF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008000"/>
                          </a:solidFill>
                        </a:rPr>
                        <a:t>1</a:t>
                      </a:r>
                      <a:endParaRPr lang="en-US" sz="1800" b="1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008000"/>
                          </a:solidFill>
                        </a:rPr>
                        <a:t>0</a:t>
                      </a:r>
                      <a:endParaRPr lang="en-US" sz="1800" b="1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</a:tr>
              <a:tr h="35651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12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3366FF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3366FF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008000"/>
                          </a:solidFill>
                        </a:rPr>
                        <a:t>0</a:t>
                      </a:r>
                      <a:endParaRPr lang="en-US" sz="1800" b="1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008000"/>
                          </a:solidFill>
                        </a:rPr>
                        <a:t>0</a:t>
                      </a:r>
                      <a:endParaRPr lang="en-US" sz="1800" b="1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</a:tr>
              <a:tr h="35651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13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3366FF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3366FF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008000"/>
                          </a:solidFill>
                        </a:rPr>
                        <a:t>0</a:t>
                      </a:r>
                      <a:endParaRPr lang="en-US" sz="1800" b="1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008000"/>
                          </a:solidFill>
                        </a:rPr>
                        <a:t>0</a:t>
                      </a:r>
                      <a:endParaRPr lang="en-US" sz="1800" b="1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</a:tr>
              <a:tr h="35651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14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0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3366FF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3366FF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008000"/>
                          </a:solidFill>
                        </a:rPr>
                        <a:t>0</a:t>
                      </a:r>
                      <a:endParaRPr lang="en-US" sz="1800" b="1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008000"/>
                          </a:solidFill>
                        </a:rPr>
                        <a:t>0</a:t>
                      </a:r>
                      <a:endParaRPr lang="en-US" sz="1800" b="1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</a:tr>
              <a:tr h="356511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15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</a:t>
                      </a:r>
                      <a:endParaRPr lang="en-US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FF0000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3366FF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>
                          <a:solidFill>
                            <a:srgbClr val="3366FF"/>
                          </a:solidFill>
                        </a:rPr>
                        <a:t>0</a:t>
                      </a:r>
                      <a:endParaRPr lang="en-US" sz="1800" dirty="0">
                        <a:solidFill>
                          <a:srgbClr val="3366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008000"/>
                          </a:solidFill>
                        </a:rPr>
                        <a:t>0</a:t>
                      </a:r>
                      <a:endParaRPr lang="en-US" sz="1800" b="1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rgbClr val="008000"/>
                          </a:solidFill>
                        </a:rPr>
                        <a:t>0</a:t>
                      </a:r>
                      <a:endParaRPr lang="en-US" sz="1800" b="1" dirty="0">
                        <a:solidFill>
                          <a:srgbClr val="008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5795822" y="6343612"/>
            <a:ext cx="34153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Lecture 7, Slide 18</a:t>
            </a:r>
            <a:endParaRPr lang="en-US" dirty="0"/>
          </a:p>
        </p:txBody>
      </p:sp>
      <p:graphicFrame>
        <p:nvGraphicFramePr>
          <p:cNvPr id="30" name="Table 2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1540272"/>
              </p:ext>
            </p:extLst>
          </p:nvPr>
        </p:nvGraphicFramePr>
        <p:xfrm>
          <a:off x="5335191" y="1931205"/>
          <a:ext cx="3535512" cy="314834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78180"/>
                <a:gridCol w="714333"/>
                <a:gridCol w="714333"/>
                <a:gridCol w="714333"/>
                <a:gridCol w="714333"/>
              </a:tblGrid>
              <a:tr h="629669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Qy\SR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11</a:t>
                      </a:r>
                      <a:endParaRPr lang="en-US" sz="2400" dirty="0"/>
                    </a:p>
                  </a:txBody>
                  <a:tcPr/>
                </a:tc>
              </a:tr>
              <a:tr h="629669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29669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29669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629669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1" name="TextBox 30"/>
          <p:cNvSpPr txBox="1"/>
          <p:nvPr/>
        </p:nvSpPr>
        <p:spPr>
          <a:xfrm>
            <a:off x="5461592" y="1325960"/>
            <a:ext cx="35332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“State Table” of SR latch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64798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5" name="Slide Number Placeholder 5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BE2FBAA-E93B-4E01-A1F3-F76EBCA129E5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 dirty="0" smtClean="0"/>
          </a:p>
        </p:txBody>
      </p:sp>
      <p:grpSp>
        <p:nvGrpSpPr>
          <p:cNvPr id="58" name="Group 57"/>
          <p:cNvGrpSpPr/>
          <p:nvPr/>
        </p:nvGrpSpPr>
        <p:grpSpPr>
          <a:xfrm>
            <a:off x="4966832" y="2277808"/>
            <a:ext cx="3850470" cy="4191082"/>
            <a:chOff x="254204" y="797078"/>
            <a:chExt cx="5361656" cy="3773376"/>
          </a:xfrm>
        </p:grpSpPr>
        <p:sp>
          <p:nvSpPr>
            <p:cNvPr id="59" name="Oval 58"/>
            <p:cNvSpPr/>
            <p:nvPr/>
          </p:nvSpPr>
          <p:spPr>
            <a:xfrm>
              <a:off x="1499600" y="1035550"/>
              <a:ext cx="844910" cy="86331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</a:rPr>
                <a:t>01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60" name="Oval 59"/>
            <p:cNvSpPr/>
            <p:nvPr/>
          </p:nvSpPr>
          <p:spPr>
            <a:xfrm>
              <a:off x="2498130" y="3707141"/>
              <a:ext cx="844910" cy="86331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</a:rPr>
                <a:t>11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61" name="Oval 60"/>
            <p:cNvSpPr/>
            <p:nvPr/>
          </p:nvSpPr>
          <p:spPr>
            <a:xfrm>
              <a:off x="2498130" y="2305228"/>
              <a:ext cx="844910" cy="86331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</a:rPr>
                <a:t>00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62" name="Oval 61"/>
            <p:cNvSpPr/>
            <p:nvPr/>
          </p:nvSpPr>
          <p:spPr>
            <a:xfrm>
              <a:off x="3540624" y="1035550"/>
              <a:ext cx="844910" cy="863313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600" dirty="0" smtClean="0">
                  <a:solidFill>
                    <a:schemeClr val="tx1"/>
                  </a:solidFill>
                </a:rPr>
                <a:t>10</a:t>
              </a:r>
              <a:endParaRPr lang="en-US" sz="1600" dirty="0">
                <a:solidFill>
                  <a:schemeClr val="tx1"/>
                </a:solidFill>
              </a:endParaRPr>
            </a:p>
          </p:txBody>
        </p:sp>
        <p:cxnSp>
          <p:nvCxnSpPr>
            <p:cNvPr id="63" name="Straight Arrow Connector 62"/>
            <p:cNvCxnSpPr>
              <a:stCxn id="59" idx="7"/>
              <a:endCxn id="62" idx="1"/>
            </p:cNvCxnSpPr>
            <p:nvPr/>
          </p:nvCxnSpPr>
          <p:spPr>
            <a:xfrm>
              <a:off x="2220776" y="1161979"/>
              <a:ext cx="1443582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/>
            <p:cNvCxnSpPr>
              <a:stCxn id="59" idx="5"/>
              <a:endCxn id="61" idx="0"/>
            </p:cNvCxnSpPr>
            <p:nvPr/>
          </p:nvCxnSpPr>
          <p:spPr>
            <a:xfrm>
              <a:off x="2220776" y="1772434"/>
              <a:ext cx="699809" cy="5327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/>
            <p:cNvCxnSpPr>
              <a:stCxn id="60" idx="1"/>
              <a:endCxn id="61" idx="3"/>
            </p:cNvCxnSpPr>
            <p:nvPr/>
          </p:nvCxnSpPr>
          <p:spPr>
            <a:xfrm flipV="1">
              <a:off x="2621864" y="3042112"/>
              <a:ext cx="0" cy="79145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/>
            <p:cNvCxnSpPr>
              <a:stCxn id="61" idx="5"/>
              <a:endCxn id="60" idx="7"/>
            </p:cNvCxnSpPr>
            <p:nvPr/>
          </p:nvCxnSpPr>
          <p:spPr>
            <a:xfrm>
              <a:off x="3219306" y="3042112"/>
              <a:ext cx="0" cy="791458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/>
            <p:cNvCxnSpPr>
              <a:stCxn id="62" idx="4"/>
              <a:endCxn id="61" idx="7"/>
            </p:cNvCxnSpPr>
            <p:nvPr/>
          </p:nvCxnSpPr>
          <p:spPr>
            <a:xfrm flipH="1">
              <a:off x="3219306" y="1898863"/>
              <a:ext cx="743773" cy="5327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/>
            <p:cNvCxnSpPr>
              <a:stCxn id="62" idx="2"/>
              <a:endCxn id="59" idx="6"/>
            </p:cNvCxnSpPr>
            <p:nvPr/>
          </p:nvCxnSpPr>
          <p:spPr>
            <a:xfrm flipH="1">
              <a:off x="2344510" y="1467207"/>
              <a:ext cx="1196114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/>
            <p:cNvCxnSpPr>
              <a:endCxn id="62" idx="3"/>
            </p:cNvCxnSpPr>
            <p:nvPr/>
          </p:nvCxnSpPr>
          <p:spPr>
            <a:xfrm flipV="1">
              <a:off x="2948178" y="1772434"/>
              <a:ext cx="716180" cy="518969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/>
            <p:cNvCxnSpPr>
              <a:stCxn id="61" idx="1"/>
              <a:endCxn id="59" idx="4"/>
            </p:cNvCxnSpPr>
            <p:nvPr/>
          </p:nvCxnSpPr>
          <p:spPr>
            <a:xfrm flipH="1" flipV="1">
              <a:off x="1922055" y="1898863"/>
              <a:ext cx="699809" cy="532794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Freeform 70"/>
            <p:cNvSpPr/>
            <p:nvPr/>
          </p:nvSpPr>
          <p:spPr>
            <a:xfrm>
              <a:off x="808363" y="822580"/>
              <a:ext cx="878769" cy="891506"/>
            </a:xfrm>
            <a:custGeom>
              <a:avLst/>
              <a:gdLst>
                <a:gd name="connsiteX0" fmla="*/ 878769 w 878769"/>
                <a:gd name="connsiteY0" fmla="*/ 246366 h 891506"/>
                <a:gd name="connsiteX1" fmla="*/ 582555 w 878769"/>
                <a:gd name="connsiteY1" fmla="*/ 1668 h 891506"/>
                <a:gd name="connsiteX2" fmla="*/ 41643 w 878769"/>
                <a:gd name="connsiteY2" fmla="*/ 169093 h 891506"/>
                <a:gd name="connsiteX3" fmla="*/ 80279 w 878769"/>
                <a:gd name="connsiteY3" fmla="*/ 710006 h 891506"/>
                <a:gd name="connsiteX4" fmla="*/ 428009 w 878769"/>
                <a:gd name="connsiteY4" fmla="*/ 890310 h 891506"/>
                <a:gd name="connsiteX5" fmla="*/ 685586 w 878769"/>
                <a:gd name="connsiteY5" fmla="*/ 774400 h 8915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78769" h="891506">
                  <a:moveTo>
                    <a:pt x="878769" y="246366"/>
                  </a:moveTo>
                  <a:cubicBezTo>
                    <a:pt x="800422" y="130456"/>
                    <a:pt x="722076" y="14547"/>
                    <a:pt x="582555" y="1668"/>
                  </a:cubicBezTo>
                  <a:cubicBezTo>
                    <a:pt x="443034" y="-11211"/>
                    <a:pt x="125356" y="51037"/>
                    <a:pt x="41643" y="169093"/>
                  </a:cubicBezTo>
                  <a:cubicBezTo>
                    <a:pt x="-42070" y="287149"/>
                    <a:pt x="15885" y="589803"/>
                    <a:pt x="80279" y="710006"/>
                  </a:cubicBezTo>
                  <a:cubicBezTo>
                    <a:pt x="144673" y="830209"/>
                    <a:pt x="327125" y="879578"/>
                    <a:pt x="428009" y="890310"/>
                  </a:cubicBezTo>
                  <a:cubicBezTo>
                    <a:pt x="528893" y="901042"/>
                    <a:pt x="607239" y="837721"/>
                    <a:pt x="685586" y="774400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72" name="Freeform 71"/>
            <p:cNvSpPr/>
            <p:nvPr/>
          </p:nvSpPr>
          <p:spPr>
            <a:xfrm>
              <a:off x="1912472" y="2382048"/>
              <a:ext cx="637545" cy="810363"/>
            </a:xfrm>
            <a:custGeom>
              <a:avLst/>
              <a:gdLst>
                <a:gd name="connsiteX0" fmla="*/ 611787 w 637545"/>
                <a:gd name="connsiteY0" fmla="*/ 180848 h 810363"/>
                <a:gd name="connsiteX1" fmla="*/ 354210 w 637545"/>
                <a:gd name="connsiteY1" fmla="*/ 544 h 810363"/>
                <a:gd name="connsiteX2" fmla="*/ 19359 w 637545"/>
                <a:gd name="connsiteY2" fmla="*/ 232363 h 810363"/>
                <a:gd name="connsiteX3" fmla="*/ 83753 w 637545"/>
                <a:gd name="connsiteY3" fmla="*/ 747518 h 810363"/>
                <a:gd name="connsiteX4" fmla="*/ 444362 w 637545"/>
                <a:gd name="connsiteY4" fmla="*/ 786155 h 810363"/>
                <a:gd name="connsiteX5" fmla="*/ 637545 w 637545"/>
                <a:gd name="connsiteY5" fmla="*/ 605851 h 8103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7545" h="810363">
                  <a:moveTo>
                    <a:pt x="611787" y="180848"/>
                  </a:moveTo>
                  <a:cubicBezTo>
                    <a:pt x="532367" y="86403"/>
                    <a:pt x="452948" y="-8042"/>
                    <a:pt x="354210" y="544"/>
                  </a:cubicBezTo>
                  <a:cubicBezTo>
                    <a:pt x="255472" y="9130"/>
                    <a:pt x="64435" y="107867"/>
                    <a:pt x="19359" y="232363"/>
                  </a:cubicBezTo>
                  <a:cubicBezTo>
                    <a:pt x="-25717" y="356859"/>
                    <a:pt x="12919" y="655219"/>
                    <a:pt x="83753" y="747518"/>
                  </a:cubicBezTo>
                  <a:cubicBezTo>
                    <a:pt x="154587" y="839817"/>
                    <a:pt x="352063" y="809766"/>
                    <a:pt x="444362" y="786155"/>
                  </a:cubicBezTo>
                  <a:cubicBezTo>
                    <a:pt x="536661" y="762544"/>
                    <a:pt x="587103" y="684197"/>
                    <a:pt x="637545" y="605851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73" name="Freeform 72"/>
            <p:cNvSpPr/>
            <p:nvPr/>
          </p:nvSpPr>
          <p:spPr>
            <a:xfrm>
              <a:off x="4250028" y="913917"/>
              <a:ext cx="753352" cy="833284"/>
            </a:xfrm>
            <a:custGeom>
              <a:avLst/>
              <a:gdLst>
                <a:gd name="connsiteX0" fmla="*/ 0 w 753352"/>
                <a:gd name="connsiteY0" fmla="*/ 206545 h 833284"/>
                <a:gd name="connsiteX1" fmla="*/ 257578 w 753352"/>
                <a:gd name="connsiteY1" fmla="*/ 483 h 833284"/>
                <a:gd name="connsiteX2" fmla="*/ 734096 w 753352"/>
                <a:gd name="connsiteY2" fmla="*/ 258060 h 833284"/>
                <a:gd name="connsiteX3" fmla="*/ 618186 w 753352"/>
                <a:gd name="connsiteY3" fmla="*/ 786094 h 833284"/>
                <a:gd name="connsiteX4" fmla="*/ 231820 w 753352"/>
                <a:gd name="connsiteY4" fmla="*/ 798973 h 833284"/>
                <a:gd name="connsiteX5" fmla="*/ 128789 w 753352"/>
                <a:gd name="connsiteY5" fmla="*/ 708821 h 833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53352" h="833284">
                  <a:moveTo>
                    <a:pt x="0" y="206545"/>
                  </a:moveTo>
                  <a:cubicBezTo>
                    <a:pt x="67614" y="99221"/>
                    <a:pt x="135229" y="-8103"/>
                    <a:pt x="257578" y="483"/>
                  </a:cubicBezTo>
                  <a:cubicBezTo>
                    <a:pt x="379927" y="9069"/>
                    <a:pt x="673995" y="127125"/>
                    <a:pt x="734096" y="258060"/>
                  </a:cubicBezTo>
                  <a:cubicBezTo>
                    <a:pt x="794197" y="388995"/>
                    <a:pt x="701899" y="695942"/>
                    <a:pt x="618186" y="786094"/>
                  </a:cubicBezTo>
                  <a:cubicBezTo>
                    <a:pt x="534473" y="876246"/>
                    <a:pt x="313386" y="811852"/>
                    <a:pt x="231820" y="798973"/>
                  </a:cubicBezTo>
                  <a:cubicBezTo>
                    <a:pt x="150254" y="786094"/>
                    <a:pt x="139521" y="747457"/>
                    <a:pt x="128789" y="708821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74" name="Freeform 73"/>
            <p:cNvSpPr/>
            <p:nvPr/>
          </p:nvSpPr>
          <p:spPr>
            <a:xfrm>
              <a:off x="3348507" y="1828800"/>
              <a:ext cx="1089787" cy="2266682"/>
            </a:xfrm>
            <a:custGeom>
              <a:avLst/>
              <a:gdLst>
                <a:gd name="connsiteX0" fmla="*/ 0 w 1089787"/>
                <a:gd name="connsiteY0" fmla="*/ 2266682 h 2266682"/>
                <a:gd name="connsiteX1" fmla="*/ 1030310 w 1089787"/>
                <a:gd name="connsiteY1" fmla="*/ 1146220 h 2266682"/>
                <a:gd name="connsiteX2" fmla="*/ 875763 w 1089787"/>
                <a:gd name="connsiteY2" fmla="*/ 0 h 2266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89787" h="2266682">
                  <a:moveTo>
                    <a:pt x="0" y="2266682"/>
                  </a:moveTo>
                  <a:cubicBezTo>
                    <a:pt x="442175" y="1895341"/>
                    <a:pt x="884350" y="1524000"/>
                    <a:pt x="1030310" y="1146220"/>
                  </a:cubicBezTo>
                  <a:cubicBezTo>
                    <a:pt x="1176270" y="768440"/>
                    <a:pt x="1026016" y="384220"/>
                    <a:pt x="875763" y="0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75" name="Freeform 74"/>
            <p:cNvSpPr/>
            <p:nvPr/>
          </p:nvSpPr>
          <p:spPr>
            <a:xfrm>
              <a:off x="1406458" y="1828800"/>
              <a:ext cx="1066286" cy="2343955"/>
            </a:xfrm>
            <a:custGeom>
              <a:avLst/>
              <a:gdLst>
                <a:gd name="connsiteX0" fmla="*/ 1066286 w 1066286"/>
                <a:gd name="connsiteY0" fmla="*/ 2343955 h 2343955"/>
                <a:gd name="connsiteX1" fmla="*/ 48855 w 1066286"/>
                <a:gd name="connsiteY1" fmla="*/ 1133341 h 2343955"/>
                <a:gd name="connsiteX2" fmla="*/ 254917 w 1066286"/>
                <a:gd name="connsiteY2" fmla="*/ 0 h 2343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66286" h="2343955">
                  <a:moveTo>
                    <a:pt x="1066286" y="2343955"/>
                  </a:moveTo>
                  <a:cubicBezTo>
                    <a:pt x="625184" y="1933977"/>
                    <a:pt x="184083" y="1524000"/>
                    <a:pt x="48855" y="1133341"/>
                  </a:cubicBezTo>
                  <a:cubicBezTo>
                    <a:pt x="-86373" y="742682"/>
                    <a:pt x="84272" y="371341"/>
                    <a:pt x="254917" y="0"/>
                  </a:cubicBezTo>
                </a:path>
              </a:pathLst>
            </a:custGeom>
            <a:noFill/>
            <a:ln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 dirty="0"/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4956049" y="920335"/>
              <a:ext cx="659811" cy="7171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00</a:t>
              </a:r>
            </a:p>
            <a:p>
              <a:r>
                <a:rPr lang="en-US" sz="1600" dirty="0" smtClean="0"/>
                <a:t>10</a:t>
              </a:r>
              <a:endParaRPr lang="en-US" sz="1600" dirty="0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4438295" y="2820084"/>
              <a:ext cx="659811" cy="4151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10</a:t>
              </a:r>
              <a:endParaRPr lang="en-US" sz="1600" dirty="0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914015" y="2668342"/>
              <a:ext cx="659811" cy="4151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01</a:t>
              </a:r>
              <a:endParaRPr lang="en-US" sz="1600" dirty="0"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3205211" y="3162984"/>
              <a:ext cx="659811" cy="4151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00</a:t>
              </a:r>
              <a:endParaRPr lang="en-US" sz="1600" dirty="0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2189334" y="3166280"/>
              <a:ext cx="659811" cy="7171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00</a:t>
              </a:r>
            </a:p>
            <a:p>
              <a:r>
                <a:rPr lang="en-US" sz="1600" dirty="0" smtClean="0"/>
                <a:t>11</a:t>
              </a:r>
              <a:endParaRPr lang="en-US" sz="1600" dirty="0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2696345" y="797078"/>
              <a:ext cx="659811" cy="4151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10</a:t>
              </a:r>
              <a:endParaRPr lang="en-US" sz="1600" dirty="0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2670364" y="1393747"/>
              <a:ext cx="659811" cy="4151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01</a:t>
              </a:r>
              <a:endParaRPr lang="en-US" sz="1600" dirty="0"/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254204" y="843524"/>
              <a:ext cx="659811" cy="7171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00</a:t>
              </a:r>
            </a:p>
            <a:p>
              <a:r>
                <a:rPr lang="en-US" sz="1600" dirty="0" smtClean="0"/>
                <a:t>01</a:t>
              </a:r>
              <a:endParaRPr lang="en-US" sz="1600" dirty="0"/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3496660" y="2031917"/>
              <a:ext cx="646899" cy="4151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11</a:t>
              </a:r>
              <a:endParaRPr lang="en-US" sz="1600" dirty="0"/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2958990" y="1650029"/>
              <a:ext cx="659811" cy="4151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10</a:t>
              </a:r>
              <a:endParaRPr lang="en-US" sz="1600" dirty="0"/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2435557" y="1714087"/>
              <a:ext cx="646899" cy="4151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11</a:t>
              </a:r>
              <a:endParaRPr lang="en-US" sz="1600" dirty="0"/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1806840" y="1957270"/>
              <a:ext cx="659811" cy="4151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01</a:t>
              </a:r>
              <a:endParaRPr lang="en-US" sz="1600" dirty="0"/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1825077" y="2533345"/>
              <a:ext cx="646899" cy="41518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11</a:t>
              </a:r>
              <a:endParaRPr lang="en-US" sz="1600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3036296" y="169813"/>
            <a:ext cx="3068640" cy="2017655"/>
            <a:chOff x="5574290" y="755651"/>
            <a:chExt cx="3068640" cy="2017655"/>
          </a:xfrm>
        </p:grpSpPr>
        <p:grpSp>
          <p:nvGrpSpPr>
            <p:cNvPr id="5" name="Group 4"/>
            <p:cNvGrpSpPr/>
            <p:nvPr/>
          </p:nvGrpSpPr>
          <p:grpSpPr>
            <a:xfrm>
              <a:off x="5685745" y="755651"/>
              <a:ext cx="914400" cy="1239838"/>
              <a:chOff x="5685745" y="566738"/>
              <a:chExt cx="914400" cy="929878"/>
            </a:xfrm>
          </p:grpSpPr>
          <p:sp>
            <p:nvSpPr>
              <p:cNvPr id="20493" name="Oval 10"/>
              <p:cNvSpPr>
                <a:spLocks noChangeArrowheads="1"/>
              </p:cNvSpPr>
              <p:nvPr/>
            </p:nvSpPr>
            <p:spPr bwMode="auto">
              <a:xfrm>
                <a:off x="5685745" y="566738"/>
                <a:ext cx="914400" cy="929878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 dirty="0"/>
              </a:p>
            </p:txBody>
          </p:sp>
          <p:sp>
            <p:nvSpPr>
              <p:cNvPr id="20494" name="Text Box 11"/>
              <p:cNvSpPr txBox="1">
                <a:spLocks noChangeArrowheads="1"/>
              </p:cNvSpPr>
              <p:nvPr/>
            </p:nvSpPr>
            <p:spPr bwMode="auto">
              <a:xfrm>
                <a:off x="5857195" y="810816"/>
                <a:ext cx="542758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Q y</a:t>
                </a:r>
              </a:p>
            </p:txBody>
          </p:sp>
          <p:sp>
            <p:nvSpPr>
              <p:cNvPr id="20495" name="Text Box 13"/>
              <p:cNvSpPr txBox="1">
                <a:spLocks noChangeArrowheads="1"/>
              </p:cNvSpPr>
              <p:nvPr/>
            </p:nvSpPr>
            <p:spPr bwMode="auto">
              <a:xfrm>
                <a:off x="5852421" y="1129784"/>
                <a:ext cx="646331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solidFill>
                      <a:srgbClr val="CC0000"/>
                    </a:solidFill>
                  </a:rPr>
                  <a:t>State</a:t>
                </a:r>
              </a:p>
            </p:txBody>
          </p:sp>
        </p:grpSp>
        <p:sp>
          <p:nvSpPr>
            <p:cNvPr id="20498" name="Text Box 16"/>
            <p:cNvSpPr txBox="1">
              <a:spLocks noChangeArrowheads="1"/>
            </p:cNvSpPr>
            <p:nvPr/>
          </p:nvSpPr>
          <p:spPr bwMode="auto">
            <a:xfrm>
              <a:off x="6828106" y="1375569"/>
              <a:ext cx="46679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SR</a:t>
              </a:r>
            </a:p>
          </p:txBody>
        </p:sp>
        <p:cxnSp>
          <p:nvCxnSpPr>
            <p:cNvPr id="4" name="Straight Arrow Connector 3"/>
            <p:cNvCxnSpPr>
              <a:stCxn id="20493" idx="6"/>
            </p:cNvCxnSpPr>
            <p:nvPr/>
          </p:nvCxnSpPr>
          <p:spPr>
            <a:xfrm>
              <a:off x="6600146" y="1375569"/>
              <a:ext cx="906823" cy="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3" name="Group 92"/>
            <p:cNvGrpSpPr/>
            <p:nvPr/>
          </p:nvGrpSpPr>
          <p:grpSpPr>
            <a:xfrm>
              <a:off x="7496005" y="761855"/>
              <a:ext cx="914400" cy="1239838"/>
              <a:chOff x="5685745" y="566738"/>
              <a:chExt cx="914400" cy="929878"/>
            </a:xfrm>
          </p:grpSpPr>
          <p:sp>
            <p:nvSpPr>
              <p:cNvPr id="94" name="Oval 10"/>
              <p:cNvSpPr>
                <a:spLocks noChangeArrowheads="1"/>
              </p:cNvSpPr>
              <p:nvPr/>
            </p:nvSpPr>
            <p:spPr bwMode="auto">
              <a:xfrm>
                <a:off x="5685745" y="566738"/>
                <a:ext cx="914400" cy="929878"/>
              </a:xfrm>
              <a:prstGeom prst="ellips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 dirty="0"/>
              </a:p>
            </p:txBody>
          </p:sp>
          <p:sp>
            <p:nvSpPr>
              <p:cNvPr id="95" name="Text Box 11"/>
              <p:cNvSpPr txBox="1">
                <a:spLocks noChangeArrowheads="1"/>
              </p:cNvSpPr>
              <p:nvPr/>
            </p:nvSpPr>
            <p:spPr bwMode="auto">
              <a:xfrm>
                <a:off x="5857195" y="810816"/>
                <a:ext cx="542758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Q y</a:t>
                </a:r>
              </a:p>
            </p:txBody>
          </p:sp>
          <p:sp>
            <p:nvSpPr>
              <p:cNvPr id="96" name="Text Box 13"/>
              <p:cNvSpPr txBox="1">
                <a:spLocks noChangeArrowheads="1"/>
              </p:cNvSpPr>
              <p:nvPr/>
            </p:nvSpPr>
            <p:spPr bwMode="auto">
              <a:xfrm>
                <a:off x="5852421" y="1129784"/>
                <a:ext cx="646331" cy="2769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solidFill>
                      <a:srgbClr val="CC0000"/>
                    </a:solidFill>
                  </a:rPr>
                  <a:t>State</a:t>
                </a:r>
              </a:p>
            </p:txBody>
          </p:sp>
        </p:grpSp>
        <p:grpSp>
          <p:nvGrpSpPr>
            <p:cNvPr id="3" name="Group 2"/>
            <p:cNvGrpSpPr/>
            <p:nvPr/>
          </p:nvGrpSpPr>
          <p:grpSpPr>
            <a:xfrm>
              <a:off x="5574290" y="1932939"/>
              <a:ext cx="3068640" cy="840367"/>
              <a:chOff x="5546212" y="2097628"/>
              <a:chExt cx="3068640" cy="840367"/>
            </a:xfrm>
          </p:grpSpPr>
          <p:sp>
            <p:nvSpPr>
              <p:cNvPr id="20497" name="Text Box 15"/>
              <p:cNvSpPr txBox="1">
                <a:spLocks noChangeArrowheads="1"/>
              </p:cNvSpPr>
              <p:nvPr/>
            </p:nvSpPr>
            <p:spPr bwMode="auto">
              <a:xfrm>
                <a:off x="6629757" y="2168457"/>
                <a:ext cx="1125501" cy="36933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>
                    <a:solidFill>
                      <a:srgbClr val="CC0000"/>
                    </a:solidFill>
                  </a:rPr>
                  <a:t>Transition</a:t>
                </a:r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5546212" y="2106998"/>
                <a:ext cx="1090363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Present</a:t>
                </a:r>
              </a:p>
              <a:p>
                <a:r>
                  <a:rPr lang="en-US" dirty="0" smtClean="0"/>
                  <a:t>State</a:t>
                </a:r>
                <a:endParaRPr lang="en-US" dirty="0"/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7755321" y="2097628"/>
                <a:ext cx="859531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Next </a:t>
                </a:r>
              </a:p>
              <a:p>
                <a:r>
                  <a:rPr lang="en-US" dirty="0" smtClean="0"/>
                  <a:t>State</a:t>
                </a:r>
                <a:endParaRPr lang="en-US" dirty="0"/>
              </a:p>
            </p:txBody>
          </p:sp>
        </p:grpSp>
      </p:grpSp>
      <p:sp>
        <p:nvSpPr>
          <p:cNvPr id="8" name="TextBox 7"/>
          <p:cNvSpPr txBox="1"/>
          <p:nvPr/>
        </p:nvSpPr>
        <p:spPr>
          <a:xfrm>
            <a:off x="6228489" y="1582293"/>
            <a:ext cx="24529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State diagram</a:t>
            </a:r>
            <a:endParaRPr lang="en-US" sz="3200" dirty="0"/>
          </a:p>
        </p:txBody>
      </p:sp>
      <p:graphicFrame>
        <p:nvGraphicFramePr>
          <p:cNvPr id="51" name="Table 5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5945184"/>
              </p:ext>
            </p:extLst>
          </p:nvPr>
        </p:nvGraphicFramePr>
        <p:xfrm>
          <a:off x="426586" y="3243942"/>
          <a:ext cx="4110655" cy="33416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22131"/>
                <a:gridCol w="822131"/>
                <a:gridCol w="822131"/>
                <a:gridCol w="822131"/>
                <a:gridCol w="822131"/>
              </a:tblGrid>
              <a:tr h="629669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\SR</a:t>
                      </a:r>
                    </a:p>
                    <a:p>
                      <a:r>
                        <a:rPr lang="en-US" sz="2400" dirty="0" err="1" smtClean="0"/>
                        <a:t>Qy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11</a:t>
                      </a:r>
                      <a:endParaRPr lang="en-US" sz="2400" dirty="0"/>
                    </a:p>
                  </a:txBody>
                  <a:tcPr/>
                </a:tc>
              </a:tr>
              <a:tr h="629669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C00000"/>
                          </a:solidFill>
                        </a:rPr>
                        <a:t>11</a:t>
                      </a:r>
                      <a:endParaRPr lang="en-US" sz="24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00</a:t>
                      </a:r>
                      <a:endParaRPr lang="en-US" sz="2400" dirty="0"/>
                    </a:p>
                  </a:txBody>
                  <a:tcPr/>
                </a:tc>
              </a:tr>
              <a:tr h="629669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00</a:t>
                      </a:r>
                      <a:endParaRPr lang="en-US" sz="2400" dirty="0"/>
                    </a:p>
                  </a:txBody>
                  <a:tcPr/>
                </a:tc>
              </a:tr>
              <a:tr h="629669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00</a:t>
                      </a:r>
                      <a:endParaRPr lang="en-US" sz="2400" dirty="0"/>
                    </a:p>
                  </a:txBody>
                  <a:tcPr/>
                </a:tc>
              </a:tr>
              <a:tr h="629669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C00000"/>
                          </a:solidFill>
                        </a:rPr>
                        <a:t>00</a:t>
                      </a:r>
                      <a:endParaRPr lang="en-US" sz="24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426584" y="139849"/>
            <a:ext cx="26064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State Table and State Diagram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420014" y="2456159"/>
            <a:ext cx="200644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State Table</a:t>
            </a:r>
            <a:endParaRPr lang="en-US" sz="3200" dirty="0"/>
          </a:p>
        </p:txBody>
      </p:sp>
      <p:sp>
        <p:nvSpPr>
          <p:cNvPr id="53" name="TextBox 52"/>
          <p:cNvSpPr txBox="1"/>
          <p:nvPr/>
        </p:nvSpPr>
        <p:spPr>
          <a:xfrm>
            <a:off x="4825709" y="6400912"/>
            <a:ext cx="34153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Lecture 7, Slide 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1543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51"/>
          <p:cNvSpPr txBox="1">
            <a:spLocks noChangeArrowheads="1"/>
          </p:cNvSpPr>
          <p:nvPr/>
        </p:nvSpPr>
        <p:spPr bwMode="auto">
          <a:xfrm>
            <a:off x="424260" y="1470345"/>
            <a:ext cx="6128940" cy="2154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 smtClean="0"/>
              <a:t>SR</a:t>
            </a:r>
            <a:r>
              <a:rPr lang="en-US" altLang="en-US" sz="2400" dirty="0"/>
              <a:t>=</a:t>
            </a:r>
            <a:r>
              <a:rPr lang="en-US" altLang="en-US" sz="2400" dirty="0" smtClean="0"/>
              <a:t>01 (RESET) : </a:t>
            </a:r>
            <a:r>
              <a:rPr lang="en-US" altLang="en-US" sz="2400" dirty="0"/>
              <a:t>(Q,y) = (0,1)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SR=</a:t>
            </a:r>
            <a:r>
              <a:rPr lang="en-US" altLang="en-US" sz="2400" dirty="0" smtClean="0"/>
              <a:t>10 (SET) : </a:t>
            </a:r>
            <a:r>
              <a:rPr lang="en-US" altLang="en-US" sz="2400" dirty="0"/>
              <a:t>(Q,y) = (1,0)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 smtClean="0"/>
              <a:t>SR=00 (NO CHANGE) 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 smtClean="0"/>
              <a:t>So </a:t>
            </a:r>
            <a:r>
              <a:rPr lang="en-US" altLang="en-US" sz="2400" dirty="0"/>
              <a:t>(</a:t>
            </a:r>
            <a:r>
              <a:rPr lang="en-US" altLang="en-US" sz="2400" dirty="0" err="1"/>
              <a:t>Q,y</a:t>
            </a:r>
            <a:r>
              <a:rPr lang="en-US" altLang="en-US" sz="2400" dirty="0"/>
              <a:t>) </a:t>
            </a:r>
            <a:r>
              <a:rPr lang="en-US" altLang="en-US" sz="2400" dirty="0" smtClean="0"/>
              <a:t>should not become </a:t>
            </a:r>
            <a:r>
              <a:rPr lang="en-US" altLang="en-US" sz="2400" dirty="0"/>
              <a:t>(0,0) or (1,1</a:t>
            </a:r>
            <a:r>
              <a:rPr lang="en-US" altLang="en-US" sz="2400" dirty="0" smtClean="0"/>
              <a:t>)</a:t>
            </a:r>
            <a:endParaRPr lang="en-US" altLang="en-US" sz="2400" dirty="0"/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/>
              <a:t>Solutions: Avoid the case that SR = (1,1)</a:t>
            </a:r>
            <a:r>
              <a:rPr lang="en-US" altLang="en-US" sz="2400" dirty="0" smtClean="0"/>
              <a:t>.</a:t>
            </a:r>
          </a:p>
          <a:p>
            <a:pPr eaLnBrk="1" hangingPunct="1">
              <a:lnSpc>
                <a:spcPct val="50000"/>
              </a:lnSpc>
              <a:spcBef>
                <a:spcPct val="50000"/>
              </a:spcBef>
              <a:buFontTx/>
              <a:buNone/>
            </a:pPr>
            <a:r>
              <a:rPr lang="en-US" altLang="en-US" sz="2400" dirty="0" smtClean="0"/>
              <a:t>SR=11 (ILLEGAL) : (</a:t>
            </a:r>
            <a:r>
              <a:rPr lang="en-US" altLang="en-US" sz="2400" dirty="0" err="1" smtClean="0"/>
              <a:t>Q,y</a:t>
            </a:r>
            <a:r>
              <a:rPr lang="en-US" altLang="en-US" sz="2400" dirty="0" smtClean="0"/>
              <a:t>) = (0,0)</a:t>
            </a:r>
            <a:endParaRPr lang="en-US" altLang="en-US" sz="2400" dirty="0"/>
          </a:p>
        </p:txBody>
      </p:sp>
      <p:sp>
        <p:nvSpPr>
          <p:cNvPr id="23566" name="Text Box 65"/>
          <p:cNvSpPr txBox="1">
            <a:spLocks noChangeArrowheads="1"/>
          </p:cNvSpPr>
          <p:nvPr/>
        </p:nvSpPr>
        <p:spPr bwMode="auto">
          <a:xfrm>
            <a:off x="5728681" y="4983750"/>
            <a:ext cx="280717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Characteristic Expression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Q(t+1) = </a:t>
            </a:r>
            <a:r>
              <a:rPr lang="en-US" altLang="en-US" sz="2000" dirty="0">
                <a:solidFill>
                  <a:srgbClr val="3366FF"/>
                </a:solidFill>
              </a:rPr>
              <a:t>S(t)</a:t>
            </a:r>
            <a:r>
              <a:rPr lang="en-US" altLang="en-US" sz="2000" dirty="0"/>
              <a:t>+</a:t>
            </a:r>
            <a:r>
              <a:rPr lang="en-US" altLang="en-US" sz="2000" dirty="0">
                <a:solidFill>
                  <a:srgbClr val="FF0000"/>
                </a:solidFill>
              </a:rPr>
              <a:t>R’(t)Q(t)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424261" y="5974647"/>
            <a:ext cx="3115229" cy="508059"/>
            <a:chOff x="2151116" y="4425137"/>
            <a:chExt cx="3115229" cy="381044"/>
          </a:xfrm>
        </p:grpSpPr>
        <p:sp>
          <p:nvSpPr>
            <p:cNvPr id="23563" name="Text Box 62"/>
            <p:cNvSpPr txBox="1">
              <a:spLocks noChangeArrowheads="1"/>
            </p:cNvSpPr>
            <p:nvPr/>
          </p:nvSpPr>
          <p:spPr bwMode="auto">
            <a:xfrm>
              <a:off x="2151116" y="4425137"/>
              <a:ext cx="1024639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Q(t+1)</a:t>
              </a:r>
            </a:p>
          </p:txBody>
        </p:sp>
        <p:sp>
          <p:nvSpPr>
            <p:cNvPr id="23567" name="Text Box 67"/>
            <p:cNvSpPr txBox="1">
              <a:spLocks noChangeArrowheads="1"/>
            </p:cNvSpPr>
            <p:nvPr/>
          </p:nvSpPr>
          <p:spPr bwMode="auto">
            <a:xfrm>
              <a:off x="3159678" y="4459932"/>
              <a:ext cx="2106667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 NS (next state)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424261" y="3999501"/>
            <a:ext cx="2754312" cy="1857374"/>
            <a:chOff x="369888" y="2550319"/>
            <a:chExt cx="2754312" cy="1393031"/>
          </a:xfrm>
        </p:grpSpPr>
        <p:sp>
          <p:nvSpPr>
            <p:cNvPr id="23555" name="Line 54"/>
            <p:cNvSpPr>
              <a:spLocks noChangeShapeType="1"/>
            </p:cNvSpPr>
            <p:nvPr/>
          </p:nvSpPr>
          <p:spPr bwMode="auto">
            <a:xfrm>
              <a:off x="1447800" y="2971800"/>
              <a:ext cx="0" cy="9715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3556" name="Line 55"/>
            <p:cNvSpPr>
              <a:spLocks noChangeShapeType="1"/>
            </p:cNvSpPr>
            <p:nvPr/>
          </p:nvSpPr>
          <p:spPr bwMode="auto">
            <a:xfrm>
              <a:off x="990600" y="3314700"/>
              <a:ext cx="2133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3557" name="Text Box 56"/>
            <p:cNvSpPr txBox="1">
              <a:spLocks noChangeArrowheads="1"/>
            </p:cNvSpPr>
            <p:nvPr/>
          </p:nvSpPr>
          <p:spPr bwMode="auto">
            <a:xfrm>
              <a:off x="974725" y="3288506"/>
              <a:ext cx="2056973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0     0    0   </a:t>
              </a:r>
              <a:r>
                <a:rPr lang="en-US" altLang="en-US" sz="2400" dirty="0" smtClean="0"/>
                <a:t>-   </a:t>
              </a:r>
              <a:r>
                <a:rPr lang="en-US" altLang="en-US" sz="2400" dirty="0"/>
                <a:t>1</a:t>
              </a:r>
              <a:endParaRPr lang="en-US" altLang="en-US" sz="2400" dirty="0"/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1     1    0   </a:t>
              </a:r>
              <a:r>
                <a:rPr lang="en-US" altLang="en-US" sz="2400" dirty="0" smtClean="0"/>
                <a:t>-   </a:t>
              </a:r>
              <a:r>
                <a:rPr lang="en-US" altLang="en-US" sz="2400" dirty="0"/>
                <a:t>1</a:t>
              </a:r>
              <a:endParaRPr lang="en-US" altLang="en-US" sz="2400" dirty="0"/>
            </a:p>
          </p:txBody>
        </p:sp>
        <p:sp>
          <p:nvSpPr>
            <p:cNvPr id="23558" name="Line 57"/>
            <p:cNvSpPr>
              <a:spLocks noChangeShapeType="1"/>
            </p:cNvSpPr>
            <p:nvPr/>
          </p:nvSpPr>
          <p:spPr bwMode="auto">
            <a:xfrm>
              <a:off x="771526" y="3028950"/>
              <a:ext cx="676275" cy="2857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3559" name="Text Box 58"/>
            <p:cNvSpPr txBox="1">
              <a:spLocks noChangeArrowheads="1"/>
            </p:cNvSpPr>
            <p:nvPr/>
          </p:nvSpPr>
          <p:spPr bwMode="auto">
            <a:xfrm>
              <a:off x="593725" y="3057525"/>
              <a:ext cx="44114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PS</a:t>
              </a:r>
            </a:p>
          </p:txBody>
        </p:sp>
        <p:sp>
          <p:nvSpPr>
            <p:cNvPr id="23560" name="Text Box 59"/>
            <p:cNvSpPr txBox="1">
              <a:spLocks noChangeArrowheads="1"/>
            </p:cNvSpPr>
            <p:nvPr/>
          </p:nvSpPr>
          <p:spPr bwMode="auto">
            <a:xfrm>
              <a:off x="847726" y="2890837"/>
              <a:ext cx="688009" cy="2539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/>
                <a:t>inputs</a:t>
              </a:r>
            </a:p>
          </p:txBody>
        </p:sp>
        <p:sp>
          <p:nvSpPr>
            <p:cNvPr id="23561" name="Text Box 60"/>
            <p:cNvSpPr txBox="1">
              <a:spLocks noChangeArrowheads="1"/>
            </p:cNvSpPr>
            <p:nvPr/>
          </p:nvSpPr>
          <p:spPr bwMode="auto">
            <a:xfrm>
              <a:off x="1384385" y="2955800"/>
              <a:ext cx="1712127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 00 01 </a:t>
              </a:r>
              <a:r>
                <a:rPr lang="en-US" altLang="en-US" sz="2400" dirty="0" smtClean="0"/>
                <a:t>11 10 </a:t>
              </a:r>
              <a:endParaRPr lang="en-US" altLang="en-US" sz="2400" dirty="0"/>
            </a:p>
          </p:txBody>
        </p:sp>
        <p:sp>
          <p:nvSpPr>
            <p:cNvPr id="23562" name="Text Box 61"/>
            <p:cNvSpPr txBox="1">
              <a:spLocks noChangeArrowheads="1"/>
            </p:cNvSpPr>
            <p:nvPr/>
          </p:nvSpPr>
          <p:spPr bwMode="auto">
            <a:xfrm>
              <a:off x="717550" y="2550319"/>
              <a:ext cx="1471878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State table</a:t>
              </a:r>
            </a:p>
          </p:txBody>
        </p:sp>
        <p:sp>
          <p:nvSpPr>
            <p:cNvPr id="23565" name="Text Box 64"/>
            <p:cNvSpPr txBox="1">
              <a:spLocks noChangeArrowheads="1"/>
            </p:cNvSpPr>
            <p:nvPr/>
          </p:nvSpPr>
          <p:spPr bwMode="auto">
            <a:xfrm>
              <a:off x="2114550" y="2744392"/>
              <a:ext cx="498855" cy="3000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SR</a:t>
              </a:r>
            </a:p>
          </p:txBody>
        </p:sp>
        <p:sp>
          <p:nvSpPr>
            <p:cNvPr id="23568" name="Text Box 68"/>
            <p:cNvSpPr txBox="1">
              <a:spLocks noChangeArrowheads="1"/>
            </p:cNvSpPr>
            <p:nvPr/>
          </p:nvSpPr>
          <p:spPr bwMode="auto">
            <a:xfrm>
              <a:off x="369888" y="3411141"/>
              <a:ext cx="697627" cy="3462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Q(t)</a:t>
              </a:r>
            </a:p>
          </p:txBody>
        </p:sp>
      </p:grpSp>
      <p:sp>
        <p:nvSpPr>
          <p:cNvPr id="23569" name="Slide Number Placeholder 1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F4C3A56-32CB-4780-9E56-AEDC296597FC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3227838" y="433410"/>
            <a:ext cx="210666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/>
              <a:t>SR Latch</a:t>
            </a:r>
            <a:endParaRPr lang="en-US" sz="4000" dirty="0"/>
          </a:p>
        </p:txBody>
      </p:sp>
      <p:sp>
        <p:nvSpPr>
          <p:cNvPr id="21" name="TextBox 20"/>
          <p:cNvSpPr txBox="1"/>
          <p:nvPr/>
        </p:nvSpPr>
        <p:spPr>
          <a:xfrm>
            <a:off x="5728681" y="6388472"/>
            <a:ext cx="34153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Lecture 7, Slide 26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2421387" y="5045107"/>
            <a:ext cx="664684" cy="735568"/>
          </a:xfrm>
          <a:prstGeom prst="round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Block Arc 17"/>
          <p:cNvSpPr/>
          <p:nvPr/>
        </p:nvSpPr>
        <p:spPr>
          <a:xfrm rot="5400000">
            <a:off x="1403919" y="5292222"/>
            <a:ext cx="367957" cy="633412"/>
          </a:xfrm>
          <a:prstGeom prst="blockArc">
            <a:avLst>
              <a:gd name="adj1" fmla="val 10800000"/>
              <a:gd name="adj2" fmla="val 0"/>
              <a:gd name="adj3" fmla="val 1389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6" name="Block Arc 35"/>
          <p:cNvSpPr/>
          <p:nvPr/>
        </p:nvSpPr>
        <p:spPr>
          <a:xfrm rot="16200000" flipH="1">
            <a:off x="2871713" y="5302076"/>
            <a:ext cx="367957" cy="633412"/>
          </a:xfrm>
          <a:prstGeom prst="blockArc">
            <a:avLst>
              <a:gd name="adj1" fmla="val 10800000"/>
              <a:gd name="adj2" fmla="val 0"/>
              <a:gd name="adj3" fmla="val 1389"/>
            </a:avLst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aphicFrame>
        <p:nvGraphicFramePr>
          <p:cNvPr id="37" name="Table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8920556"/>
              </p:ext>
            </p:extLst>
          </p:nvPr>
        </p:nvGraphicFramePr>
        <p:xfrm>
          <a:off x="5728681" y="1141296"/>
          <a:ext cx="3117205" cy="276705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3441"/>
                <a:gridCol w="623441"/>
                <a:gridCol w="623441"/>
                <a:gridCol w="623441"/>
                <a:gridCol w="623441"/>
              </a:tblGrid>
              <a:tr h="635219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\SR</a:t>
                      </a:r>
                    </a:p>
                    <a:p>
                      <a:r>
                        <a:rPr lang="en-US" sz="2400" dirty="0" err="1" smtClean="0"/>
                        <a:t>Qy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11</a:t>
                      </a:r>
                      <a:endParaRPr lang="en-US" sz="2400" dirty="0"/>
                    </a:p>
                  </a:txBody>
                  <a:tcPr/>
                </a:tc>
              </a:tr>
              <a:tr h="486024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C00000"/>
                          </a:solidFill>
                        </a:rPr>
                        <a:t>11</a:t>
                      </a:r>
                      <a:endParaRPr lang="en-US" sz="24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00</a:t>
                      </a:r>
                      <a:endParaRPr lang="en-US" sz="2400" dirty="0"/>
                    </a:p>
                  </a:txBody>
                  <a:tcPr/>
                </a:tc>
              </a:tr>
              <a:tr h="486024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00</a:t>
                      </a:r>
                      <a:endParaRPr lang="en-US" sz="2400" dirty="0"/>
                    </a:p>
                  </a:txBody>
                  <a:tcPr/>
                </a:tc>
              </a:tr>
              <a:tr h="486024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00</a:t>
                      </a:r>
                      <a:endParaRPr lang="en-US" sz="2400" dirty="0"/>
                    </a:p>
                  </a:txBody>
                  <a:tcPr/>
                </a:tc>
              </a:tr>
              <a:tr h="486024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C00000"/>
                          </a:solidFill>
                        </a:rPr>
                        <a:t>00</a:t>
                      </a:r>
                      <a:endParaRPr lang="en-US" sz="24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01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10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00</a:t>
                      </a:r>
                      <a:endParaRPr lang="en-US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42647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66" grpId="0"/>
      <p:bldP spid="5" grpId="0" animBg="1"/>
      <p:bldP spid="18" grpId="0" animBg="1"/>
      <p:bldP spid="3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D-Latch vs. D-FF</a:t>
            </a:r>
            <a:endParaRPr lang="en-US" dirty="0"/>
          </a:p>
        </p:txBody>
      </p:sp>
      <p:pic>
        <p:nvPicPr>
          <p:cNvPr id="3" name="Picture 2" descr="wavedrom-2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03603"/>
            <a:ext cx="9144000" cy="1219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" y="3418366"/>
            <a:ext cx="7822030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400" dirty="0" smtClean="0"/>
              <a:t>D-Latch</a:t>
            </a:r>
          </a:p>
          <a:p>
            <a:pPr marL="742950" lvl="1" indent="-285750">
              <a:buFont typeface="Arial"/>
              <a:buChar char="•"/>
            </a:pPr>
            <a:r>
              <a:rPr lang="en-US" sz="2000" dirty="0" smtClean="0"/>
              <a:t>Analogy: Door</a:t>
            </a:r>
          </a:p>
          <a:p>
            <a:pPr marL="742950" lvl="1" indent="-285750">
              <a:buFont typeface="Arial"/>
              <a:buChar char="•"/>
            </a:pPr>
            <a:r>
              <a:rPr lang="en-US" sz="2000" dirty="0" smtClean="0"/>
              <a:t>CLK = 1 : Q = D</a:t>
            </a:r>
          </a:p>
          <a:p>
            <a:pPr marL="742950" lvl="1" indent="-285750">
              <a:buFont typeface="Arial"/>
              <a:buChar char="•"/>
            </a:pPr>
            <a:r>
              <a:rPr lang="en-US" sz="2000" dirty="0" smtClean="0"/>
              <a:t>CLK = 0 : Q = </a:t>
            </a:r>
            <a:r>
              <a:rPr lang="en-US" sz="2000" dirty="0" err="1" smtClean="0"/>
              <a:t>Q</a:t>
            </a:r>
            <a:r>
              <a:rPr lang="en-US" sz="2000" baseline="-25000" dirty="0" err="1" smtClean="0"/>
              <a:t>prev</a:t>
            </a:r>
            <a:endParaRPr lang="en-US" sz="2000" baseline="-25000" dirty="0" smtClean="0"/>
          </a:p>
          <a:p>
            <a:pPr marL="285750" indent="-285750">
              <a:buFont typeface="Arial"/>
              <a:buChar char="•"/>
            </a:pPr>
            <a:r>
              <a:rPr lang="en-US" sz="2400" dirty="0" smtClean="0"/>
              <a:t>D-FF</a:t>
            </a:r>
          </a:p>
          <a:p>
            <a:pPr marL="742950" lvl="1" indent="-285750">
              <a:buFont typeface="Arial"/>
              <a:buChar char="•"/>
            </a:pPr>
            <a:r>
              <a:rPr lang="en-US" sz="2000" dirty="0" smtClean="0"/>
              <a:t>Analogy: Camera</a:t>
            </a:r>
          </a:p>
          <a:p>
            <a:pPr marL="742950" lvl="1" indent="-285750">
              <a:buFont typeface="Arial"/>
              <a:buChar char="•"/>
            </a:pPr>
            <a:r>
              <a:rPr lang="en-US" sz="2000" dirty="0" smtClean="0"/>
              <a:t>CLK = 0 to 1 : Q = D</a:t>
            </a:r>
          </a:p>
          <a:p>
            <a:pPr marL="742950" lvl="1" indent="-285750">
              <a:buFont typeface="Arial"/>
              <a:buChar char="•"/>
            </a:pPr>
            <a:r>
              <a:rPr lang="en-US" sz="2000" dirty="0" smtClean="0"/>
              <a:t>Otherwise : Q = </a:t>
            </a:r>
            <a:r>
              <a:rPr lang="en-US" sz="2000" dirty="0" err="1" smtClean="0"/>
              <a:t>Q</a:t>
            </a:r>
            <a:r>
              <a:rPr lang="en-US" sz="2000" baseline="-25000" dirty="0" err="1" smtClean="0"/>
              <a:t>prev</a:t>
            </a:r>
            <a:endParaRPr lang="en-US" sz="2000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3459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Pattern Recognizer FSM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445457"/>
            <a:ext cx="8229600" cy="4525963"/>
          </a:xfrm>
        </p:spPr>
        <p:txBody>
          <a:bodyPr/>
          <a:lstStyle/>
          <a:p>
            <a:r>
              <a:rPr lang="en-US" dirty="0" smtClean="0"/>
              <a:t>Example: </a:t>
            </a:r>
          </a:p>
          <a:p>
            <a:pPr lvl="1"/>
            <a:r>
              <a:rPr lang="fi-FI" dirty="0" smtClean="0"/>
              <a:t>y = 1 </a:t>
            </a:r>
            <a:r>
              <a:rPr lang="fi-FI" dirty="0" err="1" smtClean="0"/>
              <a:t>if</a:t>
            </a:r>
            <a:r>
              <a:rPr lang="fi-FI" dirty="0" smtClean="0"/>
              <a:t> </a:t>
            </a:r>
            <a:r>
              <a:rPr lang="fi-FI" dirty="0" err="1" smtClean="0"/>
              <a:t>x</a:t>
            </a:r>
            <a:r>
              <a:rPr lang="fi-FI" dirty="0" err="1"/>
              <a:t>(t</a:t>
            </a:r>
            <a:r>
              <a:rPr lang="fi-FI" dirty="0"/>
              <a:t> − 2, t</a:t>
            </a:r>
            <a:r>
              <a:rPr lang="fi-FI" dirty="0" smtClean="0"/>
              <a:t>) = </a:t>
            </a:r>
            <a:r>
              <a:rPr lang="fi-FI" dirty="0"/>
              <a:t>101 </a:t>
            </a:r>
            <a:r>
              <a:rPr lang="fi-FI" dirty="0" err="1"/>
              <a:t>or</a:t>
            </a:r>
            <a:r>
              <a:rPr lang="fi-FI" dirty="0"/>
              <a:t> 010 </a:t>
            </a:r>
            <a:endParaRPr lang="fi-FI" dirty="0" smtClean="0"/>
          </a:p>
          <a:p>
            <a:pPr lvl="1"/>
            <a:r>
              <a:rPr lang="en-US" dirty="0" smtClean="0"/>
              <a:t>y = 0 otherwise</a:t>
            </a:r>
            <a:endParaRPr lang="en-US" dirty="0"/>
          </a:p>
        </p:txBody>
      </p:sp>
      <p:pic>
        <p:nvPicPr>
          <p:cNvPr id="3" name="Picture 2" descr="Screen Shot 2018-05-04 at 12.26.4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760" y="3029186"/>
            <a:ext cx="4880469" cy="3263663"/>
          </a:xfrm>
          <a:prstGeom prst="rect">
            <a:avLst/>
          </a:prstGeom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3894303"/>
              </p:ext>
            </p:extLst>
          </p:nvPr>
        </p:nvGraphicFramePr>
        <p:xfrm>
          <a:off x="5058229" y="3532626"/>
          <a:ext cx="3843868" cy="22250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60967"/>
                <a:gridCol w="960967"/>
                <a:gridCol w="960967"/>
                <a:gridCol w="960967"/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en-US" dirty="0" smtClean="0"/>
                        <a:t>PS</a:t>
                      </a:r>
                      <a:r>
                        <a:rPr lang="en-US" baseline="0" dirty="0" smtClean="0"/>
                        <a:t> \ Input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 = 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X = 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--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S1, 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S2, 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S1,</a:t>
                      </a:r>
                      <a:r>
                        <a:rPr lang="en-US" baseline="0" dirty="0" smtClean="0"/>
                        <a:t> 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S3, 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S4, 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S2, 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01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S4, 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S2, 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S1, 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S3, 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753810" y="6127800"/>
            <a:ext cx="1548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State Diagram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6236305" y="6108183"/>
            <a:ext cx="1548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State 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07418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HW3 Questions?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30842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00" y="0"/>
            <a:ext cx="7772400" cy="1143000"/>
          </a:xfrm>
        </p:spPr>
        <p:txBody>
          <a:bodyPr/>
          <a:lstStyle/>
          <a:p>
            <a:r>
              <a:rPr lang="en-US" sz="4000" dirty="0" smtClean="0"/>
              <a:t>Describing Sequential Ckts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569" y="1596241"/>
            <a:ext cx="7772400" cy="4114800"/>
          </a:xfrm>
        </p:spPr>
        <p:txBody>
          <a:bodyPr/>
          <a:lstStyle/>
          <a:p>
            <a:r>
              <a:rPr lang="en-US" sz="2800" dirty="0"/>
              <a:t>State diagrams </a:t>
            </a:r>
            <a:r>
              <a:rPr lang="en-US" sz="2800" dirty="0" smtClean="0"/>
              <a:t>and next-state tables nor are suitable for describing very large digital designs</a:t>
            </a:r>
          </a:p>
          <a:p>
            <a:pPr lvl="1"/>
            <a:r>
              <a:rPr lang="en-US" dirty="0" smtClean="0"/>
              <a:t>large circuits must be described </a:t>
            </a:r>
            <a:r>
              <a:rPr lang="en-US" dirty="0"/>
              <a:t>in a modular </a:t>
            </a:r>
            <a:r>
              <a:rPr lang="en-US" dirty="0" smtClean="0"/>
              <a:t>fashion -- as a collection of cooperating FSMs</a:t>
            </a:r>
          </a:p>
          <a:p>
            <a:r>
              <a:rPr lang="en-US" sz="2800" dirty="0" smtClean="0"/>
              <a:t>BSV is a modern programming language to describe cooperating FSMs</a:t>
            </a:r>
          </a:p>
          <a:p>
            <a:pPr marL="457200" lvl="1" indent="0">
              <a:buNone/>
            </a:pPr>
            <a:endParaRPr lang="en-US" sz="20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>
          <a:xfrm>
            <a:off x="6492250" y="6194160"/>
            <a:ext cx="1905000" cy="4572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CSE 140L W2017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L04-</a:t>
            </a:r>
            <a:fld id="{4F9502F6-954B-46E9-AC05-33DEDF4CA0BF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46213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396" y="202980"/>
            <a:ext cx="7772400" cy="1143000"/>
          </a:xfrm>
        </p:spPr>
        <p:txBody>
          <a:bodyPr/>
          <a:lstStyle/>
          <a:p>
            <a:r>
              <a:rPr lang="en-US" dirty="0" smtClean="0"/>
              <a:t>Modulo-4 counter circuit</a:t>
            </a:r>
            <a:endParaRPr lang="en-US" dirty="0"/>
          </a:p>
        </p:txBody>
      </p:sp>
      <p:grpSp>
        <p:nvGrpSpPr>
          <p:cNvPr id="18" name="Group 17"/>
          <p:cNvGrpSpPr/>
          <p:nvPr/>
        </p:nvGrpSpPr>
        <p:grpSpPr>
          <a:xfrm>
            <a:off x="4263051" y="1342288"/>
            <a:ext cx="4680171" cy="2130949"/>
            <a:chOff x="4484563" y="1773141"/>
            <a:chExt cx="4680171" cy="2130949"/>
          </a:xfrm>
        </p:grpSpPr>
        <p:sp>
          <p:nvSpPr>
            <p:cNvPr id="10" name="Rectangle 9"/>
            <p:cNvSpPr/>
            <p:nvPr/>
          </p:nvSpPr>
          <p:spPr bwMode="auto">
            <a:xfrm>
              <a:off x="5655061" y="1773141"/>
              <a:ext cx="2097488" cy="2130949"/>
            </a:xfrm>
            <a:prstGeom prst="rect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buFont typeface="Wingdings" pitchFamily="2" charset="2"/>
                <a:buChar char="•"/>
                <a:tabLst/>
              </a:pPr>
              <a:endPara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5655061" y="1932167"/>
              <a:ext cx="220980" cy="826936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buFont typeface="Wingdings" pitchFamily="2" charset="2"/>
                <a:buChar char="•"/>
                <a:tabLst/>
              </a:pPr>
              <a:endPara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cxnSp>
          <p:nvCxnSpPr>
            <p:cNvPr id="13" name="Straight Arrow Connector 12"/>
            <p:cNvCxnSpPr/>
            <p:nvPr/>
          </p:nvCxnSpPr>
          <p:spPr bwMode="auto">
            <a:xfrm>
              <a:off x="4484563" y="2345635"/>
              <a:ext cx="1170498" cy="0"/>
            </a:xfrm>
            <a:prstGeom prst="straightConnector1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sp>
          <p:nvSpPr>
            <p:cNvPr id="15" name="Rectangle 14"/>
            <p:cNvSpPr/>
            <p:nvPr/>
          </p:nvSpPr>
          <p:spPr bwMode="auto">
            <a:xfrm>
              <a:off x="7532921" y="2345635"/>
              <a:ext cx="220980" cy="826936"/>
            </a:xfrm>
            <a:prstGeom prst="rect">
              <a:avLst/>
            </a:prstGeom>
            <a:solidFill>
              <a:schemeClr val="accent2"/>
            </a:solidFill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buFont typeface="Wingdings" pitchFamily="2" charset="2"/>
                <a:buChar char="•"/>
                <a:tabLst/>
              </a:pPr>
              <a:endPara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cxnSp>
          <p:nvCxnSpPr>
            <p:cNvPr id="16" name="Straight Arrow Connector 15"/>
            <p:cNvCxnSpPr/>
            <p:nvPr/>
          </p:nvCxnSpPr>
          <p:spPr bwMode="auto">
            <a:xfrm>
              <a:off x="7752549" y="2696817"/>
              <a:ext cx="1170498" cy="0"/>
            </a:xfrm>
            <a:prstGeom prst="straightConnector1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sp>
          <p:nvSpPr>
            <p:cNvPr id="14" name="TextBox 13"/>
            <p:cNvSpPr txBox="1"/>
            <p:nvPr/>
          </p:nvSpPr>
          <p:spPr>
            <a:xfrm>
              <a:off x="6011147" y="2405160"/>
              <a:ext cx="138531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 smtClean="0"/>
                <a:t>Modulo-4</a:t>
              </a:r>
            </a:p>
            <a:p>
              <a:pPr algn="ctr"/>
              <a:r>
                <a:rPr lang="en-US" dirty="0" smtClean="0"/>
                <a:t>counter</a:t>
              </a:r>
              <a:endParaRPr lang="en-US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756264" y="1970651"/>
              <a:ext cx="55015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inc</a:t>
              </a:r>
              <a:endParaRPr lang="en-US" dirty="0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836998" y="2696817"/>
              <a:ext cx="132773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Read the</a:t>
              </a:r>
            </a:p>
            <a:p>
              <a:r>
                <a:rPr lang="en-US" dirty="0" smtClean="0"/>
                <a:t>counter</a:t>
              </a:r>
              <a:endParaRPr lang="en-US" dirty="0"/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957316" y="3659430"/>
            <a:ext cx="685315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ctr"/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q0</a:t>
            </a:r>
            <a:r>
              <a:rPr lang="en-US" baseline="30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t+1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=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~inc</a:t>
            </a:r>
            <a:r>
              <a:rPr lang="en-US" dirty="0" smtClean="0">
                <a:latin typeface="Courier New"/>
                <a:cs typeface="Courier New"/>
                <a:sym typeface="Symbol"/>
              </a:rPr>
              <a:t>∙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q0</a:t>
            </a:r>
            <a:r>
              <a:rPr lang="en-US" baseline="30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+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inc</a:t>
            </a:r>
            <a:r>
              <a:rPr lang="en-US" dirty="0" smtClean="0">
                <a:latin typeface="Courier New"/>
                <a:cs typeface="Courier New"/>
                <a:sym typeface="Symbol"/>
              </a:rPr>
              <a:t>∙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~q0</a:t>
            </a:r>
            <a:r>
              <a:rPr lang="en-US" baseline="30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fontAlgn="ctr"/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q1</a:t>
            </a:r>
            <a:r>
              <a:rPr lang="en-US" baseline="30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t+1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=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~inc</a:t>
            </a:r>
            <a:r>
              <a:rPr lang="en-US" dirty="0" smtClean="0">
                <a:latin typeface="Courier New"/>
                <a:cs typeface="Courier New"/>
                <a:sym typeface="Symbol"/>
              </a:rPr>
              <a:t>∙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  <a:sym typeface="Symbol"/>
              </a:rPr>
              <a:t>q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+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inc</a:t>
            </a:r>
            <a:r>
              <a:rPr lang="en-US" dirty="0" smtClean="0">
                <a:latin typeface="Courier New"/>
                <a:cs typeface="Courier New"/>
                <a:sym typeface="Symbol"/>
              </a:rPr>
              <a:t>∙~q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 smtClean="0">
                <a:latin typeface="Courier New"/>
                <a:cs typeface="Courier New"/>
                <a:sym typeface="Symbol"/>
              </a:rPr>
              <a:t>∙q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+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inc</a:t>
            </a:r>
            <a:r>
              <a:rPr lang="en-US" dirty="0" smtClean="0">
                <a:latin typeface="Courier New"/>
                <a:cs typeface="Courier New"/>
                <a:sym typeface="Symbol"/>
              </a:rPr>
              <a:t>∙q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∙~q0</a:t>
            </a:r>
            <a:r>
              <a:rPr lang="en-US" baseline="30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endParaRPr lang="en-US" baseline="30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fontAlgn="ctr"/>
            <a:endParaRPr lang="en-US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fontAlgn="ctr"/>
            <a:r>
              <a:rPr lang="en-US" dirty="0" smtClean="0">
                <a:latin typeface="+mn-lt"/>
                <a:cs typeface="Courier New" panose="02070309020205020404" pitchFamily="49" charset="0"/>
              </a:rPr>
              <a:t>“Optimized” logic</a:t>
            </a:r>
          </a:p>
          <a:p>
            <a:pPr fontAlgn="ctr"/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q0</a:t>
            </a:r>
            <a:r>
              <a:rPr lang="en-US" baseline="30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t+1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=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inc </a:t>
            </a:r>
            <a:r>
              <a:rPr lang="el-GR" dirty="0">
                <a:latin typeface="Courier New"/>
                <a:cs typeface="Courier New"/>
                <a:sym typeface="Symbol"/>
              </a:rPr>
              <a:t></a:t>
            </a:r>
            <a:r>
              <a:rPr lang="en-US" dirty="0">
                <a:latin typeface="Courier New"/>
                <a:cs typeface="Courier New"/>
                <a:sym typeface="Symbol"/>
              </a:rPr>
              <a:t>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q0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en-US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fontAlgn="ctr"/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q1</a:t>
            </a:r>
            <a:r>
              <a:rPr lang="en-US" baseline="30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t+1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=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(inc == 1) ?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  <a:sym typeface="Symbol"/>
              </a:rPr>
              <a:t>q0</a:t>
            </a:r>
            <a:r>
              <a:rPr lang="en-US" baseline="30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l-GR" dirty="0">
                <a:latin typeface="Courier New"/>
                <a:cs typeface="Courier New"/>
                <a:sym typeface="Symbol"/>
              </a:rPr>
              <a:t>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 smtClean="0">
                <a:latin typeface="Courier New"/>
                <a:cs typeface="Courier New"/>
                <a:sym typeface="Symbol"/>
              </a:rPr>
              <a:t>q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baseline="30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 smtClean="0">
                <a:latin typeface="Courier New"/>
                <a:cs typeface="Courier New"/>
                <a:sym typeface="Symbol"/>
              </a:rPr>
              <a:t> : q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baseline="30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</a:p>
        </p:txBody>
      </p:sp>
      <p:grpSp>
        <p:nvGrpSpPr>
          <p:cNvPr id="2063" name="Group 2062"/>
          <p:cNvGrpSpPr/>
          <p:nvPr/>
        </p:nvGrpSpPr>
        <p:grpSpPr>
          <a:xfrm>
            <a:off x="1271376" y="1279471"/>
            <a:ext cx="2285207" cy="2097558"/>
            <a:chOff x="1392220" y="1710324"/>
            <a:chExt cx="2285207" cy="2097558"/>
          </a:xfrm>
        </p:grpSpPr>
        <p:grpSp>
          <p:nvGrpSpPr>
            <p:cNvPr id="32" name="Group 31"/>
            <p:cNvGrpSpPr/>
            <p:nvPr/>
          </p:nvGrpSpPr>
          <p:grpSpPr>
            <a:xfrm rot="5400000">
              <a:off x="3161091" y="2375560"/>
              <a:ext cx="345282" cy="366713"/>
              <a:chOff x="997743" y="2181225"/>
              <a:chExt cx="345282" cy="366713"/>
            </a:xfrm>
          </p:grpSpPr>
          <p:sp>
            <p:nvSpPr>
              <p:cNvPr id="63" name="Flowchart: Delay 13"/>
              <p:cNvSpPr/>
              <p:nvPr/>
            </p:nvSpPr>
            <p:spPr bwMode="auto">
              <a:xfrm rot="16200000">
                <a:off x="998934" y="2180034"/>
                <a:ext cx="342900" cy="345282"/>
              </a:xfrm>
              <a:custGeom>
                <a:avLst/>
                <a:gdLst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19062 w 342900"/>
                  <a:gd name="connsiteY1" fmla="*/ 2382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0 w 342900"/>
                  <a:gd name="connsiteY5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2542 w 342900"/>
                  <a:gd name="connsiteY5" fmla="*/ 173832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42900" h="345282">
                    <a:moveTo>
                      <a:pt x="0" y="0"/>
                    </a:moveTo>
                    <a:lnTo>
                      <a:pt x="119062" y="2382"/>
                    </a:lnTo>
                    <a:cubicBezTo>
                      <a:pt x="213751" y="2382"/>
                      <a:pt x="311944" y="79143"/>
                      <a:pt x="342900" y="171450"/>
                    </a:cubicBezTo>
                    <a:cubicBezTo>
                      <a:pt x="314325" y="266139"/>
                      <a:pt x="208989" y="345282"/>
                      <a:pt x="114300" y="345282"/>
                    </a:cubicBezTo>
                    <a:lnTo>
                      <a:pt x="0" y="342900"/>
                    </a:lnTo>
                    <a:cubicBezTo>
                      <a:pt x="27041" y="296069"/>
                      <a:pt x="49320" y="227807"/>
                      <a:pt x="50167" y="171451"/>
                    </a:cubicBezTo>
                    <a:cubicBezTo>
                      <a:pt x="49320" y="113507"/>
                      <a:pt x="22278" y="38894"/>
                      <a:pt x="0" y="0"/>
                    </a:cubicBezTo>
                    <a:close/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bg1"/>
                  </a:buClr>
                  <a:buSzPct val="100000"/>
                  <a:buFont typeface="Wingdings" pitchFamily="2" charset="2"/>
                  <a:buChar char="•"/>
                  <a:tabLst/>
                </a:pPr>
                <a:endPara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  <p:sp>
            <p:nvSpPr>
              <p:cNvPr id="64" name="Flowchart: Delay 13"/>
              <p:cNvSpPr/>
              <p:nvPr/>
            </p:nvSpPr>
            <p:spPr bwMode="auto">
              <a:xfrm rot="16200000">
                <a:off x="1144109" y="2351405"/>
                <a:ext cx="50167" cy="342900"/>
              </a:xfrm>
              <a:custGeom>
                <a:avLst/>
                <a:gdLst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19062 w 342900"/>
                  <a:gd name="connsiteY1" fmla="*/ 2382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0 w 342900"/>
                  <a:gd name="connsiteY5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2542 w 342900"/>
                  <a:gd name="connsiteY5" fmla="*/ 173832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342900 w 342900"/>
                  <a:gd name="connsiteY1" fmla="*/ 171450 h 345282"/>
                  <a:gd name="connsiteX2" fmla="*/ 114300 w 342900"/>
                  <a:gd name="connsiteY2" fmla="*/ 345282 h 345282"/>
                  <a:gd name="connsiteX3" fmla="*/ 0 w 342900"/>
                  <a:gd name="connsiteY3" fmla="*/ 342900 h 345282"/>
                  <a:gd name="connsiteX4" fmla="*/ 50167 w 342900"/>
                  <a:gd name="connsiteY4" fmla="*/ 171451 h 345282"/>
                  <a:gd name="connsiteX5" fmla="*/ 0 w 342900"/>
                  <a:gd name="connsiteY5" fmla="*/ 0 h 345282"/>
                  <a:gd name="connsiteX0" fmla="*/ 342900 w 434340"/>
                  <a:gd name="connsiteY0" fmla="*/ 171450 h 345282"/>
                  <a:gd name="connsiteX1" fmla="*/ 114300 w 434340"/>
                  <a:gd name="connsiteY1" fmla="*/ 345282 h 345282"/>
                  <a:gd name="connsiteX2" fmla="*/ 0 w 434340"/>
                  <a:gd name="connsiteY2" fmla="*/ 342900 h 345282"/>
                  <a:gd name="connsiteX3" fmla="*/ 50167 w 434340"/>
                  <a:gd name="connsiteY3" fmla="*/ 171451 h 345282"/>
                  <a:gd name="connsiteX4" fmla="*/ 0 w 434340"/>
                  <a:gd name="connsiteY4" fmla="*/ 0 h 345282"/>
                  <a:gd name="connsiteX5" fmla="*/ 434340 w 434340"/>
                  <a:gd name="connsiteY5" fmla="*/ 262890 h 345282"/>
                  <a:gd name="connsiteX0" fmla="*/ 342900 w 342900"/>
                  <a:gd name="connsiteY0" fmla="*/ 171450 h 345282"/>
                  <a:gd name="connsiteX1" fmla="*/ 114300 w 342900"/>
                  <a:gd name="connsiteY1" fmla="*/ 345282 h 345282"/>
                  <a:gd name="connsiteX2" fmla="*/ 0 w 342900"/>
                  <a:gd name="connsiteY2" fmla="*/ 342900 h 345282"/>
                  <a:gd name="connsiteX3" fmla="*/ 50167 w 342900"/>
                  <a:gd name="connsiteY3" fmla="*/ 171451 h 345282"/>
                  <a:gd name="connsiteX4" fmla="*/ 0 w 342900"/>
                  <a:gd name="connsiteY4" fmla="*/ 0 h 345282"/>
                  <a:gd name="connsiteX0" fmla="*/ 114300 w 114300"/>
                  <a:gd name="connsiteY0" fmla="*/ 345282 h 345282"/>
                  <a:gd name="connsiteX1" fmla="*/ 0 w 114300"/>
                  <a:gd name="connsiteY1" fmla="*/ 342900 h 345282"/>
                  <a:gd name="connsiteX2" fmla="*/ 50167 w 114300"/>
                  <a:gd name="connsiteY2" fmla="*/ 171451 h 345282"/>
                  <a:gd name="connsiteX3" fmla="*/ 0 w 114300"/>
                  <a:gd name="connsiteY3" fmla="*/ 0 h 345282"/>
                  <a:gd name="connsiteX0" fmla="*/ 0 w 50167"/>
                  <a:gd name="connsiteY0" fmla="*/ 342900 h 342900"/>
                  <a:gd name="connsiteX1" fmla="*/ 50167 w 50167"/>
                  <a:gd name="connsiteY1" fmla="*/ 171451 h 342900"/>
                  <a:gd name="connsiteX2" fmla="*/ 0 w 50167"/>
                  <a:gd name="connsiteY2" fmla="*/ 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0167" h="342900">
                    <a:moveTo>
                      <a:pt x="0" y="342900"/>
                    </a:moveTo>
                    <a:cubicBezTo>
                      <a:pt x="27041" y="296069"/>
                      <a:pt x="49320" y="227807"/>
                      <a:pt x="50167" y="171451"/>
                    </a:cubicBezTo>
                    <a:cubicBezTo>
                      <a:pt x="49320" y="113507"/>
                      <a:pt x="22278" y="38894"/>
                      <a:pt x="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bg1"/>
                  </a:buClr>
                  <a:buSzPct val="100000"/>
                  <a:buFont typeface="Wingdings" pitchFamily="2" charset="2"/>
                  <a:buChar char="•"/>
                  <a:tabLst/>
                </a:pPr>
                <a:endPara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</p:grpSp>
        <p:sp>
          <p:nvSpPr>
            <p:cNvPr id="33" name="Rectangle 32"/>
            <p:cNvSpPr/>
            <p:nvPr/>
          </p:nvSpPr>
          <p:spPr bwMode="auto">
            <a:xfrm>
              <a:off x="1568432" y="2560107"/>
              <a:ext cx="342900" cy="342900"/>
            </a:xfrm>
            <a:prstGeom prst="rect">
              <a:avLst/>
            </a:prstGeom>
            <a:solidFill>
              <a:schemeClr val="accent5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tabLst/>
              </a:pPr>
              <a:r>
                <a:rPr lang="en-US" sz="900" dirty="0" smtClean="0">
                  <a:latin typeface="+mj-lt"/>
                  <a:cs typeface="Courier New" panose="02070309020205020404" pitchFamily="49" charset="0"/>
                </a:rPr>
                <a:t>q0</a:t>
              </a:r>
              <a:endParaRPr kumimoji="0" lang="en-US" sz="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Courier New" panose="02070309020205020404" pitchFamily="49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661154" y="1710324"/>
              <a:ext cx="478015" cy="283154"/>
            </a:xfrm>
            <a:prstGeom prst="rect">
              <a:avLst/>
            </a:prstGeom>
            <a:noFill/>
          </p:spPr>
          <p:txBody>
            <a:bodyPr wrap="none" tIns="18288" bIns="18288" rtlCol="0">
              <a:spAutoFit/>
            </a:bodyPr>
            <a:lstStyle/>
            <a:p>
              <a:pPr algn="ctr"/>
              <a:r>
                <a:rPr lang="en-US" sz="1600" dirty="0" smtClean="0">
                  <a:latin typeface="+mj-lt"/>
                  <a:cs typeface="Courier New" panose="02070309020205020404" pitchFamily="49" charset="0"/>
                </a:rPr>
                <a:t>inc</a:t>
              </a:r>
              <a:endParaRPr lang="en-US" sz="2400" dirty="0">
                <a:latin typeface="+mj-lt"/>
                <a:cs typeface="Courier New" panose="02070309020205020404" pitchFamily="49" charset="0"/>
              </a:endParaRPr>
            </a:p>
          </p:txBody>
        </p:sp>
        <p:cxnSp>
          <p:nvCxnSpPr>
            <p:cNvPr id="37" name="Straight Arrow Connector 36"/>
            <p:cNvCxnSpPr/>
            <p:nvPr/>
          </p:nvCxnSpPr>
          <p:spPr bwMode="auto">
            <a:xfrm>
              <a:off x="1906569" y="2642978"/>
              <a:ext cx="1279733" cy="0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38" name="Straight Connector 37"/>
            <p:cNvCxnSpPr>
              <a:stCxn id="36" idx="2"/>
              <a:endCxn id="52" idx="0"/>
            </p:cNvCxnSpPr>
            <p:nvPr/>
          </p:nvCxnSpPr>
          <p:spPr bwMode="auto">
            <a:xfrm>
              <a:off x="2900162" y="1993478"/>
              <a:ext cx="1609" cy="603922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9" name="Straight Arrow Connector 38"/>
            <p:cNvCxnSpPr/>
            <p:nvPr/>
          </p:nvCxnSpPr>
          <p:spPr bwMode="auto">
            <a:xfrm>
              <a:off x="2902556" y="2496457"/>
              <a:ext cx="290889" cy="0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40" name="Straight Connector 39"/>
            <p:cNvCxnSpPr>
              <a:stCxn id="63" idx="2"/>
            </p:cNvCxnSpPr>
            <p:nvPr/>
          </p:nvCxnSpPr>
          <p:spPr bwMode="auto">
            <a:xfrm flipV="1">
              <a:off x="3517089" y="2557725"/>
              <a:ext cx="160337" cy="1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1" name="Straight Connector 40"/>
            <p:cNvCxnSpPr/>
            <p:nvPr/>
          </p:nvCxnSpPr>
          <p:spPr bwMode="auto">
            <a:xfrm flipV="1">
              <a:off x="3677426" y="2290232"/>
              <a:ext cx="0" cy="267493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" name="Straight Connector 41"/>
            <p:cNvCxnSpPr/>
            <p:nvPr/>
          </p:nvCxnSpPr>
          <p:spPr bwMode="auto">
            <a:xfrm flipH="1">
              <a:off x="2950174" y="2290232"/>
              <a:ext cx="727253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3" name="Arc 42"/>
            <p:cNvSpPr/>
            <p:nvPr/>
          </p:nvSpPr>
          <p:spPr bwMode="auto">
            <a:xfrm>
              <a:off x="2850149" y="2243072"/>
              <a:ext cx="100025" cy="91204"/>
            </a:xfrm>
            <a:prstGeom prst="arc">
              <a:avLst>
                <a:gd name="adj1" fmla="val 10855850"/>
                <a:gd name="adj2" fmla="val 0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buFont typeface="Wingdings" pitchFamily="2" charset="2"/>
                <a:buChar char="•"/>
                <a:tabLst/>
              </a:pPr>
              <a:endPara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cxnSp>
          <p:nvCxnSpPr>
            <p:cNvPr id="44" name="Straight Connector 43"/>
            <p:cNvCxnSpPr/>
            <p:nvPr/>
          </p:nvCxnSpPr>
          <p:spPr bwMode="auto">
            <a:xfrm flipH="1">
              <a:off x="1392221" y="2290232"/>
              <a:ext cx="1457928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5" name="Straight Connector 44"/>
            <p:cNvCxnSpPr/>
            <p:nvPr/>
          </p:nvCxnSpPr>
          <p:spPr bwMode="auto">
            <a:xfrm>
              <a:off x="1392220" y="2290232"/>
              <a:ext cx="0" cy="352745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6" name="Straight Arrow Connector 45"/>
            <p:cNvCxnSpPr/>
            <p:nvPr/>
          </p:nvCxnSpPr>
          <p:spPr bwMode="auto">
            <a:xfrm flipV="1">
              <a:off x="1392220" y="2642504"/>
              <a:ext cx="176212" cy="474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grpSp>
          <p:nvGrpSpPr>
            <p:cNvPr id="47" name="Group 46"/>
            <p:cNvGrpSpPr/>
            <p:nvPr/>
          </p:nvGrpSpPr>
          <p:grpSpPr>
            <a:xfrm rot="5400000">
              <a:off x="2249454" y="2885077"/>
              <a:ext cx="345282" cy="366713"/>
              <a:chOff x="997743" y="2181225"/>
              <a:chExt cx="345282" cy="366713"/>
            </a:xfrm>
          </p:grpSpPr>
          <p:sp>
            <p:nvSpPr>
              <p:cNvPr id="61" name="Flowchart: Delay 13"/>
              <p:cNvSpPr/>
              <p:nvPr/>
            </p:nvSpPr>
            <p:spPr bwMode="auto">
              <a:xfrm rot="16200000">
                <a:off x="998934" y="2180034"/>
                <a:ext cx="342900" cy="345282"/>
              </a:xfrm>
              <a:custGeom>
                <a:avLst/>
                <a:gdLst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19062 w 342900"/>
                  <a:gd name="connsiteY1" fmla="*/ 2382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0 w 342900"/>
                  <a:gd name="connsiteY5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2542 w 342900"/>
                  <a:gd name="connsiteY5" fmla="*/ 173832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42900" h="345282">
                    <a:moveTo>
                      <a:pt x="0" y="0"/>
                    </a:moveTo>
                    <a:lnTo>
                      <a:pt x="119062" y="2382"/>
                    </a:lnTo>
                    <a:cubicBezTo>
                      <a:pt x="213751" y="2382"/>
                      <a:pt x="311944" y="79143"/>
                      <a:pt x="342900" y="171450"/>
                    </a:cubicBezTo>
                    <a:cubicBezTo>
                      <a:pt x="314325" y="266139"/>
                      <a:pt x="208989" y="345282"/>
                      <a:pt x="114300" y="345282"/>
                    </a:cubicBezTo>
                    <a:lnTo>
                      <a:pt x="0" y="342900"/>
                    </a:lnTo>
                    <a:cubicBezTo>
                      <a:pt x="27041" y="296069"/>
                      <a:pt x="49320" y="227807"/>
                      <a:pt x="50167" y="171451"/>
                    </a:cubicBezTo>
                    <a:cubicBezTo>
                      <a:pt x="49320" y="113507"/>
                      <a:pt x="22278" y="38894"/>
                      <a:pt x="0" y="0"/>
                    </a:cubicBezTo>
                    <a:close/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bg1"/>
                  </a:buClr>
                  <a:buSzPct val="100000"/>
                  <a:buFont typeface="Wingdings" pitchFamily="2" charset="2"/>
                  <a:buChar char="•"/>
                  <a:tabLst/>
                </a:pPr>
                <a:endPara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  <p:sp>
            <p:nvSpPr>
              <p:cNvPr id="62" name="Flowchart: Delay 13"/>
              <p:cNvSpPr/>
              <p:nvPr/>
            </p:nvSpPr>
            <p:spPr bwMode="auto">
              <a:xfrm rot="16200000">
                <a:off x="1144109" y="2351405"/>
                <a:ext cx="50167" cy="342900"/>
              </a:xfrm>
              <a:custGeom>
                <a:avLst/>
                <a:gdLst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19062 w 342900"/>
                  <a:gd name="connsiteY1" fmla="*/ 2382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0 w 342900"/>
                  <a:gd name="connsiteY5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2542 w 342900"/>
                  <a:gd name="connsiteY5" fmla="*/ 173832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342900 w 342900"/>
                  <a:gd name="connsiteY1" fmla="*/ 171450 h 345282"/>
                  <a:gd name="connsiteX2" fmla="*/ 114300 w 342900"/>
                  <a:gd name="connsiteY2" fmla="*/ 345282 h 345282"/>
                  <a:gd name="connsiteX3" fmla="*/ 0 w 342900"/>
                  <a:gd name="connsiteY3" fmla="*/ 342900 h 345282"/>
                  <a:gd name="connsiteX4" fmla="*/ 50167 w 342900"/>
                  <a:gd name="connsiteY4" fmla="*/ 171451 h 345282"/>
                  <a:gd name="connsiteX5" fmla="*/ 0 w 342900"/>
                  <a:gd name="connsiteY5" fmla="*/ 0 h 345282"/>
                  <a:gd name="connsiteX0" fmla="*/ 342900 w 434340"/>
                  <a:gd name="connsiteY0" fmla="*/ 171450 h 345282"/>
                  <a:gd name="connsiteX1" fmla="*/ 114300 w 434340"/>
                  <a:gd name="connsiteY1" fmla="*/ 345282 h 345282"/>
                  <a:gd name="connsiteX2" fmla="*/ 0 w 434340"/>
                  <a:gd name="connsiteY2" fmla="*/ 342900 h 345282"/>
                  <a:gd name="connsiteX3" fmla="*/ 50167 w 434340"/>
                  <a:gd name="connsiteY3" fmla="*/ 171451 h 345282"/>
                  <a:gd name="connsiteX4" fmla="*/ 0 w 434340"/>
                  <a:gd name="connsiteY4" fmla="*/ 0 h 345282"/>
                  <a:gd name="connsiteX5" fmla="*/ 434340 w 434340"/>
                  <a:gd name="connsiteY5" fmla="*/ 262890 h 345282"/>
                  <a:gd name="connsiteX0" fmla="*/ 342900 w 342900"/>
                  <a:gd name="connsiteY0" fmla="*/ 171450 h 345282"/>
                  <a:gd name="connsiteX1" fmla="*/ 114300 w 342900"/>
                  <a:gd name="connsiteY1" fmla="*/ 345282 h 345282"/>
                  <a:gd name="connsiteX2" fmla="*/ 0 w 342900"/>
                  <a:gd name="connsiteY2" fmla="*/ 342900 h 345282"/>
                  <a:gd name="connsiteX3" fmla="*/ 50167 w 342900"/>
                  <a:gd name="connsiteY3" fmla="*/ 171451 h 345282"/>
                  <a:gd name="connsiteX4" fmla="*/ 0 w 342900"/>
                  <a:gd name="connsiteY4" fmla="*/ 0 h 345282"/>
                  <a:gd name="connsiteX0" fmla="*/ 114300 w 114300"/>
                  <a:gd name="connsiteY0" fmla="*/ 345282 h 345282"/>
                  <a:gd name="connsiteX1" fmla="*/ 0 w 114300"/>
                  <a:gd name="connsiteY1" fmla="*/ 342900 h 345282"/>
                  <a:gd name="connsiteX2" fmla="*/ 50167 w 114300"/>
                  <a:gd name="connsiteY2" fmla="*/ 171451 h 345282"/>
                  <a:gd name="connsiteX3" fmla="*/ 0 w 114300"/>
                  <a:gd name="connsiteY3" fmla="*/ 0 h 345282"/>
                  <a:gd name="connsiteX0" fmla="*/ 0 w 50167"/>
                  <a:gd name="connsiteY0" fmla="*/ 342900 h 342900"/>
                  <a:gd name="connsiteX1" fmla="*/ 50167 w 50167"/>
                  <a:gd name="connsiteY1" fmla="*/ 171451 h 342900"/>
                  <a:gd name="connsiteX2" fmla="*/ 0 w 50167"/>
                  <a:gd name="connsiteY2" fmla="*/ 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0167" h="342900">
                    <a:moveTo>
                      <a:pt x="0" y="342900"/>
                    </a:moveTo>
                    <a:cubicBezTo>
                      <a:pt x="27041" y="296069"/>
                      <a:pt x="49320" y="227807"/>
                      <a:pt x="50167" y="171451"/>
                    </a:cubicBezTo>
                    <a:cubicBezTo>
                      <a:pt x="49320" y="113507"/>
                      <a:pt x="22278" y="38894"/>
                      <a:pt x="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bg1"/>
                  </a:buClr>
                  <a:buSzPct val="100000"/>
                  <a:buFont typeface="Wingdings" pitchFamily="2" charset="2"/>
                  <a:buChar char="•"/>
                  <a:tabLst/>
                </a:pPr>
                <a:endPara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</p:grpSp>
        <p:sp>
          <p:nvSpPr>
            <p:cNvPr id="48" name="Trapezoid 47"/>
            <p:cNvSpPr/>
            <p:nvPr/>
          </p:nvSpPr>
          <p:spPr bwMode="auto">
            <a:xfrm rot="5400000">
              <a:off x="2573161" y="3150267"/>
              <a:ext cx="653999" cy="191330"/>
            </a:xfrm>
            <a:prstGeom prst="trapezoid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buFont typeface="Wingdings" pitchFamily="2" charset="2"/>
                <a:buChar char="•"/>
                <a:tabLst/>
              </a:pPr>
              <a:endPara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cxnSp>
          <p:nvCxnSpPr>
            <p:cNvPr id="49" name="Elbow Connector 48"/>
            <p:cNvCxnSpPr/>
            <p:nvPr/>
          </p:nvCxnSpPr>
          <p:spPr bwMode="auto">
            <a:xfrm>
              <a:off x="1906569" y="2642978"/>
              <a:ext cx="373444" cy="352104"/>
            </a:xfrm>
            <a:prstGeom prst="bentConnector3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50" name="Straight Arrow Connector 49"/>
            <p:cNvCxnSpPr>
              <a:stCxn id="61" idx="2"/>
            </p:cNvCxnSpPr>
            <p:nvPr/>
          </p:nvCxnSpPr>
          <p:spPr bwMode="auto">
            <a:xfrm flipV="1">
              <a:off x="2605452" y="3067242"/>
              <a:ext cx="199044" cy="1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51" name="Straight Arrow Connector 50"/>
            <p:cNvCxnSpPr>
              <a:endCxn id="48" idx="1"/>
            </p:cNvCxnSpPr>
            <p:nvPr/>
          </p:nvCxnSpPr>
          <p:spPr bwMode="auto">
            <a:xfrm>
              <a:off x="2900161" y="2688580"/>
              <a:ext cx="0" cy="254269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sp>
          <p:nvSpPr>
            <p:cNvPr id="52" name="Arc 51"/>
            <p:cNvSpPr/>
            <p:nvPr/>
          </p:nvSpPr>
          <p:spPr bwMode="auto">
            <a:xfrm>
              <a:off x="2850149" y="2597376"/>
              <a:ext cx="100025" cy="91204"/>
            </a:xfrm>
            <a:prstGeom prst="arc">
              <a:avLst>
                <a:gd name="adj1" fmla="val 16321313"/>
                <a:gd name="adj2" fmla="val 5522428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buFont typeface="Wingdings" pitchFamily="2" charset="2"/>
                <a:buChar char="•"/>
                <a:tabLst/>
              </a:pPr>
              <a:endPara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2750591" y="2959520"/>
              <a:ext cx="2503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 smtClean="0"/>
                <a:t>1</a:t>
              </a:r>
              <a:endParaRPr lang="en-US" sz="800" dirty="0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2753765" y="3281821"/>
              <a:ext cx="2503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 smtClean="0"/>
                <a:t>0</a:t>
              </a:r>
              <a:endParaRPr lang="en-US" sz="800" dirty="0"/>
            </a:p>
          </p:txBody>
        </p:sp>
        <p:cxnSp>
          <p:nvCxnSpPr>
            <p:cNvPr id="55" name="Straight Arrow Connector 54"/>
            <p:cNvCxnSpPr/>
            <p:nvPr/>
          </p:nvCxnSpPr>
          <p:spPr bwMode="auto">
            <a:xfrm>
              <a:off x="1833563" y="3384657"/>
              <a:ext cx="960306" cy="0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56" name="Straight Connector 55"/>
            <p:cNvCxnSpPr>
              <a:stCxn id="48" idx="0"/>
            </p:cNvCxnSpPr>
            <p:nvPr/>
          </p:nvCxnSpPr>
          <p:spPr bwMode="auto">
            <a:xfrm flipV="1">
              <a:off x="2995826" y="3245932"/>
              <a:ext cx="197620" cy="1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7" name="Straight Connector 56"/>
            <p:cNvCxnSpPr/>
            <p:nvPr/>
          </p:nvCxnSpPr>
          <p:spPr bwMode="auto">
            <a:xfrm>
              <a:off x="3193445" y="3245932"/>
              <a:ext cx="1" cy="56195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8" name="Straight Connector 57"/>
            <p:cNvCxnSpPr/>
            <p:nvPr/>
          </p:nvCxnSpPr>
          <p:spPr bwMode="auto">
            <a:xfrm flipH="1">
              <a:off x="1392221" y="3807882"/>
              <a:ext cx="1801224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9" name="Straight Arrow Connector 58"/>
            <p:cNvCxnSpPr/>
            <p:nvPr/>
          </p:nvCxnSpPr>
          <p:spPr bwMode="auto">
            <a:xfrm>
              <a:off x="1392221" y="3384657"/>
              <a:ext cx="157157" cy="0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60" name="Straight Connector 59"/>
            <p:cNvCxnSpPr/>
            <p:nvPr/>
          </p:nvCxnSpPr>
          <p:spPr bwMode="auto">
            <a:xfrm>
              <a:off x="1392220" y="3384657"/>
              <a:ext cx="1" cy="423225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4" name="Rectangle 33"/>
            <p:cNvSpPr/>
            <p:nvPr/>
          </p:nvSpPr>
          <p:spPr bwMode="auto">
            <a:xfrm>
              <a:off x="1554309" y="3301787"/>
              <a:ext cx="342900" cy="342900"/>
            </a:xfrm>
            <a:prstGeom prst="rect">
              <a:avLst/>
            </a:prstGeom>
            <a:solidFill>
              <a:schemeClr val="accent5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tabLst/>
              </a:pPr>
              <a:r>
                <a:rPr lang="en-US" sz="900" dirty="0" smtClean="0">
                  <a:latin typeface="+mj-lt"/>
                  <a:cs typeface="Courier New" panose="02070309020205020404" pitchFamily="49" charset="0"/>
                </a:rPr>
                <a:t>q1</a:t>
              </a:r>
              <a:endParaRPr kumimoji="0" lang="en-US" sz="9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Courier New" panose="02070309020205020404" pitchFamily="49" charset="0"/>
              </a:endParaRPr>
            </a:p>
          </p:txBody>
        </p:sp>
        <p:cxnSp>
          <p:nvCxnSpPr>
            <p:cNvPr id="2053" name="Straight Arrow Connector 2052"/>
            <p:cNvCxnSpPr/>
            <p:nvPr/>
          </p:nvCxnSpPr>
          <p:spPr bwMode="auto">
            <a:xfrm>
              <a:off x="2093291" y="3113046"/>
              <a:ext cx="195614" cy="0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2062" name="Straight Connector 2061"/>
            <p:cNvCxnSpPr/>
            <p:nvPr/>
          </p:nvCxnSpPr>
          <p:spPr bwMode="auto">
            <a:xfrm>
              <a:off x="2093291" y="3113046"/>
              <a:ext cx="0" cy="271611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CSE 140L W2017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L04-</a:t>
            </a:r>
            <a:fld id="{4F9502F6-954B-46E9-AC05-33DEDF4CA0BF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953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905" y="398"/>
            <a:ext cx="7772400" cy="894270"/>
          </a:xfrm>
        </p:spPr>
        <p:txBody>
          <a:bodyPr/>
          <a:lstStyle/>
          <a:p>
            <a:r>
              <a:rPr lang="en-US" dirty="0" smtClean="0"/>
              <a:t>Modulo-4 counter circuit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3035801" y="1081016"/>
            <a:ext cx="579915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q0</a:t>
            </a:r>
            <a:r>
              <a:rPr lang="en-US" baseline="30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t+1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=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~inc</a:t>
            </a:r>
            <a:r>
              <a:rPr lang="en-US" dirty="0" smtClean="0">
                <a:latin typeface="Courier New"/>
                <a:cs typeface="Courier New"/>
                <a:sym typeface="Symbol"/>
              </a:rPr>
              <a:t>∙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q0</a:t>
            </a:r>
            <a:r>
              <a:rPr lang="en-US" baseline="30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+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inc</a:t>
            </a:r>
            <a:r>
              <a:rPr lang="en-US" dirty="0" smtClean="0">
                <a:latin typeface="Courier New"/>
                <a:cs typeface="Courier New"/>
                <a:sym typeface="Symbol"/>
              </a:rPr>
              <a:t>∙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~q0</a:t>
            </a:r>
            <a:r>
              <a:rPr lang="en-US" baseline="30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endParaRPr lang="en-US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fontAlgn="ctr"/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q1</a:t>
            </a:r>
            <a:r>
              <a:rPr lang="en-US" baseline="30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t+1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=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~inc</a:t>
            </a:r>
            <a:r>
              <a:rPr lang="en-US" dirty="0" smtClean="0">
                <a:latin typeface="Courier New"/>
                <a:cs typeface="Courier New"/>
                <a:sym typeface="Symbol"/>
              </a:rPr>
              <a:t>∙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  <a:sym typeface="Symbol"/>
              </a:rPr>
              <a:t>q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+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inc</a:t>
            </a:r>
            <a:r>
              <a:rPr lang="en-US" dirty="0" smtClean="0">
                <a:latin typeface="Courier New"/>
                <a:cs typeface="Courier New"/>
                <a:sym typeface="Symbol"/>
              </a:rPr>
              <a:t>∙~q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 smtClean="0">
                <a:latin typeface="Courier New"/>
                <a:cs typeface="Courier New"/>
                <a:sym typeface="Symbol"/>
              </a:rPr>
              <a:t>∙q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0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+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inc</a:t>
            </a:r>
            <a:r>
              <a:rPr lang="en-US" dirty="0" smtClean="0">
                <a:latin typeface="Courier New"/>
                <a:cs typeface="Courier New"/>
                <a:sym typeface="Symbol"/>
              </a:rPr>
              <a:t>∙q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∙~q0</a:t>
            </a:r>
            <a:r>
              <a:rPr lang="en-US" baseline="30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endParaRPr lang="en-US" baseline="30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fontAlgn="ctr"/>
            <a:r>
              <a:rPr lang="en-US" dirty="0" smtClean="0">
                <a:latin typeface="+mn-lt"/>
                <a:cs typeface="Courier New" panose="02070309020205020404" pitchFamily="49" charset="0"/>
              </a:rPr>
              <a:t>“Optimized” logic</a:t>
            </a:r>
          </a:p>
          <a:p>
            <a:pPr fontAlgn="ctr"/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q0</a:t>
            </a:r>
            <a:r>
              <a:rPr lang="en-US" baseline="30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t+1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=inc </a:t>
            </a:r>
            <a:r>
              <a:rPr lang="el-GR" dirty="0">
                <a:latin typeface="Courier New"/>
                <a:cs typeface="Courier New"/>
                <a:sym typeface="Symbol"/>
              </a:rPr>
              <a:t></a:t>
            </a:r>
            <a:r>
              <a:rPr lang="en-US" dirty="0">
                <a:latin typeface="Courier New"/>
                <a:cs typeface="Courier New"/>
                <a:sym typeface="Symbol"/>
              </a:rPr>
              <a:t>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q0</a:t>
            </a:r>
            <a:r>
              <a:rPr lang="en-US" baseline="30000" dirty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endParaRPr lang="en-US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fontAlgn="ctr"/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q1</a:t>
            </a:r>
            <a:r>
              <a:rPr lang="en-US" baseline="30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t+1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 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=(inc == 1) ?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  <a:sym typeface="Symbol"/>
              </a:rPr>
              <a:t>q0</a:t>
            </a:r>
            <a:r>
              <a:rPr lang="en-US" baseline="30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l-GR" dirty="0" smtClean="0">
                <a:latin typeface="Courier New"/>
                <a:cs typeface="Courier New"/>
                <a:sym typeface="Symbol"/>
              </a:rPr>
              <a:t></a:t>
            </a:r>
            <a:r>
              <a:rPr lang="en-US" dirty="0" smtClean="0">
                <a:latin typeface="Courier New"/>
                <a:cs typeface="Courier New"/>
                <a:sym typeface="Symbol"/>
              </a:rPr>
              <a:t>q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baseline="30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  <a:r>
              <a:rPr lang="en-US" dirty="0" smtClean="0">
                <a:latin typeface="Courier New"/>
                <a:cs typeface="Courier New"/>
                <a:sym typeface="Symbol"/>
              </a:rPr>
              <a:t>:q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1</a:t>
            </a:r>
            <a:r>
              <a:rPr lang="en-US" baseline="300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t</a:t>
            </a:r>
          </a:p>
        </p:txBody>
      </p:sp>
      <p:grpSp>
        <p:nvGrpSpPr>
          <p:cNvPr id="2063" name="Group 2062"/>
          <p:cNvGrpSpPr/>
          <p:nvPr/>
        </p:nvGrpSpPr>
        <p:grpSpPr>
          <a:xfrm>
            <a:off x="631564" y="814359"/>
            <a:ext cx="2285207" cy="2097558"/>
            <a:chOff x="1392220" y="1710324"/>
            <a:chExt cx="2285207" cy="2097558"/>
          </a:xfrm>
        </p:grpSpPr>
        <p:grpSp>
          <p:nvGrpSpPr>
            <p:cNvPr id="32" name="Group 31"/>
            <p:cNvGrpSpPr/>
            <p:nvPr/>
          </p:nvGrpSpPr>
          <p:grpSpPr>
            <a:xfrm rot="5400000">
              <a:off x="3161091" y="2375560"/>
              <a:ext cx="345282" cy="366713"/>
              <a:chOff x="997743" y="2181225"/>
              <a:chExt cx="345282" cy="366713"/>
            </a:xfrm>
          </p:grpSpPr>
          <p:sp>
            <p:nvSpPr>
              <p:cNvPr id="63" name="Flowchart: Delay 13"/>
              <p:cNvSpPr/>
              <p:nvPr/>
            </p:nvSpPr>
            <p:spPr bwMode="auto">
              <a:xfrm rot="16200000">
                <a:off x="998934" y="2180034"/>
                <a:ext cx="342900" cy="345282"/>
              </a:xfrm>
              <a:custGeom>
                <a:avLst/>
                <a:gdLst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19062 w 342900"/>
                  <a:gd name="connsiteY1" fmla="*/ 2382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0 w 342900"/>
                  <a:gd name="connsiteY5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2542 w 342900"/>
                  <a:gd name="connsiteY5" fmla="*/ 173832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42900" h="345282">
                    <a:moveTo>
                      <a:pt x="0" y="0"/>
                    </a:moveTo>
                    <a:lnTo>
                      <a:pt x="119062" y="2382"/>
                    </a:lnTo>
                    <a:cubicBezTo>
                      <a:pt x="213751" y="2382"/>
                      <a:pt x="311944" y="79143"/>
                      <a:pt x="342900" y="171450"/>
                    </a:cubicBezTo>
                    <a:cubicBezTo>
                      <a:pt x="314325" y="266139"/>
                      <a:pt x="208989" y="345282"/>
                      <a:pt x="114300" y="345282"/>
                    </a:cubicBezTo>
                    <a:lnTo>
                      <a:pt x="0" y="342900"/>
                    </a:lnTo>
                    <a:cubicBezTo>
                      <a:pt x="27041" y="296069"/>
                      <a:pt x="49320" y="227807"/>
                      <a:pt x="50167" y="171451"/>
                    </a:cubicBezTo>
                    <a:cubicBezTo>
                      <a:pt x="49320" y="113507"/>
                      <a:pt x="22278" y="38894"/>
                      <a:pt x="0" y="0"/>
                    </a:cubicBezTo>
                    <a:close/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bg1"/>
                  </a:buClr>
                  <a:buSzPct val="100000"/>
                  <a:buFont typeface="Wingdings" pitchFamily="2" charset="2"/>
                  <a:buChar char="•"/>
                  <a:tabLst/>
                </a:pPr>
                <a:endPara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  <p:sp>
            <p:nvSpPr>
              <p:cNvPr id="64" name="Flowchart: Delay 13"/>
              <p:cNvSpPr/>
              <p:nvPr/>
            </p:nvSpPr>
            <p:spPr bwMode="auto">
              <a:xfrm rot="16200000">
                <a:off x="1144109" y="2351405"/>
                <a:ext cx="50167" cy="342900"/>
              </a:xfrm>
              <a:custGeom>
                <a:avLst/>
                <a:gdLst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19062 w 342900"/>
                  <a:gd name="connsiteY1" fmla="*/ 2382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0 w 342900"/>
                  <a:gd name="connsiteY5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2542 w 342900"/>
                  <a:gd name="connsiteY5" fmla="*/ 173832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342900 w 342900"/>
                  <a:gd name="connsiteY1" fmla="*/ 171450 h 345282"/>
                  <a:gd name="connsiteX2" fmla="*/ 114300 w 342900"/>
                  <a:gd name="connsiteY2" fmla="*/ 345282 h 345282"/>
                  <a:gd name="connsiteX3" fmla="*/ 0 w 342900"/>
                  <a:gd name="connsiteY3" fmla="*/ 342900 h 345282"/>
                  <a:gd name="connsiteX4" fmla="*/ 50167 w 342900"/>
                  <a:gd name="connsiteY4" fmla="*/ 171451 h 345282"/>
                  <a:gd name="connsiteX5" fmla="*/ 0 w 342900"/>
                  <a:gd name="connsiteY5" fmla="*/ 0 h 345282"/>
                  <a:gd name="connsiteX0" fmla="*/ 342900 w 434340"/>
                  <a:gd name="connsiteY0" fmla="*/ 171450 h 345282"/>
                  <a:gd name="connsiteX1" fmla="*/ 114300 w 434340"/>
                  <a:gd name="connsiteY1" fmla="*/ 345282 h 345282"/>
                  <a:gd name="connsiteX2" fmla="*/ 0 w 434340"/>
                  <a:gd name="connsiteY2" fmla="*/ 342900 h 345282"/>
                  <a:gd name="connsiteX3" fmla="*/ 50167 w 434340"/>
                  <a:gd name="connsiteY3" fmla="*/ 171451 h 345282"/>
                  <a:gd name="connsiteX4" fmla="*/ 0 w 434340"/>
                  <a:gd name="connsiteY4" fmla="*/ 0 h 345282"/>
                  <a:gd name="connsiteX5" fmla="*/ 434340 w 434340"/>
                  <a:gd name="connsiteY5" fmla="*/ 262890 h 345282"/>
                  <a:gd name="connsiteX0" fmla="*/ 342900 w 342900"/>
                  <a:gd name="connsiteY0" fmla="*/ 171450 h 345282"/>
                  <a:gd name="connsiteX1" fmla="*/ 114300 w 342900"/>
                  <a:gd name="connsiteY1" fmla="*/ 345282 h 345282"/>
                  <a:gd name="connsiteX2" fmla="*/ 0 w 342900"/>
                  <a:gd name="connsiteY2" fmla="*/ 342900 h 345282"/>
                  <a:gd name="connsiteX3" fmla="*/ 50167 w 342900"/>
                  <a:gd name="connsiteY3" fmla="*/ 171451 h 345282"/>
                  <a:gd name="connsiteX4" fmla="*/ 0 w 342900"/>
                  <a:gd name="connsiteY4" fmla="*/ 0 h 345282"/>
                  <a:gd name="connsiteX0" fmla="*/ 114300 w 114300"/>
                  <a:gd name="connsiteY0" fmla="*/ 345282 h 345282"/>
                  <a:gd name="connsiteX1" fmla="*/ 0 w 114300"/>
                  <a:gd name="connsiteY1" fmla="*/ 342900 h 345282"/>
                  <a:gd name="connsiteX2" fmla="*/ 50167 w 114300"/>
                  <a:gd name="connsiteY2" fmla="*/ 171451 h 345282"/>
                  <a:gd name="connsiteX3" fmla="*/ 0 w 114300"/>
                  <a:gd name="connsiteY3" fmla="*/ 0 h 345282"/>
                  <a:gd name="connsiteX0" fmla="*/ 0 w 50167"/>
                  <a:gd name="connsiteY0" fmla="*/ 342900 h 342900"/>
                  <a:gd name="connsiteX1" fmla="*/ 50167 w 50167"/>
                  <a:gd name="connsiteY1" fmla="*/ 171451 h 342900"/>
                  <a:gd name="connsiteX2" fmla="*/ 0 w 50167"/>
                  <a:gd name="connsiteY2" fmla="*/ 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0167" h="342900">
                    <a:moveTo>
                      <a:pt x="0" y="342900"/>
                    </a:moveTo>
                    <a:cubicBezTo>
                      <a:pt x="27041" y="296069"/>
                      <a:pt x="49320" y="227807"/>
                      <a:pt x="50167" y="171451"/>
                    </a:cubicBezTo>
                    <a:cubicBezTo>
                      <a:pt x="49320" y="113507"/>
                      <a:pt x="22278" y="38894"/>
                      <a:pt x="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bg1"/>
                  </a:buClr>
                  <a:buSzPct val="100000"/>
                  <a:buFont typeface="Wingdings" pitchFamily="2" charset="2"/>
                  <a:buChar char="•"/>
                  <a:tabLst/>
                </a:pPr>
                <a:endPara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</p:grpSp>
        <p:sp>
          <p:nvSpPr>
            <p:cNvPr id="33" name="Rectangle 32"/>
            <p:cNvSpPr/>
            <p:nvPr/>
          </p:nvSpPr>
          <p:spPr bwMode="auto">
            <a:xfrm>
              <a:off x="1568432" y="2560107"/>
              <a:ext cx="342900" cy="342900"/>
            </a:xfrm>
            <a:prstGeom prst="rect">
              <a:avLst/>
            </a:prstGeom>
            <a:solidFill>
              <a:schemeClr val="accent5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tabLst/>
              </a:pPr>
              <a:r>
                <a:rPr lang="en-US" sz="900" dirty="0" smtClean="0">
                  <a:latin typeface="+mj-lt"/>
                  <a:cs typeface="Courier New" panose="02070309020205020404" pitchFamily="49" charset="0"/>
                </a:rPr>
                <a:t>q0</a:t>
              </a:r>
              <a:endParaRPr kumimoji="0" lang="en-US" sz="8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Courier New" panose="02070309020205020404" pitchFamily="49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661154" y="1710324"/>
              <a:ext cx="478015" cy="283154"/>
            </a:xfrm>
            <a:prstGeom prst="rect">
              <a:avLst/>
            </a:prstGeom>
            <a:noFill/>
          </p:spPr>
          <p:txBody>
            <a:bodyPr wrap="none" tIns="18288" bIns="18288" rtlCol="0">
              <a:spAutoFit/>
            </a:bodyPr>
            <a:lstStyle/>
            <a:p>
              <a:pPr algn="ctr"/>
              <a:r>
                <a:rPr lang="en-US" sz="1600" dirty="0" smtClean="0">
                  <a:latin typeface="+mj-lt"/>
                  <a:cs typeface="Courier New" panose="02070309020205020404" pitchFamily="49" charset="0"/>
                </a:rPr>
                <a:t>inc</a:t>
              </a:r>
              <a:endParaRPr lang="en-US" sz="2400" dirty="0">
                <a:latin typeface="+mj-lt"/>
                <a:cs typeface="Courier New" panose="02070309020205020404" pitchFamily="49" charset="0"/>
              </a:endParaRPr>
            </a:p>
          </p:txBody>
        </p:sp>
        <p:cxnSp>
          <p:nvCxnSpPr>
            <p:cNvPr id="37" name="Straight Arrow Connector 36"/>
            <p:cNvCxnSpPr/>
            <p:nvPr/>
          </p:nvCxnSpPr>
          <p:spPr bwMode="auto">
            <a:xfrm>
              <a:off x="1906569" y="2642978"/>
              <a:ext cx="1279733" cy="0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38" name="Straight Connector 37"/>
            <p:cNvCxnSpPr>
              <a:stCxn id="36" idx="2"/>
              <a:endCxn id="52" idx="0"/>
            </p:cNvCxnSpPr>
            <p:nvPr/>
          </p:nvCxnSpPr>
          <p:spPr bwMode="auto">
            <a:xfrm>
              <a:off x="2900162" y="1993478"/>
              <a:ext cx="1609" cy="603922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9" name="Straight Arrow Connector 38"/>
            <p:cNvCxnSpPr/>
            <p:nvPr/>
          </p:nvCxnSpPr>
          <p:spPr bwMode="auto">
            <a:xfrm>
              <a:off x="2902556" y="2496457"/>
              <a:ext cx="290889" cy="0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40" name="Straight Connector 39"/>
            <p:cNvCxnSpPr>
              <a:stCxn id="63" idx="2"/>
            </p:cNvCxnSpPr>
            <p:nvPr/>
          </p:nvCxnSpPr>
          <p:spPr bwMode="auto">
            <a:xfrm flipV="1">
              <a:off x="3517089" y="2557725"/>
              <a:ext cx="160337" cy="1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1" name="Straight Connector 40"/>
            <p:cNvCxnSpPr/>
            <p:nvPr/>
          </p:nvCxnSpPr>
          <p:spPr bwMode="auto">
            <a:xfrm flipV="1">
              <a:off x="3677426" y="2290232"/>
              <a:ext cx="0" cy="267493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" name="Straight Connector 41"/>
            <p:cNvCxnSpPr/>
            <p:nvPr/>
          </p:nvCxnSpPr>
          <p:spPr bwMode="auto">
            <a:xfrm flipH="1">
              <a:off x="2950174" y="2290232"/>
              <a:ext cx="727253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3" name="Arc 42"/>
            <p:cNvSpPr/>
            <p:nvPr/>
          </p:nvSpPr>
          <p:spPr bwMode="auto">
            <a:xfrm>
              <a:off x="2850149" y="2243072"/>
              <a:ext cx="100025" cy="91204"/>
            </a:xfrm>
            <a:prstGeom prst="arc">
              <a:avLst>
                <a:gd name="adj1" fmla="val 10855850"/>
                <a:gd name="adj2" fmla="val 0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buFont typeface="Wingdings" pitchFamily="2" charset="2"/>
                <a:buChar char="•"/>
                <a:tabLst/>
              </a:pPr>
              <a:endPara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cxnSp>
          <p:nvCxnSpPr>
            <p:cNvPr id="44" name="Straight Connector 43"/>
            <p:cNvCxnSpPr/>
            <p:nvPr/>
          </p:nvCxnSpPr>
          <p:spPr bwMode="auto">
            <a:xfrm flipH="1">
              <a:off x="1392221" y="2290232"/>
              <a:ext cx="1457928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5" name="Straight Connector 44"/>
            <p:cNvCxnSpPr/>
            <p:nvPr/>
          </p:nvCxnSpPr>
          <p:spPr bwMode="auto">
            <a:xfrm>
              <a:off x="1392220" y="2290232"/>
              <a:ext cx="0" cy="352745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6" name="Straight Arrow Connector 45"/>
            <p:cNvCxnSpPr/>
            <p:nvPr/>
          </p:nvCxnSpPr>
          <p:spPr bwMode="auto">
            <a:xfrm flipV="1">
              <a:off x="1392220" y="2642504"/>
              <a:ext cx="176212" cy="474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grpSp>
          <p:nvGrpSpPr>
            <p:cNvPr id="47" name="Group 46"/>
            <p:cNvGrpSpPr/>
            <p:nvPr/>
          </p:nvGrpSpPr>
          <p:grpSpPr>
            <a:xfrm rot="5400000">
              <a:off x="2249454" y="2885077"/>
              <a:ext cx="345282" cy="366713"/>
              <a:chOff x="997743" y="2181225"/>
              <a:chExt cx="345282" cy="366713"/>
            </a:xfrm>
          </p:grpSpPr>
          <p:sp>
            <p:nvSpPr>
              <p:cNvPr id="61" name="Flowchart: Delay 13"/>
              <p:cNvSpPr/>
              <p:nvPr/>
            </p:nvSpPr>
            <p:spPr bwMode="auto">
              <a:xfrm rot="16200000">
                <a:off x="998934" y="2180034"/>
                <a:ext cx="342900" cy="345282"/>
              </a:xfrm>
              <a:custGeom>
                <a:avLst/>
                <a:gdLst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19062 w 342900"/>
                  <a:gd name="connsiteY1" fmla="*/ 2382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0 w 342900"/>
                  <a:gd name="connsiteY5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2542 w 342900"/>
                  <a:gd name="connsiteY5" fmla="*/ 173832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342900" h="345282">
                    <a:moveTo>
                      <a:pt x="0" y="0"/>
                    </a:moveTo>
                    <a:lnTo>
                      <a:pt x="119062" y="2382"/>
                    </a:lnTo>
                    <a:cubicBezTo>
                      <a:pt x="213751" y="2382"/>
                      <a:pt x="311944" y="79143"/>
                      <a:pt x="342900" y="171450"/>
                    </a:cubicBezTo>
                    <a:cubicBezTo>
                      <a:pt x="314325" y="266139"/>
                      <a:pt x="208989" y="345282"/>
                      <a:pt x="114300" y="345282"/>
                    </a:cubicBezTo>
                    <a:lnTo>
                      <a:pt x="0" y="342900"/>
                    </a:lnTo>
                    <a:cubicBezTo>
                      <a:pt x="27041" y="296069"/>
                      <a:pt x="49320" y="227807"/>
                      <a:pt x="50167" y="171451"/>
                    </a:cubicBezTo>
                    <a:cubicBezTo>
                      <a:pt x="49320" y="113507"/>
                      <a:pt x="22278" y="38894"/>
                      <a:pt x="0" y="0"/>
                    </a:cubicBezTo>
                    <a:close/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bg1"/>
                  </a:buClr>
                  <a:buSzPct val="100000"/>
                  <a:buFont typeface="Wingdings" pitchFamily="2" charset="2"/>
                  <a:buChar char="•"/>
                  <a:tabLst/>
                </a:pPr>
                <a:endPara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  <p:sp>
            <p:nvSpPr>
              <p:cNvPr id="62" name="Flowchart: Delay 13"/>
              <p:cNvSpPr/>
              <p:nvPr/>
            </p:nvSpPr>
            <p:spPr bwMode="auto">
              <a:xfrm rot="16200000">
                <a:off x="1144109" y="2351405"/>
                <a:ext cx="50167" cy="342900"/>
              </a:xfrm>
              <a:custGeom>
                <a:avLst/>
                <a:gdLst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71450 w 342900"/>
                  <a:gd name="connsiteY1" fmla="*/ 0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2900"/>
                  <a:gd name="connsiteX1" fmla="*/ 119062 w 342900"/>
                  <a:gd name="connsiteY1" fmla="*/ 2382 h 342900"/>
                  <a:gd name="connsiteX2" fmla="*/ 342900 w 342900"/>
                  <a:gd name="connsiteY2" fmla="*/ 171450 h 342900"/>
                  <a:gd name="connsiteX3" fmla="*/ 171450 w 342900"/>
                  <a:gd name="connsiteY3" fmla="*/ 342900 h 342900"/>
                  <a:gd name="connsiteX4" fmla="*/ 0 w 342900"/>
                  <a:gd name="connsiteY4" fmla="*/ 342900 h 342900"/>
                  <a:gd name="connsiteX5" fmla="*/ 0 w 342900"/>
                  <a:gd name="connsiteY5" fmla="*/ 0 h 342900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0 w 342900"/>
                  <a:gd name="connsiteY5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2542 w 342900"/>
                  <a:gd name="connsiteY5" fmla="*/ 173832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119062 w 342900"/>
                  <a:gd name="connsiteY1" fmla="*/ 2382 h 345282"/>
                  <a:gd name="connsiteX2" fmla="*/ 342900 w 342900"/>
                  <a:gd name="connsiteY2" fmla="*/ 171450 h 345282"/>
                  <a:gd name="connsiteX3" fmla="*/ 114300 w 342900"/>
                  <a:gd name="connsiteY3" fmla="*/ 345282 h 345282"/>
                  <a:gd name="connsiteX4" fmla="*/ 0 w 342900"/>
                  <a:gd name="connsiteY4" fmla="*/ 342900 h 345282"/>
                  <a:gd name="connsiteX5" fmla="*/ 50167 w 342900"/>
                  <a:gd name="connsiteY5" fmla="*/ 171451 h 345282"/>
                  <a:gd name="connsiteX6" fmla="*/ 0 w 342900"/>
                  <a:gd name="connsiteY6" fmla="*/ 0 h 345282"/>
                  <a:gd name="connsiteX0" fmla="*/ 0 w 342900"/>
                  <a:gd name="connsiteY0" fmla="*/ 0 h 345282"/>
                  <a:gd name="connsiteX1" fmla="*/ 342900 w 342900"/>
                  <a:gd name="connsiteY1" fmla="*/ 171450 h 345282"/>
                  <a:gd name="connsiteX2" fmla="*/ 114300 w 342900"/>
                  <a:gd name="connsiteY2" fmla="*/ 345282 h 345282"/>
                  <a:gd name="connsiteX3" fmla="*/ 0 w 342900"/>
                  <a:gd name="connsiteY3" fmla="*/ 342900 h 345282"/>
                  <a:gd name="connsiteX4" fmla="*/ 50167 w 342900"/>
                  <a:gd name="connsiteY4" fmla="*/ 171451 h 345282"/>
                  <a:gd name="connsiteX5" fmla="*/ 0 w 342900"/>
                  <a:gd name="connsiteY5" fmla="*/ 0 h 345282"/>
                  <a:gd name="connsiteX0" fmla="*/ 342900 w 434340"/>
                  <a:gd name="connsiteY0" fmla="*/ 171450 h 345282"/>
                  <a:gd name="connsiteX1" fmla="*/ 114300 w 434340"/>
                  <a:gd name="connsiteY1" fmla="*/ 345282 h 345282"/>
                  <a:gd name="connsiteX2" fmla="*/ 0 w 434340"/>
                  <a:gd name="connsiteY2" fmla="*/ 342900 h 345282"/>
                  <a:gd name="connsiteX3" fmla="*/ 50167 w 434340"/>
                  <a:gd name="connsiteY3" fmla="*/ 171451 h 345282"/>
                  <a:gd name="connsiteX4" fmla="*/ 0 w 434340"/>
                  <a:gd name="connsiteY4" fmla="*/ 0 h 345282"/>
                  <a:gd name="connsiteX5" fmla="*/ 434340 w 434340"/>
                  <a:gd name="connsiteY5" fmla="*/ 262890 h 345282"/>
                  <a:gd name="connsiteX0" fmla="*/ 342900 w 342900"/>
                  <a:gd name="connsiteY0" fmla="*/ 171450 h 345282"/>
                  <a:gd name="connsiteX1" fmla="*/ 114300 w 342900"/>
                  <a:gd name="connsiteY1" fmla="*/ 345282 h 345282"/>
                  <a:gd name="connsiteX2" fmla="*/ 0 w 342900"/>
                  <a:gd name="connsiteY2" fmla="*/ 342900 h 345282"/>
                  <a:gd name="connsiteX3" fmla="*/ 50167 w 342900"/>
                  <a:gd name="connsiteY3" fmla="*/ 171451 h 345282"/>
                  <a:gd name="connsiteX4" fmla="*/ 0 w 342900"/>
                  <a:gd name="connsiteY4" fmla="*/ 0 h 345282"/>
                  <a:gd name="connsiteX0" fmla="*/ 114300 w 114300"/>
                  <a:gd name="connsiteY0" fmla="*/ 345282 h 345282"/>
                  <a:gd name="connsiteX1" fmla="*/ 0 w 114300"/>
                  <a:gd name="connsiteY1" fmla="*/ 342900 h 345282"/>
                  <a:gd name="connsiteX2" fmla="*/ 50167 w 114300"/>
                  <a:gd name="connsiteY2" fmla="*/ 171451 h 345282"/>
                  <a:gd name="connsiteX3" fmla="*/ 0 w 114300"/>
                  <a:gd name="connsiteY3" fmla="*/ 0 h 345282"/>
                  <a:gd name="connsiteX0" fmla="*/ 0 w 50167"/>
                  <a:gd name="connsiteY0" fmla="*/ 342900 h 342900"/>
                  <a:gd name="connsiteX1" fmla="*/ 50167 w 50167"/>
                  <a:gd name="connsiteY1" fmla="*/ 171451 h 342900"/>
                  <a:gd name="connsiteX2" fmla="*/ 0 w 50167"/>
                  <a:gd name="connsiteY2" fmla="*/ 0 h 342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0167" h="342900">
                    <a:moveTo>
                      <a:pt x="0" y="342900"/>
                    </a:moveTo>
                    <a:cubicBezTo>
                      <a:pt x="27041" y="296069"/>
                      <a:pt x="49320" y="227807"/>
                      <a:pt x="50167" y="171451"/>
                    </a:cubicBezTo>
                    <a:cubicBezTo>
                      <a:pt x="49320" y="113507"/>
                      <a:pt x="22278" y="38894"/>
                      <a:pt x="0" y="0"/>
                    </a:cubicBezTo>
                  </a:path>
                </a:pathLst>
              </a:cu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bg1"/>
                  </a:buClr>
                  <a:buSzPct val="100000"/>
                  <a:buFont typeface="Wingdings" pitchFamily="2" charset="2"/>
                  <a:buChar char="•"/>
                  <a:tabLst/>
                </a:pPr>
                <a:endPara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</p:grpSp>
        <p:sp>
          <p:nvSpPr>
            <p:cNvPr id="48" name="Trapezoid 47"/>
            <p:cNvSpPr/>
            <p:nvPr/>
          </p:nvSpPr>
          <p:spPr bwMode="auto">
            <a:xfrm rot="5400000">
              <a:off x="2573161" y="3150267"/>
              <a:ext cx="653999" cy="191330"/>
            </a:xfrm>
            <a:prstGeom prst="trapezoid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buFont typeface="Wingdings" pitchFamily="2" charset="2"/>
                <a:buChar char="•"/>
                <a:tabLst/>
              </a:pPr>
              <a:endPara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cxnSp>
          <p:nvCxnSpPr>
            <p:cNvPr id="49" name="Elbow Connector 48"/>
            <p:cNvCxnSpPr/>
            <p:nvPr/>
          </p:nvCxnSpPr>
          <p:spPr bwMode="auto">
            <a:xfrm>
              <a:off x="1906569" y="2642978"/>
              <a:ext cx="373444" cy="352104"/>
            </a:xfrm>
            <a:prstGeom prst="bentConnector3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50" name="Straight Arrow Connector 49"/>
            <p:cNvCxnSpPr>
              <a:stCxn id="61" idx="2"/>
            </p:cNvCxnSpPr>
            <p:nvPr/>
          </p:nvCxnSpPr>
          <p:spPr bwMode="auto">
            <a:xfrm flipV="1">
              <a:off x="2605452" y="3067242"/>
              <a:ext cx="199044" cy="1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51" name="Straight Arrow Connector 50"/>
            <p:cNvCxnSpPr>
              <a:endCxn id="48" idx="1"/>
            </p:cNvCxnSpPr>
            <p:nvPr/>
          </p:nvCxnSpPr>
          <p:spPr bwMode="auto">
            <a:xfrm>
              <a:off x="2900161" y="2688580"/>
              <a:ext cx="0" cy="254269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sp>
          <p:nvSpPr>
            <p:cNvPr id="52" name="Arc 51"/>
            <p:cNvSpPr/>
            <p:nvPr/>
          </p:nvSpPr>
          <p:spPr bwMode="auto">
            <a:xfrm>
              <a:off x="2850149" y="2597376"/>
              <a:ext cx="100025" cy="91204"/>
            </a:xfrm>
            <a:prstGeom prst="arc">
              <a:avLst>
                <a:gd name="adj1" fmla="val 16321313"/>
                <a:gd name="adj2" fmla="val 5522428"/>
              </a:avLst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buFont typeface="Wingdings" pitchFamily="2" charset="2"/>
                <a:buChar char="•"/>
                <a:tabLst/>
              </a:pPr>
              <a:endPara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2750591" y="2959520"/>
              <a:ext cx="2503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 smtClean="0"/>
                <a:t>1</a:t>
              </a:r>
              <a:endParaRPr lang="en-US" sz="800" dirty="0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2753765" y="3281821"/>
              <a:ext cx="2503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 smtClean="0"/>
                <a:t>0</a:t>
              </a:r>
              <a:endParaRPr lang="en-US" sz="800" dirty="0"/>
            </a:p>
          </p:txBody>
        </p:sp>
        <p:cxnSp>
          <p:nvCxnSpPr>
            <p:cNvPr id="55" name="Straight Arrow Connector 54"/>
            <p:cNvCxnSpPr/>
            <p:nvPr/>
          </p:nvCxnSpPr>
          <p:spPr bwMode="auto">
            <a:xfrm>
              <a:off x="1833563" y="3384657"/>
              <a:ext cx="960306" cy="0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56" name="Straight Connector 55"/>
            <p:cNvCxnSpPr>
              <a:stCxn id="48" idx="0"/>
            </p:cNvCxnSpPr>
            <p:nvPr/>
          </p:nvCxnSpPr>
          <p:spPr bwMode="auto">
            <a:xfrm flipV="1">
              <a:off x="2995826" y="3245932"/>
              <a:ext cx="197620" cy="1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7" name="Straight Connector 56"/>
            <p:cNvCxnSpPr/>
            <p:nvPr/>
          </p:nvCxnSpPr>
          <p:spPr bwMode="auto">
            <a:xfrm>
              <a:off x="3193445" y="3245932"/>
              <a:ext cx="1" cy="56195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8" name="Straight Connector 57"/>
            <p:cNvCxnSpPr/>
            <p:nvPr/>
          </p:nvCxnSpPr>
          <p:spPr bwMode="auto">
            <a:xfrm flipH="1">
              <a:off x="1392221" y="3807882"/>
              <a:ext cx="1801224" cy="0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9" name="Straight Arrow Connector 58"/>
            <p:cNvCxnSpPr/>
            <p:nvPr/>
          </p:nvCxnSpPr>
          <p:spPr bwMode="auto">
            <a:xfrm>
              <a:off x="1392221" y="3384657"/>
              <a:ext cx="157157" cy="0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60" name="Straight Connector 59"/>
            <p:cNvCxnSpPr/>
            <p:nvPr/>
          </p:nvCxnSpPr>
          <p:spPr bwMode="auto">
            <a:xfrm>
              <a:off x="1392220" y="3384657"/>
              <a:ext cx="1" cy="423225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34" name="Rectangle 33"/>
            <p:cNvSpPr/>
            <p:nvPr/>
          </p:nvSpPr>
          <p:spPr bwMode="auto">
            <a:xfrm>
              <a:off x="1554309" y="3301787"/>
              <a:ext cx="342900" cy="342900"/>
            </a:xfrm>
            <a:prstGeom prst="rect">
              <a:avLst/>
            </a:prstGeom>
            <a:solidFill>
              <a:schemeClr val="accent5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tabLst/>
              </a:pPr>
              <a:r>
                <a:rPr lang="en-US" sz="900" dirty="0" smtClean="0">
                  <a:latin typeface="+mj-lt"/>
                  <a:cs typeface="Courier New" panose="02070309020205020404" pitchFamily="49" charset="0"/>
                </a:rPr>
                <a:t>q1</a:t>
              </a:r>
              <a:endParaRPr kumimoji="0" lang="en-US" sz="9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cs typeface="Courier New" panose="02070309020205020404" pitchFamily="49" charset="0"/>
              </a:endParaRPr>
            </a:p>
          </p:txBody>
        </p:sp>
        <p:cxnSp>
          <p:nvCxnSpPr>
            <p:cNvPr id="2053" name="Straight Arrow Connector 2052"/>
            <p:cNvCxnSpPr/>
            <p:nvPr/>
          </p:nvCxnSpPr>
          <p:spPr bwMode="auto">
            <a:xfrm>
              <a:off x="2093291" y="3113046"/>
              <a:ext cx="195614" cy="0"/>
            </a:xfrm>
            <a:prstGeom prst="straightConnector1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2062" name="Straight Connector 2061"/>
            <p:cNvCxnSpPr/>
            <p:nvPr/>
          </p:nvCxnSpPr>
          <p:spPr bwMode="auto">
            <a:xfrm>
              <a:off x="2093291" y="3113046"/>
              <a:ext cx="0" cy="271611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CSE 140L W2017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L04-</a:t>
            </a:r>
            <a:fld id="{4F9502F6-954B-46E9-AC05-33DEDF4CA0BF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2116091"/>
              </p:ext>
            </p:extLst>
          </p:nvPr>
        </p:nvGraphicFramePr>
        <p:xfrm>
          <a:off x="1332635" y="3467405"/>
          <a:ext cx="6096000" cy="1981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PS\input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inc=0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inc=1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01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10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10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11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11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/>
                        <a:t>00</a:t>
                      </a:r>
                      <a:endParaRPr 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323661" y="5636230"/>
            <a:ext cx="35878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PS: q1</a:t>
            </a:r>
            <a:r>
              <a:rPr lang="en-US" baseline="30000" dirty="0" smtClean="0"/>
              <a:t>t</a:t>
            </a:r>
            <a:r>
              <a:rPr lang="en-US" dirty="0" smtClean="0"/>
              <a:t> q0</a:t>
            </a:r>
            <a:r>
              <a:rPr lang="en-US" baseline="30000" dirty="0" smtClean="0"/>
              <a:t>t</a:t>
            </a:r>
            <a:r>
              <a:rPr lang="en-US" dirty="0" smtClean="0"/>
              <a:t>, NS: q1</a:t>
            </a:r>
            <a:r>
              <a:rPr lang="en-US" baseline="30000" dirty="0" smtClean="0"/>
              <a:t>t+1</a:t>
            </a:r>
            <a:r>
              <a:rPr lang="en-US" dirty="0" smtClean="0"/>
              <a:t> q0</a:t>
            </a:r>
            <a:r>
              <a:rPr lang="en-US" baseline="30000" dirty="0" smtClean="0"/>
              <a:t>t+1</a:t>
            </a:r>
            <a:endParaRPr lang="en-US" baseline="30000" dirty="0"/>
          </a:p>
        </p:txBody>
      </p:sp>
    </p:spTree>
    <p:extLst>
      <p:ext uri="{BB962C8B-B14F-4D97-AF65-F5344CB8AC3E}">
        <p14:creationId xmlns:p14="http://schemas.microsoft.com/office/powerpoint/2010/main" val="38408788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811" y="13976"/>
            <a:ext cx="7772400" cy="1143000"/>
          </a:xfrm>
        </p:spPr>
        <p:txBody>
          <a:bodyPr/>
          <a:lstStyle/>
          <a:p>
            <a:r>
              <a:rPr lang="en-US" dirty="0" smtClean="0"/>
              <a:t>modulo4 counter in BSV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770338" y="1070353"/>
            <a:ext cx="808299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module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moduloCounter(Counter);</a:t>
            </a:r>
          </a:p>
          <a:p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Reg#(Bit#(2)) cnt &lt;- mkReg(0);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method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Action </a:t>
            </a:r>
            <a:r>
              <a:rPr lang="en-US" sz="18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inc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pPr font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endParaRPr lang="en-US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fontAlgn="ctr"/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cnt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&lt;={!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cnt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[1]&amp;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cnt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[0] | 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cnt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[1]&amp;!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cnt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[0]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 !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cnt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[0]};</a:t>
            </a:r>
          </a:p>
          <a:p>
            <a:endParaRPr lang="en-US" sz="1800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fontAlgn="ctr"/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   </a:t>
            </a:r>
            <a:r>
              <a:rPr lang="en-US" sz="1800" b="1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endmethod</a:t>
            </a:r>
            <a:endParaRPr lang="en-US" sz="1800" b="1" dirty="0" smtClean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method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Bit#(2) read;</a:t>
            </a:r>
          </a:p>
          <a:p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 </a:t>
            </a: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cnt;</a:t>
            </a:r>
          </a:p>
          <a:p>
            <a:r>
              <a:rPr lang="en-US" sz="18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8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endmethod</a:t>
            </a:r>
          </a:p>
          <a:p>
            <a:r>
              <a:rPr lang="en-US" sz="1800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endmodule</a:t>
            </a:r>
            <a:endParaRPr lang="en-US" sz="18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556137" y="4361707"/>
            <a:ext cx="5602488" cy="2053745"/>
            <a:chOff x="1376122" y="4084085"/>
            <a:chExt cx="5602488" cy="2053745"/>
          </a:xfrm>
        </p:grpSpPr>
        <p:grpSp>
          <p:nvGrpSpPr>
            <p:cNvPr id="20" name="Group 19"/>
            <p:cNvGrpSpPr/>
            <p:nvPr/>
          </p:nvGrpSpPr>
          <p:grpSpPr>
            <a:xfrm>
              <a:off x="1376122" y="4084085"/>
              <a:ext cx="5602488" cy="1703885"/>
              <a:chOff x="-63610" y="4084606"/>
              <a:chExt cx="5602488" cy="1775505"/>
            </a:xfrm>
          </p:grpSpPr>
          <p:sp>
            <p:nvSpPr>
              <p:cNvPr id="8" name="Rectangle 7"/>
              <p:cNvSpPr/>
              <p:nvPr/>
            </p:nvSpPr>
            <p:spPr bwMode="auto">
              <a:xfrm>
                <a:off x="3307742" y="5104737"/>
                <a:ext cx="238539" cy="636104"/>
              </a:xfrm>
              <a:prstGeom prst="rect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bg1"/>
                  </a:buClr>
                  <a:buSzPct val="100000"/>
                  <a:buFont typeface="Wingdings" pitchFamily="2" charset="2"/>
                  <a:buChar char="•"/>
                  <a:tabLst/>
                </a:pPr>
                <a:endPara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  <p:sp>
            <p:nvSpPr>
              <p:cNvPr id="9" name="Oval 8"/>
              <p:cNvSpPr/>
              <p:nvPr/>
            </p:nvSpPr>
            <p:spPr bwMode="auto">
              <a:xfrm>
                <a:off x="1041621" y="4985468"/>
                <a:ext cx="1669774" cy="874643"/>
              </a:xfrm>
              <a:prstGeom prst="ellipse">
                <a:avLst/>
              </a:prstGeom>
              <a:solidFill>
                <a:schemeClr val="bg2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90000"/>
                  </a:lnSpc>
                  <a:spcBef>
                    <a:spcPct val="25000"/>
                  </a:spcBef>
                  <a:spcAft>
                    <a:spcPct val="0"/>
                  </a:spcAft>
                  <a:buClr>
                    <a:schemeClr val="bg1"/>
                  </a:buClr>
                  <a:buSzPct val="100000"/>
                  <a:buFont typeface="Wingdings" pitchFamily="2" charset="2"/>
                  <a:buChar char="•"/>
                  <a:tabLst/>
                </a:pPr>
                <a:endParaRPr kumimoji="0" lang="en-US" sz="20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endParaRPr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1264484" y="5203466"/>
                <a:ext cx="1303562" cy="35278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 smtClean="0"/>
                  <a:t>~cnt[1]&amp;…</a:t>
                </a:r>
                <a:endParaRPr lang="en-US" sz="1600" dirty="0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-63610" y="4084606"/>
                <a:ext cx="95731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inc.en</a:t>
                </a:r>
                <a:endParaRPr lang="en-US" dirty="0"/>
              </a:p>
            </p:txBody>
          </p:sp>
          <p:cxnSp>
            <p:nvCxnSpPr>
              <p:cNvPr id="15" name="Straight Arrow Connector 14"/>
              <p:cNvCxnSpPr>
                <a:stCxn id="9" idx="6"/>
                <a:endCxn id="8" idx="1"/>
              </p:cNvCxnSpPr>
              <p:nvPr/>
            </p:nvCxnSpPr>
            <p:spPr bwMode="auto">
              <a:xfrm flipV="1">
                <a:off x="2711395" y="5422789"/>
                <a:ext cx="596347" cy="1"/>
              </a:xfrm>
              <a:prstGeom prst="straightConnector1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</p:cxnSp>
          <p:cxnSp>
            <p:nvCxnSpPr>
              <p:cNvPr id="17" name="Straight Arrow Connector 16"/>
              <p:cNvCxnSpPr>
                <a:stCxn id="8" idx="3"/>
              </p:cNvCxnSpPr>
              <p:nvPr/>
            </p:nvCxnSpPr>
            <p:spPr bwMode="auto">
              <a:xfrm>
                <a:off x="3546281" y="5422789"/>
                <a:ext cx="1884460" cy="1"/>
              </a:xfrm>
              <a:prstGeom prst="straightConnector1">
                <a:avLst/>
              </a:prstGeom>
              <a:no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</p:cxnSp>
          <p:sp>
            <p:nvSpPr>
              <p:cNvPr id="18" name="TextBox 17"/>
              <p:cNvSpPr txBox="1"/>
              <p:nvPr/>
            </p:nvSpPr>
            <p:spPr>
              <a:xfrm>
                <a:off x="4778734" y="5022681"/>
                <a:ext cx="760144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read</a:t>
                </a:r>
                <a:endParaRPr lang="en-US" dirty="0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 rot="16200000">
                <a:off x="3136708" y="5222734"/>
                <a:ext cx="58060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/>
                  <a:t>cnt</a:t>
                </a:r>
                <a:endParaRPr lang="en-US" dirty="0"/>
              </a:p>
            </p:txBody>
          </p:sp>
        </p:grpSp>
        <p:sp>
          <p:nvSpPr>
            <p:cNvPr id="21" name="Freeform 20"/>
            <p:cNvSpPr/>
            <p:nvPr/>
          </p:nvSpPr>
          <p:spPr bwMode="auto">
            <a:xfrm>
              <a:off x="3349921" y="5368288"/>
              <a:ext cx="2185005" cy="634370"/>
            </a:xfrm>
            <a:custGeom>
              <a:avLst/>
              <a:gdLst>
                <a:gd name="connsiteX0" fmla="*/ 1518699 w 1518699"/>
                <a:gd name="connsiteY0" fmla="*/ 0 h 326004"/>
                <a:gd name="connsiteX1" fmla="*/ 1518699 w 1518699"/>
                <a:gd name="connsiteY1" fmla="*/ 310101 h 326004"/>
                <a:gd name="connsiteX2" fmla="*/ 0 w 1518699"/>
                <a:gd name="connsiteY2" fmla="*/ 326004 h 326004"/>
                <a:gd name="connsiteX3" fmla="*/ 7951 w 1518699"/>
                <a:gd name="connsiteY3" fmla="*/ 119270 h 326004"/>
                <a:gd name="connsiteX0" fmla="*/ 1522934 w 1522934"/>
                <a:gd name="connsiteY0" fmla="*/ 0 h 326004"/>
                <a:gd name="connsiteX1" fmla="*/ 1522934 w 1522934"/>
                <a:gd name="connsiteY1" fmla="*/ 310101 h 326004"/>
                <a:gd name="connsiteX2" fmla="*/ 4235 w 1522934"/>
                <a:gd name="connsiteY2" fmla="*/ 326004 h 326004"/>
                <a:gd name="connsiteX3" fmla="*/ 492 w 1522934"/>
                <a:gd name="connsiteY3" fmla="*/ 214114 h 326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22934" h="326004">
                  <a:moveTo>
                    <a:pt x="1522934" y="0"/>
                  </a:moveTo>
                  <a:lnTo>
                    <a:pt x="1522934" y="310101"/>
                  </a:lnTo>
                  <a:lnTo>
                    <a:pt x="4235" y="326004"/>
                  </a:lnTo>
                  <a:cubicBezTo>
                    <a:pt x="6885" y="257093"/>
                    <a:pt x="-2158" y="283025"/>
                    <a:pt x="492" y="214114"/>
                  </a:cubicBez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buFont typeface="Wingdings" pitchFamily="2" charset="2"/>
                <a:buChar char="•"/>
                <a:tabLst/>
              </a:pPr>
              <a:endPara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sp>
          <p:nvSpPr>
            <p:cNvPr id="22" name="Freeform 21"/>
            <p:cNvSpPr/>
            <p:nvPr/>
          </p:nvSpPr>
          <p:spPr bwMode="auto">
            <a:xfrm>
              <a:off x="1757785" y="4444202"/>
              <a:ext cx="3101008" cy="604299"/>
            </a:xfrm>
            <a:custGeom>
              <a:avLst/>
              <a:gdLst>
                <a:gd name="connsiteX0" fmla="*/ 3101008 w 3101008"/>
                <a:gd name="connsiteY0" fmla="*/ 604299 h 604299"/>
                <a:gd name="connsiteX1" fmla="*/ 3101008 w 3101008"/>
                <a:gd name="connsiteY1" fmla="*/ 0 h 604299"/>
                <a:gd name="connsiteX2" fmla="*/ 0 w 3101008"/>
                <a:gd name="connsiteY2" fmla="*/ 15902 h 604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01008" h="604299">
                  <a:moveTo>
                    <a:pt x="3101008" y="604299"/>
                  </a:moveTo>
                  <a:lnTo>
                    <a:pt x="3101008" y="0"/>
                  </a:lnTo>
                  <a:lnTo>
                    <a:pt x="0" y="15902"/>
                  </a:lnTo>
                </a:path>
              </a:pathLst>
            </a:cu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triangl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buFont typeface="Wingdings" pitchFamily="2" charset="2"/>
                <a:buChar char="•"/>
                <a:tabLst/>
              </a:pPr>
              <a:endPara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 bwMode="auto">
            <a:xfrm>
              <a:off x="2274619" y="4205663"/>
              <a:ext cx="3943847" cy="1932167"/>
            </a:xfrm>
            <a:prstGeom prst="rect">
              <a:avLst/>
            </a:prstGeom>
            <a:noFill/>
            <a:ln w="9525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90000"/>
                </a:lnSpc>
                <a:spcBef>
                  <a:spcPct val="25000"/>
                </a:spcBef>
                <a:spcAft>
                  <a:spcPct val="0"/>
                </a:spcAft>
                <a:buClr>
                  <a:schemeClr val="bg1"/>
                </a:buClr>
                <a:buSzPct val="100000"/>
                <a:buFont typeface="Wingdings" pitchFamily="2" charset="2"/>
                <a:buChar char="•"/>
                <a:tabLst/>
              </a:pPr>
              <a:endPara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Verdana" pitchFamily="34" charset="0"/>
              </a:endParaRPr>
            </a:p>
          </p:txBody>
        </p:sp>
      </p:grp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CSE 140L W2017</a:t>
            </a: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L04-</a:t>
            </a:r>
            <a:fld id="{4F9502F6-954B-46E9-AC05-33DEDF4CA0BF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2621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00" y="0"/>
            <a:ext cx="7772400" cy="1143000"/>
          </a:xfrm>
        </p:spPr>
        <p:txBody>
          <a:bodyPr/>
          <a:lstStyle/>
          <a:p>
            <a:r>
              <a:rPr lang="en-US" dirty="0" smtClean="0"/>
              <a:t>Interface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8310" y="1124700"/>
            <a:ext cx="7772400" cy="4114800"/>
          </a:xfrm>
        </p:spPr>
        <p:txBody>
          <a:bodyPr/>
          <a:lstStyle/>
          <a:p>
            <a:r>
              <a:rPr lang="en-US" sz="2400" dirty="0" smtClean="0"/>
              <a:t>Modulo counter has the following interface, i.e., type</a:t>
            </a:r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endParaRPr lang="en-US" sz="2400" dirty="0" smtClean="0"/>
          </a:p>
          <a:p>
            <a:r>
              <a:rPr lang="en-US" sz="2400" dirty="0" smtClean="0"/>
              <a:t>An interface can have many different implementations</a:t>
            </a:r>
          </a:p>
          <a:p>
            <a:pPr lvl="1"/>
            <a:r>
              <a:rPr lang="en-US" sz="2000" dirty="0" smtClean="0"/>
              <a:t>For example, the numbers may be represented as Gray code </a:t>
            </a:r>
            <a:endParaRPr 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2165746" y="1777585"/>
            <a:ext cx="387798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interface 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Counter;</a:t>
            </a:r>
          </a:p>
          <a:p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method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Action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inc;</a:t>
            </a:r>
          </a:p>
          <a:p>
            <a:pPr fontAlgn="ctr"/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   method</a:t>
            </a:r>
            <a:r>
              <a:rPr lang="en-US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Bit#(2) read;</a:t>
            </a:r>
          </a:p>
          <a:p>
            <a:r>
              <a:rPr lang="en-US" b="1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endinterface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CSE 140L W2017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L04-</a:t>
            </a:r>
            <a:fld id="{4F9502F6-954B-46E9-AC05-33DEDF4CA0BF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58851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095" y="202980"/>
            <a:ext cx="7772400" cy="1143000"/>
          </a:xfrm>
        </p:spPr>
        <p:txBody>
          <a:bodyPr/>
          <a:lstStyle/>
          <a:p>
            <a:r>
              <a:rPr lang="en-US" dirty="0" smtClean="0"/>
              <a:t>Modules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4690" y="1239915"/>
            <a:ext cx="8032110" cy="4114800"/>
          </a:xfrm>
        </p:spPr>
        <p:txBody>
          <a:bodyPr>
            <a:normAutofit fontScale="92500"/>
          </a:bodyPr>
          <a:lstStyle/>
          <a:p>
            <a:r>
              <a:rPr lang="en-US" sz="2800" dirty="0" smtClean="0"/>
              <a:t>A module in BSV is like a class definition in Java or C++</a:t>
            </a:r>
          </a:p>
          <a:p>
            <a:pPr lvl="1"/>
            <a:r>
              <a:rPr lang="en-US" dirty="0" smtClean="0"/>
              <a:t>It has internal state</a:t>
            </a:r>
          </a:p>
          <a:p>
            <a:pPr lvl="1"/>
            <a:r>
              <a:rPr lang="en-US" dirty="0" smtClean="0"/>
              <a:t>The internal state can only be read and manipulated by the (interface) methods</a:t>
            </a:r>
          </a:p>
          <a:p>
            <a:pPr lvl="1"/>
            <a:r>
              <a:rPr lang="en-US" dirty="0" smtClean="0"/>
              <a:t>An action specifies which state elements are to be modified </a:t>
            </a:r>
          </a:p>
          <a:p>
            <a:pPr lvl="1"/>
            <a:r>
              <a:rPr lang="en-US" dirty="0" smtClean="0"/>
              <a:t>Actions are atomic -- either all the specified state elements are modified or none of them are modified (no partially modified state is visible)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CSE 140L W2017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L04-</a:t>
            </a:r>
            <a:fld id="{4F9502F6-954B-46E9-AC05-33DEDF4CA0BF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33508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028" y="87765"/>
            <a:ext cx="7772400" cy="1143000"/>
          </a:xfrm>
        </p:spPr>
        <p:txBody>
          <a:bodyPr/>
          <a:lstStyle/>
          <a:p>
            <a:r>
              <a:rPr lang="en-US" dirty="0" smtClean="0"/>
              <a:t>FIFO Interface</a:t>
            </a:r>
            <a:endParaRPr lang="en-US" dirty="0"/>
          </a:p>
        </p:txBody>
      </p:sp>
      <p:sp>
        <p:nvSpPr>
          <p:cNvPr id="7" name="Rectangle 2" descr="Rectangle: Click to edit Master text styles&#10;Second level&#10;Third level&#10;Fourth level&#10;Fifth level"/>
          <p:cNvSpPr>
            <a:spLocks noChangeArrowheads="1"/>
          </p:cNvSpPr>
          <p:nvPr/>
        </p:nvSpPr>
        <p:spPr bwMode="auto">
          <a:xfrm>
            <a:off x="559465" y="1184359"/>
            <a:ext cx="7064402" cy="2250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00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b="1" dirty="0" smtClean="0">
                <a:latin typeface="Courier New" pitchFamily="49" charset="0"/>
              </a:rPr>
              <a:t>interface</a:t>
            </a:r>
            <a:r>
              <a:rPr lang="en-US" dirty="0" smtClean="0">
                <a:latin typeface="Courier New" pitchFamily="49" charset="0"/>
              </a:rPr>
              <a:t> Fifo#(numeric type size, type t);</a:t>
            </a:r>
            <a:endParaRPr lang="en-US" dirty="0">
              <a:latin typeface="Courier New" pitchFamily="49" charset="0"/>
            </a:endParaRPr>
          </a:p>
          <a:p>
            <a:pPr marL="342900" indent="-342900">
              <a:lnSpc>
                <a:spcPct val="100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b="1" dirty="0" smtClean="0">
                <a:latin typeface="Courier New" pitchFamily="49" charset="0"/>
              </a:rPr>
              <a:t>  method </a:t>
            </a:r>
            <a:r>
              <a:rPr lang="en-US" dirty="0" smtClean="0">
                <a:latin typeface="Courier New" pitchFamily="49" charset="0"/>
              </a:rPr>
              <a:t>Bool notFull;</a:t>
            </a:r>
            <a:endParaRPr lang="en-US" dirty="0">
              <a:latin typeface="Courier New" pitchFamily="49" charset="0"/>
            </a:endParaRPr>
          </a:p>
          <a:p>
            <a:pPr marL="342900" indent="-342900">
              <a:lnSpc>
                <a:spcPct val="100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b="1" dirty="0" smtClean="0">
                <a:latin typeface="Courier New" pitchFamily="49" charset="0"/>
              </a:rPr>
              <a:t>  method </a:t>
            </a:r>
            <a:r>
              <a:rPr lang="en-US" dirty="0">
                <a:latin typeface="Courier New" pitchFamily="49" charset="0"/>
              </a:rPr>
              <a:t>Bool </a:t>
            </a:r>
            <a:r>
              <a:rPr lang="en-US" dirty="0" smtClean="0">
                <a:latin typeface="Courier New" pitchFamily="49" charset="0"/>
              </a:rPr>
              <a:t>notEmpty;</a:t>
            </a:r>
            <a:endParaRPr lang="en-US" dirty="0">
              <a:latin typeface="Courier New" pitchFamily="49" charset="0"/>
            </a:endParaRPr>
          </a:p>
          <a:p>
            <a:pPr marL="342900" indent="-342900">
              <a:lnSpc>
                <a:spcPct val="100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b="1" dirty="0" smtClean="0">
                <a:latin typeface="Courier New" pitchFamily="49" charset="0"/>
              </a:rPr>
              <a:t>  method </a:t>
            </a:r>
            <a:r>
              <a:rPr lang="en-US" b="1" dirty="0">
                <a:latin typeface="Courier New" pitchFamily="49" charset="0"/>
              </a:rPr>
              <a:t>Action </a:t>
            </a:r>
            <a:r>
              <a:rPr lang="en-US" dirty="0">
                <a:latin typeface="Courier New" pitchFamily="49" charset="0"/>
              </a:rPr>
              <a:t>enq(t x</a:t>
            </a:r>
            <a:r>
              <a:rPr lang="en-US" dirty="0" smtClean="0">
                <a:latin typeface="Courier New" pitchFamily="49" charset="0"/>
              </a:rPr>
              <a:t>);</a:t>
            </a:r>
            <a:endParaRPr lang="en-US" dirty="0">
              <a:latin typeface="Courier New" pitchFamily="49" charset="0"/>
            </a:endParaRPr>
          </a:p>
          <a:p>
            <a:pPr marL="342900" indent="-342900">
              <a:lnSpc>
                <a:spcPct val="100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b="1" dirty="0" smtClean="0">
                <a:latin typeface="Courier New" pitchFamily="49" charset="0"/>
              </a:rPr>
              <a:t>  method </a:t>
            </a:r>
            <a:r>
              <a:rPr lang="en-US" b="1" dirty="0">
                <a:latin typeface="Courier New" pitchFamily="49" charset="0"/>
              </a:rPr>
              <a:t>Action </a:t>
            </a:r>
            <a:r>
              <a:rPr lang="en-US" dirty="0" smtClean="0">
                <a:latin typeface="Courier New" pitchFamily="49" charset="0"/>
              </a:rPr>
              <a:t>deq;</a:t>
            </a:r>
            <a:endParaRPr lang="en-US" dirty="0">
              <a:latin typeface="Courier New" pitchFamily="49" charset="0"/>
            </a:endParaRPr>
          </a:p>
          <a:p>
            <a:pPr marL="342900" indent="-342900">
              <a:lnSpc>
                <a:spcPct val="100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b="1" dirty="0" smtClean="0">
                <a:latin typeface="Courier New" pitchFamily="49" charset="0"/>
              </a:rPr>
              <a:t>  method </a:t>
            </a:r>
            <a:r>
              <a:rPr lang="en-US" dirty="0">
                <a:latin typeface="Courier New" pitchFamily="49" charset="0"/>
              </a:rPr>
              <a:t>t </a:t>
            </a:r>
            <a:r>
              <a:rPr lang="en-US" dirty="0" smtClean="0">
                <a:latin typeface="Courier New" pitchFamily="49" charset="0"/>
              </a:rPr>
              <a:t>first;</a:t>
            </a:r>
            <a:endParaRPr lang="en-US" dirty="0">
              <a:latin typeface="Courier New" pitchFamily="49" charset="0"/>
            </a:endParaRPr>
          </a:p>
          <a:p>
            <a:pPr marL="342900" indent="-342900">
              <a:lnSpc>
                <a:spcPct val="100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b="1" dirty="0" smtClean="0">
                <a:latin typeface="Courier New" pitchFamily="49" charset="0"/>
              </a:rPr>
              <a:t>endinterface </a:t>
            </a:r>
            <a:endParaRPr lang="en-US" b="1" i="1" dirty="0">
              <a:latin typeface="Courier New" pitchFamily="49" charset="0"/>
            </a:endParaRPr>
          </a:p>
        </p:txBody>
      </p:sp>
      <p:grpSp>
        <p:nvGrpSpPr>
          <p:cNvPr id="36" name="Group 35"/>
          <p:cNvGrpSpPr/>
          <p:nvPr/>
        </p:nvGrpSpPr>
        <p:grpSpPr>
          <a:xfrm>
            <a:off x="5880045" y="2566613"/>
            <a:ext cx="2685978" cy="3560123"/>
            <a:chOff x="5880045" y="2566613"/>
            <a:chExt cx="2685978" cy="3560123"/>
          </a:xfrm>
        </p:grpSpPr>
        <p:grpSp>
          <p:nvGrpSpPr>
            <p:cNvPr id="9" name="Group 5"/>
            <p:cNvGrpSpPr>
              <a:grpSpLocks/>
            </p:cNvGrpSpPr>
            <p:nvPr/>
          </p:nvGrpSpPr>
          <p:grpSpPr bwMode="auto">
            <a:xfrm>
              <a:off x="6075230" y="2566613"/>
              <a:ext cx="1139825" cy="434975"/>
              <a:chOff x="1847" y="2079"/>
              <a:chExt cx="718" cy="274"/>
            </a:xfrm>
          </p:grpSpPr>
          <p:sp>
            <p:nvSpPr>
              <p:cNvPr id="25" name="Line 6"/>
              <p:cNvSpPr>
                <a:spLocks noChangeShapeType="1"/>
              </p:cNvSpPr>
              <p:nvPr/>
            </p:nvSpPr>
            <p:spPr bwMode="auto">
              <a:xfrm rot="10800000" flipH="1">
                <a:off x="1847" y="2284"/>
                <a:ext cx="718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 dirty="0">
                  <a:latin typeface="+mn-lt"/>
                </a:endParaRPr>
              </a:p>
            </p:txBody>
          </p:sp>
          <p:sp>
            <p:nvSpPr>
              <p:cNvPr id="26" name="Line 7"/>
              <p:cNvSpPr>
                <a:spLocks noChangeShapeType="1"/>
              </p:cNvSpPr>
              <p:nvPr/>
            </p:nvSpPr>
            <p:spPr bwMode="auto">
              <a:xfrm>
                <a:off x="2182" y="2215"/>
                <a:ext cx="107" cy="13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+mn-lt"/>
                </a:endParaRPr>
              </a:p>
            </p:txBody>
          </p:sp>
          <p:sp>
            <p:nvSpPr>
              <p:cNvPr id="27" name="Text Box 8"/>
              <p:cNvSpPr txBox="1">
                <a:spLocks noChangeArrowheads="1"/>
              </p:cNvSpPr>
              <p:nvPr/>
            </p:nvSpPr>
            <p:spPr bwMode="auto">
              <a:xfrm>
                <a:off x="2174" y="2079"/>
                <a:ext cx="212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i="1" dirty="0" smtClean="0">
                    <a:latin typeface="+mn-lt"/>
                  </a:rPr>
                  <a:t>x</a:t>
                </a:r>
                <a:endParaRPr lang="en-US" i="1" dirty="0">
                  <a:latin typeface="+mn-lt"/>
                </a:endParaRPr>
              </a:p>
            </p:txBody>
          </p:sp>
        </p:grpSp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7213472" y="2773936"/>
              <a:ext cx="1352551" cy="3352800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7218234" y="2826324"/>
              <a:ext cx="317500" cy="638175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15" name="Line 14"/>
            <p:cNvSpPr>
              <a:spLocks noChangeShapeType="1"/>
            </p:cNvSpPr>
            <p:nvPr/>
          </p:nvSpPr>
          <p:spPr bwMode="auto">
            <a:xfrm flipH="1">
              <a:off x="6073646" y="4337624"/>
              <a:ext cx="113982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16" name="Line 16"/>
            <p:cNvSpPr>
              <a:spLocks noChangeShapeType="1"/>
            </p:cNvSpPr>
            <p:nvPr/>
          </p:nvSpPr>
          <p:spPr bwMode="auto">
            <a:xfrm rot="10800000" flipH="1">
              <a:off x="6076821" y="3139061"/>
              <a:ext cx="113982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17" name="Text Box 17"/>
            <p:cNvSpPr txBox="1">
              <a:spLocks noChangeArrowheads="1"/>
            </p:cNvSpPr>
            <p:nvPr/>
          </p:nvSpPr>
          <p:spPr bwMode="auto">
            <a:xfrm>
              <a:off x="6162546" y="2831086"/>
              <a:ext cx="498475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dirty="0" smtClean="0">
                  <a:latin typeface="+mn-lt"/>
                </a:rPr>
                <a:t>en</a:t>
              </a:r>
              <a:endParaRPr lang="en-US" dirty="0">
                <a:latin typeface="+mn-lt"/>
              </a:endParaRPr>
            </a:p>
          </p:txBody>
        </p:sp>
        <p:sp>
          <p:nvSpPr>
            <p:cNvPr id="18" name="Rectangle 18"/>
            <p:cNvSpPr>
              <a:spLocks noChangeArrowheads="1"/>
            </p:cNvSpPr>
            <p:nvPr/>
          </p:nvSpPr>
          <p:spPr bwMode="auto">
            <a:xfrm>
              <a:off x="7218234" y="3510536"/>
              <a:ext cx="315913" cy="52546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19" name="Line 21"/>
            <p:cNvSpPr>
              <a:spLocks noChangeShapeType="1"/>
            </p:cNvSpPr>
            <p:nvPr/>
          </p:nvSpPr>
          <p:spPr bwMode="auto">
            <a:xfrm rot="10800000" flipH="1">
              <a:off x="6084759" y="3658174"/>
              <a:ext cx="113982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20" name="Text Box 22"/>
            <p:cNvSpPr txBox="1">
              <a:spLocks noChangeArrowheads="1"/>
            </p:cNvSpPr>
            <p:nvPr/>
          </p:nvSpPr>
          <p:spPr bwMode="auto">
            <a:xfrm>
              <a:off x="6170484" y="3351786"/>
              <a:ext cx="498475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dirty="0" smtClean="0">
                  <a:latin typeface="+mn-lt"/>
                </a:rPr>
                <a:t>en</a:t>
              </a:r>
              <a:endParaRPr lang="en-US" dirty="0">
                <a:latin typeface="+mn-lt"/>
              </a:endParaRPr>
            </a:p>
          </p:txBody>
        </p:sp>
        <p:sp>
          <p:nvSpPr>
            <p:cNvPr id="21" name="Rectangle 23"/>
            <p:cNvSpPr>
              <a:spLocks noChangeArrowheads="1"/>
            </p:cNvSpPr>
            <p:nvPr/>
          </p:nvSpPr>
          <p:spPr bwMode="auto">
            <a:xfrm>
              <a:off x="7218234" y="4074099"/>
              <a:ext cx="328613" cy="52546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22" name="Text Box 24"/>
            <p:cNvSpPr txBox="1">
              <a:spLocks noChangeArrowheads="1"/>
            </p:cNvSpPr>
            <p:nvPr/>
          </p:nvSpPr>
          <p:spPr bwMode="auto">
            <a:xfrm rot="16200000">
              <a:off x="7026147" y="2964436"/>
              <a:ext cx="658813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buNone/>
              </a:pPr>
              <a:r>
                <a:rPr lang="en-US" dirty="0">
                  <a:latin typeface="+mn-lt"/>
                </a:rPr>
                <a:t>enq</a:t>
              </a:r>
            </a:p>
          </p:txBody>
        </p:sp>
        <p:sp>
          <p:nvSpPr>
            <p:cNvPr id="23" name="Text Box 25"/>
            <p:cNvSpPr txBox="1">
              <a:spLocks noChangeArrowheads="1"/>
            </p:cNvSpPr>
            <p:nvPr/>
          </p:nvSpPr>
          <p:spPr bwMode="auto">
            <a:xfrm rot="16200000">
              <a:off x="7027735" y="3575623"/>
              <a:ext cx="657225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buNone/>
              </a:pPr>
              <a:r>
                <a:rPr lang="en-US" dirty="0">
                  <a:latin typeface="+mn-lt"/>
                </a:rPr>
                <a:t>deq</a:t>
              </a:r>
            </a:p>
          </p:txBody>
        </p:sp>
        <p:sp>
          <p:nvSpPr>
            <p:cNvPr id="24" name="Text Box 26"/>
            <p:cNvSpPr txBox="1">
              <a:spLocks noChangeArrowheads="1"/>
            </p:cNvSpPr>
            <p:nvPr/>
          </p:nvSpPr>
          <p:spPr bwMode="auto">
            <a:xfrm rot="16200000">
              <a:off x="7469793" y="3995653"/>
              <a:ext cx="1135063" cy="7239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buNone/>
              </a:pPr>
              <a:r>
                <a:rPr lang="en-US" dirty="0" smtClean="0">
                  <a:latin typeface="+mn-lt"/>
                </a:rPr>
                <a:t>Fifo</a:t>
              </a:r>
              <a:endParaRPr lang="en-US" dirty="0">
                <a:latin typeface="+mn-lt"/>
              </a:endParaRPr>
            </a:p>
            <a:p>
              <a:pPr algn="ctr">
                <a:buNone/>
              </a:pPr>
              <a:r>
                <a:rPr lang="en-US" dirty="0">
                  <a:latin typeface="+mn-lt"/>
                </a:rPr>
                <a:t>module</a:t>
              </a:r>
            </a:p>
          </p:txBody>
        </p:sp>
        <p:sp>
          <p:nvSpPr>
            <p:cNvPr id="12" name="Text Box 11"/>
            <p:cNvSpPr txBox="1">
              <a:spLocks noChangeArrowheads="1"/>
            </p:cNvSpPr>
            <p:nvPr/>
          </p:nvSpPr>
          <p:spPr bwMode="auto">
            <a:xfrm rot="16200000">
              <a:off x="7030910" y="4158236"/>
              <a:ext cx="677863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dirty="0" smtClean="0">
                  <a:latin typeface="+mn-lt"/>
                </a:rPr>
                <a:t>!full</a:t>
              </a:r>
              <a:endParaRPr lang="en-US" dirty="0">
                <a:latin typeface="+mn-lt"/>
              </a:endParaRPr>
            </a:p>
          </p:txBody>
        </p:sp>
        <p:grpSp>
          <p:nvGrpSpPr>
            <p:cNvPr id="3" name="Group 2"/>
            <p:cNvGrpSpPr/>
            <p:nvPr/>
          </p:nvGrpSpPr>
          <p:grpSpPr>
            <a:xfrm>
              <a:off x="7154552" y="4564392"/>
              <a:ext cx="400050" cy="939800"/>
              <a:chOff x="4925763" y="4703642"/>
              <a:chExt cx="400050" cy="939800"/>
            </a:xfrm>
          </p:grpSpPr>
          <p:sp>
            <p:nvSpPr>
              <p:cNvPr id="29" name="Rectangle 23"/>
              <p:cNvSpPr>
                <a:spLocks noChangeArrowheads="1"/>
              </p:cNvSpPr>
              <p:nvPr/>
            </p:nvSpPr>
            <p:spPr bwMode="auto">
              <a:xfrm>
                <a:off x="4997200" y="4776978"/>
                <a:ext cx="328613" cy="76238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+mn-lt"/>
                </a:endParaRPr>
              </a:p>
            </p:txBody>
          </p:sp>
          <p:sp>
            <p:nvSpPr>
              <p:cNvPr id="11" name="Text Box 10"/>
              <p:cNvSpPr txBox="1">
                <a:spLocks noChangeArrowheads="1"/>
              </p:cNvSpPr>
              <p:nvPr/>
            </p:nvSpPr>
            <p:spPr bwMode="auto">
              <a:xfrm rot="16200000">
                <a:off x="4655888" y="4973517"/>
                <a:ext cx="939800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dirty="0" smtClean="0">
                    <a:latin typeface="+mn-lt"/>
                  </a:rPr>
                  <a:t>!emty</a:t>
                </a:r>
                <a:endParaRPr lang="en-US" dirty="0">
                  <a:latin typeface="+mn-lt"/>
                </a:endParaRPr>
              </a:p>
            </p:txBody>
          </p:sp>
        </p:grpSp>
        <p:sp>
          <p:nvSpPr>
            <p:cNvPr id="28" name="Line 14"/>
            <p:cNvSpPr>
              <a:spLocks noChangeShapeType="1"/>
            </p:cNvSpPr>
            <p:nvPr/>
          </p:nvSpPr>
          <p:spPr bwMode="auto">
            <a:xfrm flipH="1">
              <a:off x="6080483" y="4953587"/>
              <a:ext cx="113982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31" name="Line 14"/>
            <p:cNvSpPr>
              <a:spLocks noChangeShapeType="1"/>
            </p:cNvSpPr>
            <p:nvPr/>
          </p:nvSpPr>
          <p:spPr bwMode="auto">
            <a:xfrm flipH="1">
              <a:off x="6068579" y="5723101"/>
              <a:ext cx="1139825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32" name="Rectangle 23"/>
            <p:cNvSpPr>
              <a:spLocks noChangeArrowheads="1"/>
            </p:cNvSpPr>
            <p:nvPr/>
          </p:nvSpPr>
          <p:spPr bwMode="auto">
            <a:xfrm>
              <a:off x="7213167" y="5459576"/>
              <a:ext cx="328613" cy="52546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30" name="Text Box 11"/>
            <p:cNvSpPr txBox="1">
              <a:spLocks noChangeArrowheads="1"/>
            </p:cNvSpPr>
            <p:nvPr/>
          </p:nvSpPr>
          <p:spPr bwMode="auto">
            <a:xfrm rot="16200000">
              <a:off x="7023511" y="5542002"/>
              <a:ext cx="68801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dirty="0" smtClean="0">
                  <a:latin typeface="+mn-lt"/>
                </a:rPr>
                <a:t>first</a:t>
              </a:r>
              <a:endParaRPr lang="en-US" dirty="0">
                <a:latin typeface="+mn-lt"/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131645" y="3999326"/>
              <a:ext cx="105349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notFull</a:t>
              </a:r>
              <a:endParaRPr lang="en-US" i="1" dirty="0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5880045" y="4618809"/>
              <a:ext cx="142859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notEmpty</a:t>
              </a:r>
              <a:endParaRPr lang="en-US" i="1" dirty="0"/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6347969" y="5370820"/>
              <a:ext cx="68800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first</a:t>
              </a:r>
              <a:endParaRPr lang="en-US" i="1" dirty="0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559465" y="4450336"/>
            <a:ext cx="5049470" cy="15696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- enq should be called only if notFull returns True;</a:t>
            </a:r>
          </a:p>
          <a:p>
            <a:r>
              <a:rPr lang="en-US" dirty="0" smtClean="0"/>
              <a:t>- deq and first </a:t>
            </a:r>
            <a:r>
              <a:rPr lang="en-US" dirty="0"/>
              <a:t>should be called only if </a:t>
            </a:r>
            <a:r>
              <a:rPr lang="en-US" dirty="0" smtClean="0"/>
              <a:t>notEmpty </a:t>
            </a:r>
            <a:r>
              <a:rPr lang="en-US" dirty="0"/>
              <a:t>returns </a:t>
            </a:r>
            <a:r>
              <a:rPr lang="en-US" dirty="0" smtClean="0"/>
              <a:t>True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CSE 140L W2017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L04-</a:t>
            </a:r>
            <a:fld id="{4F9502F6-954B-46E9-AC05-33DEDF4CA0BF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4994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 descr="Rectangle: Click to edit Master text styles&#10;Second level&#10;Third level&#10;Fourth level&#10;Fifth level"/>
          <p:cNvSpPr>
            <a:spLocks noChangeArrowheads="1"/>
          </p:cNvSpPr>
          <p:nvPr/>
        </p:nvSpPr>
        <p:spPr bwMode="auto">
          <a:xfrm>
            <a:off x="577876" y="1040142"/>
            <a:ext cx="5779448" cy="523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b="1" dirty="0">
                <a:latin typeface="Courier New" pitchFamily="49" charset="0"/>
              </a:rPr>
              <a:t>module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smtClean="0">
                <a:latin typeface="Courier New" pitchFamily="49" charset="0"/>
              </a:rPr>
              <a:t>mkCFFifo </a:t>
            </a:r>
            <a:r>
              <a:rPr lang="en-US" sz="1800" dirty="0">
                <a:latin typeface="Courier New" pitchFamily="49" charset="0"/>
              </a:rPr>
              <a:t>(</a:t>
            </a:r>
            <a:r>
              <a:rPr lang="en-US" sz="1800" dirty="0" smtClean="0">
                <a:latin typeface="Courier New" pitchFamily="49" charset="0"/>
              </a:rPr>
              <a:t>Fifo#(1, t));</a:t>
            </a:r>
            <a:endParaRPr lang="en-US" sz="1800" dirty="0">
              <a:latin typeface="Courier New" pitchFamily="49" charset="0"/>
            </a:endParaRP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dirty="0">
                <a:latin typeface="Courier New" pitchFamily="49" charset="0"/>
              </a:rPr>
              <a:t>  Reg#(t)    </a:t>
            </a:r>
            <a:r>
              <a:rPr lang="en-US" sz="1800" dirty="0" smtClean="0">
                <a:latin typeface="Courier New" pitchFamily="49" charset="0"/>
              </a:rPr>
              <a:t>d  </a:t>
            </a:r>
            <a:r>
              <a:rPr lang="en-US" sz="1800" dirty="0">
                <a:latin typeface="Courier New" pitchFamily="49" charset="0"/>
              </a:rPr>
              <a:t>&lt;- </a:t>
            </a:r>
            <a:r>
              <a:rPr lang="en-US" sz="1800" dirty="0" smtClean="0">
                <a:latin typeface="Courier New" pitchFamily="49" charset="0"/>
              </a:rPr>
              <a:t>mkRegU; </a:t>
            </a:r>
            <a:endParaRPr lang="en-US" sz="1800" dirty="0">
              <a:latin typeface="Courier New" pitchFamily="49" charset="0"/>
            </a:endParaRP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dirty="0">
                <a:latin typeface="Courier New" pitchFamily="49" charset="0"/>
              </a:rPr>
              <a:t>  Reg#(Bool) </a:t>
            </a:r>
            <a:r>
              <a:rPr lang="en-US" sz="1800" dirty="0" smtClean="0">
                <a:latin typeface="Courier New" pitchFamily="49" charset="0"/>
              </a:rPr>
              <a:t>v  </a:t>
            </a:r>
            <a:r>
              <a:rPr lang="en-US" sz="1800" dirty="0">
                <a:latin typeface="Courier New" pitchFamily="49" charset="0"/>
              </a:rPr>
              <a:t>&lt;- mkReg(False</a:t>
            </a:r>
            <a:r>
              <a:rPr lang="en-US" sz="1800" dirty="0" smtClean="0">
                <a:latin typeface="Courier New" pitchFamily="49" charset="0"/>
              </a:rPr>
              <a:t>);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b="1" dirty="0" smtClean="0">
                <a:latin typeface="Courier New" pitchFamily="49" charset="0"/>
              </a:rPr>
              <a:t>  </a:t>
            </a:r>
            <a:r>
              <a:rPr lang="en-US" sz="1800" b="1" dirty="0">
                <a:latin typeface="Courier New" pitchFamily="49" charset="0"/>
              </a:rPr>
              <a:t>method </a:t>
            </a:r>
            <a:r>
              <a:rPr lang="en-US" sz="1800" dirty="0" smtClean="0">
                <a:latin typeface="Courier New" pitchFamily="49" charset="0"/>
              </a:rPr>
              <a:t>Bool notFull;</a:t>
            </a:r>
            <a:endParaRPr lang="en-US" sz="1800" dirty="0">
              <a:latin typeface="Courier New" pitchFamily="49" charset="0"/>
            </a:endParaRP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dirty="0">
                <a:latin typeface="Courier New" pitchFamily="49" charset="0"/>
              </a:rPr>
              <a:t>    </a:t>
            </a:r>
            <a:r>
              <a:rPr lang="en-US" sz="1800" b="1" dirty="0">
                <a:latin typeface="Courier New" pitchFamily="49" charset="0"/>
              </a:rPr>
              <a:t>return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smtClean="0">
                <a:latin typeface="Courier New" pitchFamily="49" charset="0"/>
              </a:rPr>
              <a:t>!v;</a:t>
            </a:r>
            <a:endParaRPr lang="en-US" sz="1800" dirty="0">
              <a:latin typeface="Courier New" pitchFamily="49" charset="0"/>
            </a:endParaRP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b="1" dirty="0">
                <a:latin typeface="Courier New" pitchFamily="49" charset="0"/>
              </a:rPr>
              <a:t>endmethod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b="1" dirty="0" smtClean="0">
                <a:latin typeface="Courier New" pitchFamily="49" charset="0"/>
              </a:rPr>
              <a:t>  </a:t>
            </a:r>
            <a:r>
              <a:rPr lang="en-US" sz="1800" b="1" dirty="0">
                <a:latin typeface="Courier New" pitchFamily="49" charset="0"/>
              </a:rPr>
              <a:t>method </a:t>
            </a:r>
            <a:r>
              <a:rPr lang="en-US" sz="1800" dirty="0">
                <a:latin typeface="Courier New" pitchFamily="49" charset="0"/>
              </a:rPr>
              <a:t>Bool </a:t>
            </a:r>
            <a:r>
              <a:rPr lang="en-US" sz="1800" dirty="0" smtClean="0">
                <a:latin typeface="Courier New" pitchFamily="49" charset="0"/>
              </a:rPr>
              <a:t>notEmpty;</a:t>
            </a:r>
            <a:endParaRPr lang="en-US" sz="1800" dirty="0">
              <a:latin typeface="Courier New" pitchFamily="49" charset="0"/>
            </a:endParaRP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dirty="0">
                <a:latin typeface="Courier New" pitchFamily="49" charset="0"/>
              </a:rPr>
              <a:t>    </a:t>
            </a:r>
            <a:r>
              <a:rPr lang="en-US" sz="1800" b="1" dirty="0">
                <a:latin typeface="Courier New" pitchFamily="49" charset="0"/>
              </a:rPr>
              <a:t>return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smtClean="0">
                <a:latin typeface="Courier New" pitchFamily="49" charset="0"/>
              </a:rPr>
              <a:t>v;</a:t>
            </a:r>
            <a:endParaRPr lang="en-US" sz="1800" dirty="0">
              <a:latin typeface="Courier New" pitchFamily="49" charset="0"/>
            </a:endParaRP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b="1" dirty="0">
                <a:latin typeface="Courier New" pitchFamily="49" charset="0"/>
              </a:rPr>
              <a:t>endmethod</a:t>
            </a:r>
            <a:endParaRPr lang="en-US" sz="1800" dirty="0" smtClean="0">
              <a:latin typeface="Courier New" pitchFamily="49" charset="0"/>
            </a:endParaRP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dirty="0" smtClean="0">
                <a:latin typeface="Courier New" pitchFamily="49" charset="0"/>
              </a:rPr>
              <a:t>  </a:t>
            </a:r>
            <a:r>
              <a:rPr lang="en-US" sz="1800" b="1" dirty="0">
                <a:latin typeface="Courier New" pitchFamily="49" charset="0"/>
              </a:rPr>
              <a:t>method Action </a:t>
            </a:r>
            <a:r>
              <a:rPr lang="en-US" sz="1800" dirty="0">
                <a:latin typeface="Courier New" pitchFamily="49" charset="0"/>
              </a:rPr>
              <a:t>enq(t x</a:t>
            </a:r>
            <a:r>
              <a:rPr lang="en-US" sz="1800" dirty="0" smtClean="0">
                <a:latin typeface="Courier New" pitchFamily="49" charset="0"/>
              </a:rPr>
              <a:t>);</a:t>
            </a:r>
            <a:endParaRPr lang="en-US" sz="1800" dirty="0">
              <a:latin typeface="Courier New" pitchFamily="49" charset="0"/>
            </a:endParaRP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dirty="0">
                <a:latin typeface="Courier New" pitchFamily="49" charset="0"/>
              </a:rPr>
              <a:t>    </a:t>
            </a:r>
            <a:r>
              <a:rPr lang="en-US" sz="1800" dirty="0" smtClean="0">
                <a:latin typeface="Courier New" pitchFamily="49" charset="0"/>
              </a:rPr>
              <a:t>v &lt;= True; d &lt;= x;</a:t>
            </a:r>
            <a:endParaRPr lang="en-US" sz="1800" dirty="0">
              <a:latin typeface="Courier New" pitchFamily="49" charset="0"/>
            </a:endParaRP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b="1" dirty="0">
                <a:latin typeface="Courier New" pitchFamily="49" charset="0"/>
              </a:rPr>
              <a:t>endmethod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b="1" dirty="0">
                <a:latin typeface="Courier New" pitchFamily="49" charset="0"/>
              </a:rPr>
              <a:t>  method Action </a:t>
            </a:r>
            <a:r>
              <a:rPr lang="en-US" sz="1800" dirty="0" smtClean="0">
                <a:latin typeface="Courier New" pitchFamily="49" charset="0"/>
              </a:rPr>
              <a:t>deq;</a:t>
            </a:r>
            <a:endParaRPr lang="en-US" sz="1800" dirty="0">
              <a:latin typeface="Courier New" pitchFamily="49" charset="0"/>
            </a:endParaRP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dirty="0">
                <a:latin typeface="Courier New" pitchFamily="49" charset="0"/>
              </a:rPr>
              <a:t>    </a:t>
            </a:r>
            <a:r>
              <a:rPr lang="en-US" sz="1800" dirty="0" smtClean="0">
                <a:latin typeface="Courier New" pitchFamily="49" charset="0"/>
              </a:rPr>
              <a:t>v &lt;= False;</a:t>
            </a:r>
            <a:endParaRPr lang="en-US" sz="1800" dirty="0">
              <a:latin typeface="Courier New" pitchFamily="49" charset="0"/>
            </a:endParaRP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b="1" dirty="0">
                <a:latin typeface="Courier New" pitchFamily="49" charset="0"/>
              </a:rPr>
              <a:t>endmethod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b="1" dirty="0">
                <a:latin typeface="Courier New" pitchFamily="49" charset="0"/>
              </a:rPr>
              <a:t>  method </a:t>
            </a:r>
            <a:r>
              <a:rPr lang="en-US" sz="1800" dirty="0">
                <a:latin typeface="Courier New" pitchFamily="49" charset="0"/>
              </a:rPr>
              <a:t>t </a:t>
            </a:r>
            <a:r>
              <a:rPr lang="en-US" sz="1800" dirty="0" smtClean="0">
                <a:latin typeface="Courier New" pitchFamily="49" charset="0"/>
              </a:rPr>
              <a:t>first;</a:t>
            </a:r>
            <a:endParaRPr lang="en-US" sz="1800" dirty="0">
              <a:latin typeface="Courier New" pitchFamily="49" charset="0"/>
            </a:endParaRP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dirty="0">
                <a:latin typeface="Courier New" pitchFamily="49" charset="0"/>
              </a:rPr>
              <a:t>    </a:t>
            </a:r>
            <a:r>
              <a:rPr lang="en-US" sz="1800" b="1" dirty="0">
                <a:latin typeface="Courier New" pitchFamily="49" charset="0"/>
              </a:rPr>
              <a:t>return</a:t>
            </a: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smtClean="0">
                <a:latin typeface="Courier New" pitchFamily="49" charset="0"/>
              </a:rPr>
              <a:t>d;</a:t>
            </a:r>
            <a:endParaRPr lang="en-US" sz="1800" dirty="0">
              <a:latin typeface="Courier New" pitchFamily="49" charset="0"/>
            </a:endParaRP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dirty="0">
                <a:latin typeface="Courier New" pitchFamily="49" charset="0"/>
              </a:rPr>
              <a:t>  </a:t>
            </a:r>
            <a:r>
              <a:rPr lang="en-US" sz="1800" b="1" dirty="0">
                <a:latin typeface="Courier New" pitchFamily="49" charset="0"/>
              </a:rPr>
              <a:t>endmethod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b="1" dirty="0" smtClean="0">
                <a:latin typeface="Courier New" pitchFamily="49" charset="0"/>
              </a:rPr>
              <a:t>endmodule </a:t>
            </a:r>
            <a:endParaRPr lang="en-US" sz="1800" b="1" i="1" dirty="0">
              <a:latin typeface="Courier New" pitchFamily="49" charset="0"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title"/>
          </p:nvPr>
        </p:nvSpPr>
        <p:spPr>
          <a:xfrm>
            <a:off x="793623" y="87765"/>
            <a:ext cx="7772400" cy="1143000"/>
          </a:xfrm>
        </p:spPr>
        <p:txBody>
          <a:bodyPr/>
          <a:lstStyle/>
          <a:p>
            <a:r>
              <a:rPr lang="en-US" sz="4000" dirty="0" smtClean="0"/>
              <a:t>One-Element FIFO Implementation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5880045" y="2566613"/>
            <a:ext cx="2685978" cy="3560123"/>
            <a:chOff x="5880045" y="2566613"/>
            <a:chExt cx="2685978" cy="3560123"/>
          </a:xfrm>
        </p:grpSpPr>
        <p:grpSp>
          <p:nvGrpSpPr>
            <p:cNvPr id="39" name="Group 5"/>
            <p:cNvGrpSpPr>
              <a:grpSpLocks/>
            </p:cNvGrpSpPr>
            <p:nvPr/>
          </p:nvGrpSpPr>
          <p:grpSpPr bwMode="auto">
            <a:xfrm>
              <a:off x="6075230" y="2566613"/>
              <a:ext cx="1139825" cy="434975"/>
              <a:chOff x="1847" y="2079"/>
              <a:chExt cx="718" cy="274"/>
            </a:xfrm>
          </p:grpSpPr>
          <p:sp>
            <p:nvSpPr>
              <p:cNvPr id="63" name="Line 6"/>
              <p:cNvSpPr>
                <a:spLocks noChangeShapeType="1"/>
              </p:cNvSpPr>
              <p:nvPr/>
            </p:nvSpPr>
            <p:spPr bwMode="auto">
              <a:xfrm rot="10800000" flipH="1">
                <a:off x="1847" y="2284"/>
                <a:ext cx="718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 dirty="0">
                  <a:latin typeface="+mn-lt"/>
                </a:endParaRPr>
              </a:p>
            </p:txBody>
          </p:sp>
          <p:sp>
            <p:nvSpPr>
              <p:cNvPr id="64" name="Line 7"/>
              <p:cNvSpPr>
                <a:spLocks noChangeShapeType="1"/>
              </p:cNvSpPr>
              <p:nvPr/>
            </p:nvSpPr>
            <p:spPr bwMode="auto">
              <a:xfrm>
                <a:off x="2182" y="2215"/>
                <a:ext cx="107" cy="13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+mn-lt"/>
                </a:endParaRPr>
              </a:p>
            </p:txBody>
          </p:sp>
          <p:sp>
            <p:nvSpPr>
              <p:cNvPr id="65" name="Text Box 8"/>
              <p:cNvSpPr txBox="1">
                <a:spLocks noChangeArrowheads="1"/>
              </p:cNvSpPr>
              <p:nvPr/>
            </p:nvSpPr>
            <p:spPr bwMode="auto">
              <a:xfrm>
                <a:off x="2174" y="2079"/>
                <a:ext cx="212" cy="2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i="1" dirty="0" smtClean="0">
                    <a:latin typeface="+mn-lt"/>
                  </a:rPr>
                  <a:t>x</a:t>
                </a:r>
                <a:endParaRPr lang="en-US" i="1" dirty="0">
                  <a:latin typeface="+mn-lt"/>
                </a:endParaRPr>
              </a:p>
            </p:txBody>
          </p:sp>
        </p:grpSp>
        <p:sp>
          <p:nvSpPr>
            <p:cNvPr id="40" name="Rectangle 39"/>
            <p:cNvSpPr>
              <a:spLocks noChangeArrowheads="1"/>
            </p:cNvSpPr>
            <p:nvPr/>
          </p:nvSpPr>
          <p:spPr bwMode="auto">
            <a:xfrm>
              <a:off x="7213472" y="2773936"/>
              <a:ext cx="1352551" cy="3352800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41" name="Rectangle 40"/>
            <p:cNvSpPr>
              <a:spLocks noChangeArrowheads="1"/>
            </p:cNvSpPr>
            <p:nvPr/>
          </p:nvSpPr>
          <p:spPr bwMode="auto">
            <a:xfrm>
              <a:off x="7218234" y="2826324"/>
              <a:ext cx="317500" cy="638175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42" name="Line 14"/>
            <p:cNvSpPr>
              <a:spLocks noChangeShapeType="1"/>
            </p:cNvSpPr>
            <p:nvPr/>
          </p:nvSpPr>
          <p:spPr bwMode="auto">
            <a:xfrm flipH="1">
              <a:off x="6073646" y="4337624"/>
              <a:ext cx="113982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43" name="Line 16"/>
            <p:cNvSpPr>
              <a:spLocks noChangeShapeType="1"/>
            </p:cNvSpPr>
            <p:nvPr/>
          </p:nvSpPr>
          <p:spPr bwMode="auto">
            <a:xfrm rot="10800000" flipH="1">
              <a:off x="6076821" y="3139061"/>
              <a:ext cx="113982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44" name="Text Box 17"/>
            <p:cNvSpPr txBox="1">
              <a:spLocks noChangeArrowheads="1"/>
            </p:cNvSpPr>
            <p:nvPr/>
          </p:nvSpPr>
          <p:spPr bwMode="auto">
            <a:xfrm>
              <a:off x="6162546" y="2831086"/>
              <a:ext cx="498475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dirty="0" smtClean="0">
                  <a:latin typeface="+mn-lt"/>
                </a:rPr>
                <a:t>en</a:t>
              </a:r>
              <a:endParaRPr lang="en-US" dirty="0">
                <a:latin typeface="+mn-lt"/>
              </a:endParaRPr>
            </a:p>
          </p:txBody>
        </p:sp>
        <p:sp>
          <p:nvSpPr>
            <p:cNvPr id="45" name="Rectangle 18"/>
            <p:cNvSpPr>
              <a:spLocks noChangeArrowheads="1"/>
            </p:cNvSpPr>
            <p:nvPr/>
          </p:nvSpPr>
          <p:spPr bwMode="auto">
            <a:xfrm>
              <a:off x="7218234" y="3510536"/>
              <a:ext cx="315913" cy="52546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46" name="Line 21"/>
            <p:cNvSpPr>
              <a:spLocks noChangeShapeType="1"/>
            </p:cNvSpPr>
            <p:nvPr/>
          </p:nvSpPr>
          <p:spPr bwMode="auto">
            <a:xfrm rot="10800000" flipH="1">
              <a:off x="6084759" y="3658174"/>
              <a:ext cx="113982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47" name="Text Box 22"/>
            <p:cNvSpPr txBox="1">
              <a:spLocks noChangeArrowheads="1"/>
            </p:cNvSpPr>
            <p:nvPr/>
          </p:nvSpPr>
          <p:spPr bwMode="auto">
            <a:xfrm>
              <a:off x="6170484" y="3351786"/>
              <a:ext cx="498475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dirty="0" smtClean="0">
                  <a:latin typeface="+mn-lt"/>
                </a:rPr>
                <a:t>en</a:t>
              </a:r>
              <a:endParaRPr lang="en-US" dirty="0">
                <a:latin typeface="+mn-lt"/>
              </a:endParaRPr>
            </a:p>
          </p:txBody>
        </p:sp>
        <p:sp>
          <p:nvSpPr>
            <p:cNvPr id="48" name="Rectangle 23"/>
            <p:cNvSpPr>
              <a:spLocks noChangeArrowheads="1"/>
            </p:cNvSpPr>
            <p:nvPr/>
          </p:nvSpPr>
          <p:spPr bwMode="auto">
            <a:xfrm>
              <a:off x="7218234" y="4074099"/>
              <a:ext cx="328613" cy="52546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49" name="Text Box 24"/>
            <p:cNvSpPr txBox="1">
              <a:spLocks noChangeArrowheads="1"/>
            </p:cNvSpPr>
            <p:nvPr/>
          </p:nvSpPr>
          <p:spPr bwMode="auto">
            <a:xfrm rot="16200000">
              <a:off x="7026147" y="2964436"/>
              <a:ext cx="658813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buNone/>
              </a:pPr>
              <a:r>
                <a:rPr lang="en-US" dirty="0">
                  <a:latin typeface="+mn-lt"/>
                </a:rPr>
                <a:t>enq</a:t>
              </a:r>
            </a:p>
          </p:txBody>
        </p:sp>
        <p:sp>
          <p:nvSpPr>
            <p:cNvPr id="50" name="Text Box 25"/>
            <p:cNvSpPr txBox="1">
              <a:spLocks noChangeArrowheads="1"/>
            </p:cNvSpPr>
            <p:nvPr/>
          </p:nvSpPr>
          <p:spPr bwMode="auto">
            <a:xfrm rot="16200000">
              <a:off x="7027735" y="3575623"/>
              <a:ext cx="657225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buNone/>
              </a:pPr>
              <a:r>
                <a:rPr lang="en-US" dirty="0">
                  <a:latin typeface="+mn-lt"/>
                </a:rPr>
                <a:t>deq</a:t>
              </a:r>
            </a:p>
          </p:txBody>
        </p:sp>
        <p:sp>
          <p:nvSpPr>
            <p:cNvPr id="51" name="Text Box 26"/>
            <p:cNvSpPr txBox="1">
              <a:spLocks noChangeArrowheads="1"/>
            </p:cNvSpPr>
            <p:nvPr/>
          </p:nvSpPr>
          <p:spPr bwMode="auto">
            <a:xfrm rot="16200000">
              <a:off x="7469793" y="3995653"/>
              <a:ext cx="1135063" cy="7239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>
                <a:buNone/>
              </a:pPr>
              <a:r>
                <a:rPr lang="en-US" dirty="0" smtClean="0">
                  <a:latin typeface="+mn-lt"/>
                </a:rPr>
                <a:t>Fifo</a:t>
              </a:r>
              <a:endParaRPr lang="en-US" dirty="0">
                <a:latin typeface="+mn-lt"/>
              </a:endParaRPr>
            </a:p>
            <a:p>
              <a:pPr algn="ctr">
                <a:buNone/>
              </a:pPr>
              <a:r>
                <a:rPr lang="en-US" dirty="0">
                  <a:latin typeface="+mn-lt"/>
                </a:rPr>
                <a:t>module</a:t>
              </a:r>
            </a:p>
          </p:txBody>
        </p:sp>
        <p:sp>
          <p:nvSpPr>
            <p:cNvPr id="52" name="Text Box 11"/>
            <p:cNvSpPr txBox="1">
              <a:spLocks noChangeArrowheads="1"/>
            </p:cNvSpPr>
            <p:nvPr/>
          </p:nvSpPr>
          <p:spPr bwMode="auto">
            <a:xfrm rot="16200000">
              <a:off x="7030910" y="4158236"/>
              <a:ext cx="677863" cy="400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dirty="0" smtClean="0">
                  <a:latin typeface="+mn-lt"/>
                </a:rPr>
                <a:t>!full</a:t>
              </a:r>
              <a:endParaRPr lang="en-US" dirty="0">
                <a:latin typeface="+mn-lt"/>
              </a:endParaRPr>
            </a:p>
          </p:txBody>
        </p:sp>
        <p:grpSp>
          <p:nvGrpSpPr>
            <p:cNvPr id="53" name="Group 52"/>
            <p:cNvGrpSpPr/>
            <p:nvPr/>
          </p:nvGrpSpPr>
          <p:grpSpPr>
            <a:xfrm>
              <a:off x="7154552" y="4564392"/>
              <a:ext cx="400050" cy="939800"/>
              <a:chOff x="4925763" y="4703642"/>
              <a:chExt cx="400050" cy="939800"/>
            </a:xfrm>
          </p:grpSpPr>
          <p:sp>
            <p:nvSpPr>
              <p:cNvPr id="61" name="Rectangle 23"/>
              <p:cNvSpPr>
                <a:spLocks noChangeArrowheads="1"/>
              </p:cNvSpPr>
              <p:nvPr/>
            </p:nvSpPr>
            <p:spPr bwMode="auto">
              <a:xfrm>
                <a:off x="4997200" y="4776978"/>
                <a:ext cx="328613" cy="762383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dirty="0">
                  <a:latin typeface="+mn-lt"/>
                </a:endParaRPr>
              </a:p>
            </p:txBody>
          </p:sp>
          <p:sp>
            <p:nvSpPr>
              <p:cNvPr id="62" name="Text Box 10"/>
              <p:cNvSpPr txBox="1">
                <a:spLocks noChangeArrowheads="1"/>
              </p:cNvSpPr>
              <p:nvPr/>
            </p:nvSpPr>
            <p:spPr bwMode="auto">
              <a:xfrm rot="16200000">
                <a:off x="4655888" y="4973517"/>
                <a:ext cx="939800" cy="4000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/>
                <a:r>
                  <a:rPr lang="en-US" dirty="0" smtClean="0">
                    <a:latin typeface="+mn-lt"/>
                  </a:rPr>
                  <a:t>!emty</a:t>
                </a:r>
                <a:endParaRPr lang="en-US" dirty="0">
                  <a:latin typeface="+mn-lt"/>
                </a:endParaRPr>
              </a:p>
            </p:txBody>
          </p:sp>
        </p:grpSp>
        <p:sp>
          <p:nvSpPr>
            <p:cNvPr id="54" name="Line 14"/>
            <p:cNvSpPr>
              <a:spLocks noChangeShapeType="1"/>
            </p:cNvSpPr>
            <p:nvPr/>
          </p:nvSpPr>
          <p:spPr bwMode="auto">
            <a:xfrm flipH="1">
              <a:off x="6080483" y="4953587"/>
              <a:ext cx="113982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55" name="Line 14"/>
            <p:cNvSpPr>
              <a:spLocks noChangeShapeType="1"/>
            </p:cNvSpPr>
            <p:nvPr/>
          </p:nvSpPr>
          <p:spPr bwMode="auto">
            <a:xfrm flipH="1">
              <a:off x="6068579" y="5723101"/>
              <a:ext cx="1139825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56" name="Rectangle 23"/>
            <p:cNvSpPr>
              <a:spLocks noChangeArrowheads="1"/>
            </p:cNvSpPr>
            <p:nvPr/>
          </p:nvSpPr>
          <p:spPr bwMode="auto">
            <a:xfrm>
              <a:off x="7213167" y="5459576"/>
              <a:ext cx="328613" cy="52546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dirty="0">
                <a:latin typeface="+mn-lt"/>
              </a:endParaRPr>
            </a:p>
          </p:txBody>
        </p:sp>
        <p:sp>
          <p:nvSpPr>
            <p:cNvPr id="57" name="Text Box 11"/>
            <p:cNvSpPr txBox="1">
              <a:spLocks noChangeArrowheads="1"/>
            </p:cNvSpPr>
            <p:nvPr/>
          </p:nvSpPr>
          <p:spPr bwMode="auto">
            <a:xfrm rot="16200000">
              <a:off x="7023511" y="5542002"/>
              <a:ext cx="68801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dirty="0" smtClean="0">
                  <a:latin typeface="+mn-lt"/>
                </a:rPr>
                <a:t>first</a:t>
              </a:r>
              <a:endParaRPr lang="en-US" dirty="0">
                <a:latin typeface="+mn-lt"/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6131645" y="3999326"/>
              <a:ext cx="105349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notFull</a:t>
              </a:r>
              <a:endParaRPr lang="en-US" i="1" dirty="0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5880045" y="4618809"/>
              <a:ext cx="142859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notEmpty</a:t>
              </a:r>
              <a:endParaRPr lang="en-US" i="1" dirty="0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6347969" y="5370820"/>
              <a:ext cx="68800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i="1" dirty="0" smtClean="0"/>
                <a:t>first</a:t>
              </a:r>
              <a:endParaRPr lang="en-US" i="1" dirty="0"/>
            </a:p>
          </p:txBody>
        </p:sp>
      </p:grpSp>
      <p:sp>
        <p:nvSpPr>
          <p:cNvPr id="3" name="Footer Placehold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CSE 140L W2017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L04-</a:t>
            </a:r>
            <a:fld id="{4F9502F6-954B-46E9-AC05-33DEDF4CA0BF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5647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8248650" cy="1124700"/>
          </a:xfrm>
        </p:spPr>
        <p:txBody>
          <a:bodyPr/>
          <a:lstStyle/>
          <a:p>
            <a:r>
              <a:rPr lang="en-US" sz="3200" dirty="0"/>
              <a:t>FIFO Module:</a:t>
            </a:r>
            <a:br>
              <a:rPr lang="en-US" sz="3200" dirty="0"/>
            </a:br>
            <a:r>
              <a:rPr lang="en-US" sz="3200" dirty="0"/>
              <a:t>methods with guarded interfaces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7700" y="3571875"/>
            <a:ext cx="8058150" cy="2971800"/>
          </a:xfrm>
        </p:spPr>
        <p:txBody>
          <a:bodyPr/>
          <a:lstStyle/>
          <a:p>
            <a:r>
              <a:rPr lang="en-US" sz="2000" dirty="0" smtClean="0"/>
              <a:t>Every method has a </a:t>
            </a:r>
            <a:r>
              <a:rPr lang="en-US" sz="2000" i="1" dirty="0" smtClean="0"/>
              <a:t>guard</a:t>
            </a:r>
            <a:r>
              <a:rPr lang="en-US" sz="2000" dirty="0" smtClean="0"/>
              <a:t> (rdy wire); the </a:t>
            </a:r>
            <a:r>
              <a:rPr lang="en-US" sz="2000" dirty="0"/>
              <a:t>value returned by a value method is meaningful only if its guard is true</a:t>
            </a:r>
          </a:p>
          <a:p>
            <a:r>
              <a:rPr lang="en-US" sz="2000" dirty="0" smtClean="0"/>
              <a:t>Every action method has an </a:t>
            </a:r>
            <a:r>
              <a:rPr lang="en-US" sz="2000" i="1" dirty="0" smtClean="0"/>
              <a:t>enable signal </a:t>
            </a:r>
            <a:r>
              <a:rPr lang="en-US" sz="2000" dirty="0" smtClean="0"/>
              <a:t>(en wire); an action method is invoked (en is set to true) only if the guard is true </a:t>
            </a:r>
          </a:p>
          <a:p>
            <a:r>
              <a:rPr lang="en-US" sz="2000" dirty="0" smtClean="0"/>
              <a:t>Guards make it possible to transfer the responsibility of the correct use of a method from the user to the compiler</a:t>
            </a:r>
          </a:p>
          <a:p>
            <a:r>
              <a:rPr lang="en-US" sz="2000" dirty="0" smtClean="0"/>
              <a:t>Guards are </a:t>
            </a:r>
            <a:r>
              <a:rPr lang="en-US" sz="2000" dirty="0"/>
              <a:t>extraordinarily convenient for programming and </a:t>
            </a:r>
            <a:r>
              <a:rPr lang="en-US" sz="2000" dirty="0" smtClean="0"/>
              <a:t>also enhance modularity of the code</a:t>
            </a:r>
            <a:endParaRPr lang="en-US" sz="2000" dirty="0"/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1627711" y="1826427"/>
            <a:ext cx="727076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en-US" sz="1200" i="1" dirty="0">
                <a:solidFill>
                  <a:srgbClr val="FF0000"/>
                </a:solidFill>
                <a:latin typeface="+mn-lt"/>
                <a:cs typeface="Arial" charset="0"/>
              </a:rPr>
              <a:t>not full</a:t>
            </a: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1494734" y="2349407"/>
            <a:ext cx="97948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en-US" sz="1200" i="1" dirty="0">
                <a:solidFill>
                  <a:srgbClr val="FF0000"/>
                </a:solidFill>
                <a:latin typeface="+mn-lt"/>
                <a:cs typeface="Arial" charset="0"/>
              </a:rPr>
              <a:t>not empty</a:t>
            </a:r>
          </a:p>
        </p:txBody>
      </p:sp>
      <p:sp>
        <p:nvSpPr>
          <p:cNvPr id="12" name="Text Box 7"/>
          <p:cNvSpPr txBox="1">
            <a:spLocks noChangeArrowheads="1"/>
          </p:cNvSpPr>
          <p:nvPr/>
        </p:nvSpPr>
        <p:spPr bwMode="auto">
          <a:xfrm>
            <a:off x="1445148" y="2823652"/>
            <a:ext cx="97948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en-US" sz="1200" i="1" dirty="0">
                <a:solidFill>
                  <a:srgbClr val="FF0000"/>
                </a:solidFill>
                <a:latin typeface="+mn-lt"/>
                <a:cs typeface="Arial" charset="0"/>
              </a:rPr>
              <a:t>not empty</a:t>
            </a:r>
          </a:p>
        </p:txBody>
      </p:sp>
      <p:grpSp>
        <p:nvGrpSpPr>
          <p:cNvPr id="40" name="Group 39"/>
          <p:cNvGrpSpPr/>
          <p:nvPr/>
        </p:nvGrpSpPr>
        <p:grpSpPr>
          <a:xfrm>
            <a:off x="2459033" y="1232183"/>
            <a:ext cx="1363131" cy="1995488"/>
            <a:chOff x="2429399" y="1488280"/>
            <a:chExt cx="1363131" cy="1995488"/>
          </a:xfrm>
        </p:grpSpPr>
        <p:sp>
          <p:nvSpPr>
            <p:cNvPr id="14" name="Rectangle 8"/>
            <p:cNvSpPr>
              <a:spLocks noChangeArrowheads="1"/>
            </p:cNvSpPr>
            <p:nvPr/>
          </p:nvSpPr>
          <p:spPr bwMode="auto">
            <a:xfrm>
              <a:off x="3050111" y="1626393"/>
              <a:ext cx="727075" cy="1800225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sp>
          <p:nvSpPr>
            <p:cNvPr id="15" name="Rectangle 9"/>
            <p:cNvSpPr>
              <a:spLocks noChangeArrowheads="1"/>
            </p:cNvSpPr>
            <p:nvPr/>
          </p:nvSpPr>
          <p:spPr bwMode="auto">
            <a:xfrm>
              <a:off x="3050111" y="1666080"/>
              <a:ext cx="169863" cy="63341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sp>
          <p:nvSpPr>
            <p:cNvPr id="16" name="Line 10"/>
            <p:cNvSpPr>
              <a:spLocks noChangeShapeType="1"/>
            </p:cNvSpPr>
            <p:nvPr/>
          </p:nvSpPr>
          <p:spPr bwMode="auto">
            <a:xfrm rot="10800000" flipH="1">
              <a:off x="2429399" y="1727993"/>
              <a:ext cx="61436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sp>
          <p:nvSpPr>
            <p:cNvPr id="17" name="Line 11"/>
            <p:cNvSpPr>
              <a:spLocks noChangeShapeType="1"/>
            </p:cNvSpPr>
            <p:nvPr/>
          </p:nvSpPr>
          <p:spPr bwMode="auto">
            <a:xfrm>
              <a:off x="2723086" y="1643855"/>
              <a:ext cx="92075" cy="1698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sp>
          <p:nvSpPr>
            <p:cNvPr id="18" name="Text Box 12"/>
            <p:cNvSpPr txBox="1">
              <a:spLocks noChangeArrowheads="1"/>
            </p:cNvSpPr>
            <p:nvPr/>
          </p:nvSpPr>
          <p:spPr bwMode="auto">
            <a:xfrm>
              <a:off x="2668380" y="1488280"/>
              <a:ext cx="282450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</a:pPr>
              <a:r>
                <a:rPr lang="en-US" sz="1200" i="1" dirty="0">
                  <a:latin typeface="+mn-lt"/>
                  <a:cs typeface="Arial" charset="0"/>
                </a:rPr>
                <a:t>n</a:t>
              </a:r>
            </a:p>
          </p:txBody>
        </p:sp>
        <p:sp>
          <p:nvSpPr>
            <p:cNvPr id="19" name="Line 13"/>
            <p:cNvSpPr>
              <a:spLocks noChangeShapeType="1"/>
            </p:cNvSpPr>
            <p:nvPr/>
          </p:nvSpPr>
          <p:spPr bwMode="auto">
            <a:xfrm flipH="1">
              <a:off x="2437336" y="3078955"/>
              <a:ext cx="61436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sp>
          <p:nvSpPr>
            <p:cNvPr id="20" name="Line 14"/>
            <p:cNvSpPr>
              <a:spLocks noChangeShapeType="1"/>
            </p:cNvSpPr>
            <p:nvPr/>
          </p:nvSpPr>
          <p:spPr bwMode="auto">
            <a:xfrm>
              <a:off x="2737374" y="2994818"/>
              <a:ext cx="90487" cy="1698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sp>
          <p:nvSpPr>
            <p:cNvPr id="21" name="Text Box 15"/>
            <p:cNvSpPr txBox="1">
              <a:spLocks noChangeArrowheads="1"/>
            </p:cNvSpPr>
            <p:nvPr/>
          </p:nvSpPr>
          <p:spPr bwMode="auto">
            <a:xfrm>
              <a:off x="2690605" y="2845593"/>
              <a:ext cx="282450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</a:pPr>
              <a:r>
                <a:rPr lang="en-US" sz="1200" i="1" dirty="0">
                  <a:latin typeface="+mn-lt"/>
                  <a:cs typeface="Arial" charset="0"/>
                </a:rPr>
                <a:t>n</a:t>
              </a:r>
            </a:p>
          </p:txBody>
        </p:sp>
        <p:sp>
          <p:nvSpPr>
            <p:cNvPr id="22" name="Rectangle 16"/>
            <p:cNvSpPr>
              <a:spLocks noChangeArrowheads="1"/>
            </p:cNvSpPr>
            <p:nvPr/>
          </p:nvSpPr>
          <p:spPr bwMode="auto">
            <a:xfrm>
              <a:off x="3046936" y="2407443"/>
              <a:ext cx="171450" cy="409575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sp>
          <p:nvSpPr>
            <p:cNvPr id="23" name="Rectangle 17"/>
            <p:cNvSpPr>
              <a:spLocks noChangeArrowheads="1"/>
            </p:cNvSpPr>
            <p:nvPr/>
          </p:nvSpPr>
          <p:spPr bwMode="auto">
            <a:xfrm>
              <a:off x="3051699" y="2945605"/>
              <a:ext cx="177800" cy="407988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2430992" y="1866105"/>
              <a:ext cx="635001" cy="1617663"/>
              <a:chOff x="2430992" y="1866105"/>
              <a:chExt cx="635001" cy="1617663"/>
            </a:xfrm>
          </p:grpSpPr>
          <p:sp>
            <p:nvSpPr>
              <p:cNvPr id="29" name="Line 19"/>
              <p:cNvSpPr>
                <a:spLocks noChangeShapeType="1"/>
              </p:cNvSpPr>
              <p:nvPr/>
            </p:nvSpPr>
            <p:spPr bwMode="auto">
              <a:xfrm flipH="1">
                <a:off x="2430992" y="2209005"/>
                <a:ext cx="614363" cy="0"/>
              </a:xfrm>
              <a:prstGeom prst="line">
                <a:avLst/>
              </a:prstGeom>
              <a:noFill/>
              <a:ln w="12700">
                <a:solidFill>
                  <a:srgbClr val="00B05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None/>
                </a:pPr>
                <a:endParaRPr lang="en-US" dirty="0">
                  <a:latin typeface="+mn-lt"/>
                </a:endParaRPr>
              </a:p>
            </p:txBody>
          </p:sp>
          <p:sp>
            <p:nvSpPr>
              <p:cNvPr id="30" name="Text Box 20"/>
              <p:cNvSpPr txBox="1">
                <a:spLocks noChangeArrowheads="1"/>
              </p:cNvSpPr>
              <p:nvPr/>
            </p:nvSpPr>
            <p:spPr bwMode="auto">
              <a:xfrm>
                <a:off x="2502430" y="2124868"/>
                <a:ext cx="479426" cy="3079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99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None/>
                </a:pPr>
                <a:r>
                  <a:rPr lang="en-US" sz="1400" dirty="0">
                    <a:latin typeface="+mn-lt"/>
                    <a:cs typeface="Arial" charset="0"/>
                  </a:rPr>
                  <a:t>rdy</a:t>
                </a:r>
              </a:p>
            </p:txBody>
          </p:sp>
          <p:sp>
            <p:nvSpPr>
              <p:cNvPr id="31" name="Line 21"/>
              <p:cNvSpPr>
                <a:spLocks noChangeShapeType="1"/>
              </p:cNvSpPr>
              <p:nvPr/>
            </p:nvSpPr>
            <p:spPr bwMode="auto">
              <a:xfrm rot="10800000" flipH="1">
                <a:off x="2437342" y="1939130"/>
                <a:ext cx="614363" cy="0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None/>
                </a:pPr>
                <a:endParaRPr lang="en-US" dirty="0">
                  <a:latin typeface="+mn-lt"/>
                </a:endParaRPr>
              </a:p>
            </p:txBody>
          </p:sp>
          <p:sp>
            <p:nvSpPr>
              <p:cNvPr id="32" name="Text Box 22"/>
              <p:cNvSpPr txBox="1">
                <a:spLocks noChangeArrowheads="1"/>
              </p:cNvSpPr>
              <p:nvPr/>
            </p:nvSpPr>
            <p:spPr bwMode="auto">
              <a:xfrm>
                <a:off x="2435755" y="1866105"/>
                <a:ext cx="625476" cy="3079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99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None/>
                </a:pPr>
                <a:r>
                  <a:rPr lang="en-US" sz="1400" dirty="0">
                    <a:latin typeface="+mn-lt"/>
                    <a:cs typeface="Arial" charset="0"/>
                  </a:rPr>
                  <a:t>enab</a:t>
                </a:r>
              </a:p>
            </p:txBody>
          </p:sp>
          <p:sp>
            <p:nvSpPr>
              <p:cNvPr id="33" name="Line 23"/>
              <p:cNvSpPr>
                <a:spLocks noChangeShapeType="1"/>
              </p:cNvSpPr>
              <p:nvPr/>
            </p:nvSpPr>
            <p:spPr bwMode="auto">
              <a:xfrm flipH="1">
                <a:off x="2435755" y="2751930"/>
                <a:ext cx="614363" cy="0"/>
              </a:xfrm>
              <a:prstGeom prst="line">
                <a:avLst/>
              </a:prstGeom>
              <a:noFill/>
              <a:ln w="12700">
                <a:solidFill>
                  <a:srgbClr val="00B05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None/>
                </a:pPr>
                <a:endParaRPr lang="en-US" dirty="0">
                  <a:latin typeface="+mn-lt"/>
                </a:endParaRPr>
              </a:p>
            </p:txBody>
          </p:sp>
          <p:sp>
            <p:nvSpPr>
              <p:cNvPr id="34" name="Text Box 24"/>
              <p:cNvSpPr txBox="1">
                <a:spLocks noChangeArrowheads="1"/>
              </p:cNvSpPr>
              <p:nvPr/>
            </p:nvSpPr>
            <p:spPr bwMode="auto">
              <a:xfrm>
                <a:off x="2505605" y="2667793"/>
                <a:ext cx="479426" cy="3079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99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None/>
                </a:pPr>
                <a:r>
                  <a:rPr lang="en-US" sz="1400" dirty="0">
                    <a:latin typeface="+mn-lt"/>
                    <a:cs typeface="Arial" charset="0"/>
                  </a:rPr>
                  <a:t>rdy</a:t>
                </a:r>
              </a:p>
            </p:txBody>
          </p:sp>
          <p:sp>
            <p:nvSpPr>
              <p:cNvPr id="35" name="Line 25"/>
              <p:cNvSpPr>
                <a:spLocks noChangeShapeType="1"/>
              </p:cNvSpPr>
              <p:nvPr/>
            </p:nvSpPr>
            <p:spPr bwMode="auto">
              <a:xfrm rot="10800000" flipH="1">
                <a:off x="2442105" y="2483643"/>
                <a:ext cx="612776" cy="0"/>
              </a:xfrm>
              <a:prstGeom prst="line">
                <a:avLst/>
              </a:prstGeom>
              <a:noFill/>
              <a:ln w="12700">
                <a:solidFill>
                  <a:srgbClr val="FF000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None/>
                </a:pPr>
                <a:endParaRPr lang="en-US" dirty="0">
                  <a:latin typeface="+mn-lt"/>
                </a:endParaRPr>
              </a:p>
            </p:txBody>
          </p:sp>
          <p:sp>
            <p:nvSpPr>
              <p:cNvPr id="36" name="Text Box 26"/>
              <p:cNvSpPr txBox="1">
                <a:spLocks noChangeArrowheads="1"/>
              </p:cNvSpPr>
              <p:nvPr/>
            </p:nvSpPr>
            <p:spPr bwMode="auto">
              <a:xfrm>
                <a:off x="2440517" y="2409030"/>
                <a:ext cx="625476" cy="3079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99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None/>
                </a:pPr>
                <a:r>
                  <a:rPr lang="en-US" sz="1400" dirty="0">
                    <a:latin typeface="+mn-lt"/>
                    <a:cs typeface="Arial" charset="0"/>
                  </a:rPr>
                  <a:t>enab</a:t>
                </a:r>
              </a:p>
            </p:txBody>
          </p:sp>
          <p:sp>
            <p:nvSpPr>
              <p:cNvPr id="37" name="Line 27"/>
              <p:cNvSpPr>
                <a:spLocks noChangeShapeType="1"/>
              </p:cNvSpPr>
              <p:nvPr/>
            </p:nvSpPr>
            <p:spPr bwMode="auto">
              <a:xfrm flipH="1">
                <a:off x="2440517" y="3259930"/>
                <a:ext cx="612776" cy="0"/>
              </a:xfrm>
              <a:prstGeom prst="line">
                <a:avLst/>
              </a:prstGeom>
              <a:noFill/>
              <a:ln w="12700">
                <a:solidFill>
                  <a:srgbClr val="00B050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None/>
                </a:pPr>
                <a:endParaRPr lang="en-US" dirty="0">
                  <a:latin typeface="+mn-lt"/>
                </a:endParaRPr>
              </a:p>
            </p:txBody>
          </p:sp>
          <p:sp>
            <p:nvSpPr>
              <p:cNvPr id="38" name="Text Box 28"/>
              <p:cNvSpPr txBox="1">
                <a:spLocks noChangeArrowheads="1"/>
              </p:cNvSpPr>
              <p:nvPr/>
            </p:nvSpPr>
            <p:spPr bwMode="auto">
              <a:xfrm>
                <a:off x="2510367" y="3175793"/>
                <a:ext cx="479426" cy="3079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99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None/>
                </a:pPr>
                <a:r>
                  <a:rPr lang="en-US" sz="1400" dirty="0">
                    <a:latin typeface="+mn-lt"/>
                    <a:cs typeface="Arial" charset="0"/>
                  </a:rPr>
                  <a:t>rdy</a:t>
                </a:r>
              </a:p>
            </p:txBody>
          </p:sp>
        </p:grpSp>
        <p:sp>
          <p:nvSpPr>
            <p:cNvPr id="25" name="Text Box 29"/>
            <p:cNvSpPr txBox="1">
              <a:spLocks noChangeArrowheads="1"/>
            </p:cNvSpPr>
            <p:nvPr/>
          </p:nvSpPr>
          <p:spPr bwMode="auto">
            <a:xfrm rot="16200000">
              <a:off x="2864090" y="1816993"/>
              <a:ext cx="518091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</a:pPr>
              <a:r>
                <a:rPr lang="en-US" sz="1400" dirty="0">
                  <a:latin typeface="+mn-lt"/>
                  <a:cs typeface="Arial" charset="0"/>
                </a:rPr>
                <a:t>enq</a:t>
              </a:r>
            </a:p>
          </p:txBody>
        </p:sp>
        <p:sp>
          <p:nvSpPr>
            <p:cNvPr id="26" name="Text Box 30"/>
            <p:cNvSpPr txBox="1">
              <a:spLocks noChangeArrowheads="1"/>
            </p:cNvSpPr>
            <p:nvPr/>
          </p:nvSpPr>
          <p:spPr bwMode="auto">
            <a:xfrm rot="16200000">
              <a:off x="2864891" y="2463105"/>
              <a:ext cx="516488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</a:pPr>
              <a:r>
                <a:rPr lang="en-US" sz="1400" dirty="0">
                  <a:latin typeface="+mn-lt"/>
                  <a:cs typeface="Arial" charset="0"/>
                </a:rPr>
                <a:t>deq</a:t>
              </a:r>
            </a:p>
          </p:txBody>
        </p:sp>
        <p:sp>
          <p:nvSpPr>
            <p:cNvPr id="27" name="Text Box 31"/>
            <p:cNvSpPr txBox="1">
              <a:spLocks noChangeArrowheads="1"/>
            </p:cNvSpPr>
            <p:nvPr/>
          </p:nvSpPr>
          <p:spPr bwMode="auto">
            <a:xfrm rot="16200000">
              <a:off x="2854472" y="2996505"/>
              <a:ext cx="537328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</a:pPr>
              <a:r>
                <a:rPr lang="en-US" sz="1400" dirty="0">
                  <a:latin typeface="+mn-lt"/>
                  <a:cs typeface="Arial" charset="0"/>
                </a:rPr>
                <a:t>first</a:t>
              </a:r>
            </a:p>
          </p:txBody>
        </p:sp>
        <p:sp>
          <p:nvSpPr>
            <p:cNvPr id="28" name="Text Box 32"/>
            <p:cNvSpPr txBox="1">
              <a:spLocks noChangeArrowheads="1"/>
            </p:cNvSpPr>
            <p:nvPr/>
          </p:nvSpPr>
          <p:spPr bwMode="auto">
            <a:xfrm>
              <a:off x="3186274" y="2427931"/>
              <a:ext cx="606256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</a:pPr>
              <a:r>
                <a:rPr lang="en-US" sz="1400" dirty="0">
                  <a:latin typeface="+mn-lt"/>
                  <a:cs typeface="Arial" charset="0"/>
                </a:rPr>
                <a:t>FIFO</a:t>
              </a:r>
            </a:p>
          </p:txBody>
        </p:sp>
      </p:grpSp>
      <p:sp>
        <p:nvSpPr>
          <p:cNvPr id="39" name="Rectangle 2" descr="Rectangle: Click to edit Master text styles&#10;Second level&#10;Third level&#10;Fourth level&#10;Fifth level"/>
          <p:cNvSpPr>
            <a:spLocks noChangeArrowheads="1"/>
          </p:cNvSpPr>
          <p:nvPr/>
        </p:nvSpPr>
        <p:spPr bwMode="auto">
          <a:xfrm>
            <a:off x="4127696" y="1245650"/>
            <a:ext cx="4876161" cy="1833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100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b="1" dirty="0" smtClean="0">
                <a:latin typeface="Courier New" pitchFamily="49" charset="0"/>
              </a:rPr>
              <a:t>interface</a:t>
            </a:r>
            <a:r>
              <a:rPr lang="en-US" sz="1800" dirty="0" smtClean="0">
                <a:latin typeface="Courier New" pitchFamily="49" charset="0"/>
              </a:rPr>
              <a:t> Fifo#(numeric type size,</a:t>
            </a:r>
          </a:p>
          <a:p>
            <a:pPr marL="342900" indent="-342900">
              <a:lnSpc>
                <a:spcPct val="100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dirty="0">
                <a:latin typeface="Courier New" pitchFamily="49" charset="0"/>
              </a:rPr>
              <a:t> </a:t>
            </a:r>
            <a:r>
              <a:rPr lang="en-US" sz="1800" dirty="0" smtClean="0">
                <a:latin typeface="Courier New" pitchFamily="49" charset="0"/>
              </a:rPr>
              <a:t>               type t);</a:t>
            </a:r>
            <a:endParaRPr lang="en-US" sz="1800" dirty="0">
              <a:latin typeface="Courier New" pitchFamily="49" charset="0"/>
            </a:endParaRPr>
          </a:p>
          <a:p>
            <a:pPr marL="342900" indent="-342900">
              <a:lnSpc>
                <a:spcPct val="100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b="1" dirty="0" smtClean="0">
                <a:latin typeface="Courier New" pitchFamily="49" charset="0"/>
              </a:rPr>
              <a:t>  method </a:t>
            </a:r>
            <a:r>
              <a:rPr lang="en-US" sz="1800" b="1" dirty="0">
                <a:latin typeface="Courier New" pitchFamily="49" charset="0"/>
              </a:rPr>
              <a:t>Action </a:t>
            </a:r>
            <a:r>
              <a:rPr lang="en-US" sz="1800" dirty="0">
                <a:latin typeface="Courier New" pitchFamily="49" charset="0"/>
              </a:rPr>
              <a:t>enq(t x</a:t>
            </a:r>
            <a:r>
              <a:rPr lang="en-US" sz="1800" dirty="0" smtClean="0">
                <a:latin typeface="Courier New" pitchFamily="49" charset="0"/>
              </a:rPr>
              <a:t>);</a:t>
            </a:r>
            <a:endParaRPr lang="en-US" sz="1800" dirty="0">
              <a:latin typeface="Courier New" pitchFamily="49" charset="0"/>
            </a:endParaRPr>
          </a:p>
          <a:p>
            <a:pPr marL="342900" indent="-342900">
              <a:lnSpc>
                <a:spcPct val="100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b="1" dirty="0" smtClean="0">
                <a:latin typeface="Courier New" pitchFamily="49" charset="0"/>
              </a:rPr>
              <a:t>  method </a:t>
            </a:r>
            <a:r>
              <a:rPr lang="en-US" sz="1800" b="1" dirty="0">
                <a:latin typeface="Courier New" pitchFamily="49" charset="0"/>
              </a:rPr>
              <a:t>Action </a:t>
            </a:r>
            <a:r>
              <a:rPr lang="en-US" sz="1800" dirty="0" smtClean="0">
                <a:latin typeface="Courier New" pitchFamily="49" charset="0"/>
              </a:rPr>
              <a:t>deq;</a:t>
            </a:r>
            <a:endParaRPr lang="en-US" sz="1800" dirty="0">
              <a:latin typeface="Courier New" pitchFamily="49" charset="0"/>
            </a:endParaRPr>
          </a:p>
          <a:p>
            <a:pPr marL="342900" indent="-342900">
              <a:lnSpc>
                <a:spcPct val="100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b="1" dirty="0" smtClean="0">
                <a:latin typeface="Courier New" pitchFamily="49" charset="0"/>
              </a:rPr>
              <a:t>  method </a:t>
            </a:r>
            <a:r>
              <a:rPr lang="en-US" sz="1800" dirty="0">
                <a:latin typeface="Courier New" pitchFamily="49" charset="0"/>
              </a:rPr>
              <a:t>t </a:t>
            </a:r>
            <a:r>
              <a:rPr lang="en-US" sz="1800" dirty="0" smtClean="0">
                <a:latin typeface="Courier New" pitchFamily="49" charset="0"/>
              </a:rPr>
              <a:t>first;</a:t>
            </a:r>
            <a:endParaRPr lang="en-US" sz="1800" dirty="0">
              <a:latin typeface="Courier New" pitchFamily="49" charset="0"/>
            </a:endParaRPr>
          </a:p>
          <a:p>
            <a:pPr marL="342900" indent="-342900">
              <a:lnSpc>
                <a:spcPct val="100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sz="1800" b="1" dirty="0" smtClean="0">
                <a:latin typeface="Courier New" pitchFamily="49" charset="0"/>
              </a:rPr>
              <a:t>endinterface </a:t>
            </a:r>
            <a:endParaRPr lang="en-US" sz="1800" b="1" i="1" dirty="0">
              <a:latin typeface="Courier New" pitchFamily="49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CSE 140L W2017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L04-</a:t>
            </a:r>
            <a:fld id="{4F9502F6-954B-46E9-AC05-33DEDF4CA0BF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9861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 descr="Rectangle: Click to edit Master text styles&#10;Second level&#10;Third level&#10;Fourth level&#10;Fifth level"/>
          <p:cNvSpPr>
            <a:spLocks noChangeArrowheads="1"/>
          </p:cNvSpPr>
          <p:nvPr/>
        </p:nvSpPr>
        <p:spPr bwMode="auto">
          <a:xfrm>
            <a:off x="397829" y="1427711"/>
            <a:ext cx="6336870" cy="5236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b="1" dirty="0">
                <a:latin typeface="Courier New" pitchFamily="49" charset="0"/>
              </a:rPr>
              <a:t>module</a:t>
            </a:r>
            <a:r>
              <a:rPr lang="en-US" dirty="0">
                <a:latin typeface="Courier New" pitchFamily="49" charset="0"/>
              </a:rPr>
              <a:t> </a:t>
            </a:r>
            <a:r>
              <a:rPr lang="en-US" dirty="0" smtClean="0">
                <a:latin typeface="Courier New" pitchFamily="49" charset="0"/>
              </a:rPr>
              <a:t>mkCFFifo </a:t>
            </a:r>
            <a:r>
              <a:rPr lang="en-US" dirty="0">
                <a:latin typeface="Courier New" pitchFamily="49" charset="0"/>
              </a:rPr>
              <a:t>(</a:t>
            </a:r>
            <a:r>
              <a:rPr lang="en-US" dirty="0" smtClean="0">
                <a:latin typeface="Courier New" pitchFamily="49" charset="0"/>
              </a:rPr>
              <a:t>Fifo#(1, t));</a:t>
            </a:r>
            <a:endParaRPr lang="en-US" dirty="0">
              <a:latin typeface="Courier New" pitchFamily="49" charset="0"/>
            </a:endParaRP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dirty="0">
                <a:latin typeface="Courier New" pitchFamily="49" charset="0"/>
              </a:rPr>
              <a:t>  Reg#(t)    </a:t>
            </a:r>
            <a:r>
              <a:rPr lang="en-US" dirty="0" smtClean="0">
                <a:latin typeface="Courier New" pitchFamily="49" charset="0"/>
              </a:rPr>
              <a:t>d  </a:t>
            </a:r>
            <a:r>
              <a:rPr lang="en-US" dirty="0">
                <a:latin typeface="Courier New" pitchFamily="49" charset="0"/>
              </a:rPr>
              <a:t>&lt;- </a:t>
            </a:r>
            <a:r>
              <a:rPr lang="en-US" dirty="0" smtClean="0">
                <a:latin typeface="Courier New" pitchFamily="49" charset="0"/>
              </a:rPr>
              <a:t>mkRegU; </a:t>
            </a:r>
            <a:endParaRPr lang="en-US" dirty="0">
              <a:latin typeface="Courier New" pitchFamily="49" charset="0"/>
            </a:endParaRP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dirty="0">
                <a:latin typeface="Courier New" pitchFamily="49" charset="0"/>
              </a:rPr>
              <a:t>  Reg#(Bool) </a:t>
            </a:r>
            <a:r>
              <a:rPr lang="en-US" dirty="0" smtClean="0">
                <a:latin typeface="Courier New" pitchFamily="49" charset="0"/>
              </a:rPr>
              <a:t>v  &lt;- </a:t>
            </a:r>
            <a:r>
              <a:rPr lang="en-US" dirty="0" err="1" smtClean="0">
                <a:latin typeface="Courier New" pitchFamily="49" charset="0"/>
              </a:rPr>
              <a:t>mkReg</a:t>
            </a:r>
            <a:r>
              <a:rPr lang="en-US" dirty="0" smtClean="0">
                <a:latin typeface="Courier New" pitchFamily="49" charset="0"/>
              </a:rPr>
              <a:t>(False);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b="1" dirty="0" smtClean="0">
                <a:latin typeface="Courier New" pitchFamily="49" charset="0"/>
              </a:rPr>
              <a:t>  method </a:t>
            </a:r>
            <a:r>
              <a:rPr lang="en-US" b="1" dirty="0">
                <a:latin typeface="Courier New" pitchFamily="49" charset="0"/>
              </a:rPr>
              <a:t>Action </a:t>
            </a:r>
            <a:r>
              <a:rPr lang="en-US" dirty="0">
                <a:latin typeface="Courier New" pitchFamily="49" charset="0"/>
              </a:rPr>
              <a:t>enq(t x</a:t>
            </a:r>
            <a:r>
              <a:rPr lang="en-US" dirty="0" smtClean="0">
                <a:latin typeface="Courier New" pitchFamily="49" charset="0"/>
              </a:rPr>
              <a:t>) 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dirty="0">
                <a:latin typeface="Courier New" pitchFamily="49" charset="0"/>
              </a:rPr>
              <a:t> </a:t>
            </a:r>
            <a:r>
              <a:rPr lang="en-US" dirty="0" smtClean="0">
                <a:latin typeface="Courier New" pitchFamily="49" charset="0"/>
              </a:rPr>
              <a:t>   v &lt;= True; d &lt;= x;</a:t>
            </a:r>
            <a:endParaRPr lang="en-US" dirty="0">
              <a:latin typeface="Courier New" pitchFamily="49" charset="0"/>
            </a:endParaRP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dirty="0">
                <a:latin typeface="Courier New" pitchFamily="49" charset="0"/>
              </a:rPr>
              <a:t>  </a:t>
            </a:r>
            <a:r>
              <a:rPr lang="en-US" b="1" dirty="0">
                <a:latin typeface="Courier New" pitchFamily="49" charset="0"/>
              </a:rPr>
              <a:t>endmethod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b="1" dirty="0">
                <a:latin typeface="Courier New" pitchFamily="49" charset="0"/>
              </a:rPr>
              <a:t>  method Action </a:t>
            </a:r>
            <a:r>
              <a:rPr lang="en-US" dirty="0" smtClean="0">
                <a:latin typeface="Courier New" pitchFamily="49" charset="0"/>
              </a:rPr>
              <a:t>deq </a:t>
            </a:r>
            <a:endParaRPr lang="en-US" dirty="0">
              <a:solidFill>
                <a:srgbClr val="FF0000"/>
              </a:solidFill>
              <a:latin typeface="Courier New" pitchFamily="49" charset="0"/>
            </a:endParaRP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dirty="0">
                <a:latin typeface="Courier New" pitchFamily="49" charset="0"/>
              </a:rPr>
              <a:t>    </a:t>
            </a:r>
            <a:r>
              <a:rPr lang="en-US" dirty="0" smtClean="0">
                <a:latin typeface="Courier New" pitchFamily="49" charset="0"/>
              </a:rPr>
              <a:t>v &lt;= False;</a:t>
            </a:r>
            <a:endParaRPr lang="en-US" dirty="0">
              <a:latin typeface="Courier New" pitchFamily="49" charset="0"/>
            </a:endParaRP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dirty="0">
                <a:latin typeface="Courier New" pitchFamily="49" charset="0"/>
              </a:rPr>
              <a:t>  </a:t>
            </a:r>
            <a:r>
              <a:rPr lang="en-US" b="1" dirty="0">
                <a:latin typeface="Courier New" pitchFamily="49" charset="0"/>
              </a:rPr>
              <a:t>endmethod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b="1" dirty="0">
                <a:latin typeface="Courier New" pitchFamily="49" charset="0"/>
              </a:rPr>
              <a:t>  method </a:t>
            </a:r>
            <a:r>
              <a:rPr lang="en-US" dirty="0">
                <a:latin typeface="Courier New" pitchFamily="49" charset="0"/>
              </a:rPr>
              <a:t>t </a:t>
            </a:r>
            <a:r>
              <a:rPr lang="en-US" dirty="0" smtClean="0">
                <a:latin typeface="Courier New" pitchFamily="49" charset="0"/>
              </a:rPr>
              <a:t>first </a:t>
            </a:r>
            <a:endParaRPr lang="en-US" dirty="0">
              <a:solidFill>
                <a:srgbClr val="FF0000"/>
              </a:solidFill>
              <a:latin typeface="Courier New" pitchFamily="49" charset="0"/>
            </a:endParaRP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dirty="0">
                <a:latin typeface="Courier New" pitchFamily="49" charset="0"/>
              </a:rPr>
              <a:t>    </a:t>
            </a:r>
            <a:r>
              <a:rPr lang="en-US" b="1" dirty="0">
                <a:latin typeface="Courier New" pitchFamily="49" charset="0"/>
              </a:rPr>
              <a:t>return</a:t>
            </a:r>
            <a:r>
              <a:rPr lang="en-US" dirty="0">
                <a:latin typeface="Courier New" pitchFamily="49" charset="0"/>
              </a:rPr>
              <a:t> </a:t>
            </a:r>
            <a:r>
              <a:rPr lang="en-US" dirty="0" smtClean="0">
                <a:latin typeface="Courier New" pitchFamily="49" charset="0"/>
              </a:rPr>
              <a:t>d;</a:t>
            </a:r>
            <a:endParaRPr lang="en-US" dirty="0">
              <a:latin typeface="Courier New" pitchFamily="49" charset="0"/>
            </a:endParaRP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dirty="0">
                <a:latin typeface="Courier New" pitchFamily="49" charset="0"/>
              </a:rPr>
              <a:t>  </a:t>
            </a:r>
            <a:r>
              <a:rPr lang="en-US" b="1" dirty="0">
                <a:latin typeface="Courier New" pitchFamily="49" charset="0"/>
              </a:rPr>
              <a:t>endmethod</a:t>
            </a:r>
          </a:p>
          <a:p>
            <a:pPr marL="342900" indent="-342900">
              <a:lnSpc>
                <a:spcPct val="95000"/>
              </a:lnSpc>
              <a:spcBef>
                <a:spcPct val="5000"/>
              </a:spcBef>
              <a:buClr>
                <a:schemeClr val="hlink"/>
              </a:buClr>
              <a:buSzPct val="110000"/>
              <a:buFont typeface="Wingdings" pitchFamily="-96" charset="2"/>
              <a:buNone/>
            </a:pPr>
            <a:r>
              <a:rPr lang="en-US" b="1" dirty="0" smtClean="0">
                <a:latin typeface="Courier New" pitchFamily="49" charset="0"/>
              </a:rPr>
              <a:t>endmodule </a:t>
            </a:r>
            <a:endParaRPr lang="en-US" b="1" i="1" dirty="0">
              <a:latin typeface="Courier New" pitchFamily="49" charset="0"/>
            </a:endParaRP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8130363" cy="1143000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One-Element </a:t>
            </a:r>
            <a:r>
              <a:rPr lang="en-US" sz="3600" dirty="0"/>
              <a:t>FIFO </a:t>
            </a:r>
            <a:r>
              <a:rPr lang="en-US" sz="3600" dirty="0" smtClean="0"/>
              <a:t>Implementation with guards</a:t>
            </a:r>
          </a:p>
        </p:txBody>
      </p:sp>
      <p:sp>
        <p:nvSpPr>
          <p:cNvPr id="35" name="Text Box 5"/>
          <p:cNvSpPr txBox="1">
            <a:spLocks noChangeArrowheads="1"/>
          </p:cNvSpPr>
          <p:nvPr/>
        </p:nvSpPr>
        <p:spPr bwMode="auto">
          <a:xfrm>
            <a:off x="6371161" y="2620348"/>
            <a:ext cx="727076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en-US" sz="1200" i="1" dirty="0">
                <a:solidFill>
                  <a:srgbClr val="FF0000"/>
                </a:solidFill>
                <a:latin typeface="+mn-lt"/>
                <a:cs typeface="Arial" charset="0"/>
              </a:rPr>
              <a:t>not full</a:t>
            </a:r>
          </a:p>
        </p:txBody>
      </p:sp>
      <p:sp>
        <p:nvSpPr>
          <p:cNvPr id="36" name="Text Box 6"/>
          <p:cNvSpPr txBox="1">
            <a:spLocks noChangeArrowheads="1"/>
          </p:cNvSpPr>
          <p:nvPr/>
        </p:nvSpPr>
        <p:spPr bwMode="auto">
          <a:xfrm>
            <a:off x="6193361" y="3131523"/>
            <a:ext cx="97948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en-US" sz="1200" i="1" dirty="0">
                <a:solidFill>
                  <a:srgbClr val="FF0000"/>
                </a:solidFill>
                <a:latin typeface="+mn-lt"/>
                <a:cs typeface="Arial" charset="0"/>
              </a:rPr>
              <a:t>not empty</a:t>
            </a:r>
          </a:p>
        </p:txBody>
      </p:sp>
      <p:sp>
        <p:nvSpPr>
          <p:cNvPr id="37" name="Text Box 7"/>
          <p:cNvSpPr txBox="1">
            <a:spLocks noChangeArrowheads="1"/>
          </p:cNvSpPr>
          <p:nvPr/>
        </p:nvSpPr>
        <p:spPr bwMode="auto">
          <a:xfrm>
            <a:off x="6188598" y="3661749"/>
            <a:ext cx="979488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ClrTx/>
              <a:buSzTx/>
              <a:buNone/>
            </a:pPr>
            <a:r>
              <a:rPr lang="en-US" sz="1200" i="1" dirty="0">
                <a:solidFill>
                  <a:srgbClr val="FF0000"/>
                </a:solidFill>
                <a:latin typeface="+mn-lt"/>
                <a:cs typeface="Arial" charset="0"/>
              </a:rPr>
              <a:t>not empty</a:t>
            </a:r>
          </a:p>
        </p:txBody>
      </p:sp>
      <p:grpSp>
        <p:nvGrpSpPr>
          <p:cNvPr id="38" name="Group 37"/>
          <p:cNvGrpSpPr/>
          <p:nvPr/>
        </p:nvGrpSpPr>
        <p:grpSpPr>
          <a:xfrm>
            <a:off x="7172849" y="2050255"/>
            <a:ext cx="1363131" cy="1995488"/>
            <a:chOff x="6329363" y="3349625"/>
            <a:chExt cx="1363131" cy="1995488"/>
          </a:xfrm>
        </p:grpSpPr>
        <p:sp>
          <p:nvSpPr>
            <p:cNvPr id="66" name="Rectangle 8"/>
            <p:cNvSpPr>
              <a:spLocks noChangeArrowheads="1"/>
            </p:cNvSpPr>
            <p:nvPr/>
          </p:nvSpPr>
          <p:spPr bwMode="auto">
            <a:xfrm>
              <a:off x="6950075" y="3487738"/>
              <a:ext cx="727075" cy="1800225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sp>
          <p:nvSpPr>
            <p:cNvPr id="67" name="Rectangle 9"/>
            <p:cNvSpPr>
              <a:spLocks noChangeArrowheads="1"/>
            </p:cNvSpPr>
            <p:nvPr/>
          </p:nvSpPr>
          <p:spPr bwMode="auto">
            <a:xfrm>
              <a:off x="6950075" y="3527425"/>
              <a:ext cx="169863" cy="633413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sp>
          <p:nvSpPr>
            <p:cNvPr id="68" name="Line 10"/>
            <p:cNvSpPr>
              <a:spLocks noChangeShapeType="1"/>
            </p:cNvSpPr>
            <p:nvPr/>
          </p:nvSpPr>
          <p:spPr bwMode="auto">
            <a:xfrm rot="10800000" flipH="1">
              <a:off x="6329363" y="3589338"/>
              <a:ext cx="61436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sp>
          <p:nvSpPr>
            <p:cNvPr id="69" name="Line 11"/>
            <p:cNvSpPr>
              <a:spLocks noChangeShapeType="1"/>
            </p:cNvSpPr>
            <p:nvPr/>
          </p:nvSpPr>
          <p:spPr bwMode="auto">
            <a:xfrm>
              <a:off x="6623050" y="3505200"/>
              <a:ext cx="92075" cy="16986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sp>
          <p:nvSpPr>
            <p:cNvPr id="70" name="Text Box 12"/>
            <p:cNvSpPr txBox="1">
              <a:spLocks noChangeArrowheads="1"/>
            </p:cNvSpPr>
            <p:nvPr/>
          </p:nvSpPr>
          <p:spPr bwMode="auto">
            <a:xfrm>
              <a:off x="6568344" y="3349625"/>
              <a:ext cx="282450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</a:pPr>
              <a:r>
                <a:rPr lang="en-US" sz="1200" i="1" dirty="0">
                  <a:latin typeface="+mn-lt"/>
                  <a:cs typeface="Arial" charset="0"/>
                </a:rPr>
                <a:t>n</a:t>
              </a:r>
            </a:p>
          </p:txBody>
        </p:sp>
        <p:sp>
          <p:nvSpPr>
            <p:cNvPr id="71" name="Line 13"/>
            <p:cNvSpPr>
              <a:spLocks noChangeShapeType="1"/>
            </p:cNvSpPr>
            <p:nvPr/>
          </p:nvSpPr>
          <p:spPr bwMode="auto">
            <a:xfrm flipH="1">
              <a:off x="6337300" y="4940300"/>
              <a:ext cx="61436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sp>
          <p:nvSpPr>
            <p:cNvPr id="72" name="Line 14"/>
            <p:cNvSpPr>
              <a:spLocks noChangeShapeType="1"/>
            </p:cNvSpPr>
            <p:nvPr/>
          </p:nvSpPr>
          <p:spPr bwMode="auto">
            <a:xfrm>
              <a:off x="6637338" y="4856163"/>
              <a:ext cx="90487" cy="16986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sp>
          <p:nvSpPr>
            <p:cNvPr id="73" name="Text Box 15"/>
            <p:cNvSpPr txBox="1">
              <a:spLocks noChangeArrowheads="1"/>
            </p:cNvSpPr>
            <p:nvPr/>
          </p:nvSpPr>
          <p:spPr bwMode="auto">
            <a:xfrm>
              <a:off x="6590569" y="4706938"/>
              <a:ext cx="282450" cy="27699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</a:pPr>
              <a:r>
                <a:rPr lang="en-US" sz="1200" i="1" dirty="0">
                  <a:latin typeface="+mn-lt"/>
                  <a:cs typeface="Arial" charset="0"/>
                </a:rPr>
                <a:t>n</a:t>
              </a:r>
            </a:p>
          </p:txBody>
        </p:sp>
        <p:sp>
          <p:nvSpPr>
            <p:cNvPr id="74" name="Rectangle 16"/>
            <p:cNvSpPr>
              <a:spLocks noChangeArrowheads="1"/>
            </p:cNvSpPr>
            <p:nvPr/>
          </p:nvSpPr>
          <p:spPr bwMode="auto">
            <a:xfrm>
              <a:off x="6946900" y="4268788"/>
              <a:ext cx="171450" cy="409575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sp>
          <p:nvSpPr>
            <p:cNvPr id="75" name="Rectangle 17"/>
            <p:cNvSpPr>
              <a:spLocks noChangeArrowheads="1"/>
            </p:cNvSpPr>
            <p:nvPr/>
          </p:nvSpPr>
          <p:spPr bwMode="auto">
            <a:xfrm>
              <a:off x="6951663" y="4806950"/>
              <a:ext cx="177800" cy="407988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buNone/>
              </a:pPr>
              <a:endParaRPr lang="en-US" dirty="0">
                <a:latin typeface="+mn-lt"/>
              </a:endParaRPr>
            </a:p>
          </p:txBody>
        </p:sp>
        <p:grpSp>
          <p:nvGrpSpPr>
            <p:cNvPr id="76" name="Group 18"/>
            <p:cNvGrpSpPr>
              <a:grpSpLocks/>
            </p:cNvGrpSpPr>
            <p:nvPr/>
          </p:nvGrpSpPr>
          <p:grpSpPr bwMode="auto">
            <a:xfrm>
              <a:off x="6330956" y="3727450"/>
              <a:ext cx="635001" cy="1617663"/>
              <a:chOff x="4170" y="2348"/>
              <a:chExt cx="400" cy="1019"/>
            </a:xfrm>
          </p:grpSpPr>
          <p:sp>
            <p:nvSpPr>
              <p:cNvPr id="81" name="Line 19"/>
              <p:cNvSpPr>
                <a:spLocks noChangeShapeType="1"/>
              </p:cNvSpPr>
              <p:nvPr/>
            </p:nvSpPr>
            <p:spPr bwMode="auto">
              <a:xfrm flipH="1">
                <a:off x="4170" y="2564"/>
                <a:ext cx="387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None/>
                </a:pPr>
                <a:endParaRPr lang="en-US" dirty="0">
                  <a:latin typeface="+mn-lt"/>
                </a:endParaRPr>
              </a:p>
            </p:txBody>
          </p:sp>
          <p:sp>
            <p:nvSpPr>
              <p:cNvPr id="82" name="Text Box 20"/>
              <p:cNvSpPr txBox="1">
                <a:spLocks noChangeArrowheads="1"/>
              </p:cNvSpPr>
              <p:nvPr/>
            </p:nvSpPr>
            <p:spPr bwMode="auto">
              <a:xfrm>
                <a:off x="4215" y="2511"/>
                <a:ext cx="302" cy="1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99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None/>
                </a:pPr>
                <a:r>
                  <a:rPr lang="en-US" sz="1400" dirty="0">
                    <a:latin typeface="+mn-lt"/>
                    <a:cs typeface="Arial" charset="0"/>
                  </a:rPr>
                  <a:t>rdy</a:t>
                </a:r>
              </a:p>
            </p:txBody>
          </p:sp>
          <p:sp>
            <p:nvSpPr>
              <p:cNvPr id="83" name="Line 21"/>
              <p:cNvSpPr>
                <a:spLocks noChangeShapeType="1"/>
              </p:cNvSpPr>
              <p:nvPr/>
            </p:nvSpPr>
            <p:spPr bwMode="auto">
              <a:xfrm rot="10800000" flipH="1">
                <a:off x="4174" y="2394"/>
                <a:ext cx="387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None/>
                </a:pPr>
                <a:endParaRPr lang="en-US" dirty="0">
                  <a:latin typeface="+mn-lt"/>
                </a:endParaRPr>
              </a:p>
            </p:txBody>
          </p:sp>
          <p:sp>
            <p:nvSpPr>
              <p:cNvPr id="84" name="Text Box 22"/>
              <p:cNvSpPr txBox="1">
                <a:spLocks noChangeArrowheads="1"/>
              </p:cNvSpPr>
              <p:nvPr/>
            </p:nvSpPr>
            <p:spPr bwMode="auto">
              <a:xfrm>
                <a:off x="4173" y="2348"/>
                <a:ext cx="394" cy="1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99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None/>
                </a:pPr>
                <a:r>
                  <a:rPr lang="en-US" sz="1400" dirty="0">
                    <a:latin typeface="+mn-lt"/>
                    <a:cs typeface="Arial" charset="0"/>
                  </a:rPr>
                  <a:t>enab</a:t>
                </a:r>
              </a:p>
            </p:txBody>
          </p:sp>
          <p:sp>
            <p:nvSpPr>
              <p:cNvPr id="85" name="Line 23"/>
              <p:cNvSpPr>
                <a:spLocks noChangeShapeType="1"/>
              </p:cNvSpPr>
              <p:nvPr/>
            </p:nvSpPr>
            <p:spPr bwMode="auto">
              <a:xfrm flipH="1">
                <a:off x="4173" y="2906"/>
                <a:ext cx="387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None/>
                </a:pPr>
                <a:endParaRPr lang="en-US" dirty="0">
                  <a:latin typeface="+mn-lt"/>
                </a:endParaRPr>
              </a:p>
            </p:txBody>
          </p:sp>
          <p:sp>
            <p:nvSpPr>
              <p:cNvPr id="86" name="Text Box 24"/>
              <p:cNvSpPr txBox="1">
                <a:spLocks noChangeArrowheads="1"/>
              </p:cNvSpPr>
              <p:nvPr/>
            </p:nvSpPr>
            <p:spPr bwMode="auto">
              <a:xfrm>
                <a:off x="4217" y="2853"/>
                <a:ext cx="302" cy="1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99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None/>
                </a:pPr>
                <a:r>
                  <a:rPr lang="en-US" sz="1400" dirty="0">
                    <a:latin typeface="+mn-lt"/>
                    <a:cs typeface="Arial" charset="0"/>
                  </a:rPr>
                  <a:t>rdy</a:t>
                </a:r>
              </a:p>
            </p:txBody>
          </p:sp>
          <p:sp>
            <p:nvSpPr>
              <p:cNvPr id="87" name="Line 25"/>
              <p:cNvSpPr>
                <a:spLocks noChangeShapeType="1"/>
              </p:cNvSpPr>
              <p:nvPr/>
            </p:nvSpPr>
            <p:spPr bwMode="auto">
              <a:xfrm rot="10800000" flipH="1">
                <a:off x="4177" y="2737"/>
                <a:ext cx="38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None/>
                </a:pPr>
                <a:endParaRPr lang="en-US" dirty="0">
                  <a:latin typeface="+mn-lt"/>
                </a:endParaRPr>
              </a:p>
            </p:txBody>
          </p:sp>
          <p:sp>
            <p:nvSpPr>
              <p:cNvPr id="88" name="Text Box 26"/>
              <p:cNvSpPr txBox="1">
                <a:spLocks noChangeArrowheads="1"/>
              </p:cNvSpPr>
              <p:nvPr/>
            </p:nvSpPr>
            <p:spPr bwMode="auto">
              <a:xfrm>
                <a:off x="4176" y="2690"/>
                <a:ext cx="394" cy="1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99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None/>
                </a:pPr>
                <a:r>
                  <a:rPr lang="en-US" sz="1400" dirty="0">
                    <a:latin typeface="+mn-lt"/>
                    <a:cs typeface="Arial" charset="0"/>
                  </a:rPr>
                  <a:t>enab</a:t>
                </a:r>
              </a:p>
            </p:txBody>
          </p:sp>
          <p:sp>
            <p:nvSpPr>
              <p:cNvPr id="89" name="Line 27"/>
              <p:cNvSpPr>
                <a:spLocks noChangeShapeType="1"/>
              </p:cNvSpPr>
              <p:nvPr/>
            </p:nvSpPr>
            <p:spPr bwMode="auto">
              <a:xfrm flipH="1">
                <a:off x="4176" y="3226"/>
                <a:ext cx="38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buNone/>
                </a:pPr>
                <a:endParaRPr lang="en-US" dirty="0">
                  <a:latin typeface="+mn-lt"/>
                </a:endParaRPr>
              </a:p>
            </p:txBody>
          </p:sp>
          <p:sp>
            <p:nvSpPr>
              <p:cNvPr id="90" name="Text Box 28"/>
              <p:cNvSpPr txBox="1">
                <a:spLocks noChangeArrowheads="1"/>
              </p:cNvSpPr>
              <p:nvPr/>
            </p:nvSpPr>
            <p:spPr bwMode="auto">
              <a:xfrm>
                <a:off x="4220" y="3173"/>
                <a:ext cx="302" cy="1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99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>
                  <a:lnSpc>
                    <a:spcPct val="100000"/>
                  </a:lnSpc>
                  <a:spcBef>
                    <a:spcPct val="0"/>
                  </a:spcBef>
                  <a:buClrTx/>
                  <a:buSzTx/>
                  <a:buNone/>
                </a:pPr>
                <a:r>
                  <a:rPr lang="en-US" sz="1400" dirty="0">
                    <a:latin typeface="+mn-lt"/>
                    <a:cs typeface="Arial" charset="0"/>
                  </a:rPr>
                  <a:t>rdy</a:t>
                </a:r>
              </a:p>
            </p:txBody>
          </p:sp>
        </p:grpSp>
        <p:sp>
          <p:nvSpPr>
            <p:cNvPr id="77" name="Text Box 29"/>
            <p:cNvSpPr txBox="1">
              <a:spLocks noChangeArrowheads="1"/>
            </p:cNvSpPr>
            <p:nvPr/>
          </p:nvSpPr>
          <p:spPr bwMode="auto">
            <a:xfrm rot="-5400000">
              <a:off x="6764054" y="3678338"/>
              <a:ext cx="518091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</a:pPr>
              <a:r>
                <a:rPr lang="en-US" sz="1400" dirty="0">
                  <a:latin typeface="+mn-lt"/>
                  <a:cs typeface="Arial" charset="0"/>
                </a:rPr>
                <a:t>enq</a:t>
              </a:r>
            </a:p>
          </p:txBody>
        </p:sp>
        <p:sp>
          <p:nvSpPr>
            <p:cNvPr id="78" name="Text Box 30"/>
            <p:cNvSpPr txBox="1">
              <a:spLocks noChangeArrowheads="1"/>
            </p:cNvSpPr>
            <p:nvPr/>
          </p:nvSpPr>
          <p:spPr bwMode="auto">
            <a:xfrm rot="-5400000">
              <a:off x="6764855" y="4324450"/>
              <a:ext cx="516488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</a:pPr>
              <a:r>
                <a:rPr lang="en-US" sz="1400" dirty="0">
                  <a:latin typeface="+mn-lt"/>
                  <a:cs typeface="Arial" charset="0"/>
                </a:rPr>
                <a:t>deq</a:t>
              </a:r>
            </a:p>
          </p:txBody>
        </p:sp>
        <p:sp>
          <p:nvSpPr>
            <p:cNvPr id="79" name="Text Box 31"/>
            <p:cNvSpPr txBox="1">
              <a:spLocks noChangeArrowheads="1"/>
            </p:cNvSpPr>
            <p:nvPr/>
          </p:nvSpPr>
          <p:spPr bwMode="auto">
            <a:xfrm rot="-5400000">
              <a:off x="6754436" y="4857850"/>
              <a:ext cx="537328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</a:pPr>
              <a:r>
                <a:rPr lang="en-US" sz="1400" dirty="0">
                  <a:latin typeface="+mn-lt"/>
                  <a:cs typeface="Arial" charset="0"/>
                </a:rPr>
                <a:t>first</a:t>
              </a:r>
            </a:p>
          </p:txBody>
        </p:sp>
        <p:sp>
          <p:nvSpPr>
            <p:cNvPr id="80" name="Text Box 32"/>
            <p:cNvSpPr txBox="1">
              <a:spLocks noChangeArrowheads="1"/>
            </p:cNvSpPr>
            <p:nvPr/>
          </p:nvSpPr>
          <p:spPr bwMode="auto">
            <a:xfrm>
              <a:off x="7086238" y="4289276"/>
              <a:ext cx="606256" cy="30777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>
                <a:lnSpc>
                  <a:spcPct val="100000"/>
                </a:lnSpc>
                <a:spcBef>
                  <a:spcPct val="0"/>
                </a:spcBef>
                <a:buClrTx/>
                <a:buSzTx/>
                <a:buNone/>
              </a:pPr>
              <a:r>
                <a:rPr lang="en-US" sz="1400" dirty="0">
                  <a:latin typeface="+mn-lt"/>
                  <a:cs typeface="Arial" charset="0"/>
                </a:rPr>
                <a:t>FIFO</a:t>
              </a:r>
            </a:p>
          </p:txBody>
        </p:sp>
      </p:grpSp>
      <p:sp>
        <p:nvSpPr>
          <p:cNvPr id="4" name="Footer Placehold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CSE 140L W2017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L04-</a:t>
            </a:r>
            <a:fld id="{4F9502F6-954B-46E9-AC05-33DEDF4CA0BF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781935" y="2243336"/>
            <a:ext cx="14157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Courier New" pitchFamily="49" charset="0"/>
              </a:rPr>
              <a:t>if</a:t>
            </a:r>
            <a:r>
              <a:rPr lang="en-US" dirty="0">
                <a:solidFill>
                  <a:srgbClr val="FF0000"/>
                </a:solidFill>
                <a:latin typeface="Courier New" pitchFamily="49" charset="0"/>
              </a:rPr>
              <a:t> (!v</a:t>
            </a:r>
            <a:r>
              <a:rPr lang="en-US" dirty="0" smtClean="0">
                <a:solidFill>
                  <a:srgbClr val="FF0000"/>
                </a:solidFill>
                <a:latin typeface="Courier New" pitchFamily="49" charset="0"/>
              </a:rPr>
              <a:t>);</a:t>
            </a:r>
            <a:endParaRPr lang="en-US" dirty="0">
              <a:solidFill>
                <a:srgbClr val="FF0000"/>
              </a:solidFill>
              <a:latin typeface="Courier New" pitchFamily="49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138898" y="3078925"/>
            <a:ext cx="12618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Courier New" pitchFamily="49" charset="0"/>
              </a:rPr>
              <a:t>if</a:t>
            </a:r>
            <a:r>
              <a:rPr lang="en-US" dirty="0">
                <a:solidFill>
                  <a:srgbClr val="FF0000"/>
                </a:solidFill>
                <a:latin typeface="Courier New" pitchFamily="49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Courier New" pitchFamily="49" charset="0"/>
              </a:rPr>
              <a:t>(v);</a:t>
            </a:r>
            <a:endParaRPr lang="en-US" dirty="0">
              <a:solidFill>
                <a:srgbClr val="FF0000"/>
              </a:solidFill>
              <a:latin typeface="Courier New" pitchFamily="49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720987" y="3891378"/>
            <a:ext cx="12618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Courier New" pitchFamily="49" charset="0"/>
              </a:rPr>
              <a:t>if</a:t>
            </a:r>
            <a:r>
              <a:rPr lang="en-US" dirty="0">
                <a:solidFill>
                  <a:srgbClr val="FF0000"/>
                </a:solidFill>
                <a:latin typeface="Courier New" pitchFamily="49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Courier New" pitchFamily="49" charset="0"/>
              </a:rPr>
              <a:t>(v);</a:t>
            </a:r>
            <a:endParaRPr lang="en-US" dirty="0">
              <a:solidFill>
                <a:srgbClr val="FF0000"/>
              </a:solidFill>
              <a:latin typeface="Courier New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24865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9" grpId="0"/>
      <p:bldP spid="4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4143</TotalTime>
  <Words>1607</Words>
  <Application>Microsoft Macintosh PowerPoint</Application>
  <PresentationFormat>On-screen Show (4:3)</PresentationFormat>
  <Paragraphs>677</Paragraphs>
  <Slides>18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CSE 140 Discussion</vt:lpstr>
      <vt:lpstr>PowerPoint Presentation</vt:lpstr>
      <vt:lpstr>PowerPoint Presentation</vt:lpstr>
      <vt:lpstr>PowerPoint Presentation</vt:lpstr>
      <vt:lpstr>PowerPoint Presentation</vt:lpstr>
      <vt:lpstr>D-Latch vs. D-FF</vt:lpstr>
      <vt:lpstr>Pattern Recognizer FSM</vt:lpstr>
      <vt:lpstr>HW3 Questions?</vt:lpstr>
      <vt:lpstr>Describing Sequential Ckts</vt:lpstr>
      <vt:lpstr>Modulo-4 counter circuit</vt:lpstr>
      <vt:lpstr>Modulo-4 counter circuit</vt:lpstr>
      <vt:lpstr>modulo4 counter in BSV</vt:lpstr>
      <vt:lpstr>Interface</vt:lpstr>
      <vt:lpstr>Modules</vt:lpstr>
      <vt:lpstr>FIFO Interface</vt:lpstr>
      <vt:lpstr>One-Element FIFO Implementation</vt:lpstr>
      <vt:lpstr>FIFO Module: methods with guarded interfaces</vt:lpstr>
      <vt:lpstr>One-Element FIFO Implementation with guards</vt:lpstr>
    </vt:vector>
  </TitlesOfParts>
  <Company>UCSD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CSE 140 Discussion</dc:title>
  <dc:creator>Omid Assare</dc:creator>
  <cp:lastModifiedBy>Omid Assare</cp:lastModifiedBy>
  <cp:revision>12</cp:revision>
  <cp:lastPrinted>2018-05-05T00:35:12Z</cp:lastPrinted>
  <dcterms:created xsi:type="dcterms:W3CDTF">2018-05-04T18:41:43Z</dcterms:created>
  <dcterms:modified xsi:type="dcterms:W3CDTF">2018-05-07T20:04:39Z</dcterms:modified>
</cp:coreProperties>
</file>