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5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-158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7E01C-FE00-4F43-8C48-9906FFDE4A94}" type="datetimeFigureOut">
              <a:rPr lang="en-US" smtClean="0"/>
              <a:t>4/13/18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40D36-DB67-ED42-ACDA-B9822B361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499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7E01C-FE00-4F43-8C48-9906FFDE4A94}" type="datetimeFigureOut">
              <a:rPr lang="en-US" smtClean="0"/>
              <a:t>4/13/18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40D36-DB67-ED42-ACDA-B9822B361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0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7E01C-FE00-4F43-8C48-9906FFDE4A94}" type="datetimeFigureOut">
              <a:rPr lang="en-US" smtClean="0"/>
              <a:t>4/13/18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40D36-DB67-ED42-ACDA-B9822B361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459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7E01C-FE00-4F43-8C48-9906FFDE4A94}" type="datetimeFigureOut">
              <a:rPr lang="en-US" smtClean="0"/>
              <a:t>4/13/18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40D36-DB67-ED42-ACDA-B9822B361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562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7E01C-FE00-4F43-8C48-9906FFDE4A94}" type="datetimeFigureOut">
              <a:rPr lang="en-US" smtClean="0"/>
              <a:t>4/13/18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40D36-DB67-ED42-ACDA-B9822B361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125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7E01C-FE00-4F43-8C48-9906FFDE4A94}" type="datetimeFigureOut">
              <a:rPr lang="en-US" smtClean="0"/>
              <a:t>4/13/18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40D36-DB67-ED42-ACDA-B9822B361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98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7E01C-FE00-4F43-8C48-9906FFDE4A94}" type="datetimeFigureOut">
              <a:rPr lang="en-US" smtClean="0"/>
              <a:t>4/13/18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40D36-DB67-ED42-ACDA-B9822B361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924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7E01C-FE00-4F43-8C48-9906FFDE4A94}" type="datetimeFigureOut">
              <a:rPr lang="en-US" smtClean="0"/>
              <a:t>4/13/18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40D36-DB67-ED42-ACDA-B9822B361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706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7E01C-FE00-4F43-8C48-9906FFDE4A94}" type="datetimeFigureOut">
              <a:rPr lang="en-US" smtClean="0"/>
              <a:t>4/13/18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40D36-DB67-ED42-ACDA-B9822B361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180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7E01C-FE00-4F43-8C48-9906FFDE4A94}" type="datetimeFigureOut">
              <a:rPr lang="en-US" smtClean="0"/>
              <a:t>4/13/18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40D36-DB67-ED42-ACDA-B9822B361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30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7E01C-FE00-4F43-8C48-9906FFDE4A94}" type="datetimeFigureOut">
              <a:rPr lang="en-US" smtClean="0"/>
              <a:t>4/13/18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40D36-DB67-ED42-ACDA-B9822B361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279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7E01C-FE00-4F43-8C48-9906FFDE4A94}" type="datetimeFigureOut">
              <a:rPr lang="en-US" smtClean="0"/>
              <a:t>4/13/18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A40D36-DB67-ED42-ACDA-B9822B361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082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CSE 140 Discussion 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Omid Assare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445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HW1: 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purpose of this assignment is three-</a:t>
            </a:r>
            <a:r>
              <a:rPr lang="en-US" dirty="0" smtClean="0"/>
              <a:t>fold:</a:t>
            </a:r>
          </a:p>
          <a:p>
            <a:pPr lvl="1"/>
            <a:r>
              <a:rPr lang="en-US" dirty="0" smtClean="0"/>
              <a:t> Practice </a:t>
            </a:r>
            <a:r>
              <a:rPr lang="en-US" dirty="0"/>
              <a:t>the application of Boolean algebra theorems to transform and reduce Boolean </a:t>
            </a:r>
            <a:r>
              <a:rPr lang="en-US" dirty="0" smtClean="0"/>
              <a:t>expressions.  </a:t>
            </a:r>
          </a:p>
          <a:p>
            <a:pPr lvl="1"/>
            <a:r>
              <a:rPr lang="en-US" dirty="0" smtClean="0"/>
              <a:t>Go </a:t>
            </a:r>
            <a:r>
              <a:rPr lang="en-US" dirty="0"/>
              <a:t>from the world of Boolean expressions to the world of digital circuits. </a:t>
            </a:r>
            <a:endParaRPr lang="en-US" dirty="0" smtClean="0"/>
          </a:p>
          <a:p>
            <a:pPr lvl="1"/>
            <a:r>
              <a:rPr lang="en-US" dirty="0" smtClean="0"/>
              <a:t>Translate </a:t>
            </a:r>
            <a:r>
              <a:rPr lang="en-US" dirty="0"/>
              <a:t>a problem described in words to a Boolean algebraic expression.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869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2.1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Prove </a:t>
            </a:r>
            <a:r>
              <a:rPr lang="en-US" dirty="0" err="1" smtClean="0"/>
              <a:t>DeMorgan’s</a:t>
            </a:r>
            <a:r>
              <a:rPr lang="en-US" dirty="0" smtClean="0"/>
              <a:t> Law using Boolean algebra</a:t>
            </a:r>
          </a:p>
          <a:p>
            <a:pPr lvl="1"/>
            <a:r>
              <a:rPr lang="en-US" dirty="0" smtClean="0"/>
              <a:t>(AB)’ = A’ + B’</a:t>
            </a:r>
          </a:p>
          <a:p>
            <a:pPr lvl="1"/>
            <a:r>
              <a:rPr lang="en-US" dirty="0" smtClean="0"/>
              <a:t>(A + B)’ = A’B’</a:t>
            </a:r>
          </a:p>
          <a:p>
            <a:pPr lvl="1"/>
            <a:r>
              <a:rPr lang="en-US" dirty="0" smtClean="0"/>
              <a:t>Hint: To prove LHS’ = RHS, show RHS is complement of LHS, i.e.,</a:t>
            </a:r>
          </a:p>
          <a:p>
            <a:pPr lvl="2"/>
            <a:r>
              <a:rPr lang="en-US" dirty="0" smtClean="0"/>
              <a:t>LHS.RHS = 0, and</a:t>
            </a:r>
          </a:p>
          <a:p>
            <a:pPr lvl="2"/>
            <a:r>
              <a:rPr lang="en-US" dirty="0" smtClean="0"/>
              <a:t>LHS + RHS = 1.</a:t>
            </a:r>
          </a:p>
        </p:txBody>
      </p:sp>
    </p:spTree>
    <p:extLst>
      <p:ext uri="{BB962C8B-B14F-4D97-AF65-F5344CB8AC3E}">
        <p14:creationId xmlns:p14="http://schemas.microsoft.com/office/powerpoint/2010/main" val="1698406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2.2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Consensus Theorem</a:t>
            </a:r>
          </a:p>
          <a:p>
            <a:pPr lvl="1"/>
            <a:r>
              <a:rPr lang="en-US" dirty="0" smtClean="0"/>
              <a:t>AB + BC + A’C = AB + A’C</a:t>
            </a:r>
          </a:p>
          <a:p>
            <a:pPr lvl="1"/>
            <a:r>
              <a:rPr lang="en-US" dirty="0" smtClean="0"/>
              <a:t>(A + B)(B + C)(A’ + C) = (A + B)(A’ + C)</a:t>
            </a:r>
          </a:p>
          <a:p>
            <a:pPr lvl="1"/>
            <a:r>
              <a:rPr lang="en-US" dirty="0" smtClean="0"/>
              <a:t>Use Boolean algebra to prove</a:t>
            </a:r>
          </a:p>
          <a:p>
            <a:pPr lvl="2"/>
            <a:r>
              <a:rPr lang="en-US" dirty="0" smtClean="0"/>
              <a:t>Hint: same steps as in proving consensus theorem.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643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2.3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Shannon’s Expansion:</a:t>
            </a:r>
          </a:p>
          <a:p>
            <a:pPr lvl="1"/>
            <a:r>
              <a:rPr lang="en-US" dirty="0" smtClean="0"/>
              <a:t>f(</a:t>
            </a:r>
            <a:r>
              <a:rPr lang="en-US" dirty="0" err="1" smtClean="0"/>
              <a:t>a,b,c</a:t>
            </a:r>
            <a:r>
              <a:rPr lang="en-US" dirty="0" smtClean="0"/>
              <a:t>) = </a:t>
            </a:r>
            <a:r>
              <a:rPr lang="en-US" dirty="0" err="1" smtClean="0"/>
              <a:t>a.f</a:t>
            </a:r>
            <a:r>
              <a:rPr lang="en-US" dirty="0" smtClean="0"/>
              <a:t>(a=1,b,c) + </a:t>
            </a:r>
            <a:r>
              <a:rPr lang="en-US" dirty="0" err="1" smtClean="0"/>
              <a:t>a’.f</a:t>
            </a:r>
            <a:r>
              <a:rPr lang="en-US" dirty="0" smtClean="0"/>
              <a:t>(a=0,b,c)</a:t>
            </a:r>
          </a:p>
          <a:p>
            <a:pPr lvl="1"/>
            <a:r>
              <a:rPr lang="en-US" dirty="0" smtClean="0"/>
              <a:t>f(</a:t>
            </a:r>
            <a:r>
              <a:rPr lang="en-US" dirty="0" err="1" smtClean="0"/>
              <a:t>a,b,c</a:t>
            </a:r>
            <a:r>
              <a:rPr lang="en-US" dirty="0" smtClean="0"/>
              <a:t>) = (a + f(a=0,b,c)).(a’ + f(a=1,b,c)) </a:t>
            </a:r>
          </a:p>
          <a:p>
            <a:pPr lvl="1"/>
            <a:r>
              <a:rPr lang="en-US" dirty="0" smtClean="0"/>
              <a:t>Which variable to choose?</a:t>
            </a:r>
          </a:p>
          <a:p>
            <a:pPr lvl="2"/>
            <a:r>
              <a:rPr lang="en-US" dirty="0" smtClean="0"/>
              <a:t>Hint: Consensus theorem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443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Problem (English) to truth table</a:t>
            </a:r>
          </a:p>
          <a:p>
            <a:r>
              <a:rPr lang="en-US" dirty="0" smtClean="0"/>
              <a:t>Truth table to Boolean algebra</a:t>
            </a:r>
          </a:p>
          <a:p>
            <a:pPr lvl="1"/>
            <a:r>
              <a:rPr lang="en-US" dirty="0" smtClean="0"/>
              <a:t>Sum of products</a:t>
            </a:r>
          </a:p>
          <a:p>
            <a:pPr lvl="1"/>
            <a:r>
              <a:rPr lang="en-US" dirty="0" smtClean="0"/>
              <a:t>Product of sums</a:t>
            </a:r>
          </a:p>
          <a:p>
            <a:r>
              <a:rPr lang="en-US" dirty="0" smtClean="0"/>
              <a:t>Example: </a:t>
            </a:r>
          </a:p>
          <a:p>
            <a:pPr lvl="1"/>
            <a:r>
              <a:rPr lang="en-US" dirty="0" smtClean="0"/>
              <a:t>3-bit input: x1, x2, x3</a:t>
            </a:r>
          </a:p>
          <a:p>
            <a:pPr lvl="1"/>
            <a:r>
              <a:rPr lang="en-US" dirty="0" smtClean="0"/>
              <a:t>Output y = 1 when number of 1’s in input is odd and y = 0 otherwise.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480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1327445"/>
              </p:ext>
            </p:extLst>
          </p:nvPr>
        </p:nvGraphicFramePr>
        <p:xfrm>
          <a:off x="457200" y="1600200"/>
          <a:ext cx="82296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minterm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MAXterm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x’1.x’2.x’3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x1+x2+x3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3366FF"/>
                          </a:solidFill>
                        </a:rPr>
                        <a:t>x’1</a:t>
                      </a:r>
                      <a:r>
                        <a:rPr lang="en-US" dirty="0" smtClean="0">
                          <a:solidFill>
                            <a:srgbClr val="3366FF"/>
                          </a:solidFill>
                        </a:rPr>
                        <a:t>.</a:t>
                      </a:r>
                      <a:r>
                        <a:rPr lang="en-US" dirty="0" smtClean="0">
                          <a:solidFill>
                            <a:srgbClr val="3366FF"/>
                          </a:solidFill>
                        </a:rPr>
                        <a:t>x’2</a:t>
                      </a:r>
                      <a:r>
                        <a:rPr lang="en-US" dirty="0" smtClean="0">
                          <a:solidFill>
                            <a:srgbClr val="3366FF"/>
                          </a:solidFill>
                        </a:rPr>
                        <a:t>.x3</a:t>
                      </a:r>
                      <a:endParaRPr lang="en-US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x1</a:t>
                      </a:r>
                      <a:r>
                        <a:rPr lang="en-US" dirty="0" smtClean="0"/>
                        <a:t>+</a:t>
                      </a:r>
                      <a:r>
                        <a:rPr lang="en-US" dirty="0" smtClean="0"/>
                        <a:t>x2</a:t>
                      </a:r>
                      <a:r>
                        <a:rPr lang="en-US" dirty="0" smtClean="0"/>
                        <a:t>+x’3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3366FF"/>
                          </a:solidFill>
                        </a:rPr>
                        <a:t>x’1</a:t>
                      </a:r>
                      <a:r>
                        <a:rPr lang="en-US" dirty="0" smtClean="0">
                          <a:solidFill>
                            <a:srgbClr val="3366FF"/>
                          </a:solidFill>
                        </a:rPr>
                        <a:t>.x2.</a:t>
                      </a:r>
                      <a:r>
                        <a:rPr lang="en-US" dirty="0" smtClean="0">
                          <a:solidFill>
                            <a:srgbClr val="3366FF"/>
                          </a:solidFill>
                        </a:rPr>
                        <a:t>x’3</a:t>
                      </a:r>
                      <a:endParaRPr lang="en-US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x1</a:t>
                      </a:r>
                      <a:r>
                        <a:rPr lang="en-US" dirty="0" smtClean="0"/>
                        <a:t>+x’2+</a:t>
                      </a:r>
                      <a:r>
                        <a:rPr lang="en-US" dirty="0" smtClean="0"/>
                        <a:t>x3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x’1</a:t>
                      </a:r>
                      <a:r>
                        <a:rPr lang="en-US" dirty="0" smtClean="0"/>
                        <a:t>.</a:t>
                      </a:r>
                      <a:r>
                        <a:rPr lang="en-US" dirty="0" smtClean="0"/>
                        <a:t>x2</a:t>
                      </a:r>
                      <a:r>
                        <a:rPr lang="en-US" dirty="0" smtClean="0"/>
                        <a:t>.</a:t>
                      </a:r>
                      <a:r>
                        <a:rPr lang="en-US" dirty="0" smtClean="0"/>
                        <a:t>x3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x1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+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x’2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+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x’3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3366FF"/>
                          </a:solidFill>
                        </a:rPr>
                        <a:t>x1</a:t>
                      </a:r>
                      <a:r>
                        <a:rPr lang="en-US" dirty="0" smtClean="0">
                          <a:solidFill>
                            <a:srgbClr val="3366FF"/>
                          </a:solidFill>
                        </a:rPr>
                        <a:t>.</a:t>
                      </a:r>
                      <a:r>
                        <a:rPr lang="en-US" dirty="0" smtClean="0">
                          <a:solidFill>
                            <a:srgbClr val="3366FF"/>
                          </a:solidFill>
                        </a:rPr>
                        <a:t>x’2</a:t>
                      </a:r>
                      <a:r>
                        <a:rPr lang="en-US" dirty="0" smtClean="0">
                          <a:solidFill>
                            <a:srgbClr val="3366FF"/>
                          </a:solidFill>
                        </a:rPr>
                        <a:t>.</a:t>
                      </a:r>
                      <a:r>
                        <a:rPr lang="en-US" dirty="0" smtClean="0">
                          <a:solidFill>
                            <a:srgbClr val="3366FF"/>
                          </a:solidFill>
                        </a:rPr>
                        <a:t>x’3</a:t>
                      </a:r>
                      <a:endParaRPr lang="en-US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x’1</a:t>
                      </a:r>
                      <a:r>
                        <a:rPr lang="en-US" dirty="0" smtClean="0"/>
                        <a:t>+</a:t>
                      </a:r>
                      <a:r>
                        <a:rPr lang="en-US" dirty="0" smtClean="0"/>
                        <a:t>x2</a:t>
                      </a:r>
                      <a:r>
                        <a:rPr lang="en-US" dirty="0" smtClean="0"/>
                        <a:t>+</a:t>
                      </a:r>
                      <a:r>
                        <a:rPr lang="en-US" dirty="0" smtClean="0"/>
                        <a:t>x3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x1</a:t>
                      </a:r>
                      <a:r>
                        <a:rPr lang="en-US" dirty="0" smtClean="0"/>
                        <a:t>.</a:t>
                      </a:r>
                      <a:r>
                        <a:rPr lang="en-US" dirty="0" smtClean="0"/>
                        <a:t>x’2</a:t>
                      </a:r>
                      <a:r>
                        <a:rPr lang="en-US" dirty="0" smtClean="0"/>
                        <a:t>.</a:t>
                      </a:r>
                      <a:r>
                        <a:rPr lang="en-US" dirty="0" smtClean="0"/>
                        <a:t>x3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x’1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+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x2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+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x’3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x1</a:t>
                      </a:r>
                      <a:r>
                        <a:rPr lang="en-US" dirty="0" smtClean="0"/>
                        <a:t>.</a:t>
                      </a:r>
                      <a:r>
                        <a:rPr lang="en-US" dirty="0" smtClean="0"/>
                        <a:t>x2</a:t>
                      </a:r>
                      <a:r>
                        <a:rPr lang="en-US" dirty="0" smtClean="0"/>
                        <a:t>.</a:t>
                      </a:r>
                      <a:r>
                        <a:rPr lang="en-US" dirty="0" smtClean="0"/>
                        <a:t>x’3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x’1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+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x’2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+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x3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3366FF"/>
                          </a:solidFill>
                        </a:rPr>
                        <a:t>x1</a:t>
                      </a:r>
                      <a:r>
                        <a:rPr lang="en-US" dirty="0" smtClean="0">
                          <a:solidFill>
                            <a:srgbClr val="3366FF"/>
                          </a:solidFill>
                        </a:rPr>
                        <a:t>.</a:t>
                      </a:r>
                      <a:r>
                        <a:rPr lang="en-US" dirty="0" smtClean="0">
                          <a:solidFill>
                            <a:srgbClr val="3366FF"/>
                          </a:solidFill>
                        </a:rPr>
                        <a:t>x2</a:t>
                      </a:r>
                      <a:r>
                        <a:rPr lang="en-US" dirty="0" smtClean="0">
                          <a:solidFill>
                            <a:srgbClr val="3366FF"/>
                          </a:solidFill>
                        </a:rPr>
                        <a:t>.</a:t>
                      </a:r>
                      <a:r>
                        <a:rPr lang="en-US" dirty="0" smtClean="0">
                          <a:solidFill>
                            <a:srgbClr val="3366FF"/>
                          </a:solidFill>
                        </a:rPr>
                        <a:t>x3</a:t>
                      </a:r>
                      <a:endParaRPr lang="en-US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x’1</a:t>
                      </a:r>
                      <a:r>
                        <a:rPr lang="en-US" dirty="0" smtClean="0"/>
                        <a:t>+</a:t>
                      </a:r>
                      <a:r>
                        <a:rPr lang="en-US" dirty="0" smtClean="0"/>
                        <a:t>x’2</a:t>
                      </a:r>
                      <a:r>
                        <a:rPr lang="en-US" dirty="0" smtClean="0"/>
                        <a:t>+</a:t>
                      </a:r>
                      <a:r>
                        <a:rPr lang="en-US" dirty="0" smtClean="0"/>
                        <a:t>x’3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620943" y="5349647"/>
            <a:ext cx="56618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SOP: y </a:t>
            </a:r>
            <a:r>
              <a:rPr lang="en-US" dirty="0" smtClean="0">
                <a:solidFill>
                  <a:srgbClr val="3366FF"/>
                </a:solidFill>
              </a:rPr>
              <a:t>= x’1.x’2.x3 + x’1.x2.x’3 + x1.x’2.x’3 + x1.x2.x3</a:t>
            </a:r>
          </a:p>
          <a:p>
            <a:pPr algn="ctr"/>
            <a:r>
              <a:rPr lang="en-US" dirty="0" smtClean="0"/>
              <a:t>POS: y = </a:t>
            </a:r>
            <a:r>
              <a:rPr lang="en-US" dirty="0" smtClean="0">
                <a:solidFill>
                  <a:srgbClr val="FF0000"/>
                </a:solidFill>
              </a:rPr>
              <a:t>(</a:t>
            </a:r>
            <a:r>
              <a:rPr lang="en-US" dirty="0" smtClean="0">
                <a:solidFill>
                  <a:srgbClr val="FF0000"/>
                </a:solidFill>
              </a:rPr>
              <a:t>x1+x2+x3</a:t>
            </a:r>
            <a:r>
              <a:rPr lang="en-US" dirty="0" smtClean="0">
                <a:solidFill>
                  <a:srgbClr val="FF0000"/>
                </a:solidFill>
              </a:rPr>
              <a:t>).(</a:t>
            </a:r>
            <a:r>
              <a:rPr lang="en-US" dirty="0" smtClean="0">
                <a:solidFill>
                  <a:srgbClr val="FF0000"/>
                </a:solidFill>
              </a:rPr>
              <a:t>x1+x’2+x’3</a:t>
            </a:r>
            <a:r>
              <a:rPr lang="en-US" dirty="0" smtClean="0">
                <a:solidFill>
                  <a:srgbClr val="FF0000"/>
                </a:solidFill>
              </a:rPr>
              <a:t>).(</a:t>
            </a:r>
            <a:r>
              <a:rPr lang="en-US" dirty="0" smtClean="0">
                <a:solidFill>
                  <a:srgbClr val="FF0000"/>
                </a:solidFill>
              </a:rPr>
              <a:t>x’1+x2+x’3</a:t>
            </a:r>
            <a:r>
              <a:rPr lang="en-US" dirty="0" smtClean="0">
                <a:solidFill>
                  <a:srgbClr val="FF0000"/>
                </a:solidFill>
              </a:rPr>
              <a:t>).(</a:t>
            </a:r>
            <a:r>
              <a:rPr lang="en-US" dirty="0" smtClean="0">
                <a:solidFill>
                  <a:srgbClr val="FF0000"/>
                </a:solidFill>
              </a:rPr>
              <a:t>x’1+x’2+x3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  <a:r>
              <a:rPr lang="en-US" dirty="0" smtClean="0">
                <a:solidFill>
                  <a:srgbClr val="FF0000"/>
                </a:solidFill>
              </a:rPr>
              <a:t> 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058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Useful tools for simplification:</a:t>
            </a:r>
          </a:p>
          <a:p>
            <a:r>
              <a:rPr lang="en-US" sz="2800" dirty="0" smtClean="0"/>
              <a:t>a + </a:t>
            </a:r>
            <a:r>
              <a:rPr lang="en-US" sz="2800" dirty="0" err="1" smtClean="0"/>
              <a:t>ab</a:t>
            </a:r>
            <a:r>
              <a:rPr lang="en-US" sz="2800" dirty="0"/>
              <a:t> </a:t>
            </a:r>
            <a:r>
              <a:rPr lang="en-US" sz="2800" dirty="0" smtClean="0"/>
              <a:t>= a (Absorption)</a:t>
            </a:r>
            <a:endParaRPr lang="en-US" sz="2400" dirty="0" smtClean="0"/>
          </a:p>
          <a:p>
            <a:r>
              <a:rPr lang="en-US" sz="2800" dirty="0"/>
              <a:t>a</a:t>
            </a:r>
            <a:r>
              <a:rPr lang="en-US" sz="2800" dirty="0" smtClean="0"/>
              <a:t> + </a:t>
            </a:r>
            <a:r>
              <a:rPr lang="en-US" sz="2800" dirty="0" err="1" smtClean="0"/>
              <a:t>a’b</a:t>
            </a:r>
            <a:endParaRPr lang="en-US" sz="2800" dirty="0" smtClean="0"/>
          </a:p>
          <a:p>
            <a:pPr lvl="1"/>
            <a:r>
              <a:rPr lang="en-US" sz="2400" dirty="0" smtClean="0"/>
              <a:t>add consensus: a + </a:t>
            </a:r>
            <a:r>
              <a:rPr lang="en-US" sz="2400" dirty="0" err="1" smtClean="0"/>
              <a:t>a’b</a:t>
            </a:r>
            <a:r>
              <a:rPr lang="en-US" sz="2400" dirty="0" smtClean="0"/>
              <a:t> + b</a:t>
            </a:r>
          </a:p>
          <a:p>
            <a:pPr lvl="1"/>
            <a:r>
              <a:rPr lang="en-US" sz="2400" dirty="0" smtClean="0"/>
              <a:t>absorption: a + b</a:t>
            </a:r>
          </a:p>
          <a:p>
            <a:r>
              <a:rPr lang="en-US" sz="2800" dirty="0" smtClean="0"/>
              <a:t>ad + </a:t>
            </a:r>
            <a:r>
              <a:rPr lang="en-US" sz="2800" dirty="0" err="1" smtClean="0"/>
              <a:t>bcd</a:t>
            </a:r>
            <a:r>
              <a:rPr lang="en-US" sz="2800" dirty="0" smtClean="0"/>
              <a:t> + </a:t>
            </a:r>
            <a:r>
              <a:rPr lang="en-US" sz="2800" dirty="0" err="1" smtClean="0"/>
              <a:t>a’c</a:t>
            </a:r>
            <a:r>
              <a:rPr lang="en-US" sz="2800" dirty="0" smtClean="0"/>
              <a:t> </a:t>
            </a:r>
          </a:p>
          <a:p>
            <a:pPr lvl="1"/>
            <a:r>
              <a:rPr lang="en-US" sz="2400" dirty="0" smtClean="0"/>
              <a:t>add consensus: ad + </a:t>
            </a:r>
            <a:r>
              <a:rPr lang="en-US" sz="2400" dirty="0" err="1" smtClean="0"/>
              <a:t>bcd</a:t>
            </a:r>
            <a:r>
              <a:rPr lang="en-US" sz="2400" dirty="0" smtClean="0"/>
              <a:t> + </a:t>
            </a:r>
            <a:r>
              <a:rPr lang="en-US" sz="2400" dirty="0" err="1" smtClean="0"/>
              <a:t>a’c</a:t>
            </a:r>
            <a:r>
              <a:rPr lang="en-US" sz="2400" dirty="0" smtClean="0"/>
              <a:t> + cd</a:t>
            </a:r>
          </a:p>
          <a:p>
            <a:pPr lvl="1"/>
            <a:r>
              <a:rPr lang="en-US" sz="2400" dirty="0" smtClean="0"/>
              <a:t>absorption: ad + </a:t>
            </a:r>
            <a:r>
              <a:rPr lang="en-US" sz="2400" dirty="0" err="1" smtClean="0"/>
              <a:t>a’c</a:t>
            </a:r>
            <a:r>
              <a:rPr lang="en-US" sz="2400" dirty="0" smtClean="0"/>
              <a:t> + cd</a:t>
            </a:r>
          </a:p>
          <a:p>
            <a:pPr lvl="1"/>
            <a:r>
              <a:rPr lang="en-US" sz="2400" dirty="0" smtClean="0"/>
              <a:t>remove consensus: ad + </a:t>
            </a:r>
            <a:r>
              <a:rPr lang="en-US" sz="2400" dirty="0" err="1" smtClean="0"/>
              <a:t>a’c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69075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r-IN" dirty="0"/>
              <a:t>ad + b’d + a’bc’ + a’b’c + </a:t>
            </a:r>
            <a:r>
              <a:rPr lang="mr-IN" dirty="0" smtClean="0"/>
              <a:t>abc</a:t>
            </a:r>
            <a:endParaRPr lang="en-US" dirty="0"/>
          </a:p>
        </p:txBody>
      </p:sp>
      <p:pic>
        <p:nvPicPr>
          <p:cNvPr id="5" name="Content Placeholder 4" descr="Screen Shot 2018-04-13 at 11.53.12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87" r="-8787"/>
          <a:stretch>
            <a:fillRect/>
          </a:stretch>
        </p:blipFill>
        <p:spPr>
          <a:xfrm>
            <a:off x="-371041" y="1914172"/>
            <a:ext cx="6434210" cy="4075898"/>
          </a:xfrm>
        </p:spPr>
      </p:pic>
      <p:sp>
        <p:nvSpPr>
          <p:cNvPr id="6" name="Rectangle 5"/>
          <p:cNvSpPr/>
          <p:nvPr/>
        </p:nvSpPr>
        <p:spPr>
          <a:xfrm>
            <a:off x="6293502" y="1289218"/>
            <a:ext cx="2589522" cy="5262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 dirty="0" smtClean="0"/>
              <a:t>#Variables: </a:t>
            </a:r>
          </a:p>
          <a:p>
            <a:pPr marL="914400" lvl="1" indent="-457200">
              <a:buFont typeface="Arial"/>
              <a:buChar char="•"/>
            </a:pPr>
            <a:r>
              <a:rPr lang="en-US" sz="2800" dirty="0" smtClean="0"/>
              <a:t>4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#Literals: </a:t>
            </a:r>
          </a:p>
          <a:p>
            <a:pPr marL="914400" lvl="1" indent="-457200">
              <a:buFont typeface="Arial"/>
              <a:buChar char="•"/>
            </a:pPr>
            <a:r>
              <a:rPr lang="en-US" sz="2800" dirty="0" smtClean="0"/>
              <a:t>13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#Operators: </a:t>
            </a:r>
          </a:p>
          <a:p>
            <a:pPr marL="914400" lvl="1" indent="-457200">
              <a:buFont typeface="Arial"/>
              <a:buChar char="•"/>
            </a:pPr>
            <a:r>
              <a:rPr lang="en-US" sz="2800" dirty="0" smtClean="0"/>
              <a:t>6 </a:t>
            </a:r>
            <a:endParaRPr lang="en-US" sz="2800" dirty="0"/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#Gates: </a:t>
            </a:r>
          </a:p>
          <a:p>
            <a:pPr marL="914400" lvl="1" indent="-457200">
              <a:buFont typeface="Arial"/>
              <a:buChar char="•"/>
            </a:pPr>
            <a:r>
              <a:rPr lang="en-US" sz="2800" dirty="0" smtClean="0"/>
              <a:t>6</a:t>
            </a:r>
            <a:endParaRPr lang="en-US" sz="2800" dirty="0"/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#Nets:</a:t>
            </a:r>
          </a:p>
          <a:p>
            <a:pPr marL="914400" lvl="1" indent="-457200">
              <a:buFont typeface="Arial"/>
              <a:buChar char="•"/>
            </a:pPr>
            <a:r>
              <a:rPr lang="en-US" sz="2800" dirty="0" smtClean="0"/>
              <a:t> 10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#Pins:</a:t>
            </a:r>
          </a:p>
          <a:p>
            <a:pPr marL="914400" lvl="1" indent="-457200">
              <a:buFont typeface="Arial"/>
              <a:buChar char="•"/>
            </a:pPr>
            <a:r>
              <a:rPr lang="en-US" sz="2800" dirty="0" smtClean="0"/>
              <a:t> 24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181" y="599440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#nets: #variables + #operators</a:t>
            </a:r>
          </a:p>
          <a:p>
            <a:r>
              <a:rPr lang="en-US" dirty="0" smtClean="0"/>
              <a:t>#pins: #literals + #gates*2 </a:t>
            </a:r>
            <a:r>
              <a:rPr lang="mr-IN" dirty="0" smtClean="0"/>
              <a:t>–</a:t>
            </a:r>
            <a:r>
              <a:rPr lang="en-US" dirty="0" smtClean="0"/>
              <a:t>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613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BSV 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Problem 5</a:t>
            </a:r>
          </a:p>
          <a:p>
            <a:pPr lvl="1"/>
            <a:r>
              <a:rPr lang="en-US" dirty="0" smtClean="0"/>
              <a:t>Test your code</a:t>
            </a:r>
          </a:p>
          <a:p>
            <a:r>
              <a:rPr lang="en-US" dirty="0" smtClean="0"/>
              <a:t>Problem 4</a:t>
            </a:r>
          </a:p>
          <a:p>
            <a:pPr lvl="1"/>
            <a:r>
              <a:rPr lang="en-US" dirty="0" smtClean="0"/>
              <a:t>Test function equivalence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410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11775</TotalTime>
  <Words>691</Words>
  <Application>Microsoft Macintosh PowerPoint</Application>
  <PresentationFormat>On-screen Show (4:3)</PresentationFormat>
  <Paragraphs>121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CSE 140 Discussion 1</vt:lpstr>
      <vt:lpstr>HW1: Introduction </vt:lpstr>
      <vt:lpstr>Problem 2.1</vt:lpstr>
      <vt:lpstr>Problem 2.2</vt:lpstr>
      <vt:lpstr>Problem 2.3</vt:lpstr>
      <vt:lpstr>Problem 3</vt:lpstr>
      <vt:lpstr>Example</vt:lpstr>
      <vt:lpstr>Problem 4</vt:lpstr>
      <vt:lpstr>ad + b’d + a’bc’ + a’b’c + abc</vt:lpstr>
      <vt:lpstr>BSV Demo</vt:lpstr>
    </vt:vector>
  </TitlesOfParts>
  <Company>UCSD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 140 Discussion 1</dc:title>
  <dc:creator>Omid Assare</dc:creator>
  <cp:lastModifiedBy>Omid Assare</cp:lastModifiedBy>
  <cp:revision>15</cp:revision>
  <cp:lastPrinted>2018-04-14T21:19:07Z</cp:lastPrinted>
  <dcterms:created xsi:type="dcterms:W3CDTF">2018-04-13T18:17:32Z</dcterms:created>
  <dcterms:modified xsi:type="dcterms:W3CDTF">2018-04-21T22:32:41Z</dcterms:modified>
</cp:coreProperties>
</file>