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y="5143500" cx="9144000"/>
  <p:notesSz cx="6858000" cy="9144000"/>
  <p:embeddedFontLst>
    <p:embeddedFont>
      <p:font typeface="Proxima Nova"/>
      <p:regular r:id="rId36"/>
      <p:bold r:id="rId37"/>
      <p:italic r:id="rId38"/>
      <p:boldItalic r:id="rId39"/>
    </p:embeddedFont>
    <p:embeddedFont>
      <p:font typeface="Roboto"/>
      <p:regular r:id="rId40"/>
      <p:bold r:id="rId41"/>
      <p:italic r:id="rId42"/>
      <p:boldItalic r:id="rId43"/>
    </p:embeddedFont>
    <p:embeddedFont>
      <p:font typeface="Proxima Nova Semibold"/>
      <p:regular r:id="rId44"/>
      <p:bold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47" roundtripDataSignature="AMtx7mjPp3JFCo/5nk02cw1gBrR2aj+w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regular.fntdata"/><Relationship Id="rId20" Type="http://schemas.openxmlformats.org/officeDocument/2006/relationships/slide" Target="slides/slide15.xml"/><Relationship Id="rId42" Type="http://schemas.openxmlformats.org/officeDocument/2006/relationships/font" Target="fonts/Roboto-italic.fntdata"/><Relationship Id="rId41" Type="http://schemas.openxmlformats.org/officeDocument/2006/relationships/font" Target="fonts/Roboto-bold.fntdata"/><Relationship Id="rId22" Type="http://schemas.openxmlformats.org/officeDocument/2006/relationships/slide" Target="slides/slide17.xml"/><Relationship Id="rId44" Type="http://schemas.openxmlformats.org/officeDocument/2006/relationships/font" Target="fonts/ProximaNovaSemibold-regular.fntdata"/><Relationship Id="rId21" Type="http://schemas.openxmlformats.org/officeDocument/2006/relationships/slide" Target="slides/slide16.xml"/><Relationship Id="rId43" Type="http://schemas.openxmlformats.org/officeDocument/2006/relationships/font" Target="fonts/Roboto-boldItalic.fntdata"/><Relationship Id="rId24" Type="http://schemas.openxmlformats.org/officeDocument/2006/relationships/slide" Target="slides/slide19.xml"/><Relationship Id="rId46" Type="http://schemas.openxmlformats.org/officeDocument/2006/relationships/font" Target="fonts/ProximaNovaSemibold-boldItalic.fntdata"/><Relationship Id="rId23" Type="http://schemas.openxmlformats.org/officeDocument/2006/relationships/slide" Target="slides/slide18.xml"/><Relationship Id="rId45" Type="http://schemas.openxmlformats.org/officeDocument/2006/relationships/font" Target="fonts/ProximaNova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customschemas.google.com/relationships/presentationmetadata" Target="meta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ProximaNova-bold.fntdata"/><Relationship Id="rId14" Type="http://schemas.openxmlformats.org/officeDocument/2006/relationships/slide" Target="slides/slide9.xml"/><Relationship Id="rId36" Type="http://schemas.openxmlformats.org/officeDocument/2006/relationships/font" Target="fonts/ProximaNova-regular.fntdata"/><Relationship Id="rId17" Type="http://schemas.openxmlformats.org/officeDocument/2006/relationships/slide" Target="slides/slide12.xml"/><Relationship Id="rId39" Type="http://schemas.openxmlformats.org/officeDocument/2006/relationships/font" Target="fonts/ProximaNova-boldItalic.fntdata"/><Relationship Id="rId16" Type="http://schemas.openxmlformats.org/officeDocument/2006/relationships/slide" Target="slides/slide11.xml"/><Relationship Id="rId38" Type="http://schemas.openxmlformats.org/officeDocument/2006/relationships/font" Target="fonts/ProximaNova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rgbClr val="D1D5DB"/>
              </a:solidFill>
              <a:highlight>
                <a:srgbClr val="34354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Don’t need to focus on things like what are all the HTTP headers.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How does HTTP protocol work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How does it’s browsing session work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HTTP is a stateless protocol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Focus on the security side. Whatever was discussed in the lecture and attacks you did in PA.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Methods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Different methods in different situations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How can you set cookie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Common status code - 200 OK, 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Cookies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Why we need it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How can use it in JS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What does SameSite hazard do?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What is Phishing, categories of Phishing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PA attacks : 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XSS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It’s on client side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SQL injection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It’s on server side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Able to read basic SQL commands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Mitigations against SQL, XSS and CSRF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You are writing cod 		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3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3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3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4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Week 10 Discussion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4400"/>
              <a:t>Final review</a:t>
            </a:r>
            <a:endParaRPr sz="4400"/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December 14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Logistics</a:t>
            </a:r>
            <a:endParaRPr/>
          </a:p>
        </p:txBody>
      </p:sp>
      <p:sp>
        <p:nvSpPr>
          <p:cNvPr id="61" name="Google Shape;6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12/14 Thursday 3:00pm - 5:59pm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Location: TBD 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Format similar to the midterm:</a:t>
            </a:r>
            <a:endParaRPr/>
          </a:p>
          <a:p>
            <a:pPr indent="-3429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True/False, Multiple choice, short answer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Final will cover everything this quarter(focus on the second half)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Proxima Nova Semibold"/>
                <a:ea typeface="Proxima Nova Semibold"/>
                <a:cs typeface="Proxima Nova Semibold"/>
                <a:sym typeface="Proxima Nova Semibold"/>
              </a:rPr>
              <a:t>Topics before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Proxima Nova Semibold"/>
                <a:ea typeface="Proxima Nova Semibold"/>
                <a:cs typeface="Proxima Nova Semibold"/>
                <a:sym typeface="Proxima Nova Semibold"/>
              </a:rPr>
              <a:t>Midterm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67" name="Google Shape;67;p3"/>
          <p:cNvSpPr txBox="1"/>
          <p:nvPr>
            <p:ph idx="1" type="body"/>
          </p:nvPr>
        </p:nvSpPr>
        <p:spPr>
          <a:xfrm>
            <a:off x="596525" y="1478825"/>
            <a:ext cx="1908600" cy="1163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 sz="1600">
                <a:latin typeface="Proxima Nova"/>
                <a:ea typeface="Proxima Nova"/>
                <a:cs typeface="Proxima Nova"/>
                <a:sym typeface="Proxima Nova"/>
              </a:rPr>
              <a:t>Threat Modelling and Security Properties</a:t>
            </a:r>
            <a:endParaRPr sz="1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" name="Google Shape;68;p3"/>
          <p:cNvSpPr txBox="1"/>
          <p:nvPr>
            <p:ph idx="1" type="body"/>
          </p:nvPr>
        </p:nvSpPr>
        <p:spPr>
          <a:xfrm>
            <a:off x="3219500" y="445025"/>
            <a:ext cx="3844500" cy="2196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Application Security: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 sz="1500"/>
              <a:t>Control Flow Vulnerabilities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Mitigation strategies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techniques for evading mitigations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Relationship between each other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Memory Safety</a:t>
            </a:r>
            <a:endParaRPr sz="1500"/>
          </a:p>
        </p:txBody>
      </p:sp>
      <p:sp>
        <p:nvSpPr>
          <p:cNvPr id="69" name="Google Shape;69;p3"/>
          <p:cNvSpPr txBox="1"/>
          <p:nvPr>
            <p:ph idx="1" type="body"/>
          </p:nvPr>
        </p:nvSpPr>
        <p:spPr>
          <a:xfrm>
            <a:off x="442825" y="2942025"/>
            <a:ext cx="3746100" cy="2080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System Security : </a:t>
            </a:r>
            <a:endParaRPr/>
          </a:p>
          <a:p>
            <a:pPr indent="-33071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8"/>
              <a:buChar char="-"/>
            </a:pPr>
            <a:r>
              <a:rPr lang="en" sz="1608"/>
              <a:t>Principles of secure system design</a:t>
            </a:r>
            <a:endParaRPr sz="1608"/>
          </a:p>
          <a:p>
            <a:pPr indent="-33071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8"/>
              <a:buChar char="-"/>
            </a:pPr>
            <a:r>
              <a:rPr lang="en" sz="1608"/>
              <a:t>Isolation (memory isolation, resource isolation in Unix, user/kernel isolation)</a:t>
            </a:r>
            <a:endParaRPr sz="1608"/>
          </a:p>
          <a:p>
            <a:pPr indent="-33071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8"/>
              <a:buChar char="-"/>
            </a:pPr>
            <a:r>
              <a:rPr lang="en" sz="1608"/>
              <a:t>VMs</a:t>
            </a:r>
            <a:endParaRPr sz="1608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" name="Google Shape;70;p3"/>
          <p:cNvSpPr txBox="1"/>
          <p:nvPr>
            <p:ph idx="1" type="body"/>
          </p:nvPr>
        </p:nvSpPr>
        <p:spPr>
          <a:xfrm>
            <a:off x="4680950" y="2984475"/>
            <a:ext cx="3622200" cy="1995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rPr lang="en"/>
              <a:t>Web Security : </a:t>
            </a:r>
            <a:endParaRPr/>
          </a:p>
          <a:p>
            <a:pPr indent="-316737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how the web works (Http, DOMs and JS)</a:t>
            </a:r>
            <a:endParaRPr sz="1500"/>
          </a:p>
          <a:p>
            <a:pPr indent="-31673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Attacker model, Security model</a:t>
            </a:r>
            <a:endParaRPr sz="1500"/>
          </a:p>
          <a:p>
            <a:pPr indent="-31673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Same-Origin Policy (SOP)</a:t>
            </a:r>
            <a:endParaRPr sz="1500"/>
          </a:p>
          <a:p>
            <a:pPr indent="-31673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Cross-Site Scripting (XSS)</a:t>
            </a:r>
            <a:endParaRPr sz="1500"/>
          </a:p>
          <a:p>
            <a:pPr indent="-31673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Cross-Site Request Forgery (CSRF)</a:t>
            </a:r>
            <a:endParaRPr sz="1500"/>
          </a:p>
          <a:p>
            <a:pPr indent="-31673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 sz="1500"/>
              <a:t>SQL Injection (SQLI)</a:t>
            </a:r>
            <a:endParaRPr sz="15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Proxima Nova Semibold"/>
                <a:ea typeface="Proxima Nova Semibold"/>
                <a:cs typeface="Proxima Nova Semibold"/>
                <a:sym typeface="Proxima Nova Semibold"/>
              </a:rPr>
              <a:t>Topics after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latin typeface="Proxima Nova Semibold"/>
                <a:ea typeface="Proxima Nova Semibold"/>
                <a:cs typeface="Proxima Nova Semibold"/>
                <a:sym typeface="Proxima Nova Semibold"/>
              </a:rPr>
              <a:t>Midterm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76" name="Google Shape;76;p4"/>
          <p:cNvSpPr txBox="1"/>
          <p:nvPr>
            <p:ph idx="1" type="body"/>
          </p:nvPr>
        </p:nvSpPr>
        <p:spPr>
          <a:xfrm>
            <a:off x="2383025" y="445025"/>
            <a:ext cx="3198300" cy="2196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Network Security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: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Layers and Protocols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Attacks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Defenses</a:t>
            </a:r>
            <a:endParaRPr sz="1500"/>
          </a:p>
        </p:txBody>
      </p:sp>
      <p:sp>
        <p:nvSpPr>
          <p:cNvPr id="77" name="Google Shape;77;p4"/>
          <p:cNvSpPr txBox="1"/>
          <p:nvPr>
            <p:ph idx="1" type="body"/>
          </p:nvPr>
        </p:nvSpPr>
        <p:spPr>
          <a:xfrm>
            <a:off x="5889125" y="503375"/>
            <a:ext cx="2820300" cy="2080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Symmetric-key Cryptography : </a:t>
            </a:r>
            <a:endParaRPr/>
          </a:p>
          <a:p>
            <a:pPr indent="-33071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8"/>
              <a:buChar char="-"/>
            </a:pPr>
            <a:r>
              <a:rPr lang="en" sz="1608"/>
              <a:t>Encryption</a:t>
            </a:r>
            <a:endParaRPr sz="1608"/>
          </a:p>
          <a:p>
            <a:pPr indent="-33071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8"/>
              <a:buChar char="-"/>
            </a:pPr>
            <a:r>
              <a:rPr lang="en" sz="1608"/>
              <a:t>Hash functions</a:t>
            </a:r>
            <a:endParaRPr sz="1608"/>
          </a:p>
          <a:p>
            <a:pPr indent="-33071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8"/>
              <a:buChar char="-"/>
            </a:pPr>
            <a:r>
              <a:rPr lang="en" sz="1608"/>
              <a:t>MACs</a:t>
            </a:r>
            <a:endParaRPr sz="1608"/>
          </a:p>
        </p:txBody>
      </p:sp>
      <p:sp>
        <p:nvSpPr>
          <p:cNvPr id="78" name="Google Shape;78;p4"/>
          <p:cNvSpPr txBox="1"/>
          <p:nvPr>
            <p:ph idx="1" type="body"/>
          </p:nvPr>
        </p:nvSpPr>
        <p:spPr>
          <a:xfrm>
            <a:off x="5934200" y="2899575"/>
            <a:ext cx="2775300" cy="2080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Other topics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Font typeface="Proxima Nova"/>
              <a:buChar char="-"/>
            </a:pPr>
            <a:r>
              <a:rPr lang="en" sz="1500"/>
              <a:t>Authentication and passwords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Privacy and anonymity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Ethics, law, and policy</a:t>
            </a:r>
            <a:endParaRPr sz="1500"/>
          </a:p>
        </p:txBody>
      </p:sp>
      <p:sp>
        <p:nvSpPr>
          <p:cNvPr id="79" name="Google Shape;79;p4"/>
          <p:cNvSpPr txBox="1"/>
          <p:nvPr>
            <p:ph idx="1" type="body"/>
          </p:nvPr>
        </p:nvSpPr>
        <p:spPr>
          <a:xfrm>
            <a:off x="271000" y="2984475"/>
            <a:ext cx="2167200" cy="1995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Public-Key Cryptography : </a:t>
            </a:r>
            <a:endParaRPr/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Key exchange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Encryption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Digital signatures</a:t>
            </a:r>
            <a:endParaRPr sz="1500"/>
          </a:p>
        </p:txBody>
      </p:sp>
      <p:sp>
        <p:nvSpPr>
          <p:cNvPr id="80" name="Google Shape;80;p4"/>
          <p:cNvSpPr txBox="1"/>
          <p:nvPr>
            <p:ph idx="1" type="body"/>
          </p:nvPr>
        </p:nvSpPr>
        <p:spPr>
          <a:xfrm>
            <a:off x="2805125" y="2899575"/>
            <a:ext cx="2820300" cy="2080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TLS and secure channels: </a:t>
            </a:r>
            <a:endParaRPr/>
          </a:p>
          <a:p>
            <a:pPr indent="-330715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8"/>
              <a:buChar char="-"/>
            </a:pPr>
            <a:r>
              <a:rPr lang="en" sz="1608"/>
              <a:t>Constructing secure channels</a:t>
            </a:r>
            <a:endParaRPr sz="1608"/>
          </a:p>
          <a:p>
            <a:pPr indent="-33071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8"/>
              <a:buChar char="-"/>
            </a:pPr>
            <a:r>
              <a:rPr lang="en" sz="1608"/>
              <a:t>Public Key Infrastructures</a:t>
            </a:r>
            <a:endParaRPr sz="1608"/>
          </a:p>
          <a:p>
            <a:pPr indent="-33071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8"/>
              <a:buChar char="-"/>
            </a:pPr>
            <a:r>
              <a:rPr lang="en" sz="1608"/>
              <a:t>TLS</a:t>
            </a:r>
            <a:endParaRPr sz="1608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The Security Mindset</a:t>
            </a:r>
            <a:endParaRPr/>
          </a:p>
        </p:txBody>
      </p:sp>
      <p:sp>
        <p:nvSpPr>
          <p:cNvPr id="86" name="Google Shape;86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Threat Modelling (What are we trying to protect, from whom)</a:t>
            </a:r>
            <a:endParaRPr sz="15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Security Boundary &amp; Attack Surface</a:t>
            </a:r>
            <a:endParaRPr sz="13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Risk assessment</a:t>
            </a:r>
            <a:endParaRPr sz="13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Adversarial Mindset</a:t>
            </a:r>
            <a:endParaRPr sz="1300"/>
          </a:p>
          <a:p>
            <a:pPr indent="-3238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Security Properties</a:t>
            </a:r>
            <a:endParaRPr sz="15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Confidentiality: Prevention of unauthorized access to information</a:t>
            </a:r>
            <a:endParaRPr sz="13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Integrity: Prevention of unauthorized changes</a:t>
            </a:r>
            <a:endParaRPr sz="13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Authenticity:  Identification and assurance of origin</a:t>
            </a:r>
            <a:endParaRPr sz="13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Availability: Prevention of unauthorized denial of service to others</a:t>
            </a:r>
            <a:endParaRPr sz="1300"/>
          </a:p>
          <a:p>
            <a:pPr indent="-311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Privacy: Protect sensitive information, such as personally identifiable information, etc.</a:t>
            </a:r>
            <a:endParaRPr sz="1300"/>
          </a:p>
        </p:txBody>
      </p:sp>
      <p:pic>
        <p:nvPicPr>
          <p:cNvPr id="87" name="Google Shape;8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577900"/>
            <a:ext cx="4287626" cy="11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Application Security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93" name="Google Shape;93;p6"/>
          <p:cNvSpPr txBox="1"/>
          <p:nvPr>
            <p:ph idx="1" type="body"/>
          </p:nvPr>
        </p:nvSpPr>
        <p:spPr>
          <a:xfrm>
            <a:off x="311700" y="1386225"/>
            <a:ext cx="7688700" cy="30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Stack layout</a:t>
            </a:r>
            <a:endParaRPr sz="1800"/>
          </a:p>
          <a:p>
            <a:pPr indent="-31496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Stack, Heap, Data, Text</a:t>
            </a:r>
            <a:endParaRPr sz="1600"/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Purpose of common registers</a:t>
            </a:r>
            <a:endParaRPr sz="1800"/>
          </a:p>
          <a:p>
            <a:pPr indent="-31496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Esp, ebp, eip, etc.</a:t>
            </a:r>
            <a:endParaRPr sz="1600"/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Understand Function calls</a:t>
            </a:r>
            <a:endParaRPr sz="1800"/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Buffer overflows vulnerabilities</a:t>
            </a:r>
            <a:endParaRPr sz="1800"/>
          </a:p>
          <a:p>
            <a:pPr indent="-31496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Format String</a:t>
            </a:r>
            <a:endParaRPr sz="1600"/>
          </a:p>
          <a:p>
            <a:pPr indent="-31496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Heap</a:t>
            </a:r>
            <a:endParaRPr sz="1600"/>
          </a:p>
          <a:p>
            <a:pPr indent="-31496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Integers</a:t>
            </a:r>
            <a:endParaRPr sz="1600"/>
          </a:p>
          <a:p>
            <a:pPr indent="-31496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Pointers</a:t>
            </a:r>
            <a:endParaRPr/>
          </a:p>
        </p:txBody>
      </p:sp>
      <p:pic>
        <p:nvPicPr>
          <p:cNvPr id="94" name="Google Shape;9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69075" y="2061225"/>
            <a:ext cx="2709150" cy="30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7675" y="0"/>
            <a:ext cx="3283226" cy="323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Buffer overflow mitigations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01" name="Google Shape;101;p7"/>
          <p:cNvSpPr txBox="1"/>
          <p:nvPr>
            <p:ph idx="1" type="body"/>
          </p:nvPr>
        </p:nvSpPr>
        <p:spPr>
          <a:xfrm>
            <a:off x="311700" y="1386225"/>
            <a:ext cx="7688700" cy="30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Stack Canaries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Detect overwriting of the return address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Data Execution Prevention (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W^X</a:t>
            </a:r>
            <a:r>
              <a:rPr lang="en"/>
              <a:t>)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 all pages either writable or executable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Address Space Layout Randomization (ASLR)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Randomize memory layout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why they work, what can they protect v.s. What they cannot protect.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Buffer overflow mitigations evasion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07" name="Google Shape;107;p8"/>
          <p:cNvSpPr txBox="1"/>
          <p:nvPr>
            <p:ph idx="1" type="body"/>
          </p:nvPr>
        </p:nvSpPr>
        <p:spPr>
          <a:xfrm>
            <a:off x="311700" y="1386225"/>
            <a:ext cx="7688700" cy="35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Pointer subterfuge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Non sequential overwrite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Heap spraying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Spray the heap with shellcode, then jump blindly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Return-to-libc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Jump to existing code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Return Oriented Programming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Make shellcode out of existing “gadgets” found in the memory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Which mitigation can these techniques evade?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Why do they work?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System security</a:t>
            </a:r>
            <a:endParaRPr/>
          </a:p>
        </p:txBody>
      </p:sp>
      <p:sp>
        <p:nvSpPr>
          <p:cNvPr id="113" name="Google Shape;113;p9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 sz="1900"/>
              <a:t>Principles of secure system design</a:t>
            </a:r>
            <a:endParaRPr sz="1900"/>
          </a:p>
        </p:txBody>
      </p:sp>
      <p:sp>
        <p:nvSpPr>
          <p:cNvPr id="114" name="Google Shape;114;p9"/>
          <p:cNvSpPr txBox="1"/>
          <p:nvPr>
            <p:ph idx="1" type="body"/>
          </p:nvPr>
        </p:nvSpPr>
        <p:spPr>
          <a:xfrm>
            <a:off x="311700" y="1546925"/>
            <a:ext cx="8520600" cy="37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Least Privilege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Faculty can only change grades for classes they teach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Privilege separation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Multi-user operating system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Complete mediation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Software fault isolation (SFI)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Failsafe/closed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System call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Defence-in-depth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Keep-it-simple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Keeping the Trusted Computing Base (TCB) small and simple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Isolation: Memory Isolation</a:t>
            </a:r>
            <a:endParaRPr/>
          </a:p>
        </p:txBody>
      </p:sp>
      <p:sp>
        <p:nvSpPr>
          <p:cNvPr id="120" name="Google Shape;120;p10"/>
          <p:cNvSpPr txBox="1"/>
          <p:nvPr/>
        </p:nvSpPr>
        <p:spPr>
          <a:xfrm>
            <a:off x="311700" y="1166250"/>
            <a:ext cx="5511000" cy="37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Process should not be able to access another process’s memory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Each process gets its own virtual address space, managed by the operating system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Memory addresses used by processes are virtual addresses (VAs) not physical addresses (PAs)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1" name="Google Shape;12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0950" y="826986"/>
            <a:ext cx="2196150" cy="348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Process Isolation in Unix</a:t>
            </a:r>
            <a:endParaRPr/>
          </a:p>
        </p:txBody>
      </p:sp>
      <p:sp>
        <p:nvSpPr>
          <p:cNvPr id="127" name="Google Shape;127;p11"/>
          <p:cNvSpPr txBox="1"/>
          <p:nvPr>
            <p:ph idx="1" type="body"/>
          </p:nvPr>
        </p:nvSpPr>
        <p:spPr>
          <a:xfrm>
            <a:off x="311700" y="10649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Process should only be able to access certain resources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Permissions to access files are granted based on user IDs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Access Operations on file: Read, Write, Execut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Each file has an access control list (ACL)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Role based: user group other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ACL VS Capability based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28" name="Google Shape;1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8300" y="3584600"/>
            <a:ext cx="6495724" cy="13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Kernel/User Isolation</a:t>
            </a:r>
            <a:endParaRPr/>
          </a:p>
        </p:txBody>
      </p:sp>
      <p:sp>
        <p:nvSpPr>
          <p:cNvPr id="134" name="Google Shape;134;p12"/>
          <p:cNvSpPr txBox="1"/>
          <p:nvPr>
            <p:ph idx="1" type="body"/>
          </p:nvPr>
        </p:nvSpPr>
        <p:spPr>
          <a:xfrm>
            <a:off x="256000" y="1143200"/>
            <a:ext cx="5241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Kernel is isolated from user processes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Page tables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Processor privilege levels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Interface between userspace and kernel: system calls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To damage a system, must make system calls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System call interposition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Monitor app’s system calls and block unauthorized calls</a:t>
            </a:r>
            <a:endParaRPr/>
          </a:p>
        </p:txBody>
      </p:sp>
      <p:pic>
        <p:nvPicPr>
          <p:cNvPr id="135" name="Google Shape;13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7900" y="1277650"/>
            <a:ext cx="3410701" cy="2800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Web Security</a:t>
            </a:r>
            <a:endParaRPr/>
          </a:p>
        </p:txBody>
      </p:sp>
      <p:sp>
        <p:nvSpPr>
          <p:cNvPr id="141" name="Google Shape;141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HTTP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Protocol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Request / Response 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Methods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Common status code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Web sessions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Cookie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Purpose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How to set and use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Nested Execution Model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iframes</a:t>
            </a:r>
            <a:endParaRPr/>
          </a:p>
        </p:txBody>
      </p:sp>
      <p:sp>
        <p:nvSpPr>
          <p:cNvPr id="142" name="Google Shape;142;p13"/>
          <p:cNvSpPr txBox="1"/>
          <p:nvPr/>
        </p:nvSpPr>
        <p:spPr>
          <a:xfrm>
            <a:off x="4309725" y="1074625"/>
            <a:ext cx="435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Browser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Load and execute content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Basic/Nested execution model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Frame and iFrame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Document Object Model (DOM)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DOM and JS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Same Origin Policy (SOP)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Cookie sending rules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SameSite Cookies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Proxima Nova"/>
              <a:buChar char="●"/>
            </a:pPr>
            <a:r>
              <a:rPr b="0" i="0" lang="en" sz="1800" u="none" cap="none" strike="noStrike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HttpOnly Cookies</a:t>
            </a:r>
            <a:endParaRPr b="0" i="0" sz="1800" u="none" cap="none" strike="noStrike">
              <a:solidFill>
                <a:srgbClr val="59595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Web Attacks and Defenses</a:t>
            </a:r>
            <a:endParaRPr/>
          </a:p>
        </p:txBody>
      </p:sp>
      <p:sp>
        <p:nvSpPr>
          <p:cNvPr id="148" name="Google Shape;148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Cross Site Request Forgery (CSRF)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Server-Side Injection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Command injection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SQL Injection</a:t>
            </a:r>
            <a:endParaRPr/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SQL basics</a:t>
            </a:r>
            <a:endParaRPr/>
          </a:p>
          <a:p>
            <a:pPr indent="-3175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Mitigations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Client-Side Injection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Cross Site Scripting (XSS): Injecting malicious scripts into benign and trusted website</a:t>
            </a:r>
            <a:endParaRPr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Prevention: Content Security Policy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how the attack works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"/>
          <p:cNvSpPr txBox="1"/>
          <p:nvPr>
            <p:ph type="title"/>
          </p:nvPr>
        </p:nvSpPr>
        <p:spPr>
          <a:xfrm>
            <a:off x="311700" y="0"/>
            <a:ext cx="4260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Network Security</a:t>
            </a:r>
            <a:endParaRPr/>
          </a:p>
        </p:txBody>
      </p:sp>
      <p:sp>
        <p:nvSpPr>
          <p:cNvPr id="154" name="Google Shape;154;p15"/>
          <p:cNvSpPr txBox="1"/>
          <p:nvPr>
            <p:ph idx="1" type="body"/>
          </p:nvPr>
        </p:nvSpPr>
        <p:spPr>
          <a:xfrm>
            <a:off x="0" y="572700"/>
            <a:ext cx="8841900" cy="4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575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Threat modeling</a:t>
            </a:r>
            <a:endParaRPr/>
          </a:p>
          <a:p>
            <a:pPr indent="-30416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Attacker capabilities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Physical access: Attacker has physical access to the network infrastructure.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In path/Man in the middle: Attacker can see, add, and block packets.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On path/Man on the side: Attacker can see and add packets, but cannot block packets.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Passive: Attacker can see victim’s network traffic, but cannot add or modify packets.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Off path: Attacker cannot see network traffic of the victim.</a:t>
            </a:r>
            <a:endParaRPr/>
          </a:p>
          <a:p>
            <a:pPr indent="-30416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Different threats at every network layer and for every protocol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Application layer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DNS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HTTP(S)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Transport layer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TCP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UDP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Network layer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IP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BGP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Data link layer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Ethernet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Wifi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ARP</a:t>
            </a:r>
            <a:endParaRPr/>
          </a:p>
          <a:p>
            <a:pPr indent="-304164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"/>
              <a:t>Physical layer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Physical wires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Photons</a:t>
            </a:r>
            <a:endParaRPr/>
          </a:p>
          <a:p>
            <a:pPr indent="-304164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RF modulation</a:t>
            </a:r>
            <a:endParaRPr/>
          </a:p>
        </p:txBody>
      </p:sp>
      <p:pic>
        <p:nvPicPr>
          <p:cNvPr id="155" name="Google Shape;15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43750" y="2265725"/>
            <a:ext cx="4267200" cy="27501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Network Security</a:t>
            </a:r>
            <a:endParaRPr/>
          </a:p>
        </p:txBody>
      </p:sp>
      <p:sp>
        <p:nvSpPr>
          <p:cNvPr id="161" name="Google Shape;161;p16"/>
          <p:cNvSpPr txBox="1"/>
          <p:nvPr>
            <p:ph idx="1" type="body"/>
          </p:nvPr>
        </p:nvSpPr>
        <p:spPr>
          <a:xfrm>
            <a:off x="311700" y="1152475"/>
            <a:ext cx="8667600" cy="38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"/>
              <a:t>Protocols:</a:t>
            </a:r>
            <a:endParaRPr/>
          </a:p>
          <a:p>
            <a:pPr indent="-325755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IP: Internet Protocol</a:t>
            </a:r>
            <a:endParaRPr/>
          </a:p>
          <a:p>
            <a:pPr indent="-30416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Connectionless delivery model (best effort)</a:t>
            </a:r>
            <a:endParaRPr/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ARP: Address Resolution Protocol</a:t>
            </a:r>
            <a:endParaRPr/>
          </a:p>
          <a:p>
            <a:pPr indent="-30416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lets hosts build table mapping IP addresses to MAC addresses.</a:t>
            </a:r>
            <a:endParaRPr/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BGP (Border Gateway Protocol)</a:t>
            </a:r>
            <a:endParaRPr/>
          </a:p>
          <a:p>
            <a:pPr indent="-30416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Routing among Autonomous Systems</a:t>
            </a:r>
            <a:endParaRPr/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TCP (Transmission Control Protocol)</a:t>
            </a:r>
            <a:endParaRPr/>
          </a:p>
          <a:p>
            <a:pPr indent="-30416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Reliable in-order, connection based delivery</a:t>
            </a:r>
            <a:endParaRPr/>
          </a:p>
          <a:p>
            <a:pPr indent="-30416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ACK, SEQ, FIN/RST, and 3-way handshake</a:t>
            </a:r>
            <a:endParaRPr/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DNS (Domain Name Service)</a:t>
            </a:r>
            <a:endParaRPr/>
          </a:p>
          <a:p>
            <a:pPr indent="-304165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mapping between host names and IP addresses</a:t>
            </a:r>
            <a:endParaRPr/>
          </a:p>
          <a:p>
            <a:pPr indent="-32575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Understand them in a security context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"/>
              <a:t>Network Security: attacks</a:t>
            </a:r>
            <a:endParaRPr/>
          </a:p>
        </p:txBody>
      </p:sp>
      <p:sp>
        <p:nvSpPr>
          <p:cNvPr id="167" name="Google Shape;167;p17"/>
          <p:cNvSpPr txBox="1"/>
          <p:nvPr>
            <p:ph idx="1" type="body"/>
          </p:nvPr>
        </p:nvSpPr>
        <p:spPr>
          <a:xfrm>
            <a:off x="344850" y="1086725"/>
            <a:ext cx="8454300" cy="30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Physical/link layer threats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Eavesdropping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(routers, switches, etc) see all traffic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Tapping cables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Injection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ARP spoofing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Attacker impersonate host and send response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Jamming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Disrupting physical signal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8" name="Google Shape;16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1900" y="909850"/>
            <a:ext cx="4652101" cy="18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1999" y="3300849"/>
            <a:ext cx="2949450" cy="170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Network Security: attacks</a:t>
            </a:r>
            <a:endParaRPr/>
          </a:p>
        </p:txBody>
      </p:sp>
      <p:sp>
        <p:nvSpPr>
          <p:cNvPr id="175" name="Google Shape;175;p18"/>
          <p:cNvSpPr txBox="1"/>
          <p:nvPr>
            <p:ph idx="1" type="body"/>
          </p:nvPr>
        </p:nvSpPr>
        <p:spPr>
          <a:xfrm>
            <a:off x="344850" y="1086725"/>
            <a:ext cx="8454300" cy="37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Network layer threats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Spoofing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source address is arbitrary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DHCP response spoofing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DHCP request is broadcasted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Attacker can send out fake response and relay victim’s traffic.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Set arbitrary destination address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Traffic sender is unauthenticated in Network layer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Network scanning, DoS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Misdirection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BGP hijacking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Nodes are unauthenticated, malicious nodes can cause traffic to redirect.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Pakistan Youtube black hole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Network Security: attacks</a:t>
            </a:r>
            <a:endParaRPr/>
          </a:p>
        </p:txBody>
      </p:sp>
      <p:sp>
        <p:nvSpPr>
          <p:cNvPr id="181" name="Google Shape;181;p19"/>
          <p:cNvSpPr txBox="1"/>
          <p:nvPr>
            <p:ph idx="1" type="body"/>
          </p:nvPr>
        </p:nvSpPr>
        <p:spPr>
          <a:xfrm>
            <a:off x="344850" y="1086725"/>
            <a:ext cx="8454300" cy="372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TCP threats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On-path injection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Connection hijacking, RST injection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Great Firewall of China: RST injection based on IP/host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Blind spoofing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off-path attacker convince a victim to open a TCP connection with a spoofed host.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/>
              <a:t>Application layer threats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DNS spoofing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Poisoning DNS servers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Network Security: defenses</a:t>
            </a:r>
            <a:endParaRPr/>
          </a:p>
        </p:txBody>
      </p:sp>
      <p:sp>
        <p:nvSpPr>
          <p:cNvPr id="187" name="Google Shape;187;p20"/>
          <p:cNvSpPr txBox="1"/>
          <p:nvPr/>
        </p:nvSpPr>
        <p:spPr>
          <a:xfrm>
            <a:off x="311700" y="1253425"/>
            <a:ext cx="8726700" cy="3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Firewalls:  Protecting or isolating one part of the network from other part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Personal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Filter-based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Proxy-based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Access control policies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firewall enforces an access control policy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Distinguish between inbound and outbound connection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Network Address Translation (NAT)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map between two different address spaces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875" y="1793350"/>
            <a:ext cx="3642800" cy="164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Network Security: defenses</a:t>
            </a:r>
            <a:endParaRPr/>
          </a:p>
        </p:txBody>
      </p:sp>
      <p:sp>
        <p:nvSpPr>
          <p:cNvPr id="194" name="Google Shape;194;p21"/>
          <p:cNvSpPr txBox="1"/>
          <p:nvPr/>
        </p:nvSpPr>
        <p:spPr>
          <a:xfrm>
            <a:off x="311700" y="1141500"/>
            <a:ext cx="8726700" cy="40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Application proxies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Control apps by requiring them to pass through proxy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Is an application-level man-in-the-middle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Network Intrusion Detection Systems (NIDS)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Passively monitor network traffic for signs of attack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Vulnerability self-scanning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Probe internal systems with a range of attack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Fix the attacks that succeed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Honeypots 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sacrificial systems that is designed to lure attackers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Study attackers and divert them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775" y="1753323"/>
            <a:ext cx="3413625" cy="18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Symmetric-key Cryptography: Encryption</a:t>
            </a:r>
            <a:endParaRPr/>
          </a:p>
        </p:txBody>
      </p:sp>
      <p:sp>
        <p:nvSpPr>
          <p:cNvPr id="201" name="Google Shape;20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Encryption: (key, plaintext) → ciphertext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Ek(m) = c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Decryption: (key, ciphertext) → plaintext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 k(c) = m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Functional property: Where Dk(Ek (m)) = m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One time pad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 = m ⨁ k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Stream ciphers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 Pseudo random generator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Block ciphers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Different modes (ECB, CBC)</a:t>
            </a:r>
            <a:endParaRPr/>
          </a:p>
        </p:txBody>
      </p:sp>
      <p:pic>
        <p:nvPicPr>
          <p:cNvPr id="202" name="Google Shape;20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7475" y="3059538"/>
            <a:ext cx="3752850" cy="10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Symmetric-key Cryptography: Hash functions</a:t>
            </a:r>
            <a:endParaRPr/>
          </a:p>
        </p:txBody>
      </p:sp>
      <p:sp>
        <p:nvSpPr>
          <p:cNvPr id="208" name="Google Shape;208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Hash function maps arbitrary length input into a fixed-size string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Properties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Hard to find preimage and collision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 of hash functions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MD5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SHA1,2,3</a:t>
            </a:r>
            <a:endParaRPr/>
          </a:p>
        </p:txBody>
      </p:sp>
      <p:pic>
        <p:nvPicPr>
          <p:cNvPr id="209" name="Google Shape;20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9363" y="2043100"/>
            <a:ext cx="3343275" cy="10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Symmetric-key Cryptography: MAC</a:t>
            </a:r>
            <a:endParaRPr/>
          </a:p>
        </p:txBody>
      </p:sp>
      <p:sp>
        <p:nvSpPr>
          <p:cNvPr id="215" name="Google Shape;215;p24"/>
          <p:cNvSpPr txBox="1"/>
          <p:nvPr>
            <p:ph idx="1" type="body"/>
          </p:nvPr>
        </p:nvSpPr>
        <p:spPr>
          <a:xfrm>
            <a:off x="311700" y="1152475"/>
            <a:ext cx="8520600" cy="3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also need integrity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Validate message integrity based on shared secret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= MACk(m)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MAC constructions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Is MACk(m) = H(k || m) secure?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Length extension attack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HMAC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Combining MAC with encryption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MAC then Encrypt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Encrypt and MAC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Encrypt then MAC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best</a:t>
            </a:r>
            <a:endParaRPr/>
          </a:p>
        </p:txBody>
      </p:sp>
      <p:pic>
        <p:nvPicPr>
          <p:cNvPr id="216" name="Google Shape;21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70250" y="2203675"/>
            <a:ext cx="3558099" cy="90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Public-Key Cryptography: key exchange and encryption</a:t>
            </a:r>
            <a:endParaRPr/>
          </a:p>
        </p:txBody>
      </p:sp>
      <p:sp>
        <p:nvSpPr>
          <p:cNvPr id="222" name="Google Shape;22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Public key: used to encrypt or verify signatures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Private key: used to decrypt and sign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Enc_pk (m) = c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Dec_sk (c) = m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Solves key distribution problem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Diffie-Hellman Key Exchange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Discrete log is not efficient to compute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Why insecure against man-in-the-mid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RSA Encryption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Factoring is not efficient to compute 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Textbook RSA is insecure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Public-Key Cryptography: Digital Signatures</a:t>
            </a:r>
            <a:endParaRPr/>
          </a:p>
        </p:txBody>
      </p:sp>
      <p:sp>
        <p:nvSpPr>
          <p:cNvPr id="228" name="Google Shape;22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Signing: (secret key, message) → signature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Sign_sk (m) = 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Verification: (public key, message, signature) → bool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Verify_pk (m, s) = true | false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Properties 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Verify_pk (m, Signsk (m)) = true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Unforgeability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Textbook RSA signatures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Forgery attack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Using RSA signature with paddings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Bleichenbacher low exponent signature forgery attack.</a:t>
            </a:r>
            <a:endParaRPr/>
          </a:p>
        </p:txBody>
      </p:sp>
      <p:pic>
        <p:nvPicPr>
          <p:cNvPr id="229" name="Google Shape;22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1998" y="2285613"/>
            <a:ext cx="4079475" cy="149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TLS and secure channels</a:t>
            </a:r>
            <a:endParaRPr/>
          </a:p>
        </p:txBody>
      </p:sp>
      <p:sp>
        <p:nvSpPr>
          <p:cNvPr id="235" name="Google Shape;235;p27"/>
          <p:cNvSpPr txBox="1"/>
          <p:nvPr>
            <p:ph idx="1" type="body"/>
          </p:nvPr>
        </p:nvSpPr>
        <p:spPr>
          <a:xfrm>
            <a:off x="311700" y="1152475"/>
            <a:ext cx="8520600" cy="40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Constructing a secure encrypted channel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Encrypt and MAC data: confidentiality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Diffie-Hellman key exchange: negotiate shared secret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Digital Signatures: authenticity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Random nonces to ensure adversary can’t reuse signature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Public Key Infrastructures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Ensuring trust in keys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Certificate Authorities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Commercial, sign and verify pub key for money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PGP web of trust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TLS: Transport Layer Security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encrypted channel for application data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Used in HTTPS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Why does TLS achieve its goals?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Other topics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241" name="Google Shape;241;p28"/>
          <p:cNvSpPr txBox="1"/>
          <p:nvPr>
            <p:ph idx="1" type="body"/>
          </p:nvPr>
        </p:nvSpPr>
        <p:spPr>
          <a:xfrm>
            <a:off x="311700" y="1152475"/>
            <a:ext cx="8520600" cy="3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Authentication and passwords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Techniques for authenticating users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Something You Know: Passwords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Something You Have: cards, 2FA, tokens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Something You Are: biometrics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Security challenges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Phishing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Attacking Passwords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Biometrics Spoofing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Mitigations against the challenges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Protecting Password</a:t>
            </a:r>
            <a:endParaRPr/>
          </a:p>
          <a:p>
            <a: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Hashing </a:t>
            </a:r>
            <a:endParaRPr/>
          </a:p>
          <a:p>
            <a: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Salting</a:t>
            </a:r>
            <a:endParaRPr/>
          </a:p>
          <a:p>
            <a: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Slow hash functions: PBKDF2, bcrypt, scrypt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Mitigations against biometrics spoofing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Other topics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247" name="Google Shape;247;p29"/>
          <p:cNvSpPr txBox="1"/>
          <p:nvPr>
            <p:ph idx="1" type="body"/>
          </p:nvPr>
        </p:nvSpPr>
        <p:spPr>
          <a:xfrm>
            <a:off x="311700" y="1152475"/>
            <a:ext cx="8520600" cy="39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Privacy and Anonymity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Definitions of privacy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Encrypted messaging: PGP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Anonymous communication: Tor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Privacy-respecting browsers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t/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 Ethics, law, and policy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Ethical principles</a:t>
            </a:r>
            <a:endParaRPr/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Laws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CFAA: Computer Fraud and Abuse Act</a:t>
            </a:r>
            <a:endParaRPr/>
          </a:p>
          <a:p>
            <a: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DMCA: Digital Millennium Copyright Act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 txBox="1"/>
          <p:nvPr>
            <p:ph type="title"/>
          </p:nvPr>
        </p:nvSpPr>
        <p:spPr>
          <a:xfrm>
            <a:off x="2521575" y="2285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Good luck on your finals!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