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5" r:id="rId5"/>
    <p:sldId id="283" r:id="rId6"/>
    <p:sldId id="272" r:id="rId7"/>
    <p:sldId id="273" r:id="rId8"/>
    <p:sldId id="274" r:id="rId9"/>
    <p:sldId id="284" r:id="rId10"/>
    <p:sldId id="285" r:id="rId11"/>
    <p:sldId id="286" r:id="rId12"/>
    <p:sldId id="281" r:id="rId13"/>
    <p:sldId id="267" r:id="rId14"/>
    <p:sldId id="290" r:id="rId15"/>
    <p:sldId id="292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  <a:srgbClr val="CC66FF"/>
    <a:srgbClr val="006600"/>
    <a:srgbClr val="FFFF99"/>
    <a:srgbClr val="DDDDDD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79" autoAdjust="0"/>
    <p:restoredTop sz="94581" autoAdjust="0"/>
  </p:normalViewPr>
  <p:slideViewPr>
    <p:cSldViewPr>
      <p:cViewPr varScale="1">
        <p:scale>
          <a:sx n="109" d="100"/>
          <a:sy n="109" d="100"/>
        </p:scale>
        <p:origin x="-61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79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553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553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14400"/>
            <a:ext cx="4038600" cy="579120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791200"/>
          </a:xfrm>
        </p:spPr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14400"/>
            <a:ext cx="8229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  <a:cs typeface="Calibri" pitchFamily="34" charset="0"/>
              </a:rPr>
              <a:t>Retiming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  <a:cs typeface="Calibri" pitchFamily="34" charset="0"/>
              </a:rPr>
              <a:t>Consider the Following Circuit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  <a:cs typeface="Calibri" pitchFamily="34" charset="0"/>
              </a:rPr>
              <a:t>Suppose T</a:t>
            </a:r>
            <a:r>
              <a:rPr lang="en-US" baseline="-25000" smtClean="0">
                <a:latin typeface="Calibri" pitchFamily="34" charset="0"/>
                <a:cs typeface="Calibri" pitchFamily="34" charset="0"/>
              </a:rPr>
              <a:t>XOR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 = 3 ns, T</a:t>
            </a:r>
            <a:r>
              <a:rPr lang="en-US" baseline="-25000" smtClean="0">
                <a:latin typeface="Calibri" pitchFamily="34" charset="0"/>
                <a:cs typeface="Calibri" pitchFamily="34" charset="0"/>
              </a:rPr>
              <a:t>pcq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 = 1 ns, T</a:t>
            </a:r>
            <a:r>
              <a:rPr lang="en-US" baseline="-25000" smtClean="0">
                <a:latin typeface="Calibri" pitchFamily="34" charset="0"/>
                <a:cs typeface="Calibri" pitchFamily="34" charset="0"/>
              </a:rPr>
              <a:t>setup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 = 1 ns, then this circuit can be clocked at 1 ns + (3 x 3 ns) + 1 ns = 11 ns.</a:t>
            </a:r>
            <a:endParaRPr lang="en-US" b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Line 122"/>
          <p:cNvSpPr>
            <a:spLocks noChangeShapeType="1"/>
          </p:cNvSpPr>
          <p:nvPr/>
        </p:nvSpPr>
        <p:spPr bwMode="auto">
          <a:xfrm>
            <a:off x="2819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7" name="Rectangle 128"/>
          <p:cNvSpPr>
            <a:spLocks noChangeArrowheads="1"/>
          </p:cNvSpPr>
          <p:nvPr/>
        </p:nvSpPr>
        <p:spPr bwMode="auto">
          <a:xfrm>
            <a:off x="2667000" y="24384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3078" name="Rectangle 115"/>
          <p:cNvSpPr>
            <a:spLocks noChangeArrowheads="1"/>
          </p:cNvSpPr>
          <p:nvPr/>
        </p:nvSpPr>
        <p:spPr bwMode="auto">
          <a:xfrm>
            <a:off x="22098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3079" name="Line 127"/>
          <p:cNvSpPr>
            <a:spLocks noChangeShapeType="1"/>
          </p:cNvSpPr>
          <p:nvPr/>
        </p:nvSpPr>
        <p:spPr bwMode="auto">
          <a:xfrm>
            <a:off x="6096000" y="4572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0" name="Line 102"/>
          <p:cNvSpPr>
            <a:spLocks noChangeShapeType="1"/>
          </p:cNvSpPr>
          <p:nvPr/>
        </p:nvSpPr>
        <p:spPr bwMode="auto">
          <a:xfrm>
            <a:off x="6248400" y="21336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1" name="Line 106"/>
          <p:cNvSpPr>
            <a:spLocks noChangeShapeType="1"/>
          </p:cNvSpPr>
          <p:nvPr/>
        </p:nvSpPr>
        <p:spPr bwMode="auto">
          <a:xfrm>
            <a:off x="2438400" y="21336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" name="Rectangle 115"/>
          <p:cNvSpPr>
            <a:spLocks noChangeArrowheads="1"/>
          </p:cNvSpPr>
          <p:nvPr/>
        </p:nvSpPr>
        <p:spPr bwMode="auto">
          <a:xfrm>
            <a:off x="2209800" y="3962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3083" name="Rectangle 115"/>
          <p:cNvSpPr>
            <a:spLocks noChangeArrowheads="1"/>
          </p:cNvSpPr>
          <p:nvPr/>
        </p:nvSpPr>
        <p:spPr bwMode="auto">
          <a:xfrm>
            <a:off x="2209800" y="4648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Z</a:t>
            </a:r>
          </a:p>
        </p:txBody>
      </p:sp>
      <p:sp>
        <p:nvSpPr>
          <p:cNvPr id="3084" name="Line 102"/>
          <p:cNvSpPr>
            <a:spLocks noChangeShapeType="1"/>
          </p:cNvSpPr>
          <p:nvPr/>
        </p:nvSpPr>
        <p:spPr bwMode="auto">
          <a:xfrm>
            <a:off x="2438400" y="2133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Rectangle 115"/>
          <p:cNvSpPr>
            <a:spLocks noChangeArrowheads="1"/>
          </p:cNvSpPr>
          <p:nvPr/>
        </p:nvSpPr>
        <p:spPr bwMode="auto">
          <a:xfrm>
            <a:off x="64008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3086" name="Line 122"/>
          <p:cNvSpPr>
            <a:spLocks noChangeShapeType="1"/>
          </p:cNvSpPr>
          <p:nvPr/>
        </p:nvSpPr>
        <p:spPr bwMode="auto">
          <a:xfrm>
            <a:off x="3124200" y="3124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7" name="Line 160"/>
          <p:cNvSpPr>
            <a:spLocks noChangeShapeType="1"/>
          </p:cNvSpPr>
          <p:nvPr/>
        </p:nvSpPr>
        <p:spPr bwMode="auto">
          <a:xfrm flipV="1">
            <a:off x="2971800" y="27432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Line 102"/>
          <p:cNvSpPr>
            <a:spLocks noChangeShapeType="1"/>
          </p:cNvSpPr>
          <p:nvPr/>
        </p:nvSpPr>
        <p:spPr bwMode="auto">
          <a:xfrm>
            <a:off x="3124200" y="2743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Line 102"/>
          <p:cNvSpPr>
            <a:spLocks noChangeShapeType="1"/>
          </p:cNvSpPr>
          <p:nvPr/>
        </p:nvSpPr>
        <p:spPr bwMode="auto">
          <a:xfrm>
            <a:off x="42672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Line 122"/>
          <p:cNvSpPr>
            <a:spLocks noChangeShapeType="1"/>
          </p:cNvSpPr>
          <p:nvPr/>
        </p:nvSpPr>
        <p:spPr bwMode="auto">
          <a:xfrm>
            <a:off x="2819400" y="41148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1" name="Line 122"/>
          <p:cNvSpPr>
            <a:spLocks noChangeShapeType="1"/>
          </p:cNvSpPr>
          <p:nvPr/>
        </p:nvSpPr>
        <p:spPr bwMode="auto">
          <a:xfrm>
            <a:off x="4267200" y="3810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2" name="Line 160"/>
          <p:cNvSpPr>
            <a:spLocks noChangeShapeType="1"/>
          </p:cNvSpPr>
          <p:nvPr/>
        </p:nvSpPr>
        <p:spPr bwMode="auto">
          <a:xfrm flipV="1">
            <a:off x="3962400" y="3276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Line 160"/>
          <p:cNvSpPr>
            <a:spLocks noChangeShapeType="1"/>
          </p:cNvSpPr>
          <p:nvPr/>
        </p:nvSpPr>
        <p:spPr bwMode="auto">
          <a:xfrm flipV="1">
            <a:off x="5105400" y="3962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Line 122"/>
          <p:cNvSpPr>
            <a:spLocks noChangeShapeType="1"/>
          </p:cNvSpPr>
          <p:nvPr/>
        </p:nvSpPr>
        <p:spPr bwMode="auto">
          <a:xfrm>
            <a:off x="2819400" y="47244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5" name="Line 122"/>
          <p:cNvSpPr>
            <a:spLocks noChangeShapeType="1"/>
          </p:cNvSpPr>
          <p:nvPr/>
        </p:nvSpPr>
        <p:spPr bwMode="auto">
          <a:xfrm>
            <a:off x="5257800" y="4419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6" name="Line 102"/>
          <p:cNvSpPr>
            <a:spLocks noChangeShapeType="1"/>
          </p:cNvSpPr>
          <p:nvPr/>
        </p:nvSpPr>
        <p:spPr bwMode="auto">
          <a:xfrm>
            <a:off x="5257800" y="3962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097" name="Group 83"/>
          <p:cNvGrpSpPr>
            <a:grpSpLocks/>
          </p:cNvGrpSpPr>
          <p:nvPr/>
        </p:nvGrpSpPr>
        <p:grpSpPr bwMode="auto">
          <a:xfrm flipH="1">
            <a:off x="2971800" y="2971800"/>
            <a:ext cx="990600" cy="609600"/>
            <a:chOff x="2736" y="2976"/>
            <a:chExt cx="624" cy="336"/>
          </a:xfrm>
        </p:grpSpPr>
        <p:sp>
          <p:nvSpPr>
            <p:cNvPr id="3111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3112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98" name="Group 83"/>
          <p:cNvGrpSpPr>
            <a:grpSpLocks/>
          </p:cNvGrpSpPr>
          <p:nvPr/>
        </p:nvGrpSpPr>
        <p:grpSpPr bwMode="auto">
          <a:xfrm flipH="1">
            <a:off x="4114800" y="3657600"/>
            <a:ext cx="990600" cy="609600"/>
            <a:chOff x="2736" y="2976"/>
            <a:chExt cx="624" cy="336"/>
          </a:xfrm>
        </p:grpSpPr>
        <p:sp>
          <p:nvSpPr>
            <p:cNvPr id="3109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3110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99" name="Group 83"/>
          <p:cNvGrpSpPr>
            <a:grpSpLocks/>
          </p:cNvGrpSpPr>
          <p:nvPr/>
        </p:nvGrpSpPr>
        <p:grpSpPr bwMode="auto">
          <a:xfrm flipH="1">
            <a:off x="5105400" y="4267200"/>
            <a:ext cx="990600" cy="609600"/>
            <a:chOff x="2736" y="2976"/>
            <a:chExt cx="624" cy="336"/>
          </a:xfrm>
        </p:grpSpPr>
        <p:sp>
          <p:nvSpPr>
            <p:cNvPr id="3107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3108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00" name="Rectangle 128"/>
          <p:cNvSpPr>
            <a:spLocks noChangeArrowheads="1"/>
          </p:cNvSpPr>
          <p:nvPr/>
        </p:nvSpPr>
        <p:spPr bwMode="auto">
          <a:xfrm>
            <a:off x="2667000" y="31242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3101" name="Rectangle 128"/>
          <p:cNvSpPr>
            <a:spLocks noChangeArrowheads="1"/>
          </p:cNvSpPr>
          <p:nvPr/>
        </p:nvSpPr>
        <p:spPr bwMode="auto">
          <a:xfrm>
            <a:off x="2667000" y="38100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3102" name="Rectangle 128"/>
          <p:cNvSpPr>
            <a:spLocks noChangeArrowheads="1"/>
          </p:cNvSpPr>
          <p:nvPr/>
        </p:nvSpPr>
        <p:spPr bwMode="auto">
          <a:xfrm>
            <a:off x="2667000" y="44958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3103" name="Line 122"/>
          <p:cNvSpPr>
            <a:spLocks noChangeShapeType="1"/>
          </p:cNvSpPr>
          <p:nvPr/>
        </p:nvSpPr>
        <p:spPr bwMode="auto">
          <a:xfrm>
            <a:off x="2438400" y="2743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04" name="Line 122"/>
          <p:cNvSpPr>
            <a:spLocks noChangeShapeType="1"/>
          </p:cNvSpPr>
          <p:nvPr/>
        </p:nvSpPr>
        <p:spPr bwMode="auto">
          <a:xfrm>
            <a:off x="2438400" y="3429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05" name="Line 122"/>
          <p:cNvSpPr>
            <a:spLocks noChangeShapeType="1"/>
          </p:cNvSpPr>
          <p:nvPr/>
        </p:nvSpPr>
        <p:spPr bwMode="auto">
          <a:xfrm>
            <a:off x="2438400" y="4114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06" name="Line 122"/>
          <p:cNvSpPr>
            <a:spLocks noChangeShapeType="1"/>
          </p:cNvSpPr>
          <p:nvPr/>
        </p:nvSpPr>
        <p:spPr bwMode="auto">
          <a:xfrm>
            <a:off x="2438400" y="4800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  <a:cs typeface="Calibri" pitchFamily="34" charset="0"/>
              </a:rPr>
              <a:t>Why Are They Not Equivalent?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4572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  <a:cs typeface="Calibri" pitchFamily="34" charset="0"/>
              </a:rPr>
              <a:t>Suppose FFs are initialized to 0</a:t>
            </a:r>
            <a:endParaRPr lang="en-US" b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Line 122"/>
          <p:cNvSpPr>
            <a:spLocks noChangeShapeType="1"/>
          </p:cNvSpPr>
          <p:nvPr/>
        </p:nvSpPr>
        <p:spPr bwMode="auto">
          <a:xfrm>
            <a:off x="609600" y="2362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1" name="Rectangle 128"/>
          <p:cNvSpPr>
            <a:spLocks noChangeArrowheads="1"/>
          </p:cNvSpPr>
          <p:nvPr/>
        </p:nvSpPr>
        <p:spPr bwMode="auto">
          <a:xfrm>
            <a:off x="457200" y="1371600"/>
            <a:ext cx="3048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4102" name="Rectangle 115"/>
          <p:cNvSpPr>
            <a:spLocks noChangeArrowheads="1"/>
          </p:cNvSpPr>
          <p:nvPr/>
        </p:nvSpPr>
        <p:spPr bwMode="auto">
          <a:xfrm>
            <a:off x="0" y="2209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4103" name="Line 127"/>
          <p:cNvSpPr>
            <a:spLocks noChangeShapeType="1"/>
          </p:cNvSpPr>
          <p:nvPr/>
        </p:nvSpPr>
        <p:spPr bwMode="auto">
          <a:xfrm>
            <a:off x="3733800" y="3505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4" name="Line 102"/>
          <p:cNvSpPr>
            <a:spLocks noChangeShapeType="1"/>
          </p:cNvSpPr>
          <p:nvPr/>
        </p:nvSpPr>
        <p:spPr bwMode="auto">
          <a:xfrm>
            <a:off x="3886200" y="12954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5" name="Line 106"/>
          <p:cNvSpPr>
            <a:spLocks noChangeShapeType="1"/>
          </p:cNvSpPr>
          <p:nvPr/>
        </p:nvSpPr>
        <p:spPr bwMode="auto">
          <a:xfrm>
            <a:off x="228600" y="12954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6" name="Rectangle 115"/>
          <p:cNvSpPr>
            <a:spLocks noChangeArrowheads="1"/>
          </p:cNvSpPr>
          <p:nvPr/>
        </p:nvSpPr>
        <p:spPr bwMode="auto">
          <a:xfrm>
            <a:off x="0" y="2895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4107" name="Rectangle 115"/>
          <p:cNvSpPr>
            <a:spLocks noChangeArrowheads="1"/>
          </p:cNvSpPr>
          <p:nvPr/>
        </p:nvSpPr>
        <p:spPr bwMode="auto">
          <a:xfrm>
            <a:off x="0" y="3581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Z</a:t>
            </a:r>
          </a:p>
        </p:txBody>
      </p:sp>
      <p:sp>
        <p:nvSpPr>
          <p:cNvPr id="4108" name="Line 102"/>
          <p:cNvSpPr>
            <a:spLocks noChangeShapeType="1"/>
          </p:cNvSpPr>
          <p:nvPr/>
        </p:nvSpPr>
        <p:spPr bwMode="auto">
          <a:xfrm>
            <a:off x="228600" y="1295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Rectangle 115"/>
          <p:cNvSpPr>
            <a:spLocks noChangeArrowheads="1"/>
          </p:cNvSpPr>
          <p:nvPr/>
        </p:nvSpPr>
        <p:spPr bwMode="auto">
          <a:xfrm>
            <a:off x="4038600" y="335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4110" name="Line 122"/>
          <p:cNvSpPr>
            <a:spLocks noChangeShapeType="1"/>
          </p:cNvSpPr>
          <p:nvPr/>
        </p:nvSpPr>
        <p:spPr bwMode="auto">
          <a:xfrm>
            <a:off x="914400" y="205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1" name="Line 160"/>
          <p:cNvSpPr>
            <a:spLocks noChangeShapeType="1"/>
          </p:cNvSpPr>
          <p:nvPr/>
        </p:nvSpPr>
        <p:spPr bwMode="auto">
          <a:xfrm flipV="1">
            <a:off x="762000" y="1676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2" name="Line 102"/>
          <p:cNvSpPr>
            <a:spLocks noChangeShapeType="1"/>
          </p:cNvSpPr>
          <p:nvPr/>
        </p:nvSpPr>
        <p:spPr bwMode="auto">
          <a:xfrm>
            <a:off x="914400" y="1676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3" name="Line 102"/>
          <p:cNvSpPr>
            <a:spLocks noChangeShapeType="1"/>
          </p:cNvSpPr>
          <p:nvPr/>
        </p:nvSpPr>
        <p:spPr bwMode="auto">
          <a:xfrm>
            <a:off x="1905000" y="2209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4" name="Line 122"/>
          <p:cNvSpPr>
            <a:spLocks noChangeShapeType="1"/>
          </p:cNvSpPr>
          <p:nvPr/>
        </p:nvSpPr>
        <p:spPr bwMode="auto">
          <a:xfrm>
            <a:off x="609600" y="3048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5" name="Line 122"/>
          <p:cNvSpPr>
            <a:spLocks noChangeShapeType="1"/>
          </p:cNvSpPr>
          <p:nvPr/>
        </p:nvSpPr>
        <p:spPr bwMode="auto">
          <a:xfrm>
            <a:off x="1905000" y="2743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6" name="Line 160"/>
          <p:cNvSpPr>
            <a:spLocks noChangeShapeType="1"/>
          </p:cNvSpPr>
          <p:nvPr/>
        </p:nvSpPr>
        <p:spPr bwMode="auto">
          <a:xfrm flipV="1">
            <a:off x="1752600" y="2209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7" name="Line 160"/>
          <p:cNvSpPr>
            <a:spLocks noChangeShapeType="1"/>
          </p:cNvSpPr>
          <p:nvPr/>
        </p:nvSpPr>
        <p:spPr bwMode="auto">
          <a:xfrm flipV="1">
            <a:off x="2743200" y="2895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122"/>
          <p:cNvSpPr>
            <a:spLocks noChangeShapeType="1"/>
          </p:cNvSpPr>
          <p:nvPr/>
        </p:nvSpPr>
        <p:spPr bwMode="auto">
          <a:xfrm>
            <a:off x="609600" y="3657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122"/>
          <p:cNvSpPr>
            <a:spLocks noChangeShapeType="1"/>
          </p:cNvSpPr>
          <p:nvPr/>
        </p:nvSpPr>
        <p:spPr bwMode="auto">
          <a:xfrm>
            <a:off x="2895600" y="3352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20" name="Line 102"/>
          <p:cNvSpPr>
            <a:spLocks noChangeShapeType="1"/>
          </p:cNvSpPr>
          <p:nvPr/>
        </p:nvSpPr>
        <p:spPr bwMode="auto">
          <a:xfrm>
            <a:off x="2895600" y="2895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121" name="Group 83"/>
          <p:cNvGrpSpPr>
            <a:grpSpLocks/>
          </p:cNvGrpSpPr>
          <p:nvPr/>
        </p:nvGrpSpPr>
        <p:grpSpPr bwMode="auto">
          <a:xfrm flipH="1">
            <a:off x="762000" y="1905000"/>
            <a:ext cx="990600" cy="609600"/>
            <a:chOff x="2736" y="2976"/>
            <a:chExt cx="624" cy="336"/>
          </a:xfrm>
        </p:grpSpPr>
        <p:sp>
          <p:nvSpPr>
            <p:cNvPr id="4252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4253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2" name="Group 83"/>
          <p:cNvGrpSpPr>
            <a:grpSpLocks/>
          </p:cNvGrpSpPr>
          <p:nvPr/>
        </p:nvGrpSpPr>
        <p:grpSpPr bwMode="auto">
          <a:xfrm flipH="1">
            <a:off x="1752600" y="2590800"/>
            <a:ext cx="990600" cy="609600"/>
            <a:chOff x="2736" y="2976"/>
            <a:chExt cx="624" cy="336"/>
          </a:xfrm>
        </p:grpSpPr>
        <p:sp>
          <p:nvSpPr>
            <p:cNvPr id="4250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4251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3" name="Group 83"/>
          <p:cNvGrpSpPr>
            <a:grpSpLocks/>
          </p:cNvGrpSpPr>
          <p:nvPr/>
        </p:nvGrpSpPr>
        <p:grpSpPr bwMode="auto">
          <a:xfrm flipH="1">
            <a:off x="2743200" y="3200400"/>
            <a:ext cx="990600" cy="609600"/>
            <a:chOff x="2736" y="2976"/>
            <a:chExt cx="624" cy="336"/>
          </a:xfrm>
        </p:grpSpPr>
        <p:sp>
          <p:nvSpPr>
            <p:cNvPr id="4248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4249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" name="Rectangle 128"/>
          <p:cNvSpPr>
            <a:spLocks noChangeArrowheads="1"/>
          </p:cNvSpPr>
          <p:nvPr/>
        </p:nvSpPr>
        <p:spPr bwMode="auto">
          <a:xfrm>
            <a:off x="457200" y="2057400"/>
            <a:ext cx="304800" cy="60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103" name="Rectangle 128"/>
          <p:cNvSpPr>
            <a:spLocks noChangeArrowheads="1"/>
          </p:cNvSpPr>
          <p:nvPr/>
        </p:nvSpPr>
        <p:spPr bwMode="auto">
          <a:xfrm>
            <a:off x="457200" y="2743200"/>
            <a:ext cx="304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4126" name="Rectangle 128"/>
          <p:cNvSpPr>
            <a:spLocks noChangeArrowheads="1"/>
          </p:cNvSpPr>
          <p:nvPr/>
        </p:nvSpPr>
        <p:spPr bwMode="auto">
          <a:xfrm>
            <a:off x="457200" y="3429000"/>
            <a:ext cx="304800" cy="6096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4127" name="Line 122"/>
          <p:cNvSpPr>
            <a:spLocks noChangeShapeType="1"/>
          </p:cNvSpPr>
          <p:nvPr/>
        </p:nvSpPr>
        <p:spPr bwMode="auto">
          <a:xfrm>
            <a:off x="228600" y="167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28" name="Line 122"/>
          <p:cNvSpPr>
            <a:spLocks noChangeShapeType="1"/>
          </p:cNvSpPr>
          <p:nvPr/>
        </p:nvSpPr>
        <p:spPr bwMode="auto">
          <a:xfrm>
            <a:off x="2286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29" name="Line 122"/>
          <p:cNvSpPr>
            <a:spLocks noChangeShapeType="1"/>
          </p:cNvSpPr>
          <p:nvPr/>
        </p:nvSpPr>
        <p:spPr bwMode="auto">
          <a:xfrm>
            <a:off x="228600" y="3048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0" name="Line 122"/>
          <p:cNvSpPr>
            <a:spLocks noChangeShapeType="1"/>
          </p:cNvSpPr>
          <p:nvPr/>
        </p:nvSpPr>
        <p:spPr bwMode="auto">
          <a:xfrm>
            <a:off x="228600" y="3733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1" name="Line 122"/>
          <p:cNvSpPr>
            <a:spLocks noChangeShapeType="1"/>
          </p:cNvSpPr>
          <p:nvPr/>
        </p:nvSpPr>
        <p:spPr bwMode="auto">
          <a:xfrm>
            <a:off x="5105400" y="2362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2" name="Rectangle 128"/>
          <p:cNvSpPr>
            <a:spLocks noChangeArrowheads="1"/>
          </p:cNvSpPr>
          <p:nvPr/>
        </p:nvSpPr>
        <p:spPr bwMode="auto">
          <a:xfrm>
            <a:off x="4953000" y="1371600"/>
            <a:ext cx="3048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4133" name="Rectangle 115"/>
          <p:cNvSpPr>
            <a:spLocks noChangeArrowheads="1"/>
          </p:cNvSpPr>
          <p:nvPr/>
        </p:nvSpPr>
        <p:spPr bwMode="auto">
          <a:xfrm>
            <a:off x="4495800" y="2209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4134" name="Line 127"/>
          <p:cNvSpPr>
            <a:spLocks noChangeShapeType="1"/>
          </p:cNvSpPr>
          <p:nvPr/>
        </p:nvSpPr>
        <p:spPr bwMode="auto">
          <a:xfrm>
            <a:off x="8534400" y="3505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5" name="Line 102"/>
          <p:cNvSpPr>
            <a:spLocks noChangeShapeType="1"/>
          </p:cNvSpPr>
          <p:nvPr/>
        </p:nvSpPr>
        <p:spPr bwMode="auto">
          <a:xfrm>
            <a:off x="8686800" y="12954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36" name="Line 106"/>
          <p:cNvSpPr>
            <a:spLocks noChangeShapeType="1"/>
          </p:cNvSpPr>
          <p:nvPr/>
        </p:nvSpPr>
        <p:spPr bwMode="auto">
          <a:xfrm>
            <a:off x="4724400" y="12954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7" name="Rectangle 115"/>
          <p:cNvSpPr>
            <a:spLocks noChangeArrowheads="1"/>
          </p:cNvSpPr>
          <p:nvPr/>
        </p:nvSpPr>
        <p:spPr bwMode="auto">
          <a:xfrm>
            <a:off x="4495800" y="2895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4138" name="Rectangle 115"/>
          <p:cNvSpPr>
            <a:spLocks noChangeArrowheads="1"/>
          </p:cNvSpPr>
          <p:nvPr/>
        </p:nvSpPr>
        <p:spPr bwMode="auto">
          <a:xfrm>
            <a:off x="4495800" y="3581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Z</a:t>
            </a:r>
          </a:p>
        </p:txBody>
      </p:sp>
      <p:sp>
        <p:nvSpPr>
          <p:cNvPr id="4139" name="Line 102"/>
          <p:cNvSpPr>
            <a:spLocks noChangeShapeType="1"/>
          </p:cNvSpPr>
          <p:nvPr/>
        </p:nvSpPr>
        <p:spPr bwMode="auto">
          <a:xfrm>
            <a:off x="4724400" y="1295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0" name="Rectangle 115"/>
          <p:cNvSpPr>
            <a:spLocks noChangeArrowheads="1"/>
          </p:cNvSpPr>
          <p:nvPr/>
        </p:nvSpPr>
        <p:spPr bwMode="auto">
          <a:xfrm>
            <a:off x="8839200" y="335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4141" name="Line 122"/>
          <p:cNvSpPr>
            <a:spLocks noChangeShapeType="1"/>
          </p:cNvSpPr>
          <p:nvPr/>
        </p:nvSpPr>
        <p:spPr bwMode="auto">
          <a:xfrm>
            <a:off x="5410200" y="205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2" name="Line 160"/>
          <p:cNvSpPr>
            <a:spLocks noChangeShapeType="1"/>
          </p:cNvSpPr>
          <p:nvPr/>
        </p:nvSpPr>
        <p:spPr bwMode="auto">
          <a:xfrm flipV="1">
            <a:off x="5257800" y="1676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3" name="Line 102"/>
          <p:cNvSpPr>
            <a:spLocks noChangeShapeType="1"/>
          </p:cNvSpPr>
          <p:nvPr/>
        </p:nvSpPr>
        <p:spPr bwMode="auto">
          <a:xfrm>
            <a:off x="5410200" y="1676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4" name="Line 102"/>
          <p:cNvSpPr>
            <a:spLocks noChangeShapeType="1"/>
          </p:cNvSpPr>
          <p:nvPr/>
        </p:nvSpPr>
        <p:spPr bwMode="auto">
          <a:xfrm>
            <a:off x="6705600" y="2209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5" name="Line 122"/>
          <p:cNvSpPr>
            <a:spLocks noChangeShapeType="1"/>
          </p:cNvSpPr>
          <p:nvPr/>
        </p:nvSpPr>
        <p:spPr bwMode="auto">
          <a:xfrm>
            <a:off x="5105400" y="30480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6" name="Line 122"/>
          <p:cNvSpPr>
            <a:spLocks noChangeShapeType="1"/>
          </p:cNvSpPr>
          <p:nvPr/>
        </p:nvSpPr>
        <p:spPr bwMode="auto">
          <a:xfrm>
            <a:off x="6705600" y="2743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47" name="Line 160"/>
          <p:cNvSpPr>
            <a:spLocks noChangeShapeType="1"/>
          </p:cNvSpPr>
          <p:nvPr/>
        </p:nvSpPr>
        <p:spPr bwMode="auto">
          <a:xfrm flipV="1">
            <a:off x="6248400" y="220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8" name="Line 160"/>
          <p:cNvSpPr>
            <a:spLocks noChangeShapeType="1"/>
          </p:cNvSpPr>
          <p:nvPr/>
        </p:nvSpPr>
        <p:spPr bwMode="auto">
          <a:xfrm flipV="1">
            <a:off x="7543800" y="2895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49" name="Line 122"/>
          <p:cNvSpPr>
            <a:spLocks noChangeShapeType="1"/>
          </p:cNvSpPr>
          <p:nvPr/>
        </p:nvSpPr>
        <p:spPr bwMode="auto">
          <a:xfrm>
            <a:off x="5257800" y="3657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50" name="Line 122"/>
          <p:cNvSpPr>
            <a:spLocks noChangeShapeType="1"/>
          </p:cNvSpPr>
          <p:nvPr/>
        </p:nvSpPr>
        <p:spPr bwMode="auto">
          <a:xfrm>
            <a:off x="7696200" y="3352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51" name="Line 102"/>
          <p:cNvSpPr>
            <a:spLocks noChangeShapeType="1"/>
          </p:cNvSpPr>
          <p:nvPr/>
        </p:nvSpPr>
        <p:spPr bwMode="auto">
          <a:xfrm>
            <a:off x="7696200" y="2895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152" name="Group 83"/>
          <p:cNvGrpSpPr>
            <a:grpSpLocks/>
          </p:cNvGrpSpPr>
          <p:nvPr/>
        </p:nvGrpSpPr>
        <p:grpSpPr bwMode="auto">
          <a:xfrm flipH="1">
            <a:off x="5257800" y="1905000"/>
            <a:ext cx="990600" cy="609600"/>
            <a:chOff x="2736" y="2976"/>
            <a:chExt cx="624" cy="336"/>
          </a:xfrm>
        </p:grpSpPr>
        <p:sp>
          <p:nvSpPr>
            <p:cNvPr id="4246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4247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3" name="Group 83"/>
          <p:cNvGrpSpPr>
            <a:grpSpLocks/>
          </p:cNvGrpSpPr>
          <p:nvPr/>
        </p:nvGrpSpPr>
        <p:grpSpPr bwMode="auto">
          <a:xfrm flipH="1">
            <a:off x="6553200" y="2590800"/>
            <a:ext cx="990600" cy="609600"/>
            <a:chOff x="2736" y="2976"/>
            <a:chExt cx="624" cy="336"/>
          </a:xfrm>
        </p:grpSpPr>
        <p:sp>
          <p:nvSpPr>
            <p:cNvPr id="4244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4245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4" name="Group 83"/>
          <p:cNvGrpSpPr>
            <a:grpSpLocks/>
          </p:cNvGrpSpPr>
          <p:nvPr/>
        </p:nvGrpSpPr>
        <p:grpSpPr bwMode="auto">
          <a:xfrm flipH="1">
            <a:off x="7543800" y="3200400"/>
            <a:ext cx="990600" cy="609600"/>
            <a:chOff x="2736" y="2976"/>
            <a:chExt cx="624" cy="336"/>
          </a:xfrm>
        </p:grpSpPr>
        <p:sp>
          <p:nvSpPr>
            <p:cNvPr id="4242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4243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5" name="Rectangle 128"/>
          <p:cNvSpPr>
            <a:spLocks noChangeArrowheads="1"/>
          </p:cNvSpPr>
          <p:nvPr/>
        </p:nvSpPr>
        <p:spPr bwMode="auto">
          <a:xfrm>
            <a:off x="4953000" y="2057400"/>
            <a:ext cx="304800" cy="60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136" name="Rectangle 128"/>
          <p:cNvSpPr>
            <a:spLocks noChangeArrowheads="1"/>
          </p:cNvSpPr>
          <p:nvPr/>
        </p:nvSpPr>
        <p:spPr bwMode="auto">
          <a:xfrm>
            <a:off x="4953000" y="2743200"/>
            <a:ext cx="304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4157" name="Rectangle 128"/>
          <p:cNvSpPr>
            <a:spLocks noChangeArrowheads="1"/>
          </p:cNvSpPr>
          <p:nvPr/>
        </p:nvSpPr>
        <p:spPr bwMode="auto">
          <a:xfrm>
            <a:off x="4953000" y="3429000"/>
            <a:ext cx="304800" cy="6096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4158" name="Line 122"/>
          <p:cNvSpPr>
            <a:spLocks noChangeShapeType="1"/>
          </p:cNvSpPr>
          <p:nvPr/>
        </p:nvSpPr>
        <p:spPr bwMode="auto">
          <a:xfrm>
            <a:off x="4724400" y="167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59" name="Line 122"/>
          <p:cNvSpPr>
            <a:spLocks noChangeShapeType="1"/>
          </p:cNvSpPr>
          <p:nvPr/>
        </p:nvSpPr>
        <p:spPr bwMode="auto">
          <a:xfrm>
            <a:off x="47244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60" name="Line 122"/>
          <p:cNvSpPr>
            <a:spLocks noChangeShapeType="1"/>
          </p:cNvSpPr>
          <p:nvPr/>
        </p:nvSpPr>
        <p:spPr bwMode="auto">
          <a:xfrm>
            <a:off x="4724400" y="3048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61" name="Line 122"/>
          <p:cNvSpPr>
            <a:spLocks noChangeShapeType="1"/>
          </p:cNvSpPr>
          <p:nvPr/>
        </p:nvSpPr>
        <p:spPr bwMode="auto">
          <a:xfrm>
            <a:off x="4724400" y="3733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62" name="Rectangle 128"/>
          <p:cNvSpPr>
            <a:spLocks noChangeArrowheads="1"/>
          </p:cNvSpPr>
          <p:nvPr/>
        </p:nvSpPr>
        <p:spPr bwMode="auto">
          <a:xfrm>
            <a:off x="6324600" y="1905000"/>
            <a:ext cx="304800" cy="609600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4163" name="Rectangle 115"/>
          <p:cNvSpPr>
            <a:spLocks noChangeArrowheads="1"/>
          </p:cNvSpPr>
          <p:nvPr/>
        </p:nvSpPr>
        <p:spPr bwMode="auto">
          <a:xfrm>
            <a:off x="6019800" y="1676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P</a:t>
            </a:r>
          </a:p>
        </p:txBody>
      </p:sp>
      <p:grpSp>
        <p:nvGrpSpPr>
          <p:cNvPr id="8" name="Group 228"/>
          <p:cNvGrpSpPr>
            <a:grpSpLocks/>
          </p:cNvGrpSpPr>
          <p:nvPr/>
        </p:nvGrpSpPr>
        <p:grpSpPr bwMode="auto">
          <a:xfrm>
            <a:off x="457200" y="4191000"/>
            <a:ext cx="2209800" cy="2514600"/>
            <a:chOff x="457200" y="4191000"/>
            <a:chExt cx="2209800" cy="2514600"/>
          </a:xfrm>
        </p:grpSpPr>
        <p:sp>
          <p:nvSpPr>
            <p:cNvPr id="4206" name="Rectangle 128"/>
            <p:cNvSpPr>
              <a:spLocks noChangeArrowheads="1"/>
            </p:cNvSpPr>
            <p:nvPr/>
          </p:nvSpPr>
          <p:spPr bwMode="auto">
            <a:xfrm>
              <a:off x="9906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151" name="Rectangle 128"/>
            <p:cNvSpPr>
              <a:spLocks noChangeArrowheads="1"/>
            </p:cNvSpPr>
            <p:nvPr/>
          </p:nvSpPr>
          <p:spPr bwMode="auto">
            <a:xfrm>
              <a:off x="9906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152" name="Rectangle 128"/>
            <p:cNvSpPr>
              <a:spLocks noChangeArrowheads="1"/>
            </p:cNvSpPr>
            <p:nvPr/>
          </p:nvSpPr>
          <p:spPr bwMode="auto">
            <a:xfrm>
              <a:off x="9906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209" name="Rectangle 128"/>
            <p:cNvSpPr>
              <a:spLocks noChangeArrowheads="1"/>
            </p:cNvSpPr>
            <p:nvPr/>
          </p:nvSpPr>
          <p:spPr bwMode="auto">
            <a:xfrm>
              <a:off x="9906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210" name="Rectangle 128"/>
            <p:cNvSpPr>
              <a:spLocks noChangeArrowheads="1"/>
            </p:cNvSpPr>
            <p:nvPr/>
          </p:nvSpPr>
          <p:spPr bwMode="auto">
            <a:xfrm>
              <a:off x="9906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11" name="Rectangle 128"/>
            <p:cNvSpPr>
              <a:spLocks noChangeArrowheads="1"/>
            </p:cNvSpPr>
            <p:nvPr/>
          </p:nvSpPr>
          <p:spPr bwMode="auto">
            <a:xfrm>
              <a:off x="9906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12" name="Rectangle 128"/>
            <p:cNvSpPr>
              <a:spLocks noChangeArrowheads="1"/>
            </p:cNvSpPr>
            <p:nvPr/>
          </p:nvSpPr>
          <p:spPr bwMode="auto">
            <a:xfrm>
              <a:off x="9906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13" name="Rectangle 128"/>
            <p:cNvSpPr>
              <a:spLocks noChangeArrowheads="1"/>
            </p:cNvSpPr>
            <p:nvPr/>
          </p:nvSpPr>
          <p:spPr bwMode="auto">
            <a:xfrm>
              <a:off x="9906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214" name="Rectangle 128"/>
            <p:cNvSpPr>
              <a:spLocks noChangeArrowheads="1"/>
            </p:cNvSpPr>
            <p:nvPr/>
          </p:nvSpPr>
          <p:spPr bwMode="auto">
            <a:xfrm>
              <a:off x="4572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4215" name="Rectangle 128"/>
            <p:cNvSpPr>
              <a:spLocks noChangeArrowheads="1"/>
            </p:cNvSpPr>
            <p:nvPr/>
          </p:nvSpPr>
          <p:spPr bwMode="auto">
            <a:xfrm>
              <a:off x="4572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Y</a:t>
              </a:r>
            </a:p>
          </p:txBody>
        </p:sp>
        <p:sp>
          <p:nvSpPr>
            <p:cNvPr id="4216" name="Rectangle 128"/>
            <p:cNvSpPr>
              <a:spLocks noChangeArrowheads="1"/>
            </p:cNvSpPr>
            <p:nvPr/>
          </p:nvSpPr>
          <p:spPr bwMode="auto">
            <a:xfrm>
              <a:off x="4572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X</a:t>
              </a:r>
            </a:p>
          </p:txBody>
        </p:sp>
        <p:sp>
          <p:nvSpPr>
            <p:cNvPr id="4217" name="Rectangle 128"/>
            <p:cNvSpPr>
              <a:spLocks noChangeArrowheads="1"/>
            </p:cNvSpPr>
            <p:nvPr/>
          </p:nvSpPr>
          <p:spPr bwMode="auto">
            <a:xfrm>
              <a:off x="4572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F</a:t>
              </a:r>
            </a:p>
          </p:txBody>
        </p:sp>
        <p:sp>
          <p:nvSpPr>
            <p:cNvPr id="4218" name="Rectangle 128"/>
            <p:cNvSpPr>
              <a:spLocks noChangeArrowheads="1"/>
            </p:cNvSpPr>
            <p:nvPr/>
          </p:nvSpPr>
          <p:spPr bwMode="auto">
            <a:xfrm>
              <a:off x="14478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63" name="Rectangle 128"/>
            <p:cNvSpPr>
              <a:spLocks noChangeArrowheads="1"/>
            </p:cNvSpPr>
            <p:nvPr/>
          </p:nvSpPr>
          <p:spPr bwMode="auto">
            <a:xfrm>
              <a:off x="14478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64" name="Rectangle 128"/>
            <p:cNvSpPr>
              <a:spLocks noChangeArrowheads="1"/>
            </p:cNvSpPr>
            <p:nvPr/>
          </p:nvSpPr>
          <p:spPr bwMode="auto">
            <a:xfrm>
              <a:off x="14478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21" name="Rectangle 128"/>
            <p:cNvSpPr>
              <a:spLocks noChangeArrowheads="1"/>
            </p:cNvSpPr>
            <p:nvPr/>
          </p:nvSpPr>
          <p:spPr bwMode="auto">
            <a:xfrm>
              <a:off x="14478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222" name="Rectangle 128"/>
            <p:cNvSpPr>
              <a:spLocks noChangeArrowheads="1"/>
            </p:cNvSpPr>
            <p:nvPr/>
          </p:nvSpPr>
          <p:spPr bwMode="auto">
            <a:xfrm>
              <a:off x="14478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23" name="Rectangle 128"/>
            <p:cNvSpPr>
              <a:spLocks noChangeArrowheads="1"/>
            </p:cNvSpPr>
            <p:nvPr/>
          </p:nvSpPr>
          <p:spPr bwMode="auto">
            <a:xfrm>
              <a:off x="14478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24" name="Rectangle 128"/>
            <p:cNvSpPr>
              <a:spLocks noChangeArrowheads="1"/>
            </p:cNvSpPr>
            <p:nvPr/>
          </p:nvSpPr>
          <p:spPr bwMode="auto">
            <a:xfrm>
              <a:off x="14478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25" name="Rectangle 128"/>
            <p:cNvSpPr>
              <a:spLocks noChangeArrowheads="1"/>
            </p:cNvSpPr>
            <p:nvPr/>
          </p:nvSpPr>
          <p:spPr bwMode="auto">
            <a:xfrm>
              <a:off x="14478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26" name="Rectangle 128"/>
            <p:cNvSpPr>
              <a:spLocks noChangeArrowheads="1"/>
            </p:cNvSpPr>
            <p:nvPr/>
          </p:nvSpPr>
          <p:spPr bwMode="auto">
            <a:xfrm>
              <a:off x="19050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71" name="Rectangle 128"/>
            <p:cNvSpPr>
              <a:spLocks noChangeArrowheads="1"/>
            </p:cNvSpPr>
            <p:nvPr/>
          </p:nvSpPr>
          <p:spPr bwMode="auto">
            <a:xfrm>
              <a:off x="19050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72" name="Rectangle 128"/>
            <p:cNvSpPr>
              <a:spLocks noChangeArrowheads="1"/>
            </p:cNvSpPr>
            <p:nvPr/>
          </p:nvSpPr>
          <p:spPr bwMode="auto">
            <a:xfrm>
              <a:off x="19050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29" name="Rectangle 128"/>
            <p:cNvSpPr>
              <a:spLocks noChangeArrowheads="1"/>
            </p:cNvSpPr>
            <p:nvPr/>
          </p:nvSpPr>
          <p:spPr bwMode="auto">
            <a:xfrm>
              <a:off x="19050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30" name="Rectangle 128"/>
            <p:cNvSpPr>
              <a:spLocks noChangeArrowheads="1"/>
            </p:cNvSpPr>
            <p:nvPr/>
          </p:nvSpPr>
          <p:spPr bwMode="auto">
            <a:xfrm>
              <a:off x="19050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31" name="Rectangle 128"/>
            <p:cNvSpPr>
              <a:spLocks noChangeArrowheads="1"/>
            </p:cNvSpPr>
            <p:nvPr/>
          </p:nvSpPr>
          <p:spPr bwMode="auto">
            <a:xfrm>
              <a:off x="19050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32" name="Rectangle 128"/>
            <p:cNvSpPr>
              <a:spLocks noChangeArrowheads="1"/>
            </p:cNvSpPr>
            <p:nvPr/>
          </p:nvSpPr>
          <p:spPr bwMode="auto">
            <a:xfrm>
              <a:off x="19050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33" name="Rectangle 128"/>
            <p:cNvSpPr>
              <a:spLocks noChangeArrowheads="1"/>
            </p:cNvSpPr>
            <p:nvPr/>
          </p:nvSpPr>
          <p:spPr bwMode="auto">
            <a:xfrm>
              <a:off x="19050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234" name="Rectangle 128"/>
            <p:cNvSpPr>
              <a:spLocks noChangeArrowheads="1"/>
            </p:cNvSpPr>
            <p:nvPr/>
          </p:nvSpPr>
          <p:spPr bwMode="auto">
            <a:xfrm>
              <a:off x="23622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79" name="Rectangle 128"/>
            <p:cNvSpPr>
              <a:spLocks noChangeArrowheads="1"/>
            </p:cNvSpPr>
            <p:nvPr/>
          </p:nvSpPr>
          <p:spPr bwMode="auto">
            <a:xfrm>
              <a:off x="23622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80" name="Rectangle 128"/>
            <p:cNvSpPr>
              <a:spLocks noChangeArrowheads="1"/>
            </p:cNvSpPr>
            <p:nvPr/>
          </p:nvSpPr>
          <p:spPr bwMode="auto">
            <a:xfrm>
              <a:off x="23622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37" name="Rectangle 128"/>
            <p:cNvSpPr>
              <a:spLocks noChangeArrowheads="1"/>
            </p:cNvSpPr>
            <p:nvPr/>
          </p:nvSpPr>
          <p:spPr bwMode="auto">
            <a:xfrm>
              <a:off x="23622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238" name="Rectangle 128"/>
            <p:cNvSpPr>
              <a:spLocks noChangeArrowheads="1"/>
            </p:cNvSpPr>
            <p:nvPr/>
          </p:nvSpPr>
          <p:spPr bwMode="auto">
            <a:xfrm>
              <a:off x="23622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39" name="Rectangle 128"/>
            <p:cNvSpPr>
              <a:spLocks noChangeArrowheads="1"/>
            </p:cNvSpPr>
            <p:nvPr/>
          </p:nvSpPr>
          <p:spPr bwMode="auto">
            <a:xfrm>
              <a:off x="23622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40" name="Rectangle 128"/>
            <p:cNvSpPr>
              <a:spLocks noChangeArrowheads="1"/>
            </p:cNvSpPr>
            <p:nvPr/>
          </p:nvSpPr>
          <p:spPr bwMode="auto">
            <a:xfrm>
              <a:off x="23622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41" name="Rectangle 128"/>
            <p:cNvSpPr>
              <a:spLocks noChangeArrowheads="1"/>
            </p:cNvSpPr>
            <p:nvPr/>
          </p:nvSpPr>
          <p:spPr bwMode="auto">
            <a:xfrm>
              <a:off x="23622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</p:grpSp>
      <p:grpSp>
        <p:nvGrpSpPr>
          <p:cNvPr id="9" name="Group 229"/>
          <p:cNvGrpSpPr>
            <a:grpSpLocks/>
          </p:cNvGrpSpPr>
          <p:nvPr/>
        </p:nvGrpSpPr>
        <p:grpSpPr bwMode="auto">
          <a:xfrm>
            <a:off x="4953000" y="3886200"/>
            <a:ext cx="2209800" cy="2819400"/>
            <a:chOff x="4953000" y="3886200"/>
            <a:chExt cx="2209800" cy="2819400"/>
          </a:xfrm>
        </p:grpSpPr>
        <p:sp>
          <p:nvSpPr>
            <p:cNvPr id="190" name="Rectangle 128"/>
            <p:cNvSpPr>
              <a:spLocks noChangeArrowheads="1"/>
            </p:cNvSpPr>
            <p:nvPr/>
          </p:nvSpPr>
          <p:spPr bwMode="auto">
            <a:xfrm>
              <a:off x="54864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167" name="Rectangle 128"/>
            <p:cNvSpPr>
              <a:spLocks noChangeArrowheads="1"/>
            </p:cNvSpPr>
            <p:nvPr/>
          </p:nvSpPr>
          <p:spPr bwMode="auto">
            <a:xfrm>
              <a:off x="54864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189" name="Rectangle 128"/>
            <p:cNvSpPr>
              <a:spLocks noChangeArrowheads="1"/>
            </p:cNvSpPr>
            <p:nvPr/>
          </p:nvSpPr>
          <p:spPr bwMode="auto">
            <a:xfrm>
              <a:off x="54864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169" name="Rectangle 128"/>
            <p:cNvSpPr>
              <a:spLocks noChangeArrowheads="1"/>
            </p:cNvSpPr>
            <p:nvPr/>
          </p:nvSpPr>
          <p:spPr bwMode="auto">
            <a:xfrm>
              <a:off x="54864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170" name="Rectangle 128"/>
            <p:cNvSpPr>
              <a:spLocks noChangeArrowheads="1"/>
            </p:cNvSpPr>
            <p:nvPr/>
          </p:nvSpPr>
          <p:spPr bwMode="auto">
            <a:xfrm>
              <a:off x="54864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71" name="Rectangle 128"/>
            <p:cNvSpPr>
              <a:spLocks noChangeArrowheads="1"/>
            </p:cNvSpPr>
            <p:nvPr/>
          </p:nvSpPr>
          <p:spPr bwMode="auto">
            <a:xfrm>
              <a:off x="54864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72" name="Rectangle 128"/>
            <p:cNvSpPr>
              <a:spLocks noChangeArrowheads="1"/>
            </p:cNvSpPr>
            <p:nvPr/>
          </p:nvSpPr>
          <p:spPr bwMode="auto">
            <a:xfrm>
              <a:off x="54864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73" name="Rectangle 128"/>
            <p:cNvSpPr>
              <a:spLocks noChangeArrowheads="1"/>
            </p:cNvSpPr>
            <p:nvPr/>
          </p:nvSpPr>
          <p:spPr bwMode="auto">
            <a:xfrm>
              <a:off x="54864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174" name="Rectangle 128"/>
            <p:cNvSpPr>
              <a:spLocks noChangeArrowheads="1"/>
            </p:cNvSpPr>
            <p:nvPr/>
          </p:nvSpPr>
          <p:spPr bwMode="auto">
            <a:xfrm>
              <a:off x="49530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4175" name="Rectangle 128"/>
            <p:cNvSpPr>
              <a:spLocks noChangeArrowheads="1"/>
            </p:cNvSpPr>
            <p:nvPr/>
          </p:nvSpPr>
          <p:spPr bwMode="auto">
            <a:xfrm>
              <a:off x="49530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Y</a:t>
              </a:r>
            </a:p>
          </p:txBody>
        </p:sp>
        <p:sp>
          <p:nvSpPr>
            <p:cNvPr id="4176" name="Rectangle 128"/>
            <p:cNvSpPr>
              <a:spLocks noChangeArrowheads="1"/>
            </p:cNvSpPr>
            <p:nvPr/>
          </p:nvSpPr>
          <p:spPr bwMode="auto">
            <a:xfrm>
              <a:off x="49530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X</a:t>
              </a:r>
            </a:p>
          </p:txBody>
        </p:sp>
        <p:sp>
          <p:nvSpPr>
            <p:cNvPr id="4177" name="Rectangle 128"/>
            <p:cNvSpPr>
              <a:spLocks noChangeArrowheads="1"/>
            </p:cNvSpPr>
            <p:nvPr/>
          </p:nvSpPr>
          <p:spPr bwMode="auto">
            <a:xfrm>
              <a:off x="49530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F</a:t>
              </a:r>
            </a:p>
          </p:txBody>
        </p:sp>
        <p:sp>
          <p:nvSpPr>
            <p:cNvPr id="202" name="Rectangle 128"/>
            <p:cNvSpPr>
              <a:spLocks noChangeArrowheads="1"/>
            </p:cNvSpPr>
            <p:nvPr/>
          </p:nvSpPr>
          <p:spPr bwMode="auto">
            <a:xfrm>
              <a:off x="59436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79" name="Rectangle 128"/>
            <p:cNvSpPr>
              <a:spLocks noChangeArrowheads="1"/>
            </p:cNvSpPr>
            <p:nvPr/>
          </p:nvSpPr>
          <p:spPr bwMode="auto">
            <a:xfrm>
              <a:off x="59436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01" name="Rectangle 128"/>
            <p:cNvSpPr>
              <a:spLocks noChangeArrowheads="1"/>
            </p:cNvSpPr>
            <p:nvPr/>
          </p:nvSpPr>
          <p:spPr bwMode="auto">
            <a:xfrm>
              <a:off x="59436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81" name="Rectangle 128"/>
            <p:cNvSpPr>
              <a:spLocks noChangeArrowheads="1"/>
            </p:cNvSpPr>
            <p:nvPr/>
          </p:nvSpPr>
          <p:spPr bwMode="auto">
            <a:xfrm>
              <a:off x="59436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182" name="Rectangle 128"/>
            <p:cNvSpPr>
              <a:spLocks noChangeArrowheads="1"/>
            </p:cNvSpPr>
            <p:nvPr/>
          </p:nvSpPr>
          <p:spPr bwMode="auto">
            <a:xfrm>
              <a:off x="59436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83" name="Rectangle 128"/>
            <p:cNvSpPr>
              <a:spLocks noChangeArrowheads="1"/>
            </p:cNvSpPr>
            <p:nvPr/>
          </p:nvSpPr>
          <p:spPr bwMode="auto">
            <a:xfrm>
              <a:off x="59436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84" name="Rectangle 128"/>
            <p:cNvSpPr>
              <a:spLocks noChangeArrowheads="1"/>
            </p:cNvSpPr>
            <p:nvPr/>
          </p:nvSpPr>
          <p:spPr bwMode="auto">
            <a:xfrm>
              <a:off x="59436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85" name="Rectangle 128"/>
            <p:cNvSpPr>
              <a:spLocks noChangeArrowheads="1"/>
            </p:cNvSpPr>
            <p:nvPr/>
          </p:nvSpPr>
          <p:spPr bwMode="auto">
            <a:xfrm>
              <a:off x="59436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210" name="Rectangle 128"/>
            <p:cNvSpPr>
              <a:spLocks noChangeArrowheads="1"/>
            </p:cNvSpPr>
            <p:nvPr/>
          </p:nvSpPr>
          <p:spPr bwMode="auto">
            <a:xfrm>
              <a:off x="64008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87" name="Rectangle 128"/>
            <p:cNvSpPr>
              <a:spLocks noChangeArrowheads="1"/>
            </p:cNvSpPr>
            <p:nvPr/>
          </p:nvSpPr>
          <p:spPr bwMode="auto">
            <a:xfrm>
              <a:off x="64008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09" name="Rectangle 128"/>
            <p:cNvSpPr>
              <a:spLocks noChangeArrowheads="1"/>
            </p:cNvSpPr>
            <p:nvPr/>
          </p:nvSpPr>
          <p:spPr bwMode="auto">
            <a:xfrm>
              <a:off x="64008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89" name="Rectangle 128"/>
            <p:cNvSpPr>
              <a:spLocks noChangeArrowheads="1"/>
            </p:cNvSpPr>
            <p:nvPr/>
          </p:nvSpPr>
          <p:spPr bwMode="auto">
            <a:xfrm>
              <a:off x="64008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190" name="Rectangle 128"/>
            <p:cNvSpPr>
              <a:spLocks noChangeArrowheads="1"/>
            </p:cNvSpPr>
            <p:nvPr/>
          </p:nvSpPr>
          <p:spPr bwMode="auto">
            <a:xfrm>
              <a:off x="64008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91" name="Rectangle 128"/>
            <p:cNvSpPr>
              <a:spLocks noChangeArrowheads="1"/>
            </p:cNvSpPr>
            <p:nvPr/>
          </p:nvSpPr>
          <p:spPr bwMode="auto">
            <a:xfrm>
              <a:off x="64008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92" name="Rectangle 128"/>
            <p:cNvSpPr>
              <a:spLocks noChangeArrowheads="1"/>
            </p:cNvSpPr>
            <p:nvPr/>
          </p:nvSpPr>
          <p:spPr bwMode="auto">
            <a:xfrm>
              <a:off x="64008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93" name="Rectangle 128"/>
            <p:cNvSpPr>
              <a:spLocks noChangeArrowheads="1"/>
            </p:cNvSpPr>
            <p:nvPr/>
          </p:nvSpPr>
          <p:spPr bwMode="auto">
            <a:xfrm>
              <a:off x="64008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18" name="Rectangle 128"/>
            <p:cNvSpPr>
              <a:spLocks noChangeArrowheads="1"/>
            </p:cNvSpPr>
            <p:nvPr/>
          </p:nvSpPr>
          <p:spPr bwMode="auto">
            <a:xfrm>
              <a:off x="68580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95" name="Rectangle 128"/>
            <p:cNvSpPr>
              <a:spLocks noChangeArrowheads="1"/>
            </p:cNvSpPr>
            <p:nvPr/>
          </p:nvSpPr>
          <p:spPr bwMode="auto">
            <a:xfrm>
              <a:off x="68580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17" name="Rectangle 128"/>
            <p:cNvSpPr>
              <a:spLocks noChangeArrowheads="1"/>
            </p:cNvSpPr>
            <p:nvPr/>
          </p:nvSpPr>
          <p:spPr bwMode="auto">
            <a:xfrm>
              <a:off x="68580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97" name="Rectangle 128"/>
            <p:cNvSpPr>
              <a:spLocks noChangeArrowheads="1"/>
            </p:cNvSpPr>
            <p:nvPr/>
          </p:nvSpPr>
          <p:spPr bwMode="auto">
            <a:xfrm>
              <a:off x="68580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98" name="Rectangle 128"/>
            <p:cNvSpPr>
              <a:spLocks noChangeArrowheads="1"/>
            </p:cNvSpPr>
            <p:nvPr/>
          </p:nvSpPr>
          <p:spPr bwMode="auto">
            <a:xfrm>
              <a:off x="68580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199" name="Rectangle 128"/>
            <p:cNvSpPr>
              <a:spLocks noChangeArrowheads="1"/>
            </p:cNvSpPr>
            <p:nvPr/>
          </p:nvSpPr>
          <p:spPr bwMode="auto">
            <a:xfrm>
              <a:off x="68580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00" name="Rectangle 128"/>
            <p:cNvSpPr>
              <a:spLocks noChangeArrowheads="1"/>
            </p:cNvSpPr>
            <p:nvPr/>
          </p:nvSpPr>
          <p:spPr bwMode="auto">
            <a:xfrm>
              <a:off x="68580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01" name="Rectangle 128"/>
            <p:cNvSpPr>
              <a:spLocks noChangeArrowheads="1"/>
            </p:cNvSpPr>
            <p:nvPr/>
          </p:nvSpPr>
          <p:spPr bwMode="auto">
            <a:xfrm>
              <a:off x="68580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02" name="Rectangle 128"/>
            <p:cNvSpPr>
              <a:spLocks noChangeArrowheads="1"/>
            </p:cNvSpPr>
            <p:nvPr/>
          </p:nvSpPr>
          <p:spPr bwMode="auto">
            <a:xfrm>
              <a:off x="5486400" y="3886200"/>
              <a:ext cx="304800" cy="304800"/>
            </a:xfrm>
            <a:prstGeom prst="rect">
              <a:avLst/>
            </a:prstGeom>
            <a:solidFill>
              <a:srgbClr val="CC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203" name="Rectangle 128"/>
            <p:cNvSpPr>
              <a:spLocks noChangeArrowheads="1"/>
            </p:cNvSpPr>
            <p:nvPr/>
          </p:nvSpPr>
          <p:spPr bwMode="auto">
            <a:xfrm>
              <a:off x="5943600" y="3886200"/>
              <a:ext cx="304800" cy="304800"/>
            </a:xfrm>
            <a:prstGeom prst="rect">
              <a:avLst/>
            </a:prstGeom>
            <a:solidFill>
              <a:srgbClr val="CC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4204" name="Rectangle 128"/>
            <p:cNvSpPr>
              <a:spLocks noChangeArrowheads="1"/>
            </p:cNvSpPr>
            <p:nvPr/>
          </p:nvSpPr>
          <p:spPr bwMode="auto">
            <a:xfrm>
              <a:off x="6400800" y="3886200"/>
              <a:ext cx="304800" cy="304800"/>
            </a:xfrm>
            <a:prstGeom prst="rect">
              <a:avLst/>
            </a:prstGeom>
            <a:solidFill>
              <a:srgbClr val="CC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4205" name="Rectangle 128"/>
            <p:cNvSpPr>
              <a:spLocks noChangeArrowheads="1"/>
            </p:cNvSpPr>
            <p:nvPr/>
          </p:nvSpPr>
          <p:spPr bwMode="auto">
            <a:xfrm>
              <a:off x="6858000" y="3886200"/>
              <a:ext cx="304800" cy="304800"/>
            </a:xfrm>
            <a:prstGeom prst="rect">
              <a:avLst/>
            </a:prstGeom>
            <a:solidFill>
              <a:srgbClr val="CC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  <a:cs typeface="Calibri" pitchFamily="34" charset="0"/>
              </a:rPr>
              <a:t>Are These Equivalent?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457200"/>
          </a:xfrm>
        </p:spPr>
        <p:txBody>
          <a:bodyPr/>
          <a:lstStyle/>
          <a:p>
            <a:pPr eaLnBrk="1" hangingPunct="1"/>
            <a:r>
              <a:rPr lang="en-US" smtClean="0">
                <a:latin typeface="Calibri" pitchFamily="34" charset="0"/>
                <a:cs typeface="Calibri" pitchFamily="34" charset="0"/>
              </a:rPr>
              <a:t>Suppose FFs are initialized to 0</a:t>
            </a:r>
            <a:endParaRPr lang="en-US" b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4" name="Line 122"/>
          <p:cNvSpPr>
            <a:spLocks noChangeShapeType="1"/>
          </p:cNvSpPr>
          <p:nvPr/>
        </p:nvSpPr>
        <p:spPr bwMode="auto">
          <a:xfrm>
            <a:off x="609600" y="2362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5" name="Rectangle 128"/>
          <p:cNvSpPr>
            <a:spLocks noChangeArrowheads="1"/>
          </p:cNvSpPr>
          <p:nvPr/>
        </p:nvSpPr>
        <p:spPr bwMode="auto">
          <a:xfrm>
            <a:off x="457200" y="1371600"/>
            <a:ext cx="304800" cy="609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5126" name="Rectangle 115"/>
          <p:cNvSpPr>
            <a:spLocks noChangeArrowheads="1"/>
          </p:cNvSpPr>
          <p:nvPr/>
        </p:nvSpPr>
        <p:spPr bwMode="auto">
          <a:xfrm>
            <a:off x="0" y="2209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5127" name="Line 127"/>
          <p:cNvSpPr>
            <a:spLocks noChangeShapeType="1"/>
          </p:cNvSpPr>
          <p:nvPr/>
        </p:nvSpPr>
        <p:spPr bwMode="auto">
          <a:xfrm>
            <a:off x="3733800" y="3505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8" name="Line 102"/>
          <p:cNvSpPr>
            <a:spLocks noChangeShapeType="1"/>
          </p:cNvSpPr>
          <p:nvPr/>
        </p:nvSpPr>
        <p:spPr bwMode="auto">
          <a:xfrm>
            <a:off x="3886200" y="12954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9" name="Line 106"/>
          <p:cNvSpPr>
            <a:spLocks noChangeShapeType="1"/>
          </p:cNvSpPr>
          <p:nvPr/>
        </p:nvSpPr>
        <p:spPr bwMode="auto">
          <a:xfrm>
            <a:off x="228600" y="12954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0" name="Rectangle 115"/>
          <p:cNvSpPr>
            <a:spLocks noChangeArrowheads="1"/>
          </p:cNvSpPr>
          <p:nvPr/>
        </p:nvSpPr>
        <p:spPr bwMode="auto">
          <a:xfrm>
            <a:off x="0" y="2895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5131" name="Rectangle 115"/>
          <p:cNvSpPr>
            <a:spLocks noChangeArrowheads="1"/>
          </p:cNvSpPr>
          <p:nvPr/>
        </p:nvSpPr>
        <p:spPr bwMode="auto">
          <a:xfrm>
            <a:off x="0" y="3581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Z</a:t>
            </a:r>
          </a:p>
        </p:txBody>
      </p:sp>
      <p:sp>
        <p:nvSpPr>
          <p:cNvPr id="5132" name="Line 102"/>
          <p:cNvSpPr>
            <a:spLocks noChangeShapeType="1"/>
          </p:cNvSpPr>
          <p:nvPr/>
        </p:nvSpPr>
        <p:spPr bwMode="auto">
          <a:xfrm>
            <a:off x="228600" y="1295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3" name="Rectangle 115"/>
          <p:cNvSpPr>
            <a:spLocks noChangeArrowheads="1"/>
          </p:cNvSpPr>
          <p:nvPr/>
        </p:nvSpPr>
        <p:spPr bwMode="auto">
          <a:xfrm>
            <a:off x="4038600" y="335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5134" name="Line 122"/>
          <p:cNvSpPr>
            <a:spLocks noChangeShapeType="1"/>
          </p:cNvSpPr>
          <p:nvPr/>
        </p:nvSpPr>
        <p:spPr bwMode="auto">
          <a:xfrm>
            <a:off x="914400" y="205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5" name="Line 160"/>
          <p:cNvSpPr>
            <a:spLocks noChangeShapeType="1"/>
          </p:cNvSpPr>
          <p:nvPr/>
        </p:nvSpPr>
        <p:spPr bwMode="auto">
          <a:xfrm flipV="1">
            <a:off x="762000" y="1676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6" name="Line 102"/>
          <p:cNvSpPr>
            <a:spLocks noChangeShapeType="1"/>
          </p:cNvSpPr>
          <p:nvPr/>
        </p:nvSpPr>
        <p:spPr bwMode="auto">
          <a:xfrm>
            <a:off x="914400" y="1676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7" name="Line 102"/>
          <p:cNvSpPr>
            <a:spLocks noChangeShapeType="1"/>
          </p:cNvSpPr>
          <p:nvPr/>
        </p:nvSpPr>
        <p:spPr bwMode="auto">
          <a:xfrm>
            <a:off x="1905000" y="2209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8" name="Line 122"/>
          <p:cNvSpPr>
            <a:spLocks noChangeShapeType="1"/>
          </p:cNvSpPr>
          <p:nvPr/>
        </p:nvSpPr>
        <p:spPr bwMode="auto">
          <a:xfrm>
            <a:off x="609600" y="30480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9" name="Line 122"/>
          <p:cNvSpPr>
            <a:spLocks noChangeShapeType="1"/>
          </p:cNvSpPr>
          <p:nvPr/>
        </p:nvSpPr>
        <p:spPr bwMode="auto">
          <a:xfrm>
            <a:off x="1905000" y="2743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0" name="Line 160"/>
          <p:cNvSpPr>
            <a:spLocks noChangeShapeType="1"/>
          </p:cNvSpPr>
          <p:nvPr/>
        </p:nvSpPr>
        <p:spPr bwMode="auto">
          <a:xfrm flipV="1">
            <a:off x="1752600" y="2209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1" name="Line 160"/>
          <p:cNvSpPr>
            <a:spLocks noChangeShapeType="1"/>
          </p:cNvSpPr>
          <p:nvPr/>
        </p:nvSpPr>
        <p:spPr bwMode="auto">
          <a:xfrm flipV="1">
            <a:off x="2743200" y="2895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2" name="Line 122"/>
          <p:cNvSpPr>
            <a:spLocks noChangeShapeType="1"/>
          </p:cNvSpPr>
          <p:nvPr/>
        </p:nvSpPr>
        <p:spPr bwMode="auto">
          <a:xfrm>
            <a:off x="609600" y="3657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3" name="Line 122"/>
          <p:cNvSpPr>
            <a:spLocks noChangeShapeType="1"/>
          </p:cNvSpPr>
          <p:nvPr/>
        </p:nvSpPr>
        <p:spPr bwMode="auto">
          <a:xfrm>
            <a:off x="2895600" y="3352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4" name="Line 102"/>
          <p:cNvSpPr>
            <a:spLocks noChangeShapeType="1"/>
          </p:cNvSpPr>
          <p:nvPr/>
        </p:nvSpPr>
        <p:spPr bwMode="auto">
          <a:xfrm>
            <a:off x="2895600" y="2895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145" name="Group 83"/>
          <p:cNvGrpSpPr>
            <a:grpSpLocks/>
          </p:cNvGrpSpPr>
          <p:nvPr/>
        </p:nvGrpSpPr>
        <p:grpSpPr bwMode="auto">
          <a:xfrm flipH="1">
            <a:off x="762000" y="1905000"/>
            <a:ext cx="990600" cy="609600"/>
            <a:chOff x="2736" y="2976"/>
            <a:chExt cx="624" cy="336"/>
          </a:xfrm>
        </p:grpSpPr>
        <p:sp>
          <p:nvSpPr>
            <p:cNvPr id="5265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5266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46" name="Group 83"/>
          <p:cNvGrpSpPr>
            <a:grpSpLocks/>
          </p:cNvGrpSpPr>
          <p:nvPr/>
        </p:nvGrpSpPr>
        <p:grpSpPr bwMode="auto">
          <a:xfrm flipH="1">
            <a:off x="1752600" y="2590800"/>
            <a:ext cx="990600" cy="609600"/>
            <a:chOff x="2736" y="2976"/>
            <a:chExt cx="624" cy="336"/>
          </a:xfrm>
        </p:grpSpPr>
        <p:sp>
          <p:nvSpPr>
            <p:cNvPr id="5263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5264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47" name="Group 83"/>
          <p:cNvGrpSpPr>
            <a:grpSpLocks/>
          </p:cNvGrpSpPr>
          <p:nvPr/>
        </p:nvGrpSpPr>
        <p:grpSpPr bwMode="auto">
          <a:xfrm flipH="1">
            <a:off x="2743200" y="3200400"/>
            <a:ext cx="990600" cy="609600"/>
            <a:chOff x="2736" y="2976"/>
            <a:chExt cx="624" cy="336"/>
          </a:xfrm>
        </p:grpSpPr>
        <p:sp>
          <p:nvSpPr>
            <p:cNvPr id="5261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5262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" name="Rectangle 128"/>
          <p:cNvSpPr>
            <a:spLocks noChangeArrowheads="1"/>
          </p:cNvSpPr>
          <p:nvPr/>
        </p:nvSpPr>
        <p:spPr bwMode="auto">
          <a:xfrm>
            <a:off x="457200" y="2057400"/>
            <a:ext cx="304800" cy="609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103" name="Rectangle 128"/>
          <p:cNvSpPr>
            <a:spLocks noChangeArrowheads="1"/>
          </p:cNvSpPr>
          <p:nvPr/>
        </p:nvSpPr>
        <p:spPr bwMode="auto">
          <a:xfrm>
            <a:off x="457200" y="2743200"/>
            <a:ext cx="304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5150" name="Rectangle 128"/>
          <p:cNvSpPr>
            <a:spLocks noChangeArrowheads="1"/>
          </p:cNvSpPr>
          <p:nvPr/>
        </p:nvSpPr>
        <p:spPr bwMode="auto">
          <a:xfrm>
            <a:off x="457200" y="3429000"/>
            <a:ext cx="304800" cy="6096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5151" name="Line 122"/>
          <p:cNvSpPr>
            <a:spLocks noChangeShapeType="1"/>
          </p:cNvSpPr>
          <p:nvPr/>
        </p:nvSpPr>
        <p:spPr bwMode="auto">
          <a:xfrm>
            <a:off x="228600" y="1676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52" name="Line 122"/>
          <p:cNvSpPr>
            <a:spLocks noChangeShapeType="1"/>
          </p:cNvSpPr>
          <p:nvPr/>
        </p:nvSpPr>
        <p:spPr bwMode="auto">
          <a:xfrm>
            <a:off x="2286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53" name="Line 122"/>
          <p:cNvSpPr>
            <a:spLocks noChangeShapeType="1"/>
          </p:cNvSpPr>
          <p:nvPr/>
        </p:nvSpPr>
        <p:spPr bwMode="auto">
          <a:xfrm>
            <a:off x="228600" y="3048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54" name="Line 122"/>
          <p:cNvSpPr>
            <a:spLocks noChangeShapeType="1"/>
          </p:cNvSpPr>
          <p:nvPr/>
        </p:nvSpPr>
        <p:spPr bwMode="auto">
          <a:xfrm>
            <a:off x="228600" y="3733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55" name="Line 122"/>
          <p:cNvSpPr>
            <a:spLocks noChangeShapeType="1"/>
          </p:cNvSpPr>
          <p:nvPr/>
        </p:nvSpPr>
        <p:spPr bwMode="auto">
          <a:xfrm>
            <a:off x="4724400" y="2362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56" name="Rectangle 115"/>
          <p:cNvSpPr>
            <a:spLocks noChangeArrowheads="1"/>
          </p:cNvSpPr>
          <p:nvPr/>
        </p:nvSpPr>
        <p:spPr bwMode="auto">
          <a:xfrm>
            <a:off x="4495800" y="2209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5157" name="Line 127"/>
          <p:cNvSpPr>
            <a:spLocks noChangeShapeType="1"/>
          </p:cNvSpPr>
          <p:nvPr/>
        </p:nvSpPr>
        <p:spPr bwMode="auto">
          <a:xfrm>
            <a:off x="8534400" y="3505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58" name="Line 102"/>
          <p:cNvSpPr>
            <a:spLocks noChangeShapeType="1"/>
          </p:cNvSpPr>
          <p:nvPr/>
        </p:nvSpPr>
        <p:spPr bwMode="auto">
          <a:xfrm>
            <a:off x="8686800" y="1295400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59" name="Line 106"/>
          <p:cNvSpPr>
            <a:spLocks noChangeShapeType="1"/>
          </p:cNvSpPr>
          <p:nvPr/>
        </p:nvSpPr>
        <p:spPr bwMode="auto">
          <a:xfrm>
            <a:off x="4724400" y="1295400"/>
            <a:ext cx="396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60" name="Rectangle 115"/>
          <p:cNvSpPr>
            <a:spLocks noChangeArrowheads="1"/>
          </p:cNvSpPr>
          <p:nvPr/>
        </p:nvSpPr>
        <p:spPr bwMode="auto">
          <a:xfrm>
            <a:off x="4495800" y="2895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5161" name="Rectangle 115"/>
          <p:cNvSpPr>
            <a:spLocks noChangeArrowheads="1"/>
          </p:cNvSpPr>
          <p:nvPr/>
        </p:nvSpPr>
        <p:spPr bwMode="auto">
          <a:xfrm>
            <a:off x="4495800" y="3581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Z</a:t>
            </a:r>
          </a:p>
        </p:txBody>
      </p:sp>
      <p:sp>
        <p:nvSpPr>
          <p:cNvPr id="5162" name="Line 102"/>
          <p:cNvSpPr>
            <a:spLocks noChangeShapeType="1"/>
          </p:cNvSpPr>
          <p:nvPr/>
        </p:nvSpPr>
        <p:spPr bwMode="auto">
          <a:xfrm>
            <a:off x="4724400" y="1295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63" name="Rectangle 115"/>
          <p:cNvSpPr>
            <a:spLocks noChangeArrowheads="1"/>
          </p:cNvSpPr>
          <p:nvPr/>
        </p:nvSpPr>
        <p:spPr bwMode="auto">
          <a:xfrm>
            <a:off x="8839200" y="335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5164" name="Line 122"/>
          <p:cNvSpPr>
            <a:spLocks noChangeShapeType="1"/>
          </p:cNvSpPr>
          <p:nvPr/>
        </p:nvSpPr>
        <p:spPr bwMode="auto">
          <a:xfrm>
            <a:off x="5410200" y="205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65" name="Line 160"/>
          <p:cNvSpPr>
            <a:spLocks noChangeShapeType="1"/>
          </p:cNvSpPr>
          <p:nvPr/>
        </p:nvSpPr>
        <p:spPr bwMode="auto">
          <a:xfrm flipV="1">
            <a:off x="4724400" y="1676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66" name="Line 102"/>
          <p:cNvSpPr>
            <a:spLocks noChangeShapeType="1"/>
          </p:cNvSpPr>
          <p:nvPr/>
        </p:nvSpPr>
        <p:spPr bwMode="auto">
          <a:xfrm>
            <a:off x="5410200" y="1676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67" name="Line 102"/>
          <p:cNvSpPr>
            <a:spLocks noChangeShapeType="1"/>
          </p:cNvSpPr>
          <p:nvPr/>
        </p:nvSpPr>
        <p:spPr bwMode="auto">
          <a:xfrm>
            <a:off x="6705600" y="2209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68" name="Line 122"/>
          <p:cNvSpPr>
            <a:spLocks noChangeShapeType="1"/>
          </p:cNvSpPr>
          <p:nvPr/>
        </p:nvSpPr>
        <p:spPr bwMode="auto">
          <a:xfrm>
            <a:off x="5105400" y="30480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69" name="Line 122"/>
          <p:cNvSpPr>
            <a:spLocks noChangeShapeType="1"/>
          </p:cNvSpPr>
          <p:nvPr/>
        </p:nvSpPr>
        <p:spPr bwMode="auto">
          <a:xfrm>
            <a:off x="6705600" y="2743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70" name="Line 160"/>
          <p:cNvSpPr>
            <a:spLocks noChangeShapeType="1"/>
          </p:cNvSpPr>
          <p:nvPr/>
        </p:nvSpPr>
        <p:spPr bwMode="auto">
          <a:xfrm flipV="1">
            <a:off x="6248400" y="220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71" name="Line 160"/>
          <p:cNvSpPr>
            <a:spLocks noChangeShapeType="1"/>
          </p:cNvSpPr>
          <p:nvPr/>
        </p:nvSpPr>
        <p:spPr bwMode="auto">
          <a:xfrm flipV="1">
            <a:off x="7543800" y="2895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72" name="Line 122"/>
          <p:cNvSpPr>
            <a:spLocks noChangeShapeType="1"/>
          </p:cNvSpPr>
          <p:nvPr/>
        </p:nvSpPr>
        <p:spPr bwMode="auto">
          <a:xfrm>
            <a:off x="5257800" y="36576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73" name="Line 122"/>
          <p:cNvSpPr>
            <a:spLocks noChangeShapeType="1"/>
          </p:cNvSpPr>
          <p:nvPr/>
        </p:nvSpPr>
        <p:spPr bwMode="auto">
          <a:xfrm>
            <a:off x="7696200" y="3352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74" name="Line 102"/>
          <p:cNvSpPr>
            <a:spLocks noChangeShapeType="1"/>
          </p:cNvSpPr>
          <p:nvPr/>
        </p:nvSpPr>
        <p:spPr bwMode="auto">
          <a:xfrm>
            <a:off x="7696200" y="2895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175" name="Group 83"/>
          <p:cNvGrpSpPr>
            <a:grpSpLocks/>
          </p:cNvGrpSpPr>
          <p:nvPr/>
        </p:nvGrpSpPr>
        <p:grpSpPr bwMode="auto">
          <a:xfrm flipH="1">
            <a:off x="5257800" y="1905000"/>
            <a:ext cx="990600" cy="609600"/>
            <a:chOff x="2736" y="2976"/>
            <a:chExt cx="624" cy="336"/>
          </a:xfrm>
        </p:grpSpPr>
        <p:sp>
          <p:nvSpPr>
            <p:cNvPr id="5259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5260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76" name="Group 83"/>
          <p:cNvGrpSpPr>
            <a:grpSpLocks/>
          </p:cNvGrpSpPr>
          <p:nvPr/>
        </p:nvGrpSpPr>
        <p:grpSpPr bwMode="auto">
          <a:xfrm flipH="1">
            <a:off x="6553200" y="2590800"/>
            <a:ext cx="990600" cy="609600"/>
            <a:chOff x="2736" y="2976"/>
            <a:chExt cx="624" cy="336"/>
          </a:xfrm>
        </p:grpSpPr>
        <p:sp>
          <p:nvSpPr>
            <p:cNvPr id="5257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5258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77" name="Group 83"/>
          <p:cNvGrpSpPr>
            <a:grpSpLocks/>
          </p:cNvGrpSpPr>
          <p:nvPr/>
        </p:nvGrpSpPr>
        <p:grpSpPr bwMode="auto">
          <a:xfrm flipH="1">
            <a:off x="7543800" y="3200400"/>
            <a:ext cx="990600" cy="609600"/>
            <a:chOff x="2736" y="2976"/>
            <a:chExt cx="624" cy="336"/>
          </a:xfrm>
        </p:grpSpPr>
        <p:sp>
          <p:nvSpPr>
            <p:cNvPr id="5255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5256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6" name="Rectangle 128"/>
          <p:cNvSpPr>
            <a:spLocks noChangeArrowheads="1"/>
          </p:cNvSpPr>
          <p:nvPr/>
        </p:nvSpPr>
        <p:spPr bwMode="auto">
          <a:xfrm>
            <a:off x="4953000" y="2743200"/>
            <a:ext cx="304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5179" name="Rectangle 128"/>
          <p:cNvSpPr>
            <a:spLocks noChangeArrowheads="1"/>
          </p:cNvSpPr>
          <p:nvPr/>
        </p:nvSpPr>
        <p:spPr bwMode="auto">
          <a:xfrm>
            <a:off x="4953000" y="3429000"/>
            <a:ext cx="304800" cy="6096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5180" name="Line 122"/>
          <p:cNvSpPr>
            <a:spLocks noChangeShapeType="1"/>
          </p:cNvSpPr>
          <p:nvPr/>
        </p:nvSpPr>
        <p:spPr bwMode="auto">
          <a:xfrm>
            <a:off x="4724400" y="3048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1" name="Line 122"/>
          <p:cNvSpPr>
            <a:spLocks noChangeShapeType="1"/>
          </p:cNvSpPr>
          <p:nvPr/>
        </p:nvSpPr>
        <p:spPr bwMode="auto">
          <a:xfrm>
            <a:off x="4724400" y="3733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2" name="Rectangle 128"/>
          <p:cNvSpPr>
            <a:spLocks noChangeArrowheads="1"/>
          </p:cNvSpPr>
          <p:nvPr/>
        </p:nvSpPr>
        <p:spPr bwMode="auto">
          <a:xfrm>
            <a:off x="6324600" y="1905000"/>
            <a:ext cx="304800" cy="609600"/>
          </a:xfrm>
          <a:prstGeom prst="rect">
            <a:avLst/>
          </a:prstGeom>
          <a:solidFill>
            <a:srgbClr val="CC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5183" name="Rectangle 115"/>
          <p:cNvSpPr>
            <a:spLocks noChangeArrowheads="1"/>
          </p:cNvSpPr>
          <p:nvPr/>
        </p:nvSpPr>
        <p:spPr bwMode="auto">
          <a:xfrm>
            <a:off x="6019800" y="1676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P</a:t>
            </a:r>
          </a:p>
        </p:txBody>
      </p:sp>
      <p:grpSp>
        <p:nvGrpSpPr>
          <p:cNvPr id="8" name="Group 228"/>
          <p:cNvGrpSpPr>
            <a:grpSpLocks/>
          </p:cNvGrpSpPr>
          <p:nvPr/>
        </p:nvGrpSpPr>
        <p:grpSpPr bwMode="auto">
          <a:xfrm>
            <a:off x="457200" y="4191000"/>
            <a:ext cx="2209800" cy="2514600"/>
            <a:chOff x="457200" y="4191000"/>
            <a:chExt cx="2209800" cy="2514600"/>
          </a:xfrm>
        </p:grpSpPr>
        <p:sp>
          <p:nvSpPr>
            <p:cNvPr id="5219" name="Rectangle 128"/>
            <p:cNvSpPr>
              <a:spLocks noChangeArrowheads="1"/>
            </p:cNvSpPr>
            <p:nvPr/>
          </p:nvSpPr>
          <p:spPr bwMode="auto">
            <a:xfrm>
              <a:off x="9906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151" name="Rectangle 128"/>
            <p:cNvSpPr>
              <a:spLocks noChangeArrowheads="1"/>
            </p:cNvSpPr>
            <p:nvPr/>
          </p:nvSpPr>
          <p:spPr bwMode="auto">
            <a:xfrm>
              <a:off x="9906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152" name="Rectangle 128"/>
            <p:cNvSpPr>
              <a:spLocks noChangeArrowheads="1"/>
            </p:cNvSpPr>
            <p:nvPr/>
          </p:nvSpPr>
          <p:spPr bwMode="auto">
            <a:xfrm>
              <a:off x="9906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22" name="Rectangle 128"/>
            <p:cNvSpPr>
              <a:spLocks noChangeArrowheads="1"/>
            </p:cNvSpPr>
            <p:nvPr/>
          </p:nvSpPr>
          <p:spPr bwMode="auto">
            <a:xfrm>
              <a:off x="9906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23" name="Rectangle 128"/>
            <p:cNvSpPr>
              <a:spLocks noChangeArrowheads="1"/>
            </p:cNvSpPr>
            <p:nvPr/>
          </p:nvSpPr>
          <p:spPr bwMode="auto">
            <a:xfrm>
              <a:off x="9906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24" name="Rectangle 128"/>
            <p:cNvSpPr>
              <a:spLocks noChangeArrowheads="1"/>
            </p:cNvSpPr>
            <p:nvPr/>
          </p:nvSpPr>
          <p:spPr bwMode="auto">
            <a:xfrm>
              <a:off x="9906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25" name="Rectangle 128"/>
            <p:cNvSpPr>
              <a:spLocks noChangeArrowheads="1"/>
            </p:cNvSpPr>
            <p:nvPr/>
          </p:nvSpPr>
          <p:spPr bwMode="auto">
            <a:xfrm>
              <a:off x="9906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26" name="Rectangle 128"/>
            <p:cNvSpPr>
              <a:spLocks noChangeArrowheads="1"/>
            </p:cNvSpPr>
            <p:nvPr/>
          </p:nvSpPr>
          <p:spPr bwMode="auto">
            <a:xfrm>
              <a:off x="9906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27" name="Rectangle 128"/>
            <p:cNvSpPr>
              <a:spLocks noChangeArrowheads="1"/>
            </p:cNvSpPr>
            <p:nvPr/>
          </p:nvSpPr>
          <p:spPr bwMode="auto">
            <a:xfrm>
              <a:off x="4572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5228" name="Rectangle 128"/>
            <p:cNvSpPr>
              <a:spLocks noChangeArrowheads="1"/>
            </p:cNvSpPr>
            <p:nvPr/>
          </p:nvSpPr>
          <p:spPr bwMode="auto">
            <a:xfrm>
              <a:off x="4572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Y</a:t>
              </a:r>
            </a:p>
          </p:txBody>
        </p:sp>
        <p:sp>
          <p:nvSpPr>
            <p:cNvPr id="5229" name="Rectangle 128"/>
            <p:cNvSpPr>
              <a:spLocks noChangeArrowheads="1"/>
            </p:cNvSpPr>
            <p:nvPr/>
          </p:nvSpPr>
          <p:spPr bwMode="auto">
            <a:xfrm>
              <a:off x="4572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X</a:t>
              </a:r>
            </a:p>
          </p:txBody>
        </p:sp>
        <p:sp>
          <p:nvSpPr>
            <p:cNvPr id="5230" name="Rectangle 128"/>
            <p:cNvSpPr>
              <a:spLocks noChangeArrowheads="1"/>
            </p:cNvSpPr>
            <p:nvPr/>
          </p:nvSpPr>
          <p:spPr bwMode="auto">
            <a:xfrm>
              <a:off x="4572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F</a:t>
              </a:r>
            </a:p>
          </p:txBody>
        </p:sp>
        <p:sp>
          <p:nvSpPr>
            <p:cNvPr id="5231" name="Rectangle 128"/>
            <p:cNvSpPr>
              <a:spLocks noChangeArrowheads="1"/>
            </p:cNvSpPr>
            <p:nvPr/>
          </p:nvSpPr>
          <p:spPr bwMode="auto">
            <a:xfrm>
              <a:off x="14478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63" name="Rectangle 128"/>
            <p:cNvSpPr>
              <a:spLocks noChangeArrowheads="1"/>
            </p:cNvSpPr>
            <p:nvPr/>
          </p:nvSpPr>
          <p:spPr bwMode="auto">
            <a:xfrm>
              <a:off x="14478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64" name="Rectangle 128"/>
            <p:cNvSpPr>
              <a:spLocks noChangeArrowheads="1"/>
            </p:cNvSpPr>
            <p:nvPr/>
          </p:nvSpPr>
          <p:spPr bwMode="auto">
            <a:xfrm>
              <a:off x="14478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34" name="Rectangle 128"/>
            <p:cNvSpPr>
              <a:spLocks noChangeArrowheads="1"/>
            </p:cNvSpPr>
            <p:nvPr/>
          </p:nvSpPr>
          <p:spPr bwMode="auto">
            <a:xfrm>
              <a:off x="14478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35" name="Rectangle 128"/>
            <p:cNvSpPr>
              <a:spLocks noChangeArrowheads="1"/>
            </p:cNvSpPr>
            <p:nvPr/>
          </p:nvSpPr>
          <p:spPr bwMode="auto">
            <a:xfrm>
              <a:off x="14478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36" name="Rectangle 128"/>
            <p:cNvSpPr>
              <a:spLocks noChangeArrowheads="1"/>
            </p:cNvSpPr>
            <p:nvPr/>
          </p:nvSpPr>
          <p:spPr bwMode="auto">
            <a:xfrm>
              <a:off x="14478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37" name="Rectangle 128"/>
            <p:cNvSpPr>
              <a:spLocks noChangeArrowheads="1"/>
            </p:cNvSpPr>
            <p:nvPr/>
          </p:nvSpPr>
          <p:spPr bwMode="auto">
            <a:xfrm>
              <a:off x="14478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38" name="Rectangle 128"/>
            <p:cNvSpPr>
              <a:spLocks noChangeArrowheads="1"/>
            </p:cNvSpPr>
            <p:nvPr/>
          </p:nvSpPr>
          <p:spPr bwMode="auto">
            <a:xfrm>
              <a:off x="14478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39" name="Rectangle 128"/>
            <p:cNvSpPr>
              <a:spLocks noChangeArrowheads="1"/>
            </p:cNvSpPr>
            <p:nvPr/>
          </p:nvSpPr>
          <p:spPr bwMode="auto">
            <a:xfrm>
              <a:off x="19050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71" name="Rectangle 128"/>
            <p:cNvSpPr>
              <a:spLocks noChangeArrowheads="1"/>
            </p:cNvSpPr>
            <p:nvPr/>
          </p:nvSpPr>
          <p:spPr bwMode="auto">
            <a:xfrm>
              <a:off x="19050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72" name="Rectangle 128"/>
            <p:cNvSpPr>
              <a:spLocks noChangeArrowheads="1"/>
            </p:cNvSpPr>
            <p:nvPr/>
          </p:nvSpPr>
          <p:spPr bwMode="auto">
            <a:xfrm>
              <a:off x="19050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42" name="Rectangle 128"/>
            <p:cNvSpPr>
              <a:spLocks noChangeArrowheads="1"/>
            </p:cNvSpPr>
            <p:nvPr/>
          </p:nvSpPr>
          <p:spPr bwMode="auto">
            <a:xfrm>
              <a:off x="19050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43" name="Rectangle 128"/>
            <p:cNvSpPr>
              <a:spLocks noChangeArrowheads="1"/>
            </p:cNvSpPr>
            <p:nvPr/>
          </p:nvSpPr>
          <p:spPr bwMode="auto">
            <a:xfrm>
              <a:off x="19050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44" name="Rectangle 128"/>
            <p:cNvSpPr>
              <a:spLocks noChangeArrowheads="1"/>
            </p:cNvSpPr>
            <p:nvPr/>
          </p:nvSpPr>
          <p:spPr bwMode="auto">
            <a:xfrm>
              <a:off x="19050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45" name="Rectangle 128"/>
            <p:cNvSpPr>
              <a:spLocks noChangeArrowheads="1"/>
            </p:cNvSpPr>
            <p:nvPr/>
          </p:nvSpPr>
          <p:spPr bwMode="auto">
            <a:xfrm>
              <a:off x="19050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46" name="Rectangle 128"/>
            <p:cNvSpPr>
              <a:spLocks noChangeArrowheads="1"/>
            </p:cNvSpPr>
            <p:nvPr/>
          </p:nvSpPr>
          <p:spPr bwMode="auto">
            <a:xfrm>
              <a:off x="19050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47" name="Rectangle 128"/>
            <p:cNvSpPr>
              <a:spLocks noChangeArrowheads="1"/>
            </p:cNvSpPr>
            <p:nvPr/>
          </p:nvSpPr>
          <p:spPr bwMode="auto">
            <a:xfrm>
              <a:off x="23622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79" name="Rectangle 128"/>
            <p:cNvSpPr>
              <a:spLocks noChangeArrowheads="1"/>
            </p:cNvSpPr>
            <p:nvPr/>
          </p:nvSpPr>
          <p:spPr bwMode="auto">
            <a:xfrm>
              <a:off x="23622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80" name="Rectangle 128"/>
            <p:cNvSpPr>
              <a:spLocks noChangeArrowheads="1"/>
            </p:cNvSpPr>
            <p:nvPr/>
          </p:nvSpPr>
          <p:spPr bwMode="auto">
            <a:xfrm>
              <a:off x="2362200" y="4495800"/>
              <a:ext cx="304800" cy="3048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50" name="Rectangle 128"/>
            <p:cNvSpPr>
              <a:spLocks noChangeArrowheads="1"/>
            </p:cNvSpPr>
            <p:nvPr/>
          </p:nvSpPr>
          <p:spPr bwMode="auto">
            <a:xfrm>
              <a:off x="2362200" y="4191000"/>
              <a:ext cx="3048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51" name="Rectangle 128"/>
            <p:cNvSpPr>
              <a:spLocks noChangeArrowheads="1"/>
            </p:cNvSpPr>
            <p:nvPr/>
          </p:nvSpPr>
          <p:spPr bwMode="auto">
            <a:xfrm>
              <a:off x="23622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52" name="Rectangle 128"/>
            <p:cNvSpPr>
              <a:spLocks noChangeArrowheads="1"/>
            </p:cNvSpPr>
            <p:nvPr/>
          </p:nvSpPr>
          <p:spPr bwMode="auto">
            <a:xfrm>
              <a:off x="23622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53" name="Rectangle 128"/>
            <p:cNvSpPr>
              <a:spLocks noChangeArrowheads="1"/>
            </p:cNvSpPr>
            <p:nvPr/>
          </p:nvSpPr>
          <p:spPr bwMode="auto">
            <a:xfrm>
              <a:off x="2362200" y="57912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54" name="Rectangle 128"/>
            <p:cNvSpPr>
              <a:spLocks noChangeArrowheads="1"/>
            </p:cNvSpPr>
            <p:nvPr/>
          </p:nvSpPr>
          <p:spPr bwMode="auto">
            <a:xfrm>
              <a:off x="2362200" y="54864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</p:grpSp>
      <p:grpSp>
        <p:nvGrpSpPr>
          <p:cNvPr id="9" name="Group 185"/>
          <p:cNvGrpSpPr>
            <a:grpSpLocks/>
          </p:cNvGrpSpPr>
          <p:nvPr/>
        </p:nvGrpSpPr>
        <p:grpSpPr bwMode="auto">
          <a:xfrm>
            <a:off x="4953000" y="3886200"/>
            <a:ext cx="2209800" cy="2819400"/>
            <a:chOff x="4953000" y="3886200"/>
            <a:chExt cx="2209800" cy="2819400"/>
          </a:xfrm>
        </p:grpSpPr>
        <p:sp>
          <p:nvSpPr>
            <p:cNvPr id="5187" name="Rectangle 128"/>
            <p:cNvSpPr>
              <a:spLocks noChangeArrowheads="1"/>
            </p:cNvSpPr>
            <p:nvPr/>
          </p:nvSpPr>
          <p:spPr bwMode="auto">
            <a:xfrm>
              <a:off x="54864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189" name="Rectangle 128"/>
            <p:cNvSpPr>
              <a:spLocks noChangeArrowheads="1"/>
            </p:cNvSpPr>
            <p:nvPr/>
          </p:nvSpPr>
          <p:spPr bwMode="auto">
            <a:xfrm>
              <a:off x="54864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189" name="Rectangle 128"/>
            <p:cNvSpPr>
              <a:spLocks noChangeArrowheads="1"/>
            </p:cNvSpPr>
            <p:nvPr/>
          </p:nvSpPr>
          <p:spPr bwMode="auto">
            <a:xfrm>
              <a:off x="54864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190" name="Rectangle 128"/>
            <p:cNvSpPr>
              <a:spLocks noChangeArrowheads="1"/>
            </p:cNvSpPr>
            <p:nvPr/>
          </p:nvSpPr>
          <p:spPr bwMode="auto">
            <a:xfrm>
              <a:off x="54864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191" name="Rectangle 128"/>
            <p:cNvSpPr>
              <a:spLocks noChangeArrowheads="1"/>
            </p:cNvSpPr>
            <p:nvPr/>
          </p:nvSpPr>
          <p:spPr bwMode="auto">
            <a:xfrm>
              <a:off x="5486400" y="57912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192" name="Rectangle 128"/>
            <p:cNvSpPr>
              <a:spLocks noChangeArrowheads="1"/>
            </p:cNvSpPr>
            <p:nvPr/>
          </p:nvSpPr>
          <p:spPr bwMode="auto">
            <a:xfrm>
              <a:off x="5486400" y="54864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193" name="Rectangle 128"/>
            <p:cNvSpPr>
              <a:spLocks noChangeArrowheads="1"/>
            </p:cNvSpPr>
            <p:nvPr/>
          </p:nvSpPr>
          <p:spPr bwMode="auto">
            <a:xfrm>
              <a:off x="49530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Z</a:t>
              </a:r>
            </a:p>
          </p:txBody>
        </p:sp>
        <p:sp>
          <p:nvSpPr>
            <p:cNvPr id="5194" name="Rectangle 128"/>
            <p:cNvSpPr>
              <a:spLocks noChangeArrowheads="1"/>
            </p:cNvSpPr>
            <p:nvPr/>
          </p:nvSpPr>
          <p:spPr bwMode="auto">
            <a:xfrm>
              <a:off x="49530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Y</a:t>
              </a:r>
            </a:p>
          </p:txBody>
        </p:sp>
        <p:sp>
          <p:nvSpPr>
            <p:cNvPr id="5195" name="Rectangle 128"/>
            <p:cNvSpPr>
              <a:spLocks noChangeArrowheads="1"/>
            </p:cNvSpPr>
            <p:nvPr/>
          </p:nvSpPr>
          <p:spPr bwMode="auto">
            <a:xfrm>
              <a:off x="4953000" y="57912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X</a:t>
              </a:r>
            </a:p>
          </p:txBody>
        </p:sp>
        <p:sp>
          <p:nvSpPr>
            <p:cNvPr id="5196" name="Rectangle 128"/>
            <p:cNvSpPr>
              <a:spLocks noChangeArrowheads="1"/>
            </p:cNvSpPr>
            <p:nvPr/>
          </p:nvSpPr>
          <p:spPr bwMode="auto">
            <a:xfrm>
              <a:off x="4953000" y="54864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F</a:t>
              </a:r>
            </a:p>
          </p:txBody>
        </p:sp>
        <p:sp>
          <p:nvSpPr>
            <p:cNvPr id="5197" name="Rectangle 128"/>
            <p:cNvSpPr>
              <a:spLocks noChangeArrowheads="1"/>
            </p:cNvSpPr>
            <p:nvPr/>
          </p:nvSpPr>
          <p:spPr bwMode="auto">
            <a:xfrm>
              <a:off x="59436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01" name="Rectangle 128"/>
            <p:cNvSpPr>
              <a:spLocks noChangeArrowheads="1"/>
            </p:cNvSpPr>
            <p:nvPr/>
          </p:nvSpPr>
          <p:spPr bwMode="auto">
            <a:xfrm>
              <a:off x="59436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199" name="Rectangle 128"/>
            <p:cNvSpPr>
              <a:spLocks noChangeArrowheads="1"/>
            </p:cNvSpPr>
            <p:nvPr/>
          </p:nvSpPr>
          <p:spPr bwMode="auto">
            <a:xfrm>
              <a:off x="59436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00" name="Rectangle 128"/>
            <p:cNvSpPr>
              <a:spLocks noChangeArrowheads="1"/>
            </p:cNvSpPr>
            <p:nvPr/>
          </p:nvSpPr>
          <p:spPr bwMode="auto">
            <a:xfrm>
              <a:off x="59436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01" name="Rectangle 128"/>
            <p:cNvSpPr>
              <a:spLocks noChangeArrowheads="1"/>
            </p:cNvSpPr>
            <p:nvPr/>
          </p:nvSpPr>
          <p:spPr bwMode="auto">
            <a:xfrm>
              <a:off x="5943600" y="57912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02" name="Rectangle 128"/>
            <p:cNvSpPr>
              <a:spLocks noChangeArrowheads="1"/>
            </p:cNvSpPr>
            <p:nvPr/>
          </p:nvSpPr>
          <p:spPr bwMode="auto">
            <a:xfrm>
              <a:off x="5943600" y="54864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03" name="Rectangle 128"/>
            <p:cNvSpPr>
              <a:spLocks noChangeArrowheads="1"/>
            </p:cNvSpPr>
            <p:nvPr/>
          </p:nvSpPr>
          <p:spPr bwMode="auto">
            <a:xfrm>
              <a:off x="64008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09" name="Rectangle 128"/>
            <p:cNvSpPr>
              <a:spLocks noChangeArrowheads="1"/>
            </p:cNvSpPr>
            <p:nvPr/>
          </p:nvSpPr>
          <p:spPr bwMode="auto">
            <a:xfrm>
              <a:off x="64008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05" name="Rectangle 128"/>
            <p:cNvSpPr>
              <a:spLocks noChangeArrowheads="1"/>
            </p:cNvSpPr>
            <p:nvPr/>
          </p:nvSpPr>
          <p:spPr bwMode="auto">
            <a:xfrm>
              <a:off x="64008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06" name="Rectangle 128"/>
            <p:cNvSpPr>
              <a:spLocks noChangeArrowheads="1"/>
            </p:cNvSpPr>
            <p:nvPr/>
          </p:nvSpPr>
          <p:spPr bwMode="auto">
            <a:xfrm>
              <a:off x="64008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07" name="Rectangle 128"/>
            <p:cNvSpPr>
              <a:spLocks noChangeArrowheads="1"/>
            </p:cNvSpPr>
            <p:nvPr/>
          </p:nvSpPr>
          <p:spPr bwMode="auto">
            <a:xfrm>
              <a:off x="6400800" y="57912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08" name="Rectangle 128"/>
            <p:cNvSpPr>
              <a:spLocks noChangeArrowheads="1"/>
            </p:cNvSpPr>
            <p:nvPr/>
          </p:nvSpPr>
          <p:spPr bwMode="auto">
            <a:xfrm>
              <a:off x="6400800" y="54864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solidFill>
                    <a:srgbClr val="FF0000"/>
                  </a:solidFill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09" name="Rectangle 128"/>
            <p:cNvSpPr>
              <a:spLocks noChangeArrowheads="1"/>
            </p:cNvSpPr>
            <p:nvPr/>
          </p:nvSpPr>
          <p:spPr bwMode="auto">
            <a:xfrm>
              <a:off x="6858000" y="5105400"/>
              <a:ext cx="304800" cy="3048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217" name="Rectangle 128"/>
            <p:cNvSpPr>
              <a:spLocks noChangeArrowheads="1"/>
            </p:cNvSpPr>
            <p:nvPr/>
          </p:nvSpPr>
          <p:spPr bwMode="auto">
            <a:xfrm>
              <a:off x="6858000" y="4800600"/>
              <a:ext cx="304800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11" name="Rectangle 128"/>
            <p:cNvSpPr>
              <a:spLocks noChangeArrowheads="1"/>
            </p:cNvSpPr>
            <p:nvPr/>
          </p:nvSpPr>
          <p:spPr bwMode="auto">
            <a:xfrm>
              <a:off x="6858000" y="64008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12" name="Rectangle 128"/>
            <p:cNvSpPr>
              <a:spLocks noChangeArrowheads="1"/>
            </p:cNvSpPr>
            <p:nvPr/>
          </p:nvSpPr>
          <p:spPr bwMode="auto">
            <a:xfrm>
              <a:off x="6858000" y="6096000"/>
              <a:ext cx="304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13" name="Rectangle 128"/>
            <p:cNvSpPr>
              <a:spLocks noChangeArrowheads="1"/>
            </p:cNvSpPr>
            <p:nvPr/>
          </p:nvSpPr>
          <p:spPr bwMode="auto">
            <a:xfrm>
              <a:off x="6858000" y="57912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14" name="Rectangle 128"/>
            <p:cNvSpPr>
              <a:spLocks noChangeArrowheads="1"/>
            </p:cNvSpPr>
            <p:nvPr/>
          </p:nvSpPr>
          <p:spPr bwMode="auto">
            <a:xfrm>
              <a:off x="6858000" y="5486400"/>
              <a:ext cx="304800" cy="304800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15" name="Rectangle 128"/>
            <p:cNvSpPr>
              <a:spLocks noChangeArrowheads="1"/>
            </p:cNvSpPr>
            <p:nvPr/>
          </p:nvSpPr>
          <p:spPr bwMode="auto">
            <a:xfrm>
              <a:off x="5486400" y="3886200"/>
              <a:ext cx="304800" cy="304800"/>
            </a:xfrm>
            <a:prstGeom prst="rect">
              <a:avLst/>
            </a:prstGeom>
            <a:solidFill>
              <a:srgbClr val="CC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16" name="Rectangle 128"/>
            <p:cNvSpPr>
              <a:spLocks noChangeArrowheads="1"/>
            </p:cNvSpPr>
            <p:nvPr/>
          </p:nvSpPr>
          <p:spPr bwMode="auto">
            <a:xfrm>
              <a:off x="5943600" y="3886200"/>
              <a:ext cx="304800" cy="304800"/>
            </a:xfrm>
            <a:prstGeom prst="rect">
              <a:avLst/>
            </a:prstGeom>
            <a:solidFill>
              <a:srgbClr val="CC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5217" name="Rectangle 128"/>
            <p:cNvSpPr>
              <a:spLocks noChangeArrowheads="1"/>
            </p:cNvSpPr>
            <p:nvPr/>
          </p:nvSpPr>
          <p:spPr bwMode="auto">
            <a:xfrm>
              <a:off x="6400800" y="3886200"/>
              <a:ext cx="304800" cy="304800"/>
            </a:xfrm>
            <a:prstGeom prst="rect">
              <a:avLst/>
            </a:prstGeom>
            <a:solidFill>
              <a:srgbClr val="CC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0</a:t>
              </a:r>
            </a:p>
          </p:txBody>
        </p:sp>
        <p:sp>
          <p:nvSpPr>
            <p:cNvPr id="5218" name="Rectangle 128"/>
            <p:cNvSpPr>
              <a:spLocks noChangeArrowheads="1"/>
            </p:cNvSpPr>
            <p:nvPr/>
          </p:nvSpPr>
          <p:spPr bwMode="auto">
            <a:xfrm>
              <a:off x="6858000" y="3886200"/>
              <a:ext cx="304800" cy="304800"/>
            </a:xfrm>
            <a:prstGeom prst="rect">
              <a:avLst/>
            </a:prstGeom>
            <a:solidFill>
              <a:srgbClr val="CC66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200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</p:grpSp>
      <p:sp>
        <p:nvSpPr>
          <p:cNvPr id="187" name="Rectangle 128"/>
          <p:cNvSpPr>
            <a:spLocks noChangeArrowheads="1"/>
          </p:cNvSpPr>
          <p:nvPr/>
        </p:nvSpPr>
        <p:spPr bwMode="auto">
          <a:xfrm>
            <a:off x="6629400" y="1295400"/>
            <a:ext cx="2133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24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 </a:t>
            </a:r>
            <a:r>
              <a:rPr lang="en-US" sz="2400" b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fewer </a:t>
            </a:r>
            <a:r>
              <a:rPr lang="en-US" sz="24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D-FF</a:t>
            </a:r>
          </a:p>
          <a:p>
            <a:r>
              <a:rPr lang="en-US" sz="2400" b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But same delay </a:t>
            </a:r>
            <a:endParaRPr lang="en-US" sz="2400" b="1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Basic Idea of Retiming</a:t>
            </a:r>
          </a:p>
        </p:txBody>
      </p:sp>
      <p:sp>
        <p:nvSpPr>
          <p:cNvPr id="6147" name="AutoShape 30"/>
          <p:cNvSpPr>
            <a:spLocks noChangeArrowheads="1"/>
          </p:cNvSpPr>
          <p:nvPr/>
        </p:nvSpPr>
        <p:spPr bwMode="auto">
          <a:xfrm>
            <a:off x="1828800" y="37338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8" name="Line 122"/>
          <p:cNvSpPr>
            <a:spLocks noChangeShapeType="1"/>
          </p:cNvSpPr>
          <p:nvPr/>
        </p:nvSpPr>
        <p:spPr bwMode="auto">
          <a:xfrm>
            <a:off x="1600200" y="3886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49" name="Line 160"/>
          <p:cNvSpPr>
            <a:spLocks noChangeShapeType="1"/>
          </p:cNvSpPr>
          <p:nvPr/>
        </p:nvSpPr>
        <p:spPr bwMode="auto">
          <a:xfrm flipV="1">
            <a:off x="914400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0" name="Line 102"/>
          <p:cNvSpPr>
            <a:spLocks noChangeShapeType="1"/>
          </p:cNvSpPr>
          <p:nvPr/>
        </p:nvSpPr>
        <p:spPr bwMode="auto">
          <a:xfrm>
            <a:off x="16002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Line 122"/>
          <p:cNvSpPr>
            <a:spLocks noChangeShapeType="1"/>
          </p:cNvSpPr>
          <p:nvPr/>
        </p:nvSpPr>
        <p:spPr bwMode="auto">
          <a:xfrm>
            <a:off x="2438400" y="4038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2" name="Rectangle 115"/>
          <p:cNvSpPr>
            <a:spLocks noChangeArrowheads="1"/>
          </p:cNvSpPr>
          <p:nvPr/>
        </p:nvSpPr>
        <p:spPr bwMode="auto">
          <a:xfrm>
            <a:off x="609600" y="335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6153" name="Rectangle 128"/>
          <p:cNvSpPr>
            <a:spLocks noChangeArrowheads="1"/>
          </p:cNvSpPr>
          <p:nvPr/>
        </p:nvSpPr>
        <p:spPr bwMode="auto">
          <a:xfrm>
            <a:off x="1143000" y="32004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>
          <a:xfrm>
            <a:off x="457200" y="990600"/>
            <a:ext cx="8458200" cy="1828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Calibri" pitchFamily="34" charset="0"/>
                <a:cs typeface="Calibri" pitchFamily="34" charset="0"/>
              </a:rPr>
              <a:t>If you have 2 FFs at the inputs, you can move it to the output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Calibri" pitchFamily="34" charset="0"/>
                <a:cs typeface="Calibri" pitchFamily="34" charset="0"/>
              </a:rPr>
              <a:t>Or if you have a FF at the output, you can move it to the inputs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Calibri" pitchFamily="34" charset="0"/>
                <a:cs typeface="Calibri" pitchFamily="34" charset="0"/>
              </a:rPr>
              <a:t>In general, can move N FFs from inputs to output, and vice versa</a:t>
            </a:r>
          </a:p>
        </p:txBody>
      </p:sp>
      <p:sp>
        <p:nvSpPr>
          <p:cNvPr id="6155" name="Line 102"/>
          <p:cNvSpPr>
            <a:spLocks noChangeShapeType="1"/>
          </p:cNvSpPr>
          <p:nvPr/>
        </p:nvSpPr>
        <p:spPr bwMode="auto">
          <a:xfrm>
            <a:off x="16002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6" name="Line 122"/>
          <p:cNvSpPr>
            <a:spLocks noChangeShapeType="1"/>
          </p:cNvSpPr>
          <p:nvPr/>
        </p:nvSpPr>
        <p:spPr bwMode="auto">
          <a:xfrm>
            <a:off x="16002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7" name="Line 160"/>
          <p:cNvSpPr>
            <a:spLocks noChangeShapeType="1"/>
          </p:cNvSpPr>
          <p:nvPr/>
        </p:nvSpPr>
        <p:spPr bwMode="auto">
          <a:xfrm flipV="1">
            <a:off x="914400" y="4572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8" name="Rectangle 115"/>
          <p:cNvSpPr>
            <a:spLocks noChangeArrowheads="1"/>
          </p:cNvSpPr>
          <p:nvPr/>
        </p:nvSpPr>
        <p:spPr bwMode="auto">
          <a:xfrm>
            <a:off x="6096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6159" name="Rectangle 128"/>
          <p:cNvSpPr>
            <a:spLocks noChangeArrowheads="1"/>
          </p:cNvSpPr>
          <p:nvPr/>
        </p:nvSpPr>
        <p:spPr bwMode="auto">
          <a:xfrm>
            <a:off x="1143000" y="42672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6160" name="Rectangle 115"/>
          <p:cNvSpPr>
            <a:spLocks noChangeArrowheads="1"/>
          </p:cNvSpPr>
          <p:nvPr/>
        </p:nvSpPr>
        <p:spPr bwMode="auto">
          <a:xfrm>
            <a:off x="3200400" y="3886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6161" name="AutoShape 30"/>
          <p:cNvSpPr>
            <a:spLocks noChangeArrowheads="1"/>
          </p:cNvSpPr>
          <p:nvPr/>
        </p:nvSpPr>
        <p:spPr bwMode="auto">
          <a:xfrm>
            <a:off x="6629400" y="37338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62" name="Line 122"/>
          <p:cNvSpPr>
            <a:spLocks noChangeShapeType="1"/>
          </p:cNvSpPr>
          <p:nvPr/>
        </p:nvSpPr>
        <p:spPr bwMode="auto">
          <a:xfrm>
            <a:off x="6400800" y="3886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3" name="Line 160"/>
          <p:cNvSpPr>
            <a:spLocks noChangeShapeType="1"/>
          </p:cNvSpPr>
          <p:nvPr/>
        </p:nvSpPr>
        <p:spPr bwMode="auto">
          <a:xfrm flipV="1">
            <a:off x="5715000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4" name="Line 102"/>
          <p:cNvSpPr>
            <a:spLocks noChangeShapeType="1"/>
          </p:cNvSpPr>
          <p:nvPr/>
        </p:nvSpPr>
        <p:spPr bwMode="auto">
          <a:xfrm>
            <a:off x="64008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5" name="Line 122"/>
          <p:cNvSpPr>
            <a:spLocks noChangeShapeType="1"/>
          </p:cNvSpPr>
          <p:nvPr/>
        </p:nvSpPr>
        <p:spPr bwMode="auto">
          <a:xfrm>
            <a:off x="7239000" y="4038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6" name="Rectangle 115"/>
          <p:cNvSpPr>
            <a:spLocks noChangeArrowheads="1"/>
          </p:cNvSpPr>
          <p:nvPr/>
        </p:nvSpPr>
        <p:spPr bwMode="auto">
          <a:xfrm>
            <a:off x="5410200" y="335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6167" name="Line 102"/>
          <p:cNvSpPr>
            <a:spLocks noChangeShapeType="1"/>
          </p:cNvSpPr>
          <p:nvPr/>
        </p:nvSpPr>
        <p:spPr bwMode="auto">
          <a:xfrm>
            <a:off x="64008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8" name="Line 122"/>
          <p:cNvSpPr>
            <a:spLocks noChangeShapeType="1"/>
          </p:cNvSpPr>
          <p:nvPr/>
        </p:nvSpPr>
        <p:spPr bwMode="auto">
          <a:xfrm>
            <a:off x="64008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9" name="Line 160"/>
          <p:cNvSpPr>
            <a:spLocks noChangeShapeType="1"/>
          </p:cNvSpPr>
          <p:nvPr/>
        </p:nvSpPr>
        <p:spPr bwMode="auto">
          <a:xfrm flipV="1">
            <a:off x="5715000" y="4572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0" name="Rectangle 115"/>
          <p:cNvSpPr>
            <a:spLocks noChangeArrowheads="1"/>
          </p:cNvSpPr>
          <p:nvPr/>
        </p:nvSpPr>
        <p:spPr bwMode="auto">
          <a:xfrm>
            <a:off x="54102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6171" name="Rectangle 128"/>
          <p:cNvSpPr>
            <a:spLocks noChangeArrowheads="1"/>
          </p:cNvSpPr>
          <p:nvPr/>
        </p:nvSpPr>
        <p:spPr bwMode="auto">
          <a:xfrm>
            <a:off x="7391400" y="37338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000">
                <a:latin typeface="Calibri" pitchFamily="34" charset="0"/>
                <a:cs typeface="Calibri" pitchFamily="34" charset="0"/>
              </a:rPr>
              <a:t>D-FF</a:t>
            </a:r>
          </a:p>
        </p:txBody>
      </p:sp>
      <p:sp>
        <p:nvSpPr>
          <p:cNvPr id="6172" name="Rectangle 115"/>
          <p:cNvSpPr>
            <a:spLocks noChangeArrowheads="1"/>
          </p:cNvSpPr>
          <p:nvPr/>
        </p:nvSpPr>
        <p:spPr bwMode="auto">
          <a:xfrm>
            <a:off x="8001000" y="3886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3962400" y="4038600"/>
            <a:ext cx="990600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Example</a:t>
            </a:r>
          </a:p>
        </p:txBody>
      </p:sp>
      <p:cxnSp>
        <p:nvCxnSpPr>
          <p:cNvPr id="7171" name="AutoShape 16"/>
          <p:cNvCxnSpPr>
            <a:cxnSpLocks noChangeShapeType="1"/>
          </p:cNvCxnSpPr>
          <p:nvPr/>
        </p:nvCxnSpPr>
        <p:spPr bwMode="auto">
          <a:xfrm flipV="1">
            <a:off x="2667000" y="2743200"/>
            <a:ext cx="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</p:cxnSp>
      <p:grpSp>
        <p:nvGrpSpPr>
          <p:cNvPr id="7172" name="Group 83"/>
          <p:cNvGrpSpPr>
            <a:grpSpLocks/>
          </p:cNvGrpSpPr>
          <p:nvPr/>
        </p:nvGrpSpPr>
        <p:grpSpPr bwMode="auto">
          <a:xfrm>
            <a:off x="1752600" y="2286000"/>
            <a:ext cx="990600" cy="609600"/>
            <a:chOff x="2736" y="2976"/>
            <a:chExt cx="624" cy="336"/>
          </a:xfrm>
        </p:grpSpPr>
        <p:sp>
          <p:nvSpPr>
            <p:cNvPr id="7205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7206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3" name="Line 122"/>
          <p:cNvSpPr>
            <a:spLocks noChangeShapeType="1"/>
          </p:cNvSpPr>
          <p:nvPr/>
        </p:nvSpPr>
        <p:spPr bwMode="auto">
          <a:xfrm flipH="1">
            <a:off x="1219200" y="2590800"/>
            <a:ext cx="5334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4" name="Line 122"/>
          <p:cNvSpPr>
            <a:spLocks noChangeShapeType="1"/>
          </p:cNvSpPr>
          <p:nvPr/>
        </p:nvSpPr>
        <p:spPr bwMode="auto">
          <a:xfrm flipH="1">
            <a:off x="2362200" y="2438400"/>
            <a:ext cx="9906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5" name="Line 122"/>
          <p:cNvSpPr>
            <a:spLocks noChangeShapeType="1"/>
          </p:cNvSpPr>
          <p:nvPr/>
        </p:nvSpPr>
        <p:spPr bwMode="auto">
          <a:xfrm flipH="1" flipV="1">
            <a:off x="2362200" y="2743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7176" name="AutoShape 16"/>
          <p:cNvCxnSpPr>
            <a:cxnSpLocks noChangeShapeType="1"/>
          </p:cNvCxnSpPr>
          <p:nvPr/>
        </p:nvCxnSpPr>
        <p:spPr bwMode="auto">
          <a:xfrm flipV="1">
            <a:off x="4267200" y="2590800"/>
            <a:ext cx="0" cy="1371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</p:cxnSp>
      <p:grpSp>
        <p:nvGrpSpPr>
          <p:cNvPr id="7177" name="Group 83"/>
          <p:cNvGrpSpPr>
            <a:grpSpLocks/>
          </p:cNvGrpSpPr>
          <p:nvPr/>
        </p:nvGrpSpPr>
        <p:grpSpPr bwMode="auto">
          <a:xfrm>
            <a:off x="3352800" y="2133600"/>
            <a:ext cx="990600" cy="609600"/>
            <a:chOff x="2736" y="2976"/>
            <a:chExt cx="624" cy="336"/>
          </a:xfrm>
        </p:grpSpPr>
        <p:sp>
          <p:nvSpPr>
            <p:cNvPr id="7203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7204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8" name="Line 122"/>
          <p:cNvSpPr>
            <a:spLocks noChangeShapeType="1"/>
          </p:cNvSpPr>
          <p:nvPr/>
        </p:nvSpPr>
        <p:spPr bwMode="auto">
          <a:xfrm flipH="1">
            <a:off x="3962400" y="2286000"/>
            <a:ext cx="9906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79" name="Line 122"/>
          <p:cNvSpPr>
            <a:spLocks noChangeShapeType="1"/>
          </p:cNvSpPr>
          <p:nvPr/>
        </p:nvSpPr>
        <p:spPr bwMode="auto">
          <a:xfrm flipH="1" flipV="1">
            <a:off x="39624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7180" name="AutoShape 16"/>
          <p:cNvCxnSpPr>
            <a:cxnSpLocks noChangeShapeType="1"/>
          </p:cNvCxnSpPr>
          <p:nvPr/>
        </p:nvCxnSpPr>
        <p:spPr bwMode="auto">
          <a:xfrm flipV="1">
            <a:off x="5867400" y="24384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</p:cxnSp>
      <p:grpSp>
        <p:nvGrpSpPr>
          <p:cNvPr id="7181" name="Group 83"/>
          <p:cNvGrpSpPr>
            <a:grpSpLocks/>
          </p:cNvGrpSpPr>
          <p:nvPr/>
        </p:nvGrpSpPr>
        <p:grpSpPr bwMode="auto">
          <a:xfrm>
            <a:off x="4953000" y="1981200"/>
            <a:ext cx="990600" cy="609600"/>
            <a:chOff x="2736" y="2976"/>
            <a:chExt cx="624" cy="336"/>
          </a:xfrm>
        </p:grpSpPr>
        <p:sp>
          <p:nvSpPr>
            <p:cNvPr id="7201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7202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2" name="Line 122"/>
          <p:cNvSpPr>
            <a:spLocks noChangeShapeType="1"/>
          </p:cNvSpPr>
          <p:nvPr/>
        </p:nvSpPr>
        <p:spPr bwMode="auto">
          <a:xfrm flipH="1">
            <a:off x="5562600" y="2133600"/>
            <a:ext cx="6096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3" name="Line 122"/>
          <p:cNvSpPr>
            <a:spLocks noChangeShapeType="1"/>
          </p:cNvSpPr>
          <p:nvPr/>
        </p:nvSpPr>
        <p:spPr bwMode="auto">
          <a:xfrm flipH="1" flipV="1">
            <a:off x="5562600" y="243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4" name="Line 122"/>
          <p:cNvSpPr>
            <a:spLocks noChangeShapeType="1"/>
          </p:cNvSpPr>
          <p:nvPr/>
        </p:nvSpPr>
        <p:spPr bwMode="auto">
          <a:xfrm flipV="1">
            <a:off x="1981200" y="3962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85" name="Rectangle 128"/>
          <p:cNvSpPr>
            <a:spLocks noChangeArrowheads="1"/>
          </p:cNvSpPr>
          <p:nvPr/>
        </p:nvSpPr>
        <p:spPr bwMode="auto">
          <a:xfrm>
            <a:off x="1752600" y="36576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" name="Group 84"/>
          <p:cNvGrpSpPr/>
          <p:nvPr/>
        </p:nvGrpSpPr>
        <p:grpSpPr>
          <a:xfrm>
            <a:off x="2133600" y="3810003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2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187" name="Rectangle 128"/>
          <p:cNvSpPr>
            <a:spLocks noChangeArrowheads="1"/>
          </p:cNvSpPr>
          <p:nvPr/>
        </p:nvSpPr>
        <p:spPr bwMode="auto">
          <a:xfrm>
            <a:off x="3352800" y="36576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88" name="Line 122"/>
          <p:cNvSpPr>
            <a:spLocks noChangeShapeType="1"/>
          </p:cNvSpPr>
          <p:nvPr/>
        </p:nvSpPr>
        <p:spPr bwMode="auto">
          <a:xfrm flipV="1">
            <a:off x="3581400" y="3962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89"/>
          <p:cNvGrpSpPr/>
          <p:nvPr/>
        </p:nvGrpSpPr>
        <p:grpSpPr>
          <a:xfrm>
            <a:off x="3733800" y="3810003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91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2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190" name="Rectangle 128"/>
          <p:cNvSpPr>
            <a:spLocks noChangeArrowheads="1"/>
          </p:cNvSpPr>
          <p:nvPr/>
        </p:nvSpPr>
        <p:spPr bwMode="auto">
          <a:xfrm>
            <a:off x="4953000" y="36576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91" name="Line 122"/>
          <p:cNvSpPr>
            <a:spLocks noChangeShapeType="1"/>
          </p:cNvSpPr>
          <p:nvPr/>
        </p:nvSpPr>
        <p:spPr bwMode="auto">
          <a:xfrm flipV="1">
            <a:off x="5181600" y="39624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94"/>
          <p:cNvGrpSpPr/>
          <p:nvPr/>
        </p:nvGrpSpPr>
        <p:grpSpPr>
          <a:xfrm>
            <a:off x="5334000" y="3810003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96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7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193" name="Rectangle 128"/>
          <p:cNvSpPr>
            <a:spLocks noChangeArrowheads="1"/>
          </p:cNvSpPr>
          <p:nvPr/>
        </p:nvSpPr>
        <p:spPr bwMode="auto">
          <a:xfrm>
            <a:off x="6553200" y="36576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94" name="Line 122"/>
          <p:cNvSpPr>
            <a:spLocks noChangeShapeType="1"/>
          </p:cNvSpPr>
          <p:nvPr/>
        </p:nvSpPr>
        <p:spPr bwMode="auto">
          <a:xfrm flipV="1">
            <a:off x="1219200" y="3962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95" name="Line 122"/>
          <p:cNvSpPr>
            <a:spLocks noChangeShapeType="1"/>
          </p:cNvSpPr>
          <p:nvPr/>
        </p:nvSpPr>
        <p:spPr bwMode="auto">
          <a:xfrm flipV="1">
            <a:off x="6781800" y="3962400"/>
            <a:ext cx="6858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108"/>
          <p:cNvGrpSpPr/>
          <p:nvPr/>
        </p:nvGrpSpPr>
        <p:grpSpPr>
          <a:xfrm rot="16200000">
            <a:off x="7277103" y="3467100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110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1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7197" name="AutoShape 16"/>
          <p:cNvCxnSpPr>
            <a:cxnSpLocks noChangeShapeType="1"/>
          </p:cNvCxnSpPr>
          <p:nvPr/>
        </p:nvCxnSpPr>
        <p:spPr bwMode="auto">
          <a:xfrm flipV="1">
            <a:off x="7467600" y="3810000"/>
            <a:ext cx="0" cy="152400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</p:cxnSp>
      <p:cxnSp>
        <p:nvCxnSpPr>
          <p:cNvPr id="7198" name="AutoShape 19"/>
          <p:cNvCxnSpPr>
            <a:cxnSpLocks noChangeShapeType="1"/>
            <a:endCxn id="7182" idx="0"/>
          </p:cNvCxnSpPr>
          <p:nvPr/>
        </p:nvCxnSpPr>
        <p:spPr bwMode="auto">
          <a:xfrm flipH="1" flipV="1">
            <a:off x="6172200" y="2133600"/>
            <a:ext cx="1295400" cy="1143000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</p:cxnSp>
      <p:cxnSp>
        <p:nvCxnSpPr>
          <p:cNvPr id="7199" name="AutoShape 16"/>
          <p:cNvCxnSpPr>
            <a:cxnSpLocks noChangeShapeType="1"/>
          </p:cNvCxnSpPr>
          <p:nvPr/>
        </p:nvCxnSpPr>
        <p:spPr bwMode="auto">
          <a:xfrm flipV="1">
            <a:off x="7467600" y="3276600"/>
            <a:ext cx="0" cy="152400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</p:cxnSp>
      <p:sp>
        <p:nvSpPr>
          <p:cNvPr id="128" name="Rectangle 3"/>
          <p:cNvSpPr txBox="1">
            <a:spLocks noChangeArrowheads="1"/>
          </p:cNvSpPr>
          <p:nvPr/>
        </p:nvSpPr>
        <p:spPr>
          <a:xfrm>
            <a:off x="457200" y="990600"/>
            <a:ext cx="8458200" cy="1828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Calibri" pitchFamily="34" charset="0"/>
                <a:cs typeface="Calibri" pitchFamily="34" charset="0"/>
              </a:rPr>
              <a:t>How to move FFs around to minimize clock period? (assuming T</a:t>
            </a:r>
            <a:r>
              <a:rPr lang="en-US" sz="2400" kern="0" baseline="-25000">
                <a:latin typeface="Calibri" pitchFamily="34" charset="0"/>
                <a:cs typeface="Calibri" pitchFamily="34" charset="0"/>
              </a:rPr>
              <a:t>pcq</a:t>
            </a:r>
            <a:r>
              <a:rPr lang="en-US" sz="2400" kern="0">
                <a:latin typeface="Calibri" pitchFamily="34" charset="0"/>
                <a:cs typeface="Calibri" pitchFamily="34" charset="0"/>
              </a:rPr>
              <a:t> = T</a:t>
            </a:r>
            <a:r>
              <a:rPr lang="en-US" sz="2400" kern="0" baseline="-25000">
                <a:latin typeface="Calibri" pitchFamily="34" charset="0"/>
                <a:cs typeface="Calibri" pitchFamily="34" charset="0"/>
              </a:rPr>
              <a:t>setup</a:t>
            </a:r>
            <a:r>
              <a:rPr lang="en-US" sz="2400" kern="0">
                <a:latin typeface="Calibri" pitchFamily="34" charset="0"/>
                <a:cs typeface="Calibri" pitchFamily="34" charset="0"/>
              </a:rPr>
              <a:t> = 0)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Graph Model</a:t>
            </a:r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2066925" y="2084388"/>
            <a:ext cx="652463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3717925" y="2084388"/>
            <a:ext cx="652463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5292725" y="2084388"/>
            <a:ext cx="652463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cxnSp>
        <p:nvCxnSpPr>
          <p:cNvPr id="8198" name="AutoShape 6"/>
          <p:cNvCxnSpPr>
            <a:cxnSpLocks noChangeShapeType="1"/>
            <a:stCxn id="8196" idx="2"/>
            <a:endCxn id="8195" idx="6"/>
          </p:cNvCxnSpPr>
          <p:nvPr/>
        </p:nvCxnSpPr>
        <p:spPr bwMode="auto">
          <a:xfrm flipH="1">
            <a:off x="2719388" y="2392363"/>
            <a:ext cx="9985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199" name="AutoShape 7"/>
          <p:cNvCxnSpPr>
            <a:cxnSpLocks noChangeShapeType="1"/>
            <a:stCxn id="8197" idx="2"/>
            <a:endCxn id="8196" idx="6"/>
          </p:cNvCxnSpPr>
          <p:nvPr/>
        </p:nvCxnSpPr>
        <p:spPr bwMode="auto">
          <a:xfrm flipH="1">
            <a:off x="4370388" y="2392363"/>
            <a:ext cx="9223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2066925" y="3659188"/>
            <a:ext cx="652463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3717925" y="3659188"/>
            <a:ext cx="652463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5292725" y="3659188"/>
            <a:ext cx="652463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cxnSp>
        <p:nvCxnSpPr>
          <p:cNvPr id="8203" name="AutoShape 11"/>
          <p:cNvCxnSpPr>
            <a:cxnSpLocks noChangeShapeType="1"/>
          </p:cNvCxnSpPr>
          <p:nvPr/>
        </p:nvCxnSpPr>
        <p:spPr bwMode="auto">
          <a:xfrm>
            <a:off x="2719388" y="3967163"/>
            <a:ext cx="9985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04" name="AutoShape 12"/>
          <p:cNvCxnSpPr>
            <a:cxnSpLocks noChangeShapeType="1"/>
          </p:cNvCxnSpPr>
          <p:nvPr/>
        </p:nvCxnSpPr>
        <p:spPr bwMode="auto">
          <a:xfrm>
            <a:off x="4370388" y="3967163"/>
            <a:ext cx="9223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05" name="AutoShape 13"/>
          <p:cNvCxnSpPr>
            <a:cxnSpLocks noChangeShapeType="1"/>
            <a:stCxn id="8200" idx="0"/>
            <a:endCxn id="8195" idx="4"/>
          </p:cNvCxnSpPr>
          <p:nvPr/>
        </p:nvCxnSpPr>
        <p:spPr bwMode="auto">
          <a:xfrm flipV="1">
            <a:off x="2393950" y="2698750"/>
            <a:ext cx="0" cy="960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06" name="AutoShape 14"/>
          <p:cNvCxnSpPr>
            <a:cxnSpLocks noChangeShapeType="1"/>
            <a:stCxn id="8201" idx="0"/>
            <a:endCxn id="8196" idx="4"/>
          </p:cNvCxnSpPr>
          <p:nvPr/>
        </p:nvCxnSpPr>
        <p:spPr bwMode="auto">
          <a:xfrm flipV="1">
            <a:off x="4044950" y="2698750"/>
            <a:ext cx="0" cy="960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07" name="AutoShape 15"/>
          <p:cNvCxnSpPr>
            <a:cxnSpLocks noChangeShapeType="1"/>
            <a:stCxn id="8202" idx="0"/>
            <a:endCxn id="8197" idx="4"/>
          </p:cNvCxnSpPr>
          <p:nvPr/>
        </p:nvCxnSpPr>
        <p:spPr bwMode="auto">
          <a:xfrm flipV="1">
            <a:off x="5619750" y="2698750"/>
            <a:ext cx="0" cy="960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6905625" y="3659188"/>
            <a:ext cx="652463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8209" name="Oval 17"/>
          <p:cNvSpPr>
            <a:spLocks noChangeArrowheads="1"/>
          </p:cNvSpPr>
          <p:nvPr/>
        </p:nvSpPr>
        <p:spPr bwMode="auto">
          <a:xfrm>
            <a:off x="990600" y="2928938"/>
            <a:ext cx="652463" cy="61436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cxnSp>
        <p:nvCxnSpPr>
          <p:cNvPr id="8210" name="AutoShape 18"/>
          <p:cNvCxnSpPr>
            <a:cxnSpLocks noChangeShapeType="1"/>
            <a:stCxn id="8202" idx="6"/>
            <a:endCxn id="8208" idx="2"/>
          </p:cNvCxnSpPr>
          <p:nvPr/>
        </p:nvCxnSpPr>
        <p:spPr bwMode="auto">
          <a:xfrm>
            <a:off x="5945188" y="3967163"/>
            <a:ext cx="9604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11" name="AutoShape 19"/>
          <p:cNvCxnSpPr>
            <a:cxnSpLocks noChangeShapeType="1"/>
            <a:stCxn id="8208" idx="1"/>
            <a:endCxn id="8197" idx="5"/>
          </p:cNvCxnSpPr>
          <p:nvPr/>
        </p:nvCxnSpPr>
        <p:spPr bwMode="auto">
          <a:xfrm flipH="1" flipV="1">
            <a:off x="5849938" y="2608263"/>
            <a:ext cx="1150937" cy="1141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12" name="AutoShape 20"/>
          <p:cNvCxnSpPr>
            <a:cxnSpLocks noChangeShapeType="1"/>
            <a:stCxn id="8195" idx="3"/>
            <a:endCxn id="8209" idx="7"/>
          </p:cNvCxnSpPr>
          <p:nvPr/>
        </p:nvCxnSpPr>
        <p:spPr bwMode="auto">
          <a:xfrm flipH="1">
            <a:off x="1547813" y="2608263"/>
            <a:ext cx="614362" cy="411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8213" name="AutoShape 21"/>
          <p:cNvCxnSpPr>
            <a:cxnSpLocks noChangeShapeType="1"/>
            <a:stCxn id="8209" idx="5"/>
            <a:endCxn id="8200" idx="1"/>
          </p:cNvCxnSpPr>
          <p:nvPr/>
        </p:nvCxnSpPr>
        <p:spPr bwMode="auto">
          <a:xfrm>
            <a:off x="1547813" y="3452813"/>
            <a:ext cx="614362" cy="296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8214" name="Text Box 34"/>
          <p:cNvSpPr txBox="1">
            <a:spLocks noChangeArrowheads="1"/>
          </p:cNvSpPr>
          <p:nvPr/>
        </p:nvSpPr>
        <p:spPr bwMode="auto">
          <a:xfrm>
            <a:off x="1604963" y="24304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8215" name="Text Box 35"/>
          <p:cNvSpPr txBox="1">
            <a:spLocks noChangeArrowheads="1"/>
          </p:cNvSpPr>
          <p:nvPr/>
        </p:nvSpPr>
        <p:spPr bwMode="auto">
          <a:xfrm>
            <a:off x="3141663" y="20081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8216" name="Text Box 36"/>
          <p:cNvSpPr txBox="1">
            <a:spLocks noChangeArrowheads="1"/>
          </p:cNvSpPr>
          <p:nvPr/>
        </p:nvSpPr>
        <p:spPr bwMode="auto">
          <a:xfrm>
            <a:off x="4678363" y="19700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8217" name="Text Box 37"/>
          <p:cNvSpPr txBox="1">
            <a:spLocks noChangeArrowheads="1"/>
          </p:cNvSpPr>
          <p:nvPr/>
        </p:nvSpPr>
        <p:spPr bwMode="auto">
          <a:xfrm>
            <a:off x="6291263" y="269875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8218" name="Text Box 38"/>
          <p:cNvSpPr txBox="1">
            <a:spLocks noChangeArrowheads="1"/>
          </p:cNvSpPr>
          <p:nvPr/>
        </p:nvSpPr>
        <p:spPr bwMode="auto">
          <a:xfrm>
            <a:off x="2373313" y="296862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8219" name="Text Box 39"/>
          <p:cNvSpPr txBox="1">
            <a:spLocks noChangeArrowheads="1"/>
          </p:cNvSpPr>
          <p:nvPr/>
        </p:nvSpPr>
        <p:spPr bwMode="auto">
          <a:xfrm>
            <a:off x="4024313" y="2928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8220" name="Text Box 40"/>
          <p:cNvSpPr txBox="1">
            <a:spLocks noChangeArrowheads="1"/>
          </p:cNvSpPr>
          <p:nvPr/>
        </p:nvSpPr>
        <p:spPr bwMode="auto">
          <a:xfrm>
            <a:off x="5599113" y="296862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8221" name="Text Box 41"/>
          <p:cNvSpPr txBox="1">
            <a:spLocks noChangeArrowheads="1"/>
          </p:cNvSpPr>
          <p:nvPr/>
        </p:nvSpPr>
        <p:spPr bwMode="auto">
          <a:xfrm>
            <a:off x="1566863" y="35829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8222" name="Text Box 42"/>
          <p:cNvSpPr txBox="1">
            <a:spLocks noChangeArrowheads="1"/>
          </p:cNvSpPr>
          <p:nvPr/>
        </p:nvSpPr>
        <p:spPr bwMode="auto">
          <a:xfrm>
            <a:off x="3025775" y="40052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8223" name="Text Box 43"/>
          <p:cNvSpPr txBox="1">
            <a:spLocks noChangeArrowheads="1"/>
          </p:cNvSpPr>
          <p:nvPr/>
        </p:nvSpPr>
        <p:spPr bwMode="auto">
          <a:xfrm>
            <a:off x="4678363" y="40052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8224" name="Text Box 44"/>
          <p:cNvSpPr txBox="1">
            <a:spLocks noChangeArrowheads="1"/>
          </p:cNvSpPr>
          <p:nvPr/>
        </p:nvSpPr>
        <p:spPr bwMode="auto">
          <a:xfrm>
            <a:off x="6291263" y="39671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26" name="Rectangle 3"/>
          <p:cNvSpPr txBox="1">
            <a:spLocks noChangeArrowheads="1"/>
          </p:cNvSpPr>
          <p:nvPr/>
        </p:nvSpPr>
        <p:spPr>
          <a:xfrm>
            <a:off x="457200" y="4572000"/>
            <a:ext cx="8458200" cy="21336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Calibri" pitchFamily="34" charset="0"/>
                <a:cs typeface="Calibri" pitchFamily="34" charset="0"/>
              </a:rPr>
              <a:t>Vertex vi, combinational node, delay = d(vi)</a:t>
            </a:r>
          </a:p>
          <a:p>
            <a:pPr marL="800100" lvl="1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Calibri" pitchFamily="34" charset="0"/>
                <a:cs typeface="Calibri" pitchFamily="34" charset="0"/>
              </a:rPr>
              <a:t>All inputs and outputs connect through a faux node “host” with d(host) = 0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Calibri" pitchFamily="34" charset="0"/>
                <a:cs typeface="Calibri" pitchFamily="34" charset="0"/>
              </a:rPr>
              <a:t>Edge e(vi, vj) or eij, weight wij = number of flip-flops between vi and vj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Path Delay and Path Weight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638800"/>
          </a:xfrm>
        </p:spPr>
        <p:txBody>
          <a:bodyPr/>
          <a:lstStyle/>
          <a:p>
            <a:r>
              <a:rPr lang="en-US" sz="2800" smtClean="0">
                <a:latin typeface="Calibri" pitchFamily="34" charset="0"/>
                <a:cs typeface="Calibri" pitchFamily="34" charset="0"/>
              </a:rPr>
              <a:t>A set of connected nodes specify a path</a:t>
            </a:r>
          </a:p>
          <a:p>
            <a:r>
              <a:rPr lang="en-US" sz="2800" smtClean="0">
                <a:latin typeface="Calibri" pitchFamily="34" charset="0"/>
                <a:cs typeface="Calibri" pitchFamily="34" charset="0"/>
              </a:rPr>
              <a:t>Path delay = ∑ d(vi) = comb. delay of path</a:t>
            </a:r>
          </a:p>
          <a:p>
            <a:r>
              <a:rPr lang="en-US" sz="2800" smtClean="0">
                <a:latin typeface="Calibri" pitchFamily="34" charset="0"/>
                <a:cs typeface="Calibri" pitchFamily="34" charset="0"/>
              </a:rPr>
              <a:t>Path weight = ∑ wij = # FFs along the path</a:t>
            </a:r>
          </a:p>
          <a:p>
            <a:r>
              <a:rPr lang="en-US" sz="2800" smtClean="0">
                <a:latin typeface="Calibri" pitchFamily="34" charset="0"/>
                <a:cs typeface="Calibri" pitchFamily="34" charset="0"/>
              </a:rPr>
              <a:t>Retiming of a node i denoted by an integer ri</a:t>
            </a:r>
          </a:p>
          <a:p>
            <a:pPr lvl="1"/>
            <a:r>
              <a:rPr lang="en-US" sz="2400" smtClean="0">
                <a:latin typeface="Calibri" pitchFamily="34" charset="0"/>
                <a:cs typeface="Calibri" pitchFamily="34" charset="0"/>
              </a:rPr>
              <a:t>It represents the number of registers moved across, initially ri = 0</a:t>
            </a:r>
          </a:p>
          <a:p>
            <a:pPr lvl="1"/>
            <a:r>
              <a:rPr lang="en-US" sz="2400" smtClean="0">
                <a:latin typeface="Calibri" pitchFamily="34" charset="0"/>
                <a:cs typeface="Calibri" pitchFamily="34" charset="0"/>
              </a:rPr>
              <a:t>Register moved from output to input, ri → ri + 1</a:t>
            </a:r>
          </a:p>
          <a:p>
            <a:pPr lvl="1"/>
            <a:r>
              <a:rPr lang="en-US" sz="2400" smtClean="0">
                <a:latin typeface="Calibri" pitchFamily="34" charset="0"/>
                <a:cs typeface="Calibri" pitchFamily="34" charset="0"/>
              </a:rPr>
              <a:t>Register moved from input to output, ri → ri – 1</a:t>
            </a:r>
          </a:p>
          <a:p>
            <a:pPr lvl="1"/>
            <a:r>
              <a:rPr lang="en-US" sz="2400" smtClean="0">
                <a:latin typeface="Calibri" pitchFamily="34" charset="0"/>
                <a:cs typeface="Calibri" pitchFamily="34" charset="0"/>
              </a:rPr>
              <a:t>After retiming, edge weight wij’ = wij + rj – 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199F4AA-B628-4DB7-BDDD-2DC1E8FE5112}" type="slidenum">
              <a:rPr lang="en-US">
                <a:latin typeface="Calibri" pitchFamily="34" charset="0"/>
                <a:cs typeface="Calibri" pitchFamily="34" charset="0"/>
              </a:rPr>
              <a:pPr/>
              <a:t>9</a:t>
            </a:fld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Example</a:t>
            </a:r>
          </a:p>
        </p:txBody>
      </p:sp>
      <p:sp>
        <p:nvSpPr>
          <p:cNvPr id="10244" name="Oval 3"/>
          <p:cNvSpPr>
            <a:spLocks noChangeArrowheads="1"/>
          </p:cNvSpPr>
          <p:nvPr/>
        </p:nvSpPr>
        <p:spPr bwMode="auto">
          <a:xfrm>
            <a:off x="2306638" y="20843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10245" name="Oval 4"/>
          <p:cNvSpPr>
            <a:spLocks noChangeArrowheads="1"/>
          </p:cNvSpPr>
          <p:nvPr/>
        </p:nvSpPr>
        <p:spPr bwMode="auto">
          <a:xfrm>
            <a:off x="3957638" y="20843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10246" name="Oval 5"/>
          <p:cNvSpPr>
            <a:spLocks noChangeArrowheads="1"/>
          </p:cNvSpPr>
          <p:nvPr/>
        </p:nvSpPr>
        <p:spPr bwMode="auto">
          <a:xfrm>
            <a:off x="5532438" y="20843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cxnSp>
        <p:nvCxnSpPr>
          <p:cNvPr id="10247" name="AutoShape 6"/>
          <p:cNvCxnSpPr>
            <a:cxnSpLocks noChangeShapeType="1"/>
            <a:stCxn id="10245" idx="2"/>
            <a:endCxn id="10244" idx="6"/>
          </p:cNvCxnSpPr>
          <p:nvPr/>
        </p:nvCxnSpPr>
        <p:spPr bwMode="auto">
          <a:xfrm flipH="1">
            <a:off x="2959100" y="2392363"/>
            <a:ext cx="998538" cy="0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</p:cxnSp>
      <p:cxnSp>
        <p:nvCxnSpPr>
          <p:cNvPr id="10248" name="AutoShape 7"/>
          <p:cNvCxnSpPr>
            <a:cxnSpLocks noChangeShapeType="1"/>
            <a:stCxn id="10246" idx="2"/>
            <a:endCxn id="10245" idx="6"/>
          </p:cNvCxnSpPr>
          <p:nvPr/>
        </p:nvCxnSpPr>
        <p:spPr bwMode="auto">
          <a:xfrm flipH="1">
            <a:off x="4610100" y="2392363"/>
            <a:ext cx="922338" cy="0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</p:cxnSp>
      <p:sp>
        <p:nvSpPr>
          <p:cNvPr id="10249" name="Oval 8"/>
          <p:cNvSpPr>
            <a:spLocks noChangeArrowheads="1"/>
          </p:cNvSpPr>
          <p:nvPr/>
        </p:nvSpPr>
        <p:spPr bwMode="auto">
          <a:xfrm>
            <a:off x="2306638" y="36591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0250" name="Oval 9"/>
          <p:cNvSpPr>
            <a:spLocks noChangeArrowheads="1"/>
          </p:cNvSpPr>
          <p:nvPr/>
        </p:nvSpPr>
        <p:spPr bwMode="auto">
          <a:xfrm>
            <a:off x="3957638" y="36591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0251" name="Oval 10"/>
          <p:cNvSpPr>
            <a:spLocks noChangeArrowheads="1"/>
          </p:cNvSpPr>
          <p:nvPr/>
        </p:nvSpPr>
        <p:spPr bwMode="auto">
          <a:xfrm>
            <a:off x="5532438" y="36591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cxnSp>
        <p:nvCxnSpPr>
          <p:cNvPr id="10252" name="AutoShape 11"/>
          <p:cNvCxnSpPr>
            <a:cxnSpLocks noChangeShapeType="1"/>
            <a:stCxn id="10250" idx="2"/>
            <a:endCxn id="10249" idx="6"/>
          </p:cNvCxnSpPr>
          <p:nvPr/>
        </p:nvCxnSpPr>
        <p:spPr bwMode="auto">
          <a:xfrm flipH="1">
            <a:off x="2959100" y="3967163"/>
            <a:ext cx="9985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</p:cxnSp>
      <p:cxnSp>
        <p:nvCxnSpPr>
          <p:cNvPr id="10253" name="AutoShape 12"/>
          <p:cNvCxnSpPr>
            <a:cxnSpLocks noChangeShapeType="1"/>
            <a:stCxn id="10251" idx="2"/>
            <a:endCxn id="10250" idx="6"/>
          </p:cNvCxnSpPr>
          <p:nvPr/>
        </p:nvCxnSpPr>
        <p:spPr bwMode="auto">
          <a:xfrm flipH="1">
            <a:off x="4610100" y="3967163"/>
            <a:ext cx="9223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</p:spPr>
      </p:cxnSp>
      <p:cxnSp>
        <p:nvCxnSpPr>
          <p:cNvPr id="10254" name="AutoShape 13"/>
          <p:cNvCxnSpPr>
            <a:cxnSpLocks noChangeShapeType="1"/>
            <a:stCxn id="10249" idx="0"/>
            <a:endCxn id="10244" idx="4"/>
          </p:cNvCxnSpPr>
          <p:nvPr/>
        </p:nvCxnSpPr>
        <p:spPr bwMode="auto">
          <a:xfrm flipV="1">
            <a:off x="2633663" y="2698750"/>
            <a:ext cx="0" cy="960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55" name="AutoShape 14"/>
          <p:cNvCxnSpPr>
            <a:cxnSpLocks noChangeShapeType="1"/>
            <a:stCxn id="10250" idx="0"/>
            <a:endCxn id="10245" idx="4"/>
          </p:cNvCxnSpPr>
          <p:nvPr/>
        </p:nvCxnSpPr>
        <p:spPr bwMode="auto">
          <a:xfrm flipV="1">
            <a:off x="4284663" y="2698750"/>
            <a:ext cx="0" cy="960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56" name="AutoShape 15"/>
          <p:cNvCxnSpPr>
            <a:cxnSpLocks noChangeShapeType="1"/>
            <a:stCxn id="10251" idx="0"/>
            <a:endCxn id="10246" idx="4"/>
          </p:cNvCxnSpPr>
          <p:nvPr/>
        </p:nvCxnSpPr>
        <p:spPr bwMode="auto">
          <a:xfrm flipV="1">
            <a:off x="5859463" y="2698750"/>
            <a:ext cx="0" cy="960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57" name="Oval 16"/>
          <p:cNvSpPr>
            <a:spLocks noChangeArrowheads="1"/>
          </p:cNvSpPr>
          <p:nvPr/>
        </p:nvSpPr>
        <p:spPr bwMode="auto">
          <a:xfrm>
            <a:off x="7145338" y="36591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cxnSp>
        <p:nvCxnSpPr>
          <p:cNvPr id="10258" name="AutoShape 18"/>
          <p:cNvCxnSpPr>
            <a:cxnSpLocks noChangeShapeType="1"/>
            <a:stCxn id="10251" idx="6"/>
            <a:endCxn id="10257" idx="2"/>
          </p:cNvCxnSpPr>
          <p:nvPr/>
        </p:nvCxnSpPr>
        <p:spPr bwMode="auto">
          <a:xfrm>
            <a:off x="6184900" y="3967163"/>
            <a:ext cx="9604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259" name="AutoShape 19"/>
          <p:cNvCxnSpPr>
            <a:cxnSpLocks noChangeShapeType="1"/>
            <a:stCxn id="10257" idx="1"/>
            <a:endCxn id="10246" idx="5"/>
          </p:cNvCxnSpPr>
          <p:nvPr/>
        </p:nvCxnSpPr>
        <p:spPr bwMode="auto">
          <a:xfrm flipH="1" flipV="1">
            <a:off x="6089650" y="2608263"/>
            <a:ext cx="1150938" cy="1141412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</p:cxnSp>
      <p:cxnSp>
        <p:nvCxnSpPr>
          <p:cNvPr id="10260" name="AutoShape 20"/>
          <p:cNvCxnSpPr>
            <a:cxnSpLocks noChangeShapeType="1"/>
            <a:stCxn id="10244" idx="3"/>
          </p:cNvCxnSpPr>
          <p:nvPr/>
        </p:nvCxnSpPr>
        <p:spPr bwMode="auto">
          <a:xfrm flipH="1">
            <a:off x="1787525" y="2608263"/>
            <a:ext cx="614363" cy="411162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</p:cxnSp>
      <p:cxnSp>
        <p:nvCxnSpPr>
          <p:cNvPr id="10261" name="AutoShape 21"/>
          <p:cNvCxnSpPr>
            <a:cxnSpLocks noChangeShapeType="1"/>
            <a:endCxn id="10249" idx="1"/>
          </p:cNvCxnSpPr>
          <p:nvPr/>
        </p:nvCxnSpPr>
        <p:spPr bwMode="auto">
          <a:xfrm>
            <a:off x="1787525" y="3452813"/>
            <a:ext cx="614363" cy="296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1844675" y="24304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3381375" y="20081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auto">
          <a:xfrm>
            <a:off x="4918075" y="19700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6530975" y="269875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2613025" y="296862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4264025" y="2928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5838825" y="296862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1806575" y="35829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3265488" y="40052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4918075" y="40052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6530975" y="39671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0273" name="Text Box 34"/>
          <p:cNvSpPr txBox="1">
            <a:spLocks noChangeArrowheads="1"/>
          </p:cNvSpPr>
          <p:nvPr/>
        </p:nvSpPr>
        <p:spPr bwMode="auto">
          <a:xfrm>
            <a:off x="2498725" y="4235450"/>
            <a:ext cx="295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a</a:t>
            </a:r>
          </a:p>
        </p:txBody>
      </p:sp>
      <p:sp>
        <p:nvSpPr>
          <p:cNvPr id="10274" name="Text Box 35"/>
          <p:cNvSpPr txBox="1">
            <a:spLocks noChangeArrowheads="1"/>
          </p:cNvSpPr>
          <p:nvPr/>
        </p:nvSpPr>
        <p:spPr bwMode="auto">
          <a:xfrm>
            <a:off x="4133850" y="4287838"/>
            <a:ext cx="306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b</a:t>
            </a:r>
          </a:p>
        </p:txBody>
      </p:sp>
      <p:sp>
        <p:nvSpPr>
          <p:cNvPr id="10275" name="Text Box 36"/>
          <p:cNvSpPr txBox="1">
            <a:spLocks noChangeArrowheads="1"/>
          </p:cNvSpPr>
          <p:nvPr/>
        </p:nvSpPr>
        <p:spPr bwMode="auto">
          <a:xfrm>
            <a:off x="5746750" y="4249738"/>
            <a:ext cx="2825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c</a:t>
            </a:r>
          </a:p>
        </p:txBody>
      </p:sp>
      <p:sp>
        <p:nvSpPr>
          <p:cNvPr id="10276" name="Text Box 37"/>
          <p:cNvSpPr txBox="1">
            <a:spLocks noChangeArrowheads="1"/>
          </p:cNvSpPr>
          <p:nvPr/>
        </p:nvSpPr>
        <p:spPr bwMode="auto">
          <a:xfrm>
            <a:off x="7437438" y="4287838"/>
            <a:ext cx="306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d</a:t>
            </a:r>
          </a:p>
        </p:txBody>
      </p:sp>
      <p:sp>
        <p:nvSpPr>
          <p:cNvPr id="10277" name="Text Box 38"/>
          <p:cNvSpPr txBox="1">
            <a:spLocks noChangeArrowheads="1"/>
          </p:cNvSpPr>
          <p:nvPr/>
        </p:nvSpPr>
        <p:spPr bwMode="auto">
          <a:xfrm>
            <a:off x="6169025" y="1906588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e</a:t>
            </a:r>
          </a:p>
        </p:txBody>
      </p:sp>
      <p:sp>
        <p:nvSpPr>
          <p:cNvPr id="10278" name="Text Box 39"/>
          <p:cNvSpPr txBox="1">
            <a:spLocks noChangeArrowheads="1"/>
          </p:cNvSpPr>
          <p:nvPr/>
        </p:nvSpPr>
        <p:spPr bwMode="auto">
          <a:xfrm>
            <a:off x="4149725" y="1662113"/>
            <a:ext cx="2555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10279" name="Text Box 40"/>
          <p:cNvSpPr txBox="1">
            <a:spLocks noChangeArrowheads="1"/>
          </p:cNvSpPr>
          <p:nvPr/>
        </p:nvSpPr>
        <p:spPr bwMode="auto">
          <a:xfrm>
            <a:off x="2406650" y="1676400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g</a:t>
            </a:r>
          </a:p>
        </p:txBody>
      </p:sp>
      <p:sp>
        <p:nvSpPr>
          <p:cNvPr id="10280" name="Text Box 41"/>
          <p:cNvSpPr txBox="1">
            <a:spLocks noChangeArrowheads="1"/>
          </p:cNvSpPr>
          <p:nvPr/>
        </p:nvSpPr>
        <p:spPr bwMode="auto">
          <a:xfrm>
            <a:off x="846138" y="3006725"/>
            <a:ext cx="306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h</a:t>
            </a:r>
          </a:p>
        </p:txBody>
      </p:sp>
      <p:sp>
        <p:nvSpPr>
          <p:cNvPr id="10281" name="Text Box 42"/>
          <p:cNvSpPr txBox="1">
            <a:spLocks noChangeArrowheads="1"/>
          </p:cNvSpPr>
          <p:nvPr/>
        </p:nvSpPr>
        <p:spPr bwMode="auto">
          <a:xfrm>
            <a:off x="1844675" y="5118100"/>
            <a:ext cx="51990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Initial retiming vector = {0,0,0,0,0,0,0,0} </a:t>
            </a:r>
          </a:p>
        </p:txBody>
      </p:sp>
      <p:sp>
        <p:nvSpPr>
          <p:cNvPr id="10282" name="Text Box 43"/>
          <p:cNvSpPr txBox="1">
            <a:spLocks noChangeArrowheads="1"/>
          </p:cNvSpPr>
          <p:nvPr/>
        </p:nvSpPr>
        <p:spPr bwMode="auto">
          <a:xfrm>
            <a:off x="5186363" y="1547813"/>
            <a:ext cx="30241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Critical path delay = 10</a:t>
            </a:r>
          </a:p>
        </p:txBody>
      </p:sp>
      <p:sp>
        <p:nvSpPr>
          <p:cNvPr id="10283" name="Text Box 44"/>
          <p:cNvSpPr txBox="1">
            <a:spLocks noChangeArrowheads="1"/>
          </p:cNvSpPr>
          <p:nvPr/>
        </p:nvSpPr>
        <p:spPr bwMode="auto">
          <a:xfrm>
            <a:off x="693738" y="3429000"/>
            <a:ext cx="7604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r(h)=0</a:t>
            </a:r>
          </a:p>
        </p:txBody>
      </p:sp>
      <p:sp>
        <p:nvSpPr>
          <p:cNvPr id="10284" name="Rectangle 46"/>
          <p:cNvSpPr>
            <a:spLocks noChangeArrowheads="1"/>
          </p:cNvSpPr>
          <p:nvPr/>
        </p:nvSpPr>
        <p:spPr bwMode="auto">
          <a:xfrm>
            <a:off x="4341813" y="4235450"/>
            <a:ext cx="7604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r(b)=0</a:t>
            </a:r>
          </a:p>
        </p:txBody>
      </p:sp>
      <p:sp>
        <p:nvSpPr>
          <p:cNvPr id="10285" name="Rectangle 47"/>
          <p:cNvSpPr>
            <a:spLocks noChangeArrowheads="1"/>
          </p:cNvSpPr>
          <p:nvPr/>
        </p:nvSpPr>
        <p:spPr bwMode="auto">
          <a:xfrm>
            <a:off x="5954713" y="4235450"/>
            <a:ext cx="736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r(c)=0</a:t>
            </a:r>
          </a:p>
        </p:txBody>
      </p:sp>
      <p:sp>
        <p:nvSpPr>
          <p:cNvPr id="10286" name="Rectangle 48"/>
          <p:cNvSpPr>
            <a:spLocks noChangeArrowheads="1"/>
          </p:cNvSpPr>
          <p:nvPr/>
        </p:nvSpPr>
        <p:spPr bwMode="auto">
          <a:xfrm>
            <a:off x="7721600" y="4235450"/>
            <a:ext cx="760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r(d)=0</a:t>
            </a:r>
          </a:p>
        </p:txBody>
      </p:sp>
      <p:sp>
        <p:nvSpPr>
          <p:cNvPr id="10287" name="Rectangle 49"/>
          <p:cNvSpPr>
            <a:spLocks noChangeArrowheads="1"/>
          </p:cNvSpPr>
          <p:nvPr/>
        </p:nvSpPr>
        <p:spPr bwMode="auto">
          <a:xfrm>
            <a:off x="6146800" y="2276475"/>
            <a:ext cx="754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r(e)=0</a:t>
            </a:r>
          </a:p>
        </p:txBody>
      </p:sp>
      <p:sp>
        <p:nvSpPr>
          <p:cNvPr id="10288" name="Rectangle 50"/>
          <p:cNvSpPr>
            <a:spLocks noChangeArrowheads="1"/>
          </p:cNvSpPr>
          <p:nvPr/>
        </p:nvSpPr>
        <p:spPr bwMode="auto">
          <a:xfrm>
            <a:off x="4456113" y="2506663"/>
            <a:ext cx="7127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r(f)=0</a:t>
            </a:r>
          </a:p>
        </p:txBody>
      </p:sp>
      <p:sp>
        <p:nvSpPr>
          <p:cNvPr id="10289" name="Rectangle 51"/>
          <p:cNvSpPr>
            <a:spLocks noChangeArrowheads="1"/>
          </p:cNvSpPr>
          <p:nvPr/>
        </p:nvSpPr>
        <p:spPr bwMode="auto">
          <a:xfrm>
            <a:off x="2805113" y="2546350"/>
            <a:ext cx="7477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r(g)=0</a:t>
            </a:r>
          </a:p>
        </p:txBody>
      </p:sp>
      <p:sp>
        <p:nvSpPr>
          <p:cNvPr id="10290" name="Oval 17"/>
          <p:cNvSpPr>
            <a:spLocks noChangeArrowheads="1"/>
          </p:cNvSpPr>
          <p:nvPr/>
        </p:nvSpPr>
        <p:spPr bwMode="auto">
          <a:xfrm>
            <a:off x="1219200" y="2895600"/>
            <a:ext cx="652463" cy="61436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0291" name="Rectangle 45"/>
          <p:cNvSpPr>
            <a:spLocks noChangeArrowheads="1"/>
          </p:cNvSpPr>
          <p:nvPr/>
        </p:nvSpPr>
        <p:spPr bwMode="auto">
          <a:xfrm>
            <a:off x="2740025" y="4235450"/>
            <a:ext cx="80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r(a)=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Retimed Example</a:t>
            </a:r>
          </a:p>
        </p:txBody>
      </p:sp>
      <p:sp>
        <p:nvSpPr>
          <p:cNvPr id="11267" name="Oval 3"/>
          <p:cNvSpPr>
            <a:spLocks noChangeArrowheads="1"/>
          </p:cNvSpPr>
          <p:nvPr/>
        </p:nvSpPr>
        <p:spPr bwMode="auto">
          <a:xfrm>
            <a:off x="2306638" y="20843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3957638" y="20843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5532438" y="20843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3</a:t>
            </a:r>
          </a:p>
        </p:txBody>
      </p:sp>
      <p:cxnSp>
        <p:nvCxnSpPr>
          <p:cNvPr id="11270" name="AutoShape 6"/>
          <p:cNvCxnSpPr>
            <a:cxnSpLocks noChangeShapeType="1"/>
            <a:stCxn id="11268" idx="2"/>
            <a:endCxn id="11267" idx="6"/>
          </p:cNvCxnSpPr>
          <p:nvPr/>
        </p:nvCxnSpPr>
        <p:spPr bwMode="auto">
          <a:xfrm flipH="1">
            <a:off x="2959100" y="2392363"/>
            <a:ext cx="9985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71" name="AutoShape 7"/>
          <p:cNvCxnSpPr>
            <a:cxnSpLocks noChangeShapeType="1"/>
            <a:stCxn id="11269" idx="2"/>
            <a:endCxn id="11268" idx="6"/>
          </p:cNvCxnSpPr>
          <p:nvPr/>
        </p:nvCxnSpPr>
        <p:spPr bwMode="auto">
          <a:xfrm flipH="1">
            <a:off x="4610100" y="2392363"/>
            <a:ext cx="9223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2306638" y="36591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3957638" y="36591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5532438" y="36591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cxnSp>
        <p:nvCxnSpPr>
          <p:cNvPr id="11275" name="AutoShape 11"/>
          <p:cNvCxnSpPr>
            <a:cxnSpLocks noChangeShapeType="1"/>
          </p:cNvCxnSpPr>
          <p:nvPr/>
        </p:nvCxnSpPr>
        <p:spPr bwMode="auto">
          <a:xfrm>
            <a:off x="2959100" y="3967163"/>
            <a:ext cx="9985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76" name="AutoShape 12"/>
          <p:cNvCxnSpPr>
            <a:cxnSpLocks noChangeShapeType="1"/>
          </p:cNvCxnSpPr>
          <p:nvPr/>
        </p:nvCxnSpPr>
        <p:spPr bwMode="auto">
          <a:xfrm>
            <a:off x="4610100" y="3967163"/>
            <a:ext cx="922338" cy="0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</p:cxnSp>
      <p:cxnSp>
        <p:nvCxnSpPr>
          <p:cNvPr id="11277" name="AutoShape 13"/>
          <p:cNvCxnSpPr>
            <a:cxnSpLocks noChangeShapeType="1"/>
            <a:stCxn id="11272" idx="0"/>
            <a:endCxn id="11267" idx="4"/>
          </p:cNvCxnSpPr>
          <p:nvPr/>
        </p:nvCxnSpPr>
        <p:spPr bwMode="auto">
          <a:xfrm flipV="1">
            <a:off x="2633663" y="2698750"/>
            <a:ext cx="0" cy="960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78" name="AutoShape 14"/>
          <p:cNvCxnSpPr>
            <a:cxnSpLocks noChangeShapeType="1"/>
            <a:stCxn id="11273" idx="0"/>
            <a:endCxn id="11268" idx="4"/>
          </p:cNvCxnSpPr>
          <p:nvPr/>
        </p:nvCxnSpPr>
        <p:spPr bwMode="auto">
          <a:xfrm flipV="1">
            <a:off x="4284663" y="2698750"/>
            <a:ext cx="0" cy="960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79" name="AutoShape 15"/>
          <p:cNvCxnSpPr>
            <a:cxnSpLocks noChangeShapeType="1"/>
            <a:stCxn id="11274" idx="0"/>
            <a:endCxn id="11269" idx="4"/>
          </p:cNvCxnSpPr>
          <p:nvPr/>
        </p:nvCxnSpPr>
        <p:spPr bwMode="auto">
          <a:xfrm flipV="1">
            <a:off x="5859463" y="2698750"/>
            <a:ext cx="0" cy="960438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</p:cxnSp>
      <p:sp>
        <p:nvSpPr>
          <p:cNvPr id="11280" name="Oval 16"/>
          <p:cNvSpPr>
            <a:spLocks noChangeArrowheads="1"/>
          </p:cNvSpPr>
          <p:nvPr/>
        </p:nvSpPr>
        <p:spPr bwMode="auto">
          <a:xfrm>
            <a:off x="7145338" y="3659188"/>
            <a:ext cx="652462" cy="6143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cxnSp>
        <p:nvCxnSpPr>
          <p:cNvPr id="11281" name="AutoShape 18"/>
          <p:cNvCxnSpPr>
            <a:cxnSpLocks noChangeShapeType="1"/>
            <a:stCxn id="11274" idx="6"/>
            <a:endCxn id="11280" idx="2"/>
          </p:cNvCxnSpPr>
          <p:nvPr/>
        </p:nvCxnSpPr>
        <p:spPr bwMode="auto">
          <a:xfrm>
            <a:off x="6184900" y="3967163"/>
            <a:ext cx="9604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2" name="AutoShape 19"/>
          <p:cNvCxnSpPr>
            <a:cxnSpLocks noChangeShapeType="1"/>
            <a:stCxn id="11280" idx="1"/>
            <a:endCxn id="11269" idx="5"/>
          </p:cNvCxnSpPr>
          <p:nvPr/>
        </p:nvCxnSpPr>
        <p:spPr bwMode="auto">
          <a:xfrm flipH="1" flipV="1">
            <a:off x="6089650" y="2608263"/>
            <a:ext cx="1150938" cy="11414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3" name="AutoShape 20"/>
          <p:cNvCxnSpPr>
            <a:cxnSpLocks noChangeShapeType="1"/>
            <a:stCxn id="11267" idx="3"/>
          </p:cNvCxnSpPr>
          <p:nvPr/>
        </p:nvCxnSpPr>
        <p:spPr bwMode="auto">
          <a:xfrm flipH="1">
            <a:off x="1787525" y="2608263"/>
            <a:ext cx="614363" cy="4111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1284" name="AutoShape 21"/>
          <p:cNvCxnSpPr>
            <a:cxnSpLocks noChangeShapeType="1"/>
            <a:endCxn id="11272" idx="1"/>
          </p:cNvCxnSpPr>
          <p:nvPr/>
        </p:nvCxnSpPr>
        <p:spPr bwMode="auto">
          <a:xfrm>
            <a:off x="1787525" y="3452813"/>
            <a:ext cx="614363" cy="2968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1285" name="Text Box 22"/>
          <p:cNvSpPr txBox="1">
            <a:spLocks noChangeArrowheads="1"/>
          </p:cNvSpPr>
          <p:nvPr/>
        </p:nvSpPr>
        <p:spPr bwMode="auto">
          <a:xfrm>
            <a:off x="1844675" y="24304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1286" name="Text Box 23"/>
          <p:cNvSpPr txBox="1">
            <a:spLocks noChangeArrowheads="1"/>
          </p:cNvSpPr>
          <p:nvPr/>
        </p:nvSpPr>
        <p:spPr bwMode="auto">
          <a:xfrm>
            <a:off x="3073400" y="1970088"/>
            <a:ext cx="6270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0→1</a:t>
            </a:r>
          </a:p>
        </p:txBody>
      </p:sp>
      <p:sp>
        <p:nvSpPr>
          <p:cNvPr id="11287" name="Text Box 24"/>
          <p:cNvSpPr txBox="1">
            <a:spLocks noChangeArrowheads="1"/>
          </p:cNvSpPr>
          <p:nvPr/>
        </p:nvSpPr>
        <p:spPr bwMode="auto">
          <a:xfrm>
            <a:off x="4725988" y="1970088"/>
            <a:ext cx="627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0→1</a:t>
            </a:r>
          </a:p>
        </p:txBody>
      </p:sp>
      <p:sp>
        <p:nvSpPr>
          <p:cNvPr id="11288" name="Text Box 25"/>
          <p:cNvSpPr txBox="1">
            <a:spLocks noChangeArrowheads="1"/>
          </p:cNvSpPr>
          <p:nvPr/>
        </p:nvSpPr>
        <p:spPr bwMode="auto">
          <a:xfrm>
            <a:off x="6530975" y="269875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1289" name="Text Box 26"/>
          <p:cNvSpPr txBox="1">
            <a:spLocks noChangeArrowheads="1"/>
          </p:cNvSpPr>
          <p:nvPr/>
        </p:nvSpPr>
        <p:spPr bwMode="auto">
          <a:xfrm>
            <a:off x="2613025" y="2968625"/>
            <a:ext cx="6270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0→1</a:t>
            </a:r>
          </a:p>
        </p:txBody>
      </p:sp>
      <p:sp>
        <p:nvSpPr>
          <p:cNvPr id="11290" name="Text Box 27"/>
          <p:cNvSpPr txBox="1">
            <a:spLocks noChangeArrowheads="1"/>
          </p:cNvSpPr>
          <p:nvPr/>
        </p:nvSpPr>
        <p:spPr bwMode="auto">
          <a:xfrm>
            <a:off x="4264025" y="2928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1291" name="Text Box 28"/>
          <p:cNvSpPr txBox="1">
            <a:spLocks noChangeArrowheads="1"/>
          </p:cNvSpPr>
          <p:nvPr/>
        </p:nvSpPr>
        <p:spPr bwMode="auto">
          <a:xfrm>
            <a:off x="5838825" y="2968625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1292" name="Text Box 29"/>
          <p:cNvSpPr txBox="1">
            <a:spLocks noChangeArrowheads="1"/>
          </p:cNvSpPr>
          <p:nvPr/>
        </p:nvSpPr>
        <p:spPr bwMode="auto">
          <a:xfrm>
            <a:off x="1576388" y="3582988"/>
            <a:ext cx="627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1→0</a:t>
            </a:r>
          </a:p>
        </p:txBody>
      </p:sp>
      <p:sp>
        <p:nvSpPr>
          <p:cNvPr id="11293" name="Text Box 30"/>
          <p:cNvSpPr txBox="1">
            <a:spLocks noChangeArrowheads="1"/>
          </p:cNvSpPr>
          <p:nvPr/>
        </p:nvSpPr>
        <p:spPr bwMode="auto">
          <a:xfrm>
            <a:off x="3265488" y="400526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1294" name="Text Box 31"/>
          <p:cNvSpPr txBox="1">
            <a:spLocks noChangeArrowheads="1"/>
          </p:cNvSpPr>
          <p:nvPr/>
        </p:nvSpPr>
        <p:spPr bwMode="auto">
          <a:xfrm>
            <a:off x="4687888" y="3544888"/>
            <a:ext cx="627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1→0</a:t>
            </a:r>
          </a:p>
        </p:txBody>
      </p:sp>
      <p:sp>
        <p:nvSpPr>
          <p:cNvPr id="11295" name="Text Box 32"/>
          <p:cNvSpPr txBox="1">
            <a:spLocks noChangeArrowheads="1"/>
          </p:cNvSpPr>
          <p:nvPr/>
        </p:nvSpPr>
        <p:spPr bwMode="auto">
          <a:xfrm>
            <a:off x="6453188" y="358298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1296" name="Text Box 33"/>
          <p:cNvSpPr txBox="1">
            <a:spLocks noChangeArrowheads="1"/>
          </p:cNvSpPr>
          <p:nvPr/>
        </p:nvSpPr>
        <p:spPr bwMode="auto">
          <a:xfrm>
            <a:off x="2498725" y="4235450"/>
            <a:ext cx="295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a</a:t>
            </a:r>
          </a:p>
        </p:txBody>
      </p:sp>
      <p:sp>
        <p:nvSpPr>
          <p:cNvPr id="11297" name="Text Box 34"/>
          <p:cNvSpPr txBox="1">
            <a:spLocks noChangeArrowheads="1"/>
          </p:cNvSpPr>
          <p:nvPr/>
        </p:nvSpPr>
        <p:spPr bwMode="auto">
          <a:xfrm>
            <a:off x="4133850" y="4287838"/>
            <a:ext cx="3063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b</a:t>
            </a:r>
          </a:p>
        </p:txBody>
      </p:sp>
      <p:sp>
        <p:nvSpPr>
          <p:cNvPr id="11298" name="Text Box 35"/>
          <p:cNvSpPr txBox="1">
            <a:spLocks noChangeArrowheads="1"/>
          </p:cNvSpPr>
          <p:nvPr/>
        </p:nvSpPr>
        <p:spPr bwMode="auto">
          <a:xfrm>
            <a:off x="5746750" y="4249738"/>
            <a:ext cx="2825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c</a:t>
            </a:r>
          </a:p>
        </p:txBody>
      </p:sp>
      <p:sp>
        <p:nvSpPr>
          <p:cNvPr id="11299" name="Text Box 36"/>
          <p:cNvSpPr txBox="1">
            <a:spLocks noChangeArrowheads="1"/>
          </p:cNvSpPr>
          <p:nvPr/>
        </p:nvSpPr>
        <p:spPr bwMode="auto">
          <a:xfrm>
            <a:off x="7437438" y="4287838"/>
            <a:ext cx="3063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d</a:t>
            </a:r>
          </a:p>
        </p:txBody>
      </p:sp>
      <p:sp>
        <p:nvSpPr>
          <p:cNvPr id="11300" name="Text Box 37"/>
          <p:cNvSpPr txBox="1">
            <a:spLocks noChangeArrowheads="1"/>
          </p:cNvSpPr>
          <p:nvPr/>
        </p:nvSpPr>
        <p:spPr bwMode="auto">
          <a:xfrm>
            <a:off x="6169025" y="1906588"/>
            <a:ext cx="300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e</a:t>
            </a:r>
          </a:p>
        </p:txBody>
      </p:sp>
      <p:sp>
        <p:nvSpPr>
          <p:cNvPr id="11301" name="Text Box 38"/>
          <p:cNvSpPr txBox="1">
            <a:spLocks noChangeArrowheads="1"/>
          </p:cNvSpPr>
          <p:nvPr/>
        </p:nvSpPr>
        <p:spPr bwMode="auto">
          <a:xfrm>
            <a:off x="4149725" y="1662113"/>
            <a:ext cx="2555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11302" name="Text Box 39"/>
          <p:cNvSpPr txBox="1">
            <a:spLocks noChangeArrowheads="1"/>
          </p:cNvSpPr>
          <p:nvPr/>
        </p:nvSpPr>
        <p:spPr bwMode="auto">
          <a:xfrm>
            <a:off x="2406650" y="1676400"/>
            <a:ext cx="293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g</a:t>
            </a:r>
          </a:p>
        </p:txBody>
      </p:sp>
      <p:sp>
        <p:nvSpPr>
          <p:cNvPr id="11303" name="Text Box 40"/>
          <p:cNvSpPr txBox="1">
            <a:spLocks noChangeArrowheads="1"/>
          </p:cNvSpPr>
          <p:nvPr/>
        </p:nvSpPr>
        <p:spPr bwMode="auto">
          <a:xfrm>
            <a:off x="846138" y="3006725"/>
            <a:ext cx="306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cs typeface="Calibri" pitchFamily="34" charset="0"/>
              </a:rPr>
              <a:t>h</a:t>
            </a:r>
          </a:p>
        </p:txBody>
      </p:sp>
      <p:sp>
        <p:nvSpPr>
          <p:cNvPr id="11304" name="Text Box 41"/>
          <p:cNvSpPr txBox="1">
            <a:spLocks noChangeArrowheads="1"/>
          </p:cNvSpPr>
          <p:nvPr/>
        </p:nvSpPr>
        <p:spPr bwMode="auto">
          <a:xfrm>
            <a:off x="1844675" y="5118100"/>
            <a:ext cx="60658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Optimal retiming vector = {-1,-1,-2,-2,-2,-1,0,0} </a:t>
            </a:r>
          </a:p>
        </p:txBody>
      </p:sp>
      <p:sp>
        <p:nvSpPr>
          <p:cNvPr id="11305" name="Text Box 42"/>
          <p:cNvSpPr txBox="1">
            <a:spLocks noChangeArrowheads="1"/>
          </p:cNvSpPr>
          <p:nvPr/>
        </p:nvSpPr>
        <p:spPr bwMode="auto">
          <a:xfrm>
            <a:off x="5186363" y="1547813"/>
            <a:ext cx="28686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6600"/>
                </a:solidFill>
                <a:latin typeface="Calibri" pitchFamily="34" charset="0"/>
                <a:cs typeface="Calibri" pitchFamily="34" charset="0"/>
              </a:rPr>
              <a:t>Critical path delay = 5</a:t>
            </a:r>
          </a:p>
        </p:txBody>
      </p:sp>
      <p:sp>
        <p:nvSpPr>
          <p:cNvPr id="11306" name="Oval 17"/>
          <p:cNvSpPr>
            <a:spLocks noChangeArrowheads="1"/>
          </p:cNvSpPr>
          <p:nvPr/>
        </p:nvSpPr>
        <p:spPr bwMode="auto">
          <a:xfrm>
            <a:off x="1219200" y="2895600"/>
            <a:ext cx="652463" cy="61436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1307" name="Text Box 44"/>
          <p:cNvSpPr txBox="1">
            <a:spLocks noChangeArrowheads="1"/>
          </p:cNvSpPr>
          <p:nvPr/>
        </p:nvSpPr>
        <p:spPr bwMode="auto">
          <a:xfrm>
            <a:off x="693738" y="3429000"/>
            <a:ext cx="7604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r(h)=0</a:t>
            </a:r>
          </a:p>
        </p:txBody>
      </p:sp>
      <p:sp>
        <p:nvSpPr>
          <p:cNvPr id="11308" name="Rectangle 45"/>
          <p:cNvSpPr>
            <a:spLocks noChangeArrowheads="1"/>
          </p:cNvSpPr>
          <p:nvPr/>
        </p:nvSpPr>
        <p:spPr bwMode="auto">
          <a:xfrm>
            <a:off x="2740025" y="4235450"/>
            <a:ext cx="9175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r(a)= –1</a:t>
            </a:r>
          </a:p>
        </p:txBody>
      </p:sp>
      <p:sp>
        <p:nvSpPr>
          <p:cNvPr id="11309" name="Rectangle 46"/>
          <p:cNvSpPr>
            <a:spLocks noChangeArrowheads="1"/>
          </p:cNvSpPr>
          <p:nvPr/>
        </p:nvSpPr>
        <p:spPr bwMode="auto">
          <a:xfrm>
            <a:off x="4341813" y="4235450"/>
            <a:ext cx="981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r(b)= – 1</a:t>
            </a:r>
          </a:p>
        </p:txBody>
      </p:sp>
      <p:sp>
        <p:nvSpPr>
          <p:cNvPr id="11310" name="Rectangle 47"/>
          <p:cNvSpPr>
            <a:spLocks noChangeArrowheads="1"/>
          </p:cNvSpPr>
          <p:nvPr/>
        </p:nvSpPr>
        <p:spPr bwMode="auto">
          <a:xfrm>
            <a:off x="5954713" y="4235450"/>
            <a:ext cx="904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r(c)= –2</a:t>
            </a:r>
          </a:p>
        </p:txBody>
      </p:sp>
      <p:sp>
        <p:nvSpPr>
          <p:cNvPr id="11311" name="Rectangle 48"/>
          <p:cNvSpPr>
            <a:spLocks noChangeArrowheads="1"/>
          </p:cNvSpPr>
          <p:nvPr/>
        </p:nvSpPr>
        <p:spPr bwMode="auto">
          <a:xfrm>
            <a:off x="7721600" y="4235450"/>
            <a:ext cx="928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r(d)= –2</a:t>
            </a:r>
          </a:p>
        </p:txBody>
      </p:sp>
      <p:sp>
        <p:nvSpPr>
          <p:cNvPr id="11312" name="Rectangle 49"/>
          <p:cNvSpPr>
            <a:spLocks noChangeArrowheads="1"/>
          </p:cNvSpPr>
          <p:nvPr/>
        </p:nvSpPr>
        <p:spPr bwMode="auto">
          <a:xfrm>
            <a:off x="6146800" y="2276475"/>
            <a:ext cx="9223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r(e)= –2</a:t>
            </a:r>
          </a:p>
        </p:txBody>
      </p:sp>
      <p:sp>
        <p:nvSpPr>
          <p:cNvPr id="11313" name="Rectangle 50"/>
          <p:cNvSpPr>
            <a:spLocks noChangeArrowheads="1"/>
          </p:cNvSpPr>
          <p:nvPr/>
        </p:nvSpPr>
        <p:spPr bwMode="auto">
          <a:xfrm>
            <a:off x="4456113" y="2506663"/>
            <a:ext cx="881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r(f)= –1</a:t>
            </a:r>
          </a:p>
        </p:txBody>
      </p:sp>
      <p:sp>
        <p:nvSpPr>
          <p:cNvPr id="11314" name="Rectangle 51"/>
          <p:cNvSpPr>
            <a:spLocks noChangeArrowheads="1"/>
          </p:cNvSpPr>
          <p:nvPr/>
        </p:nvSpPr>
        <p:spPr bwMode="auto">
          <a:xfrm>
            <a:off x="2805113" y="2546350"/>
            <a:ext cx="7477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r(g)=0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Optimized Circuit</a:t>
            </a:r>
          </a:p>
        </p:txBody>
      </p:sp>
      <p:cxnSp>
        <p:nvCxnSpPr>
          <p:cNvPr id="12291" name="AutoShape 16"/>
          <p:cNvCxnSpPr>
            <a:cxnSpLocks noChangeShapeType="1"/>
            <a:endCxn id="12313" idx="3"/>
          </p:cNvCxnSpPr>
          <p:nvPr/>
        </p:nvCxnSpPr>
        <p:spPr bwMode="auto">
          <a:xfrm flipV="1">
            <a:off x="2667000" y="3429000"/>
            <a:ext cx="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</p:spPr>
      </p:cxnSp>
      <p:grpSp>
        <p:nvGrpSpPr>
          <p:cNvPr id="12292" name="Group 83"/>
          <p:cNvGrpSpPr>
            <a:grpSpLocks/>
          </p:cNvGrpSpPr>
          <p:nvPr/>
        </p:nvGrpSpPr>
        <p:grpSpPr bwMode="auto">
          <a:xfrm>
            <a:off x="1752600" y="2286000"/>
            <a:ext cx="990600" cy="609600"/>
            <a:chOff x="2736" y="2976"/>
            <a:chExt cx="624" cy="336"/>
          </a:xfrm>
        </p:grpSpPr>
        <p:sp>
          <p:nvSpPr>
            <p:cNvPr id="12327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12328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93" name="Line 122"/>
          <p:cNvSpPr>
            <a:spLocks noChangeShapeType="1"/>
          </p:cNvSpPr>
          <p:nvPr/>
        </p:nvSpPr>
        <p:spPr bwMode="auto">
          <a:xfrm flipH="1">
            <a:off x="1219200" y="2590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Line 122"/>
          <p:cNvSpPr>
            <a:spLocks noChangeShapeType="1"/>
          </p:cNvSpPr>
          <p:nvPr/>
        </p:nvSpPr>
        <p:spPr bwMode="auto">
          <a:xfrm flipH="1" flipV="1">
            <a:off x="2362200" y="2438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122"/>
          <p:cNvSpPr>
            <a:spLocks noChangeShapeType="1"/>
          </p:cNvSpPr>
          <p:nvPr/>
        </p:nvSpPr>
        <p:spPr bwMode="auto">
          <a:xfrm flipH="1" flipV="1">
            <a:off x="2362200" y="2743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2296" name="AutoShape 16"/>
          <p:cNvCxnSpPr>
            <a:cxnSpLocks noChangeShapeType="1"/>
          </p:cNvCxnSpPr>
          <p:nvPr/>
        </p:nvCxnSpPr>
        <p:spPr bwMode="auto">
          <a:xfrm flipV="1">
            <a:off x="4267200" y="2590800"/>
            <a:ext cx="0" cy="1371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</p:spPr>
      </p:cxnSp>
      <p:grpSp>
        <p:nvGrpSpPr>
          <p:cNvPr id="12297" name="Group 83"/>
          <p:cNvGrpSpPr>
            <a:grpSpLocks/>
          </p:cNvGrpSpPr>
          <p:nvPr/>
        </p:nvGrpSpPr>
        <p:grpSpPr bwMode="auto">
          <a:xfrm>
            <a:off x="3352800" y="2133600"/>
            <a:ext cx="990600" cy="609600"/>
            <a:chOff x="2736" y="2976"/>
            <a:chExt cx="624" cy="336"/>
          </a:xfrm>
        </p:grpSpPr>
        <p:sp>
          <p:nvSpPr>
            <p:cNvPr id="12325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12326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98" name="Line 122"/>
          <p:cNvSpPr>
            <a:spLocks noChangeShapeType="1"/>
          </p:cNvSpPr>
          <p:nvPr/>
        </p:nvSpPr>
        <p:spPr bwMode="auto">
          <a:xfrm flipH="1" flipV="1">
            <a:off x="39624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2299" name="Group 83"/>
          <p:cNvGrpSpPr>
            <a:grpSpLocks/>
          </p:cNvGrpSpPr>
          <p:nvPr/>
        </p:nvGrpSpPr>
        <p:grpSpPr bwMode="auto">
          <a:xfrm>
            <a:off x="4953000" y="1981200"/>
            <a:ext cx="990600" cy="609600"/>
            <a:chOff x="2736" y="2976"/>
            <a:chExt cx="624" cy="336"/>
          </a:xfrm>
        </p:grpSpPr>
        <p:sp>
          <p:nvSpPr>
            <p:cNvPr id="12323" name="AutoShape 84"/>
            <p:cNvSpPr>
              <a:spLocks noChangeArrowheads="1"/>
            </p:cNvSpPr>
            <p:nvPr/>
          </p:nvSpPr>
          <p:spPr bwMode="auto">
            <a:xfrm>
              <a:off x="2736" y="2976"/>
              <a:ext cx="432" cy="33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000">
                  <a:latin typeface="Calibri" pitchFamily="34" charset="0"/>
                  <a:cs typeface="Calibri" pitchFamily="34" charset="0"/>
                </a:rPr>
                <a:t>XOR</a:t>
              </a:r>
            </a:p>
          </p:txBody>
        </p:sp>
        <p:sp>
          <p:nvSpPr>
            <p:cNvPr id="12324" name="Arc 85"/>
            <p:cNvSpPr>
              <a:spLocks/>
            </p:cNvSpPr>
            <p:nvPr/>
          </p:nvSpPr>
          <p:spPr bwMode="auto">
            <a:xfrm rot="-8019127">
              <a:off x="3120" y="3024"/>
              <a:ext cx="240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00" name="Line 122"/>
          <p:cNvSpPr>
            <a:spLocks noChangeShapeType="1"/>
          </p:cNvSpPr>
          <p:nvPr/>
        </p:nvSpPr>
        <p:spPr bwMode="auto">
          <a:xfrm flipH="1">
            <a:off x="5562600" y="2133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01" name="Line 122"/>
          <p:cNvSpPr>
            <a:spLocks noChangeShapeType="1"/>
          </p:cNvSpPr>
          <p:nvPr/>
        </p:nvSpPr>
        <p:spPr bwMode="auto">
          <a:xfrm flipH="1" flipV="1">
            <a:off x="5562600" y="2438400"/>
            <a:ext cx="3048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02" name="Line 122"/>
          <p:cNvSpPr>
            <a:spLocks noChangeShapeType="1"/>
          </p:cNvSpPr>
          <p:nvPr/>
        </p:nvSpPr>
        <p:spPr bwMode="auto">
          <a:xfrm flipV="1">
            <a:off x="1219200" y="39624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84"/>
          <p:cNvGrpSpPr/>
          <p:nvPr/>
        </p:nvGrpSpPr>
        <p:grpSpPr>
          <a:xfrm>
            <a:off x="2133600" y="3810003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41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2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2304" name="Rectangle 128"/>
          <p:cNvSpPr>
            <a:spLocks noChangeArrowheads="1"/>
          </p:cNvSpPr>
          <p:nvPr/>
        </p:nvSpPr>
        <p:spPr bwMode="auto">
          <a:xfrm>
            <a:off x="3352800" y="36576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05" name="Line 122"/>
          <p:cNvSpPr>
            <a:spLocks noChangeShapeType="1"/>
          </p:cNvSpPr>
          <p:nvPr/>
        </p:nvSpPr>
        <p:spPr bwMode="auto">
          <a:xfrm flipV="1">
            <a:off x="5867400" y="3962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06" name="Rectangle 128"/>
          <p:cNvSpPr>
            <a:spLocks noChangeArrowheads="1"/>
          </p:cNvSpPr>
          <p:nvPr/>
        </p:nvSpPr>
        <p:spPr bwMode="auto">
          <a:xfrm>
            <a:off x="6553200" y="36576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07" name="Line 122"/>
          <p:cNvSpPr>
            <a:spLocks noChangeShapeType="1"/>
          </p:cNvSpPr>
          <p:nvPr/>
        </p:nvSpPr>
        <p:spPr bwMode="auto">
          <a:xfrm flipV="1">
            <a:off x="6781800" y="3962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108"/>
          <p:cNvGrpSpPr/>
          <p:nvPr/>
        </p:nvGrpSpPr>
        <p:grpSpPr>
          <a:xfrm rot="16200000">
            <a:off x="7277103" y="3467100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110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1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12309" name="AutoShape 16"/>
          <p:cNvCxnSpPr>
            <a:cxnSpLocks noChangeShapeType="1"/>
          </p:cNvCxnSpPr>
          <p:nvPr/>
        </p:nvCxnSpPr>
        <p:spPr bwMode="auto">
          <a:xfrm flipV="1">
            <a:off x="7467600" y="38100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10" name="AutoShape 19"/>
          <p:cNvCxnSpPr>
            <a:cxnSpLocks noChangeShapeType="1"/>
            <a:endCxn id="12300" idx="0"/>
          </p:cNvCxnSpPr>
          <p:nvPr/>
        </p:nvCxnSpPr>
        <p:spPr bwMode="auto">
          <a:xfrm flipH="1" flipV="1">
            <a:off x="6172200" y="2133600"/>
            <a:ext cx="1295400" cy="1143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311" name="AutoShape 16"/>
          <p:cNvCxnSpPr>
            <a:cxnSpLocks noChangeShapeType="1"/>
          </p:cNvCxnSpPr>
          <p:nvPr/>
        </p:nvCxnSpPr>
        <p:spPr bwMode="auto">
          <a:xfrm flipV="1">
            <a:off x="7467600" y="3276600"/>
            <a:ext cx="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2312" name="Rectangle 128"/>
          <p:cNvSpPr>
            <a:spLocks noChangeArrowheads="1"/>
          </p:cNvSpPr>
          <p:nvPr/>
        </p:nvSpPr>
        <p:spPr bwMode="auto">
          <a:xfrm>
            <a:off x="2819400" y="21336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13" name="Rectangle 128"/>
          <p:cNvSpPr>
            <a:spLocks noChangeArrowheads="1"/>
          </p:cNvSpPr>
          <p:nvPr/>
        </p:nvSpPr>
        <p:spPr bwMode="auto">
          <a:xfrm rot="5400000">
            <a:off x="2552700" y="30099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14" name="Line 122"/>
          <p:cNvSpPr>
            <a:spLocks noChangeShapeType="1"/>
          </p:cNvSpPr>
          <p:nvPr/>
        </p:nvSpPr>
        <p:spPr bwMode="auto">
          <a:xfrm flipH="1" flipV="1">
            <a:off x="3048000" y="243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15" name="Line 122"/>
          <p:cNvSpPr>
            <a:spLocks noChangeShapeType="1"/>
          </p:cNvSpPr>
          <p:nvPr/>
        </p:nvSpPr>
        <p:spPr bwMode="auto">
          <a:xfrm flipH="1" flipV="1">
            <a:off x="3962400" y="2286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16" name="Rectangle 128"/>
          <p:cNvSpPr>
            <a:spLocks noChangeArrowheads="1"/>
          </p:cNvSpPr>
          <p:nvPr/>
        </p:nvSpPr>
        <p:spPr bwMode="auto">
          <a:xfrm>
            <a:off x="4419600" y="19812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17" name="Line 122"/>
          <p:cNvSpPr>
            <a:spLocks noChangeShapeType="1"/>
          </p:cNvSpPr>
          <p:nvPr/>
        </p:nvSpPr>
        <p:spPr bwMode="auto">
          <a:xfrm flipH="1" flipV="1">
            <a:off x="4648200" y="2286000"/>
            <a:ext cx="3048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2318" name="AutoShape 16"/>
          <p:cNvCxnSpPr>
            <a:cxnSpLocks noChangeShapeType="1"/>
            <a:stCxn id="12313" idx="1"/>
          </p:cNvCxnSpPr>
          <p:nvPr/>
        </p:nvCxnSpPr>
        <p:spPr bwMode="auto">
          <a:xfrm flipV="1">
            <a:off x="2667000" y="2743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2319" name="Line 122"/>
          <p:cNvSpPr>
            <a:spLocks noChangeShapeType="1"/>
          </p:cNvSpPr>
          <p:nvPr/>
        </p:nvSpPr>
        <p:spPr bwMode="auto">
          <a:xfrm flipV="1">
            <a:off x="3581400" y="3962400"/>
            <a:ext cx="2286000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94"/>
          <p:cNvGrpSpPr/>
          <p:nvPr/>
        </p:nvGrpSpPr>
        <p:grpSpPr>
          <a:xfrm>
            <a:off x="5334000" y="3810003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96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7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8" name="Group 89"/>
          <p:cNvGrpSpPr/>
          <p:nvPr/>
        </p:nvGrpSpPr>
        <p:grpSpPr>
          <a:xfrm>
            <a:off x="3733800" y="3810003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91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2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12322" name="AutoShape 16"/>
          <p:cNvCxnSpPr>
            <a:cxnSpLocks noChangeShapeType="1"/>
          </p:cNvCxnSpPr>
          <p:nvPr/>
        </p:nvCxnSpPr>
        <p:spPr bwMode="auto">
          <a:xfrm flipV="1">
            <a:off x="5867400" y="2438400"/>
            <a:ext cx="0" cy="1524000"/>
          </a:xfrm>
          <a:prstGeom prst="straightConnector1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Retiming Theorem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57912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>
                <a:latin typeface="Calibri" pitchFamily="34" charset="0"/>
                <a:cs typeface="Calibri" pitchFamily="34" charset="0"/>
              </a:rPr>
              <a:t>Given a network G(V,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E) </a:t>
            </a:r>
            <a:r>
              <a:rPr lang="en-US">
                <a:latin typeface="Calibri" pitchFamily="34" charset="0"/>
                <a:cs typeface="Calibri" pitchFamily="34" charset="0"/>
              </a:rPr>
              <a:t>and a cycle time T, (r1,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r2, . </a:t>
            </a:r>
            <a:r>
              <a:rPr lang="en-US">
                <a:latin typeface="Calibri" pitchFamily="34" charset="0"/>
                <a:cs typeface="Calibri" pitchFamily="34" charset="0"/>
              </a:rPr>
              <a:t>. . ) is a feasible retiming if and only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if:</a:t>
            </a:r>
            <a:br>
              <a:rPr lang="en-US" smtClean="0">
                <a:latin typeface="Calibri" pitchFamily="34" charset="0"/>
                <a:cs typeface="Calibri" pitchFamily="34" charset="0"/>
              </a:rPr>
            </a:br>
            <a:r>
              <a:rPr lang="en-US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mtClean="0">
                <a:latin typeface="Calibri" pitchFamily="34" charset="0"/>
                <a:cs typeface="Calibri" pitchFamily="34" charset="0"/>
              </a:rPr>
            </a:br>
            <a:r>
              <a:rPr lang="en-US" smtClean="0">
                <a:latin typeface="Calibri" pitchFamily="34" charset="0"/>
                <a:cs typeface="Calibri" pitchFamily="34" charset="0"/>
              </a:rPr>
              <a:t>ri </a:t>
            </a:r>
            <a:r>
              <a:rPr lang="en-US">
                <a:latin typeface="Calibri" pitchFamily="34" charset="0"/>
                <a:cs typeface="Calibri" pitchFamily="34" charset="0"/>
              </a:rPr>
              <a:t>– rj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≤ wij                    for </a:t>
            </a:r>
            <a:r>
              <a:rPr lang="en-US">
                <a:latin typeface="Calibri" pitchFamily="34" charset="0"/>
                <a:cs typeface="Calibri" pitchFamily="34" charset="0"/>
              </a:rPr>
              <a:t>all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edges</a:t>
            </a:r>
            <a:br>
              <a:rPr lang="en-US" smtClean="0">
                <a:latin typeface="Calibri" pitchFamily="34" charset="0"/>
                <a:cs typeface="Calibri" pitchFamily="34" charset="0"/>
              </a:rPr>
            </a:br>
            <a:r>
              <a:rPr lang="en-US" smtClean="0">
                <a:latin typeface="Calibri" pitchFamily="34" charset="0"/>
                <a:cs typeface="Calibri" pitchFamily="34" charset="0"/>
              </a:rPr>
              <a:t>ri </a:t>
            </a:r>
            <a:r>
              <a:rPr lang="en-US">
                <a:latin typeface="Calibri" pitchFamily="34" charset="0"/>
                <a:cs typeface="Calibri" pitchFamily="34" charset="0"/>
              </a:rPr>
              <a:t>– rj ≤ W(vi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, vj</a:t>
            </a:r>
            <a:r>
              <a:rPr lang="en-US">
                <a:latin typeface="Calibri" pitchFamily="34" charset="0"/>
                <a:cs typeface="Calibri" pitchFamily="34" charset="0"/>
              </a:rPr>
              <a:t>) –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1    for </a:t>
            </a:r>
            <a:r>
              <a:rPr lang="en-US">
                <a:latin typeface="Calibri" pitchFamily="34" charset="0"/>
                <a:cs typeface="Calibri" pitchFamily="34" charset="0"/>
              </a:rPr>
              <a:t>all node-pairs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(vi</a:t>
            </a:r>
            <a:r>
              <a:rPr lang="en-US">
                <a:latin typeface="Calibri" pitchFamily="34" charset="0"/>
                <a:cs typeface="Calibri" pitchFamily="34" charset="0"/>
              </a:rPr>
              <a:t>,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vj) such that D(vi, vj</a:t>
            </a:r>
            <a:r>
              <a:rPr lang="en-US">
                <a:latin typeface="Calibri" pitchFamily="34" charset="0"/>
                <a:cs typeface="Calibri" pitchFamily="34" charset="0"/>
              </a:rPr>
              <a:t>) &gt;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T</a:t>
            </a:r>
            <a:br>
              <a:rPr lang="en-US" smtClean="0">
                <a:latin typeface="Calibri" pitchFamily="34" charset="0"/>
                <a:cs typeface="Calibri" pitchFamily="34" charset="0"/>
              </a:rPr>
            </a:br>
            <a:r>
              <a:rPr lang="en-US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mtClean="0">
                <a:latin typeface="Calibri" pitchFamily="34" charset="0"/>
                <a:cs typeface="Calibri" pitchFamily="34" charset="0"/>
              </a:rPr>
            </a:br>
            <a:r>
              <a:rPr lang="en-US" smtClean="0">
                <a:latin typeface="Calibri" pitchFamily="34" charset="0"/>
                <a:cs typeface="Calibri" pitchFamily="34" charset="0"/>
              </a:rPr>
              <a:t>where</a:t>
            </a:r>
            <a:br>
              <a:rPr lang="en-US" smtClean="0">
                <a:latin typeface="Calibri" pitchFamily="34" charset="0"/>
                <a:cs typeface="Calibri" pitchFamily="34" charset="0"/>
              </a:rPr>
            </a:br>
            <a:r>
              <a:rPr lang="en-US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mtClean="0">
                <a:latin typeface="Calibri" pitchFamily="34" charset="0"/>
                <a:cs typeface="Calibri" pitchFamily="34" charset="0"/>
              </a:rPr>
            </a:br>
            <a:r>
              <a:rPr lang="en-US" smtClean="0">
                <a:latin typeface="Calibri" pitchFamily="34" charset="0"/>
                <a:cs typeface="Calibri" pitchFamily="34" charset="0"/>
              </a:rPr>
              <a:t>W(vi, vj</a:t>
            </a:r>
            <a:r>
              <a:rPr lang="en-US">
                <a:latin typeface="Calibri" pitchFamily="34" charset="0"/>
                <a:cs typeface="Calibri" pitchFamily="34" charset="0"/>
              </a:rPr>
              <a:t>) is the minimum weight path between vi and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vj</a:t>
            </a:r>
            <a:br>
              <a:rPr lang="en-US" smtClean="0">
                <a:latin typeface="Calibri" pitchFamily="34" charset="0"/>
                <a:cs typeface="Calibri" pitchFamily="34" charset="0"/>
              </a:rPr>
            </a:br>
            <a:r>
              <a:rPr lang="en-US" smtClean="0">
                <a:latin typeface="Calibri" pitchFamily="34" charset="0"/>
                <a:cs typeface="Calibri" pitchFamily="34" charset="0"/>
              </a:rPr>
              <a:t>D(vi, vj</a:t>
            </a:r>
            <a:r>
              <a:rPr lang="en-US">
                <a:latin typeface="Calibri" pitchFamily="34" charset="0"/>
                <a:cs typeface="Calibri" pitchFamily="34" charset="0"/>
              </a:rPr>
              <a:t>) is the maximum delay among all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minimum weight </a:t>
            </a:r>
            <a:r>
              <a:rPr lang="en-US">
                <a:latin typeface="Calibri" pitchFamily="34" charset="0"/>
                <a:cs typeface="Calibri" pitchFamily="34" charset="0"/>
              </a:rPr>
              <a:t>paths between vi and </a:t>
            </a:r>
            <a:r>
              <a:rPr lang="en-US" smtClean="0">
                <a:latin typeface="Calibri" pitchFamily="34" charset="0"/>
                <a:cs typeface="Calibri" pitchFamily="34" charset="0"/>
              </a:rPr>
              <a:t>vj.</a:t>
            </a:r>
          </a:p>
          <a:p>
            <a:pPr>
              <a:defRPr/>
            </a:pPr>
            <a:endParaRPr lang="en-US" smtClean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mtClean="0">
                <a:latin typeface="Calibri" pitchFamily="34" charset="0"/>
                <a:cs typeface="Calibri" pitchFamily="34" charset="0"/>
              </a:rPr>
              <a:t>Above is a Linear Program, which can tested for feasibility for a given T.</a:t>
            </a:r>
          </a:p>
          <a:p>
            <a:pPr>
              <a:defRPr/>
            </a:pPr>
            <a:endParaRPr lang="en-US" smtClean="0"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mtClean="0">
                <a:latin typeface="Calibri" pitchFamily="34" charset="0"/>
                <a:cs typeface="Calibri" pitchFamily="34" charset="0"/>
              </a:rPr>
              <a:t>Binary search over possible cycle time 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Retiming &amp; Resynthesis</a:t>
            </a:r>
          </a:p>
        </p:txBody>
      </p:sp>
      <p:sp>
        <p:nvSpPr>
          <p:cNvPr id="14339" name="Line 122"/>
          <p:cNvSpPr>
            <a:spLocks noChangeShapeType="1"/>
          </p:cNvSpPr>
          <p:nvPr/>
        </p:nvSpPr>
        <p:spPr bwMode="auto">
          <a:xfrm flipV="1">
            <a:off x="3429000" y="1981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0" name="Rectangle 128"/>
          <p:cNvSpPr>
            <a:spLocks noChangeArrowheads="1"/>
          </p:cNvSpPr>
          <p:nvPr/>
        </p:nvSpPr>
        <p:spPr bwMode="auto">
          <a:xfrm>
            <a:off x="4343400" y="16764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1" name="Line 122"/>
          <p:cNvSpPr>
            <a:spLocks noChangeShapeType="1"/>
          </p:cNvSpPr>
          <p:nvPr/>
        </p:nvSpPr>
        <p:spPr bwMode="auto">
          <a:xfrm flipV="1">
            <a:off x="4572000" y="1981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89"/>
          <p:cNvGrpSpPr/>
          <p:nvPr/>
        </p:nvGrpSpPr>
        <p:grpSpPr>
          <a:xfrm>
            <a:off x="3733800" y="1828800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45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6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" name="Group 89"/>
          <p:cNvGrpSpPr/>
          <p:nvPr/>
        </p:nvGrpSpPr>
        <p:grpSpPr>
          <a:xfrm>
            <a:off x="4800600" y="1828803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40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4344" name="Line 122"/>
          <p:cNvSpPr>
            <a:spLocks noChangeShapeType="1"/>
          </p:cNvSpPr>
          <p:nvPr/>
        </p:nvSpPr>
        <p:spPr bwMode="auto">
          <a:xfrm flipV="1">
            <a:off x="34290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Rectangle 128"/>
          <p:cNvSpPr>
            <a:spLocks noChangeArrowheads="1"/>
          </p:cNvSpPr>
          <p:nvPr/>
        </p:nvSpPr>
        <p:spPr bwMode="auto">
          <a:xfrm>
            <a:off x="3733800" y="32004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46" name="Line 122"/>
          <p:cNvSpPr>
            <a:spLocks noChangeShapeType="1"/>
          </p:cNvSpPr>
          <p:nvPr/>
        </p:nvSpPr>
        <p:spPr bwMode="auto">
          <a:xfrm flipV="1">
            <a:off x="3962400" y="35052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89"/>
          <p:cNvGrpSpPr/>
          <p:nvPr/>
        </p:nvGrpSpPr>
        <p:grpSpPr>
          <a:xfrm>
            <a:off x="4191000" y="3352800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51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2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" name="Group 89"/>
          <p:cNvGrpSpPr/>
          <p:nvPr/>
        </p:nvGrpSpPr>
        <p:grpSpPr>
          <a:xfrm>
            <a:off x="4800600" y="3352803"/>
            <a:ext cx="381000" cy="304800"/>
            <a:chOff x="2209800" y="4343405"/>
            <a:chExt cx="381000" cy="425450"/>
          </a:xfrm>
          <a:solidFill>
            <a:schemeClr val="bg1"/>
          </a:solidFill>
        </p:grpSpPr>
        <p:sp>
          <p:nvSpPr>
            <p:cNvPr id="54" name="AutoShape 7"/>
            <p:cNvSpPr>
              <a:spLocks noChangeArrowheads="1"/>
            </p:cNvSpPr>
            <p:nvPr/>
          </p:nvSpPr>
          <p:spPr bwMode="auto">
            <a:xfrm rot="5400000">
              <a:off x="2127154" y="4426051"/>
              <a:ext cx="425450" cy="260158"/>
            </a:xfrm>
            <a:prstGeom prst="triangle">
              <a:avLst>
                <a:gd name="adj" fmla="val 5000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5" name="Oval 8"/>
            <p:cNvSpPr>
              <a:spLocks noChangeArrowheads="1"/>
            </p:cNvSpPr>
            <p:nvPr/>
          </p:nvSpPr>
          <p:spPr bwMode="auto">
            <a:xfrm>
              <a:off x="2479194" y="4489071"/>
              <a:ext cx="111606" cy="134109"/>
            </a:xfrm>
            <a:prstGeom prst="ellips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14349" name="Line 122"/>
          <p:cNvSpPr>
            <a:spLocks noChangeShapeType="1"/>
          </p:cNvSpPr>
          <p:nvPr/>
        </p:nvSpPr>
        <p:spPr bwMode="auto">
          <a:xfrm flipV="1">
            <a:off x="3429000" y="5029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Rectangle 128"/>
          <p:cNvSpPr>
            <a:spLocks noChangeArrowheads="1"/>
          </p:cNvSpPr>
          <p:nvPr/>
        </p:nvSpPr>
        <p:spPr bwMode="auto">
          <a:xfrm>
            <a:off x="4343400" y="4724400"/>
            <a:ext cx="2286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351" name="Line 122"/>
          <p:cNvSpPr>
            <a:spLocks noChangeShapeType="1"/>
          </p:cNvSpPr>
          <p:nvPr/>
        </p:nvSpPr>
        <p:spPr bwMode="auto">
          <a:xfrm flipV="1">
            <a:off x="4572000" y="5029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Initial State</a:t>
            </a:r>
          </a:p>
        </p:txBody>
      </p:sp>
      <p:sp>
        <p:nvSpPr>
          <p:cNvPr id="15363" name="AutoShape 30"/>
          <p:cNvSpPr>
            <a:spLocks noChangeArrowheads="1"/>
          </p:cNvSpPr>
          <p:nvPr/>
        </p:nvSpPr>
        <p:spPr bwMode="auto">
          <a:xfrm>
            <a:off x="1828800" y="37338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64" name="Line 122"/>
          <p:cNvSpPr>
            <a:spLocks noChangeShapeType="1"/>
          </p:cNvSpPr>
          <p:nvPr/>
        </p:nvSpPr>
        <p:spPr bwMode="auto">
          <a:xfrm>
            <a:off x="1600200" y="3886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Line 160"/>
          <p:cNvSpPr>
            <a:spLocks noChangeShapeType="1"/>
          </p:cNvSpPr>
          <p:nvPr/>
        </p:nvSpPr>
        <p:spPr bwMode="auto">
          <a:xfrm flipV="1">
            <a:off x="914400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Line 102"/>
          <p:cNvSpPr>
            <a:spLocks noChangeShapeType="1"/>
          </p:cNvSpPr>
          <p:nvPr/>
        </p:nvSpPr>
        <p:spPr bwMode="auto">
          <a:xfrm>
            <a:off x="16002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7" name="Line 122"/>
          <p:cNvSpPr>
            <a:spLocks noChangeShapeType="1"/>
          </p:cNvSpPr>
          <p:nvPr/>
        </p:nvSpPr>
        <p:spPr bwMode="auto">
          <a:xfrm>
            <a:off x="2438400" y="4038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8" name="Rectangle 115"/>
          <p:cNvSpPr>
            <a:spLocks noChangeArrowheads="1"/>
          </p:cNvSpPr>
          <p:nvPr/>
        </p:nvSpPr>
        <p:spPr bwMode="auto">
          <a:xfrm>
            <a:off x="609600" y="335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15369" name="Rectangle 128"/>
          <p:cNvSpPr>
            <a:spLocks noChangeArrowheads="1"/>
          </p:cNvSpPr>
          <p:nvPr/>
        </p:nvSpPr>
        <p:spPr bwMode="auto">
          <a:xfrm>
            <a:off x="1143000" y="32004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>
          <a:xfrm>
            <a:off x="457200" y="990600"/>
            <a:ext cx="8458200" cy="1828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Calibri" pitchFamily="34" charset="0"/>
                <a:cs typeface="Calibri" pitchFamily="34" charset="0"/>
              </a:rPr>
              <a:t>What should be the new initial state?</a:t>
            </a:r>
          </a:p>
        </p:txBody>
      </p:sp>
      <p:sp>
        <p:nvSpPr>
          <p:cNvPr id="15371" name="Line 102"/>
          <p:cNvSpPr>
            <a:spLocks noChangeShapeType="1"/>
          </p:cNvSpPr>
          <p:nvPr/>
        </p:nvSpPr>
        <p:spPr bwMode="auto">
          <a:xfrm>
            <a:off x="16002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Line 122"/>
          <p:cNvSpPr>
            <a:spLocks noChangeShapeType="1"/>
          </p:cNvSpPr>
          <p:nvPr/>
        </p:nvSpPr>
        <p:spPr bwMode="auto">
          <a:xfrm>
            <a:off x="16002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Line 160"/>
          <p:cNvSpPr>
            <a:spLocks noChangeShapeType="1"/>
          </p:cNvSpPr>
          <p:nvPr/>
        </p:nvSpPr>
        <p:spPr bwMode="auto">
          <a:xfrm flipV="1">
            <a:off x="914400" y="4572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4" name="Rectangle 115"/>
          <p:cNvSpPr>
            <a:spLocks noChangeArrowheads="1"/>
          </p:cNvSpPr>
          <p:nvPr/>
        </p:nvSpPr>
        <p:spPr bwMode="auto">
          <a:xfrm>
            <a:off x="6096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15375" name="Rectangle 128"/>
          <p:cNvSpPr>
            <a:spLocks noChangeArrowheads="1"/>
          </p:cNvSpPr>
          <p:nvPr/>
        </p:nvSpPr>
        <p:spPr bwMode="auto">
          <a:xfrm>
            <a:off x="1143000" y="42672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5376" name="Rectangle 115"/>
          <p:cNvSpPr>
            <a:spLocks noChangeArrowheads="1"/>
          </p:cNvSpPr>
          <p:nvPr/>
        </p:nvSpPr>
        <p:spPr bwMode="auto">
          <a:xfrm>
            <a:off x="3200400" y="3886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sp>
        <p:nvSpPr>
          <p:cNvPr id="15377" name="AutoShape 30"/>
          <p:cNvSpPr>
            <a:spLocks noChangeArrowheads="1"/>
          </p:cNvSpPr>
          <p:nvPr/>
        </p:nvSpPr>
        <p:spPr bwMode="auto">
          <a:xfrm>
            <a:off x="6629400" y="37338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78" name="Line 122"/>
          <p:cNvSpPr>
            <a:spLocks noChangeShapeType="1"/>
          </p:cNvSpPr>
          <p:nvPr/>
        </p:nvSpPr>
        <p:spPr bwMode="auto">
          <a:xfrm>
            <a:off x="6400800" y="3886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Line 160"/>
          <p:cNvSpPr>
            <a:spLocks noChangeShapeType="1"/>
          </p:cNvSpPr>
          <p:nvPr/>
        </p:nvSpPr>
        <p:spPr bwMode="auto">
          <a:xfrm flipV="1">
            <a:off x="5715000" y="3505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0" name="Line 102"/>
          <p:cNvSpPr>
            <a:spLocks noChangeShapeType="1"/>
          </p:cNvSpPr>
          <p:nvPr/>
        </p:nvSpPr>
        <p:spPr bwMode="auto">
          <a:xfrm>
            <a:off x="6400800" y="3505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1" name="Line 122"/>
          <p:cNvSpPr>
            <a:spLocks noChangeShapeType="1"/>
          </p:cNvSpPr>
          <p:nvPr/>
        </p:nvSpPr>
        <p:spPr bwMode="auto">
          <a:xfrm>
            <a:off x="7239000" y="4038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82" name="Rectangle 115"/>
          <p:cNvSpPr>
            <a:spLocks noChangeArrowheads="1"/>
          </p:cNvSpPr>
          <p:nvPr/>
        </p:nvSpPr>
        <p:spPr bwMode="auto">
          <a:xfrm>
            <a:off x="5410200" y="335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X</a:t>
            </a:r>
          </a:p>
        </p:txBody>
      </p:sp>
      <p:sp>
        <p:nvSpPr>
          <p:cNvPr id="15383" name="Line 102"/>
          <p:cNvSpPr>
            <a:spLocks noChangeShapeType="1"/>
          </p:cNvSpPr>
          <p:nvPr/>
        </p:nvSpPr>
        <p:spPr bwMode="auto">
          <a:xfrm>
            <a:off x="64008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4" name="Line 122"/>
          <p:cNvSpPr>
            <a:spLocks noChangeShapeType="1"/>
          </p:cNvSpPr>
          <p:nvPr/>
        </p:nvSpPr>
        <p:spPr bwMode="auto">
          <a:xfrm>
            <a:off x="6400800" y="4191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85" name="Line 160"/>
          <p:cNvSpPr>
            <a:spLocks noChangeShapeType="1"/>
          </p:cNvSpPr>
          <p:nvPr/>
        </p:nvSpPr>
        <p:spPr bwMode="auto">
          <a:xfrm flipV="1">
            <a:off x="5715000" y="4572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6" name="Rectangle 115"/>
          <p:cNvSpPr>
            <a:spLocks noChangeArrowheads="1"/>
          </p:cNvSpPr>
          <p:nvPr/>
        </p:nvSpPr>
        <p:spPr bwMode="auto">
          <a:xfrm>
            <a:off x="5410200" y="4419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Y</a:t>
            </a:r>
          </a:p>
        </p:txBody>
      </p:sp>
      <p:sp>
        <p:nvSpPr>
          <p:cNvPr id="15387" name="Rectangle 128"/>
          <p:cNvSpPr>
            <a:spLocks noChangeArrowheads="1"/>
          </p:cNvSpPr>
          <p:nvPr/>
        </p:nvSpPr>
        <p:spPr bwMode="auto">
          <a:xfrm>
            <a:off x="7391400" y="37338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88" name="Rectangle 115"/>
          <p:cNvSpPr>
            <a:spLocks noChangeArrowheads="1"/>
          </p:cNvSpPr>
          <p:nvPr/>
        </p:nvSpPr>
        <p:spPr bwMode="auto">
          <a:xfrm>
            <a:off x="8001000" y="3886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>
                <a:latin typeface="Calibri" pitchFamily="34" charset="0"/>
                <a:cs typeface="Calibri" pitchFamily="34" charset="0"/>
              </a:rPr>
              <a:t>F</a:t>
            </a: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3962400" y="4038600"/>
            <a:ext cx="990600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28"/>
          <p:cNvSpPr>
            <a:spLocks noChangeArrowheads="1"/>
          </p:cNvSpPr>
          <p:nvPr/>
        </p:nvSpPr>
        <p:spPr bwMode="auto">
          <a:xfrm>
            <a:off x="7391400" y="3733800"/>
            <a:ext cx="30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Calibri" pitchFamily="34" charset="0"/>
                <a:cs typeface="Calibri" pitchFamily="34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Calibri" pitchFamily="34" charset="0"/>
                <a:cs typeface="Calibri" pitchFamily="34" charset="0"/>
              </a:rPr>
              <a:t>Cannot Always Recover Initial State</a:t>
            </a: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3962400" y="4648200"/>
            <a:ext cx="990600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8" name="AutoShape 30"/>
          <p:cNvSpPr>
            <a:spLocks noChangeArrowheads="1"/>
          </p:cNvSpPr>
          <p:nvPr/>
        </p:nvSpPr>
        <p:spPr bwMode="auto">
          <a:xfrm>
            <a:off x="1828800" y="43434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89" name="Line 122"/>
          <p:cNvSpPr>
            <a:spLocks noChangeShapeType="1"/>
          </p:cNvSpPr>
          <p:nvPr/>
        </p:nvSpPr>
        <p:spPr bwMode="auto">
          <a:xfrm>
            <a:off x="914400" y="4495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102"/>
          <p:cNvSpPr>
            <a:spLocks noChangeShapeType="1"/>
          </p:cNvSpPr>
          <p:nvPr/>
        </p:nvSpPr>
        <p:spPr bwMode="auto">
          <a:xfrm>
            <a:off x="1600200" y="4038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122"/>
          <p:cNvSpPr>
            <a:spLocks noChangeShapeType="1"/>
          </p:cNvSpPr>
          <p:nvPr/>
        </p:nvSpPr>
        <p:spPr bwMode="auto">
          <a:xfrm>
            <a:off x="2438400" y="4648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122"/>
          <p:cNvSpPr>
            <a:spLocks noChangeShapeType="1"/>
          </p:cNvSpPr>
          <p:nvPr/>
        </p:nvSpPr>
        <p:spPr bwMode="auto">
          <a:xfrm>
            <a:off x="1600200" y="4038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AutoShape 30"/>
          <p:cNvSpPr>
            <a:spLocks noChangeArrowheads="1"/>
          </p:cNvSpPr>
          <p:nvPr/>
        </p:nvSpPr>
        <p:spPr bwMode="auto">
          <a:xfrm>
            <a:off x="1828800" y="35814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94" name="Line 122"/>
          <p:cNvSpPr>
            <a:spLocks noChangeShapeType="1"/>
          </p:cNvSpPr>
          <p:nvPr/>
        </p:nvSpPr>
        <p:spPr bwMode="auto">
          <a:xfrm>
            <a:off x="2438400" y="3886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122"/>
          <p:cNvSpPr>
            <a:spLocks noChangeShapeType="1"/>
          </p:cNvSpPr>
          <p:nvPr/>
        </p:nvSpPr>
        <p:spPr bwMode="auto">
          <a:xfrm>
            <a:off x="914400" y="3733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102"/>
          <p:cNvSpPr>
            <a:spLocks noChangeShapeType="1"/>
          </p:cNvSpPr>
          <p:nvPr/>
        </p:nvSpPr>
        <p:spPr bwMode="auto">
          <a:xfrm>
            <a:off x="16002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122"/>
          <p:cNvSpPr>
            <a:spLocks noChangeShapeType="1"/>
          </p:cNvSpPr>
          <p:nvPr/>
        </p:nvSpPr>
        <p:spPr bwMode="auto">
          <a:xfrm>
            <a:off x="1600200" y="3276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AutoShape 30"/>
          <p:cNvSpPr>
            <a:spLocks noChangeArrowheads="1"/>
          </p:cNvSpPr>
          <p:nvPr/>
        </p:nvSpPr>
        <p:spPr bwMode="auto">
          <a:xfrm>
            <a:off x="1828800" y="28194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99" name="Line 122"/>
          <p:cNvSpPr>
            <a:spLocks noChangeShapeType="1"/>
          </p:cNvSpPr>
          <p:nvPr/>
        </p:nvSpPr>
        <p:spPr bwMode="auto">
          <a:xfrm>
            <a:off x="2438400" y="3124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0" name="Line 122"/>
          <p:cNvSpPr>
            <a:spLocks noChangeShapeType="1"/>
          </p:cNvSpPr>
          <p:nvPr/>
        </p:nvSpPr>
        <p:spPr bwMode="auto">
          <a:xfrm>
            <a:off x="914400" y="2971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1" name="Line 122"/>
          <p:cNvSpPr>
            <a:spLocks noChangeShapeType="1"/>
          </p:cNvSpPr>
          <p:nvPr/>
        </p:nvSpPr>
        <p:spPr bwMode="auto">
          <a:xfrm>
            <a:off x="914400" y="5257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2" name="Line 102"/>
          <p:cNvSpPr>
            <a:spLocks noChangeShapeType="1"/>
          </p:cNvSpPr>
          <p:nvPr/>
        </p:nvSpPr>
        <p:spPr bwMode="auto">
          <a:xfrm>
            <a:off x="1600200" y="4800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3" name="Line 122"/>
          <p:cNvSpPr>
            <a:spLocks noChangeShapeType="1"/>
          </p:cNvSpPr>
          <p:nvPr/>
        </p:nvSpPr>
        <p:spPr bwMode="auto">
          <a:xfrm>
            <a:off x="1600200" y="4800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4" name="AutoShape 30"/>
          <p:cNvSpPr>
            <a:spLocks noChangeArrowheads="1"/>
          </p:cNvSpPr>
          <p:nvPr/>
        </p:nvSpPr>
        <p:spPr bwMode="auto">
          <a:xfrm>
            <a:off x="1828800" y="51054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05" name="Line 122"/>
          <p:cNvSpPr>
            <a:spLocks noChangeShapeType="1"/>
          </p:cNvSpPr>
          <p:nvPr/>
        </p:nvSpPr>
        <p:spPr bwMode="auto">
          <a:xfrm>
            <a:off x="2438400" y="5410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6" name="Rectangle 128"/>
          <p:cNvSpPr>
            <a:spLocks noChangeArrowheads="1"/>
          </p:cNvSpPr>
          <p:nvPr/>
        </p:nvSpPr>
        <p:spPr bwMode="auto">
          <a:xfrm>
            <a:off x="2590800" y="28194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6407" name="Rectangle 128"/>
          <p:cNvSpPr>
            <a:spLocks noChangeArrowheads="1"/>
          </p:cNvSpPr>
          <p:nvPr/>
        </p:nvSpPr>
        <p:spPr bwMode="auto">
          <a:xfrm>
            <a:off x="2590800" y="35814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6408" name="Rectangle 128"/>
          <p:cNvSpPr>
            <a:spLocks noChangeArrowheads="1"/>
          </p:cNvSpPr>
          <p:nvPr/>
        </p:nvSpPr>
        <p:spPr bwMode="auto">
          <a:xfrm>
            <a:off x="2590800" y="43434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Calibri" pitchFamily="34" charset="0"/>
                <a:cs typeface="Calibri" pitchFamily="34" charset="0"/>
              </a:rPr>
              <a:t>0</a:t>
            </a:r>
          </a:p>
        </p:txBody>
      </p:sp>
      <p:sp>
        <p:nvSpPr>
          <p:cNvPr id="16409" name="Rectangle 128"/>
          <p:cNvSpPr>
            <a:spLocks noChangeArrowheads="1"/>
          </p:cNvSpPr>
          <p:nvPr/>
        </p:nvSpPr>
        <p:spPr bwMode="auto">
          <a:xfrm>
            <a:off x="2590800" y="51054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latin typeface="Calibri" pitchFamily="34" charset="0"/>
                <a:cs typeface="Calibri" pitchFamily="34" charset="0"/>
              </a:rPr>
              <a:t>1</a:t>
            </a:r>
          </a:p>
        </p:txBody>
      </p:sp>
      <p:sp>
        <p:nvSpPr>
          <p:cNvPr id="16410" name="AutoShape 30"/>
          <p:cNvSpPr>
            <a:spLocks noChangeArrowheads="1"/>
          </p:cNvSpPr>
          <p:nvPr/>
        </p:nvSpPr>
        <p:spPr bwMode="auto">
          <a:xfrm>
            <a:off x="6629400" y="43434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11" name="Line 122"/>
          <p:cNvSpPr>
            <a:spLocks noChangeShapeType="1"/>
          </p:cNvSpPr>
          <p:nvPr/>
        </p:nvSpPr>
        <p:spPr bwMode="auto">
          <a:xfrm>
            <a:off x="5715000" y="4495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12" name="Line 102"/>
          <p:cNvSpPr>
            <a:spLocks noChangeShapeType="1"/>
          </p:cNvSpPr>
          <p:nvPr/>
        </p:nvSpPr>
        <p:spPr bwMode="auto">
          <a:xfrm>
            <a:off x="6400800" y="4038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13" name="Line 122"/>
          <p:cNvSpPr>
            <a:spLocks noChangeShapeType="1"/>
          </p:cNvSpPr>
          <p:nvPr/>
        </p:nvSpPr>
        <p:spPr bwMode="auto">
          <a:xfrm>
            <a:off x="7239000" y="4648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14" name="Line 122"/>
          <p:cNvSpPr>
            <a:spLocks noChangeShapeType="1"/>
          </p:cNvSpPr>
          <p:nvPr/>
        </p:nvSpPr>
        <p:spPr bwMode="auto">
          <a:xfrm>
            <a:off x="6400800" y="4038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15" name="AutoShape 30"/>
          <p:cNvSpPr>
            <a:spLocks noChangeArrowheads="1"/>
          </p:cNvSpPr>
          <p:nvPr/>
        </p:nvSpPr>
        <p:spPr bwMode="auto">
          <a:xfrm>
            <a:off x="6629400" y="35814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16" name="Line 122"/>
          <p:cNvSpPr>
            <a:spLocks noChangeShapeType="1"/>
          </p:cNvSpPr>
          <p:nvPr/>
        </p:nvSpPr>
        <p:spPr bwMode="auto">
          <a:xfrm>
            <a:off x="7239000" y="3886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17" name="Line 122"/>
          <p:cNvSpPr>
            <a:spLocks noChangeShapeType="1"/>
          </p:cNvSpPr>
          <p:nvPr/>
        </p:nvSpPr>
        <p:spPr bwMode="auto">
          <a:xfrm>
            <a:off x="5715000" y="3733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18" name="Line 102"/>
          <p:cNvSpPr>
            <a:spLocks noChangeShapeType="1"/>
          </p:cNvSpPr>
          <p:nvPr/>
        </p:nvSpPr>
        <p:spPr bwMode="auto">
          <a:xfrm>
            <a:off x="6400800" y="3276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19" name="Line 122"/>
          <p:cNvSpPr>
            <a:spLocks noChangeShapeType="1"/>
          </p:cNvSpPr>
          <p:nvPr/>
        </p:nvSpPr>
        <p:spPr bwMode="auto">
          <a:xfrm>
            <a:off x="6400800" y="3276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0" name="AutoShape 30"/>
          <p:cNvSpPr>
            <a:spLocks noChangeArrowheads="1"/>
          </p:cNvSpPr>
          <p:nvPr/>
        </p:nvSpPr>
        <p:spPr bwMode="auto">
          <a:xfrm>
            <a:off x="6629400" y="28194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21" name="Line 122"/>
          <p:cNvSpPr>
            <a:spLocks noChangeShapeType="1"/>
          </p:cNvSpPr>
          <p:nvPr/>
        </p:nvSpPr>
        <p:spPr bwMode="auto">
          <a:xfrm>
            <a:off x="7239000" y="3124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2" name="Line 122"/>
          <p:cNvSpPr>
            <a:spLocks noChangeShapeType="1"/>
          </p:cNvSpPr>
          <p:nvPr/>
        </p:nvSpPr>
        <p:spPr bwMode="auto">
          <a:xfrm>
            <a:off x="5715000" y="2971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3" name="Line 122"/>
          <p:cNvSpPr>
            <a:spLocks noChangeShapeType="1"/>
          </p:cNvSpPr>
          <p:nvPr/>
        </p:nvSpPr>
        <p:spPr bwMode="auto">
          <a:xfrm>
            <a:off x="5715000" y="52578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4" name="Line 102"/>
          <p:cNvSpPr>
            <a:spLocks noChangeShapeType="1"/>
          </p:cNvSpPr>
          <p:nvPr/>
        </p:nvSpPr>
        <p:spPr bwMode="auto">
          <a:xfrm>
            <a:off x="6400800" y="4800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5" name="Line 122"/>
          <p:cNvSpPr>
            <a:spLocks noChangeShapeType="1"/>
          </p:cNvSpPr>
          <p:nvPr/>
        </p:nvSpPr>
        <p:spPr bwMode="auto">
          <a:xfrm>
            <a:off x="6400800" y="4800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6" name="AutoShape 30"/>
          <p:cNvSpPr>
            <a:spLocks noChangeArrowheads="1"/>
          </p:cNvSpPr>
          <p:nvPr/>
        </p:nvSpPr>
        <p:spPr bwMode="auto">
          <a:xfrm>
            <a:off x="6629400" y="5105400"/>
            <a:ext cx="609600" cy="617538"/>
          </a:xfrm>
          <a:prstGeom prst="flowChartDelay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27" name="Line 122"/>
          <p:cNvSpPr>
            <a:spLocks noChangeShapeType="1"/>
          </p:cNvSpPr>
          <p:nvPr/>
        </p:nvSpPr>
        <p:spPr bwMode="auto">
          <a:xfrm>
            <a:off x="7239000" y="5410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8" name="Rectangle 128"/>
          <p:cNvSpPr>
            <a:spLocks noChangeArrowheads="1"/>
          </p:cNvSpPr>
          <p:nvPr/>
        </p:nvSpPr>
        <p:spPr bwMode="auto">
          <a:xfrm>
            <a:off x="5867400" y="26670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29" name="Rectangle 128"/>
          <p:cNvSpPr>
            <a:spLocks noChangeArrowheads="1"/>
          </p:cNvSpPr>
          <p:nvPr/>
        </p:nvSpPr>
        <p:spPr bwMode="auto">
          <a:xfrm>
            <a:off x="5867400" y="34290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30" name="Rectangle 128"/>
          <p:cNvSpPr>
            <a:spLocks noChangeArrowheads="1"/>
          </p:cNvSpPr>
          <p:nvPr/>
        </p:nvSpPr>
        <p:spPr bwMode="auto">
          <a:xfrm>
            <a:off x="5867400" y="41910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31" name="Rectangle 128"/>
          <p:cNvSpPr>
            <a:spLocks noChangeArrowheads="1"/>
          </p:cNvSpPr>
          <p:nvPr/>
        </p:nvSpPr>
        <p:spPr bwMode="auto">
          <a:xfrm>
            <a:off x="5867400" y="49530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32" name="Line 122"/>
          <p:cNvSpPr>
            <a:spLocks noChangeShapeType="1"/>
          </p:cNvSpPr>
          <p:nvPr/>
        </p:nvSpPr>
        <p:spPr bwMode="auto">
          <a:xfrm>
            <a:off x="914400" y="6019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33" name="Line 102"/>
          <p:cNvSpPr>
            <a:spLocks noChangeShapeType="1"/>
          </p:cNvSpPr>
          <p:nvPr/>
        </p:nvSpPr>
        <p:spPr bwMode="auto">
          <a:xfrm>
            <a:off x="1600200" y="5562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34" name="Line 122"/>
          <p:cNvSpPr>
            <a:spLocks noChangeShapeType="1"/>
          </p:cNvSpPr>
          <p:nvPr/>
        </p:nvSpPr>
        <p:spPr bwMode="auto">
          <a:xfrm>
            <a:off x="1600200" y="5562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35" name="Line 122"/>
          <p:cNvSpPr>
            <a:spLocks noChangeShapeType="1"/>
          </p:cNvSpPr>
          <p:nvPr/>
        </p:nvSpPr>
        <p:spPr bwMode="auto">
          <a:xfrm>
            <a:off x="5715000" y="6019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36" name="Line 102"/>
          <p:cNvSpPr>
            <a:spLocks noChangeShapeType="1"/>
          </p:cNvSpPr>
          <p:nvPr/>
        </p:nvSpPr>
        <p:spPr bwMode="auto">
          <a:xfrm>
            <a:off x="6400800" y="5562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37" name="Line 122"/>
          <p:cNvSpPr>
            <a:spLocks noChangeShapeType="1"/>
          </p:cNvSpPr>
          <p:nvPr/>
        </p:nvSpPr>
        <p:spPr bwMode="auto">
          <a:xfrm>
            <a:off x="6400800" y="5562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38" name="Rectangle 128"/>
          <p:cNvSpPr>
            <a:spLocks noChangeArrowheads="1"/>
          </p:cNvSpPr>
          <p:nvPr/>
        </p:nvSpPr>
        <p:spPr bwMode="auto">
          <a:xfrm>
            <a:off x="5867400" y="5715000"/>
            <a:ext cx="304800" cy="609600"/>
          </a:xfrm>
          <a:prstGeom prst="rect">
            <a:avLst/>
          </a:prstGeom>
          <a:solidFill>
            <a:srgbClr val="FF99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b="1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7" name="Rectangle 3"/>
          <p:cNvSpPr txBox="1">
            <a:spLocks noChangeArrowheads="1"/>
          </p:cNvSpPr>
          <p:nvPr/>
        </p:nvSpPr>
        <p:spPr>
          <a:xfrm>
            <a:off x="457200" y="990600"/>
            <a:ext cx="8458200" cy="1828800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>
                <a:latin typeface="Calibri" pitchFamily="34" charset="0"/>
                <a:cs typeface="Calibri" pitchFamily="34" charset="0"/>
              </a:rPr>
              <a:t>Cannot always get exactly the same initial state behavior on the retimed circuit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>
                <a:latin typeface="Calibri" pitchFamily="34" charset="0"/>
                <a:cs typeface="Calibri" pitchFamily="34" charset="0"/>
              </a:rPr>
              <a:t>For some applications, a startup transient may not be a problem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ker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440" name="Rectangle 128"/>
          <p:cNvSpPr>
            <a:spLocks noChangeArrowheads="1"/>
          </p:cNvSpPr>
          <p:nvPr/>
        </p:nvSpPr>
        <p:spPr bwMode="auto">
          <a:xfrm>
            <a:off x="4191000" y="3810000"/>
            <a:ext cx="533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6000" b="1">
                <a:latin typeface="Calibri" pitchFamily="34" charset="0"/>
                <a:cs typeface="Calibri" pitchFamily="34" charset="0"/>
              </a:rPr>
              <a:t>?</a:t>
            </a:r>
          </a:p>
        </p:txBody>
      </p:sp>
      <p:grpSp>
        <p:nvGrpSpPr>
          <p:cNvPr id="2" name="Group 172"/>
          <p:cNvGrpSpPr>
            <a:grpSpLocks/>
          </p:cNvGrpSpPr>
          <p:nvPr/>
        </p:nvGrpSpPr>
        <p:grpSpPr bwMode="auto">
          <a:xfrm>
            <a:off x="5867400" y="3429000"/>
            <a:ext cx="304800" cy="2895600"/>
            <a:chOff x="5867400" y="2819400"/>
            <a:chExt cx="304800" cy="2895600"/>
          </a:xfrm>
        </p:grpSpPr>
        <p:sp>
          <p:nvSpPr>
            <p:cNvPr id="16446" name="Rectangle 128"/>
            <p:cNvSpPr>
              <a:spLocks noChangeArrowheads="1"/>
            </p:cNvSpPr>
            <p:nvPr/>
          </p:nvSpPr>
          <p:spPr bwMode="auto">
            <a:xfrm>
              <a:off x="5867400" y="2819400"/>
              <a:ext cx="3048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6447" name="Rectangle 128"/>
            <p:cNvSpPr>
              <a:spLocks noChangeArrowheads="1"/>
            </p:cNvSpPr>
            <p:nvPr/>
          </p:nvSpPr>
          <p:spPr bwMode="auto">
            <a:xfrm>
              <a:off x="5867400" y="3581400"/>
              <a:ext cx="3048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6448" name="Rectangle 128"/>
            <p:cNvSpPr>
              <a:spLocks noChangeArrowheads="1"/>
            </p:cNvSpPr>
            <p:nvPr/>
          </p:nvSpPr>
          <p:spPr bwMode="auto">
            <a:xfrm>
              <a:off x="5867400" y="4343400"/>
              <a:ext cx="3048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6449" name="Rectangle 128"/>
            <p:cNvSpPr>
              <a:spLocks noChangeArrowheads="1"/>
            </p:cNvSpPr>
            <p:nvPr/>
          </p:nvSpPr>
          <p:spPr bwMode="auto">
            <a:xfrm>
              <a:off x="5867400" y="5105400"/>
              <a:ext cx="3048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</p:grpSp>
      <p:sp>
        <p:nvSpPr>
          <p:cNvPr id="176" name="Rectangle 128"/>
          <p:cNvSpPr>
            <a:spLocks noChangeArrowheads="1"/>
          </p:cNvSpPr>
          <p:nvPr/>
        </p:nvSpPr>
        <p:spPr bwMode="auto">
          <a:xfrm>
            <a:off x="7391400" y="4114800"/>
            <a:ext cx="30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1</a:t>
            </a:r>
          </a:p>
        </p:txBody>
      </p:sp>
      <p:grpSp>
        <p:nvGrpSpPr>
          <p:cNvPr id="3" name="Group 178"/>
          <p:cNvGrpSpPr>
            <a:grpSpLocks/>
          </p:cNvGrpSpPr>
          <p:nvPr/>
        </p:nvGrpSpPr>
        <p:grpSpPr bwMode="auto">
          <a:xfrm>
            <a:off x="7391400" y="3352800"/>
            <a:ext cx="304800" cy="2133600"/>
            <a:chOff x="7391400" y="2743200"/>
            <a:chExt cx="304800" cy="2133600"/>
          </a:xfrm>
        </p:grpSpPr>
        <p:sp>
          <p:nvSpPr>
            <p:cNvPr id="16444" name="Rectangle 128"/>
            <p:cNvSpPr>
              <a:spLocks noChangeArrowheads="1"/>
            </p:cNvSpPr>
            <p:nvPr/>
          </p:nvSpPr>
          <p:spPr bwMode="auto">
            <a:xfrm>
              <a:off x="7391400" y="2743200"/>
              <a:ext cx="3048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  <p:sp>
          <p:nvSpPr>
            <p:cNvPr id="16445" name="Rectangle 128"/>
            <p:cNvSpPr>
              <a:spLocks noChangeArrowheads="1"/>
            </p:cNvSpPr>
            <p:nvPr/>
          </p:nvSpPr>
          <p:spPr bwMode="auto">
            <a:xfrm>
              <a:off x="7391400" y="4267200"/>
              <a:ext cx="30480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b="1">
                  <a:latin typeface="Calibri" pitchFamily="34" charset="0"/>
                  <a:cs typeface="Calibri" pitchFamily="34" charset="0"/>
                </a:rPr>
                <a:t>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776</Words>
  <Application>Microsoft Office PowerPoint</Application>
  <PresentationFormat>On-screen Show (4:3)</PresentationFormat>
  <Paragraphs>374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Retiming</vt:lpstr>
      <vt:lpstr>Consider the Following Circuit</vt:lpstr>
      <vt:lpstr>Why Are They Not Equivalent?</vt:lpstr>
      <vt:lpstr>Are These Equivalent?</vt:lpstr>
      <vt:lpstr>Basic Idea of Retiming</vt:lpstr>
      <vt:lpstr>Example</vt:lpstr>
      <vt:lpstr>Graph Model</vt:lpstr>
      <vt:lpstr>Path Delay and Path Weight</vt:lpstr>
      <vt:lpstr>Example</vt:lpstr>
      <vt:lpstr>Retimed Example</vt:lpstr>
      <vt:lpstr>Optimized Circuit</vt:lpstr>
      <vt:lpstr>Retiming Theorem</vt:lpstr>
      <vt:lpstr>Retiming &amp; Resynthesis</vt:lpstr>
      <vt:lpstr>Initial State</vt:lpstr>
      <vt:lpstr>Cannot Always Recover Initial State</vt:lpstr>
    </vt:vector>
  </TitlesOfParts>
  <Company>University of California, San Diego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on Flip Flops</dc:title>
  <dc:creator>Bill Lin</dc:creator>
  <cp:lastModifiedBy>Owner</cp:lastModifiedBy>
  <cp:revision>284</cp:revision>
  <dcterms:created xsi:type="dcterms:W3CDTF">2005-03-04T22:33:59Z</dcterms:created>
  <dcterms:modified xsi:type="dcterms:W3CDTF">2011-11-30T18:16:55Z</dcterms:modified>
</cp:coreProperties>
</file>