
<file path=[Content_Types].xml><?xml version="1.0" encoding="utf-8"?>
<Types xmlns="http://schemas.openxmlformats.org/package/2006/content-types">
  <Override PartName="/ppt/theme/theme5.xml" ContentType="application/vnd.openxmlformats-officedocument.theme+xml"/>
  <Override PartName="/ppt/tags/tag8.xml" ContentType="application/vnd.openxmlformats-officedocument.presentationml.tags+xml"/>
  <Override PartName="/ppt/tags/tag140.xml" ContentType="application/vnd.openxmlformats-officedocument.presentationml.tags+xml"/>
  <Override PartName="/ppt/tags/tag238.xml" ContentType="application/vnd.openxmlformats-officedocument.presentationml.tags+xml"/>
  <Override PartName="/ppt/tags/tag285.xml" ContentType="application/vnd.openxmlformats-officedocument.presentationml.tags+xml"/>
  <Override PartName="/ppt/slides/slide25.xml" ContentType="application/vnd.openxmlformats-officedocument.presentationml.slide+xml"/>
  <Override PartName="/ppt/slideLayouts/slideLayout2.xml" ContentType="application/vnd.openxmlformats-officedocument.presentationml.slideLayout+xml"/>
  <Override PartName="/ppt/tags/tag216.xml" ContentType="application/vnd.openxmlformats-officedocument.presentationml.tags+xml"/>
  <Override PartName="/ppt/tags/tag263.xml" ContentType="application/vnd.openxmlformats-officedocument.presentationml.tags+xml"/>
  <Default Extension="xml" ContentType="application/xml"/>
  <Override PartName="/ppt/tags/tag38.xml" ContentType="application/vnd.openxmlformats-officedocument.presentationml.tags+xml"/>
  <Override PartName="/ppt/tags/tag85.xml" ContentType="application/vnd.openxmlformats-officedocument.presentationml.tags+xml"/>
  <Override PartName="/ppt/tags/tag241.xml" ContentType="application/vnd.openxmlformats-officedocument.presentationml.tags+xml"/>
  <Override PartName="/ppt/tags/tag339.xml" ContentType="application/vnd.openxmlformats-officedocument.presentationml.tags+xml"/>
  <Override PartName="/ppt/tags/tag16.xml" ContentType="application/vnd.openxmlformats-officedocument.presentationml.tags+xml"/>
  <Override PartName="/ppt/tags/tag63.xml" ContentType="application/vnd.openxmlformats-officedocument.presentationml.tags+xml"/>
  <Override PartName="/ppt/tags/tag178.xml" ContentType="application/vnd.openxmlformats-officedocument.presentationml.tags+xml"/>
  <Override PartName="/ppt/tags/tag317.xml" ContentType="application/vnd.openxmlformats-officedocument.presentationml.tags+xml"/>
  <Override PartName="/ppt/tags/tag364.xml" ContentType="application/vnd.openxmlformats-officedocument.presentationml.tags+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tags/tag109.xml" ContentType="application/vnd.openxmlformats-officedocument.presentationml.tags+xml"/>
  <Override PartName="/ppt/tags/tag156.xml" ContentType="application/vnd.openxmlformats-officedocument.presentationml.tags+xml"/>
  <Override PartName="/ppt/tags/tag41.xml" ContentType="application/vnd.openxmlformats-officedocument.presentationml.tags+xml"/>
  <Override PartName="/ppt/tags/tag279.xml" ContentType="application/vnd.openxmlformats-officedocument.presentationml.tags+xml"/>
  <Override PartName="/ppt/tags/tag342.xml" ContentType="application/vnd.openxmlformats-officedocument.presentationml.tags+xml"/>
  <Override PartName="/ppt/theme/theme10.xml" ContentType="application/vnd.openxmlformats-officedocument.theme+xml"/>
  <Override PartName="/ppt/tags/tag134.xml" ContentType="application/vnd.openxmlformats-officedocument.presentationml.tags+xml"/>
  <Override PartName="/ppt/tags/tag181.xml" ContentType="application/vnd.openxmlformats-officedocument.presentationml.tags+xml"/>
  <Override PartName="/ppt/tags/tag320.xml" ContentType="application/vnd.openxmlformats-officedocument.presentationml.tags+xml"/>
  <Override PartName="/ppt/slides/slide19.xml" ContentType="application/vnd.openxmlformats-officedocument.presentationml.slide+xml"/>
  <Default Extension="png" ContentType="image/png"/>
  <Override PartName="/ppt/tags/tag112.xml" ContentType="application/vnd.openxmlformats-officedocument.presentationml.tags+xml"/>
  <Override PartName="/ppt/tags/tag257.xml" ContentType="application/vnd.openxmlformats-officedocument.presentationml.tags+xml"/>
  <Override PartName="/ppt/theme/theme2.xml" ContentType="application/vnd.openxmlformats-officedocument.theme+xml"/>
  <Override PartName="/ppt/slideLayouts/slideLayout18.xml" ContentType="application/vnd.openxmlformats-officedocument.presentationml.slideLayout+xml"/>
  <Override PartName="/ppt/tags/tag5.xml" ContentType="application/vnd.openxmlformats-officedocument.presentationml.tags+xml"/>
  <Override PartName="/ppt/tags/tag79.xml" ContentType="application/vnd.openxmlformats-officedocument.presentationml.tags+xml"/>
  <Override PartName="/ppt/tags/tag235.xml" ContentType="application/vnd.openxmlformats-officedocument.presentationml.tags+xml"/>
  <Override PartName="/ppt/tags/tag282.xml" ContentType="application/vnd.openxmlformats-officedocument.presentationml.tags+xml"/>
  <Override PartName="/ppt/slides/slide22.xml" ContentType="application/vnd.openxmlformats-officedocument.presentationml.slide+xml"/>
  <Override PartName="/ppt/tags/tag57.xml" ContentType="application/vnd.openxmlformats-officedocument.presentationml.tags+xml"/>
  <Override PartName="/ppt/tags/tag213.xml" ContentType="application/vnd.openxmlformats-officedocument.presentationml.tags+xml"/>
  <Override PartName="/ppt/tags/tag260.xml" ContentType="application/vnd.openxmlformats-officedocument.presentationml.tags+xml"/>
  <Override PartName="/ppt/tags/tag358.xml" ContentType="application/vnd.openxmlformats-officedocument.presentationml.tags+xml"/>
  <Override PartName="/ppt/slideLayouts/slideLayout21.xml" ContentType="application/vnd.openxmlformats-officedocument.presentationml.slideLayout+xml"/>
  <Override PartName="/ppt/tags/tag35.xml" ContentType="application/vnd.openxmlformats-officedocument.presentationml.tags+xml"/>
  <Override PartName="/ppt/tags/tag82.xml" ContentType="application/vnd.openxmlformats-officedocument.presentationml.tags+xml"/>
  <Override PartName="/ppt/tags/tag197.xml" ContentType="application/vnd.openxmlformats-officedocument.presentationml.tags+xml"/>
  <Override PartName="/ppt/tags/tag336.xml" ContentType="application/vnd.openxmlformats-officedocument.presentationml.tags+xml"/>
  <Override PartName="/ppt/tags/tag383.xml" ContentType="application/vnd.openxmlformats-officedocument.presentationml.tags+xml"/>
  <Override PartName="/ppt/tags/tag128.xml" ContentType="application/vnd.openxmlformats-officedocument.presentationml.tags+xml"/>
  <Override PartName="/ppt/tags/tag175.xml" ContentType="application/vnd.openxmlformats-officedocument.presentationml.tags+xml"/>
  <Override PartName="/ppt/tags/tag13.xml" ContentType="application/vnd.openxmlformats-officedocument.presentationml.tags+xml"/>
  <Override PartName="/ppt/tags/tag60.xml" ContentType="application/vnd.openxmlformats-officedocument.presentationml.tags+xml"/>
  <Override PartName="/ppt/tags/tag298.xml" ContentType="application/vnd.openxmlformats-officedocument.presentationml.tags+xml"/>
  <Override PartName="/ppt/tags/tag314.xml" ContentType="application/vnd.openxmlformats-officedocument.presentationml.tags+xml"/>
  <Override PartName="/ppt/tags/tag361.xml" ContentType="application/vnd.openxmlformats-officedocument.presentationml.tags+xml"/>
  <Override PartName="/ppt/slideMasters/slideMaster5.xml" ContentType="application/vnd.openxmlformats-officedocument.presentationml.slideMaster+xml"/>
  <Override PartName="/ppt/tags/tag106.xml" ContentType="application/vnd.openxmlformats-officedocument.presentationml.tags+xml"/>
  <Override PartName="/ppt/tags/tag153.xml" ContentType="application/vnd.openxmlformats-officedocument.presentationml.tags+xml"/>
  <Override PartName="/ppt/notesSlides/notesSlide4.xml" ContentType="application/vnd.openxmlformats-officedocument.presentationml.notesSlide+xml"/>
  <Override PartName="/ppt/slides/slide38.xml" ContentType="application/vnd.openxmlformats-officedocument.presentationml.slide+xml"/>
  <Override PartName="/ppt/tags/tag131.xml" ContentType="application/vnd.openxmlformats-officedocument.presentationml.tags+xml"/>
  <Override PartName="/ppt/tags/tag229.xml" ContentType="application/vnd.openxmlformats-officedocument.presentationml.tags+xml"/>
  <Override PartName="/ppt/tags/tag276.xml" ContentType="application/vnd.openxmlformats-officedocument.presentationml.tags+xml"/>
  <Override PartName="/ppt/tags/tag98.xml" ContentType="application/vnd.openxmlformats-officedocument.presentationml.tags+xml"/>
  <Override PartName="/ppt/tags/tag207.xml" ContentType="application/vnd.openxmlformats-officedocument.presentationml.tags+xml"/>
  <Override PartName="/ppt/tags/tag25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ags/tag2.xml" ContentType="application/vnd.openxmlformats-officedocument.presentationml.tags+xml"/>
  <Override PartName="/ppt/slideLayouts/slideLayout15.xml" ContentType="application/vnd.openxmlformats-officedocument.presentationml.slideLayout+xml"/>
  <Override PartName="/ppt/tags/tag87.xml" ContentType="application/vnd.openxmlformats-officedocument.presentationml.tags+xml"/>
  <Default Extension="wmf" ContentType="image/x-wmf"/>
  <Override PartName="/ppt/tags/tag243.xml" ContentType="application/vnd.openxmlformats-officedocument.presentationml.tags+xml"/>
  <Override PartName="/ppt/tags/tag290.xml" ContentType="application/vnd.openxmlformats-officedocument.presentationml.tags+xml"/>
  <Override PartName="/ppt/tags/tag29.xml" ContentType="application/vnd.openxmlformats-officedocument.presentationml.tags+xml"/>
  <Override PartName="/ppt/tags/tag76.xml" ContentType="application/vnd.openxmlformats-officedocument.presentationml.tags+xml"/>
  <Override PartName="/ppt/tags/tag232.xml" ContentType="application/vnd.openxmlformats-officedocument.presentationml.tags+xml"/>
  <Override PartName="/ppt/tags/tag319.xml" ContentType="application/vnd.openxmlformats-officedocument.presentationml.tags+xml"/>
  <Override PartName="/ppt/tags/tag366.xml" ContentType="application/vnd.openxmlformats-officedocument.presentationml.tags+xml"/>
  <Override PartName="/ppt/tags/tag377.xml" ContentType="application/vnd.openxmlformats-officedocument.presentationml.tags+xml"/>
  <Override PartName="/ppt/slides/slide30.xml" ContentType="application/vnd.openxmlformats-officedocument.presentationml.slide+xml"/>
  <Override PartName="/ppt/tags/tag18.xml" ContentType="application/vnd.openxmlformats-officedocument.presentationml.tags+xml"/>
  <Override PartName="/ppt/tags/tag54.xml" ContentType="application/vnd.openxmlformats-officedocument.presentationml.tags+xml"/>
  <Override PartName="/ppt/tags/tag65.xml" ContentType="application/vnd.openxmlformats-officedocument.presentationml.tags+xml"/>
  <Override PartName="/ppt/tags/tag158.xml" ContentType="application/vnd.openxmlformats-officedocument.presentationml.tags+xml"/>
  <Override PartName="/ppt/tags/tag169.xml" ContentType="application/vnd.openxmlformats-officedocument.presentationml.tags+xml"/>
  <Override PartName="/ppt/tags/tag210.xml" ContentType="application/vnd.openxmlformats-officedocument.presentationml.tags+xml"/>
  <Override PartName="/ppt/tags/tag221.xml" ContentType="application/vnd.openxmlformats-officedocument.presentationml.tags+xml"/>
  <Override PartName="/ppt/tags/tag308.xml" ContentType="application/vnd.openxmlformats-officedocument.presentationml.tags+xml"/>
  <Override PartName="/ppt/tags/tag355.xml" ContentType="application/vnd.openxmlformats-officedocument.presentationml.tags+xml"/>
  <Override PartName="/ppt/tags/tag43.xml" ContentType="application/vnd.openxmlformats-officedocument.presentationml.tags+xml"/>
  <Override PartName="/ppt/tags/tag90.xml" ContentType="application/vnd.openxmlformats-officedocument.presentationml.tags+xml"/>
  <Override PartName="/ppt/tags/tag147.xml" ContentType="application/vnd.openxmlformats-officedocument.presentationml.tags+xml"/>
  <Override PartName="/ppt/tags/tag194.xml" ContentType="application/vnd.openxmlformats-officedocument.presentationml.tags+xml"/>
  <Override PartName="/ppt/tags/tag344.xml" ContentType="application/vnd.openxmlformats-officedocument.presentationml.tags+xml"/>
  <Override PartName="/ppt/theme/theme12.xml" ContentType="application/vnd.openxmlformats-officedocument.theme+xml"/>
  <Override PartName="/ppt/tags/tag32.xml" ContentType="application/vnd.openxmlformats-officedocument.presentationml.tags+xml"/>
  <Override PartName="/ppt/tags/tag136.xml" ContentType="application/vnd.openxmlformats-officedocument.presentationml.tags+xml"/>
  <Override PartName="/ppt/tags/tag183.xml" ContentType="application/vnd.openxmlformats-officedocument.presentationml.tags+xml"/>
  <Override PartName="/ppt/tags/tag322.xml" ContentType="application/vnd.openxmlformats-officedocument.presentationml.tags+xml"/>
  <Override PartName="/ppt/tags/tag333.xml" ContentType="application/vnd.openxmlformats-officedocument.presentationml.tags+xml"/>
  <Override PartName="/ppt/tags/tag380.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tags/tag114.xml" ContentType="application/vnd.openxmlformats-officedocument.presentationml.tags+xml"/>
  <Override PartName="/ppt/tags/tag125.xml" ContentType="application/vnd.openxmlformats-officedocument.presentationml.tags+xml"/>
  <Override PartName="/ppt/tags/tag161.xml" ContentType="application/vnd.openxmlformats-officedocument.presentationml.tags+xml"/>
  <Override PartName="/ppt/tags/tag172.xml" ContentType="application/vnd.openxmlformats-officedocument.presentationml.tags+xml"/>
  <Override PartName="/ppt/tags/tag259.xml" ContentType="application/vnd.openxmlformats-officedocument.presentationml.tags+xml"/>
  <Override PartName="/ppt/tags/tag311.xml" ContentType="application/vnd.openxmlformats-officedocument.presentationml.tags+xml"/>
  <Override PartName="/ppt/slideMasters/slideMaster2.xml" ContentType="application/vnd.openxmlformats-officedocument.presentationml.slideMaster+xml"/>
  <Override PartName="/ppt/theme/theme4.xml" ContentType="application/vnd.openxmlformats-officedocument.theme+xml"/>
  <Override PartName="/ppt/tags/tag7.xml" ContentType="application/vnd.openxmlformats-officedocument.presentationml.tags+xml"/>
  <Override PartName="/ppt/notesSlides/notesSlide1.xml" ContentType="application/vnd.openxmlformats-officedocument.presentationml.notesSlide+xml"/>
  <Override PartName="/ppt/tags/tag103.xml" ContentType="application/vnd.openxmlformats-officedocument.presentationml.tags+xml"/>
  <Override PartName="/ppt/tags/tag150.xml" ContentType="application/vnd.openxmlformats-officedocument.presentationml.tags+xml"/>
  <Override PartName="/ppt/tags/tag248.xml" ContentType="application/vnd.openxmlformats-officedocument.presentationml.tags+xml"/>
  <Override PartName="/ppt/tags/tag295.xml" ContentType="application/vnd.openxmlformats-officedocument.presentationml.tags+xml"/>
  <Override PartName="/ppt/tags/tag300.xml" ContentType="application/vnd.openxmlformats-officedocument.presentationml.tags+xml"/>
  <Override PartName="/ppt/tags/tag226.xml" ContentType="application/vnd.openxmlformats-officedocument.presentationml.tags+xml"/>
  <Override PartName="/ppt/tags/tag237.xml" ContentType="application/vnd.openxmlformats-officedocument.presentationml.tags+xml"/>
  <Override PartName="/ppt/tags/tag273.xml" ContentType="application/vnd.openxmlformats-officedocument.presentationml.tags+xml"/>
  <Override PartName="/ppt/tags/tag284.xml" ContentType="application/vnd.openxmlformats-officedocument.presentationml.tags+xml"/>
  <Override PartName="/ppt/slides/slide24.xml" ContentType="application/vnd.openxmlformats-officedocument.presentationml.slide+xml"/>
  <Override PartName="/ppt/slides/slide35.xml" ContentType="application/vnd.openxmlformats-officedocument.presentationml.slide+xml"/>
  <Override PartName="/ppt/tags/tag59.xml" ContentType="application/vnd.openxmlformats-officedocument.presentationml.tags+xml"/>
  <Override PartName="/ppt/tags/tag215.xml" ContentType="application/vnd.openxmlformats-officedocument.presentationml.tags+xml"/>
  <Override PartName="/ppt/tags/tag262.xml" ContentType="application/vnd.openxmlformats-officedocument.presentationml.tags+xml"/>
  <Override PartName="/ppt/slides/slide13.xml" ContentType="application/vnd.openxmlformats-officedocument.presentationml.slide+xml"/>
  <Override PartName="/ppt/slideLayouts/slideLayout1.xml" ContentType="application/vnd.openxmlformats-officedocument.presentationml.slideLayout+xml"/>
  <Override PartName="/ppt/tags/tag37.xml" ContentType="application/vnd.openxmlformats-officedocument.presentationml.tags+xml"/>
  <Override PartName="/ppt/tags/tag48.xml" ContentType="application/vnd.openxmlformats-officedocument.presentationml.tags+xml"/>
  <Override PartName="/ppt/tags/tag84.xml" ContentType="application/vnd.openxmlformats-officedocument.presentationml.tags+xml"/>
  <Override PartName="/ppt/tags/tag95.xml" ContentType="application/vnd.openxmlformats-officedocument.presentationml.tags+xml"/>
  <Override PartName="/ppt/tags/tag188.xml" ContentType="application/vnd.openxmlformats-officedocument.presentationml.tags+xml"/>
  <Override PartName="/ppt/tags/tag199.xml" ContentType="application/vnd.openxmlformats-officedocument.presentationml.tags+xml"/>
  <Override PartName="/ppt/tags/tag204.xml" ContentType="application/vnd.openxmlformats-officedocument.presentationml.tags+xml"/>
  <Override PartName="/ppt/tags/tag251.xml" ContentType="application/vnd.openxmlformats-officedocument.presentationml.tags+xml"/>
  <Override PartName="/ppt/tags/tag338.xml" ContentType="application/vnd.openxmlformats-officedocument.presentationml.tags+xml"/>
  <Override PartName="/ppt/tags/tag349.xml" ContentType="application/vnd.openxmlformats-officedocument.presentationml.tags+xml"/>
  <Default Extension="wav" ContentType="audio/wav"/>
  <Override PartName="/ppt/tags/tag385.xml" ContentType="application/vnd.openxmlformats-officedocument.presentationml.tags+xml"/>
  <Override PartName="/ppt/slideLayouts/slideLayout12.xml" ContentType="application/vnd.openxmlformats-officedocument.presentationml.slideLayout+xml"/>
  <Override PartName="/ppt/tags/tag26.xml" ContentType="application/vnd.openxmlformats-officedocument.presentationml.tags+xml"/>
  <Override PartName="/ppt/tags/tag73.xml" ContentType="application/vnd.openxmlformats-officedocument.presentationml.tags+xml"/>
  <Override PartName="/ppt/tags/tag177.xml" ContentType="application/vnd.openxmlformats-officedocument.presentationml.tags+xml"/>
  <Override PartName="/ppt/tags/tag240.xml" ContentType="application/vnd.openxmlformats-officedocument.presentationml.tags+xml"/>
  <Override PartName="/ppt/tags/tag327.xml" ContentType="application/vnd.openxmlformats-officedocument.presentationml.tags+xml"/>
  <Override PartName="/ppt/tags/tag374.xml" ContentType="application/vnd.openxmlformats-officedocument.presentationml.tags+xml"/>
  <Override PartName="/ppt/tags/tag15.xml" ContentType="application/vnd.openxmlformats-officedocument.presentationml.tags+xml"/>
  <Override PartName="/ppt/tags/tag62.xml" ContentType="application/vnd.openxmlformats-officedocument.presentationml.tags+xml"/>
  <Override PartName="/ppt/tags/tag119.xml" ContentType="application/vnd.openxmlformats-officedocument.presentationml.tags+xml"/>
  <Override PartName="/ppt/tags/tag166.xml" ContentType="application/vnd.openxmlformats-officedocument.presentationml.tags+xml"/>
  <Override PartName="/ppt/tags/tag316.xml" ContentType="application/vnd.openxmlformats-officedocument.presentationml.tags+xml"/>
  <Override PartName="/ppt/tags/tag363.xml" ContentType="application/vnd.openxmlformats-officedocument.presentationml.tags+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ags/tag40.xml" ContentType="application/vnd.openxmlformats-officedocument.presentationml.tags+xml"/>
  <Override PartName="/ppt/tags/tag51.xml" ContentType="application/vnd.openxmlformats-officedocument.presentationml.tags+xml"/>
  <Override PartName="/ppt/tags/tag108.xml" ContentType="application/vnd.openxmlformats-officedocument.presentationml.tags+xml"/>
  <Override PartName="/ppt/tags/tag155.xml" ContentType="application/vnd.openxmlformats-officedocument.presentationml.tags+xml"/>
  <Override PartName="/ppt/tags/tag289.xml" ContentType="application/vnd.openxmlformats-officedocument.presentationml.tags+xml"/>
  <Override PartName="/ppt/tags/tag305.xml" ContentType="application/vnd.openxmlformats-officedocument.presentationml.tags+xml"/>
  <Override PartName="/ppt/tags/tag341.xml" ContentType="application/vnd.openxmlformats-officedocument.presentationml.tags+xml"/>
  <Override PartName="/ppt/tags/tag352.xml" ContentType="application/vnd.openxmlformats-officedocument.presentationml.tags+xml"/>
  <Override PartName="/ppt/tags/tag133.xml" ContentType="application/vnd.openxmlformats-officedocument.presentationml.tags+xml"/>
  <Override PartName="/ppt/tags/tag144.xml" ContentType="application/vnd.openxmlformats-officedocument.presentationml.tags+xml"/>
  <Override PartName="/ppt/tags/tag180.xml" ContentType="application/vnd.openxmlformats-officedocument.presentationml.tags+xml"/>
  <Override PartName="/ppt/tags/tag191.xml" ContentType="application/vnd.openxmlformats-officedocument.presentationml.tags+xml"/>
  <Override PartName="/ppt/tags/tag278.xml" ContentType="application/vnd.openxmlformats-officedocument.presentationml.tags+xml"/>
  <Override PartName="/ppt/tags/tag330.xml" ContentType="application/vnd.openxmlformats-officedocument.presentationml.tags+xml"/>
  <Override PartName="/ppt/slides/slide29.xml" ContentType="application/vnd.openxmlformats-officedocument.presentationml.slide+xml"/>
  <Override PartName="/ppt/tags/tag122.xml" ContentType="application/vnd.openxmlformats-officedocument.presentationml.tags+xml"/>
  <Override PartName="/ppt/tags/tag209.xml" ContentType="application/vnd.openxmlformats-officedocument.presentationml.tags+xml"/>
  <Override PartName="/ppt/tags/tag256.xml" ContentType="application/vnd.openxmlformats-officedocument.presentationml.tags+xml"/>
  <Override PartName="/ppt/tags/tag267.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tags/tag89.xml" ContentType="application/vnd.openxmlformats-officedocument.presentationml.tags+xml"/>
  <Override PartName="/ppt/tags/tag111.xml" ContentType="application/vnd.openxmlformats-officedocument.presentationml.tags+xml"/>
  <Override PartName="/ppt/tags/tag245.xml" ContentType="application/vnd.openxmlformats-officedocument.presentationml.tags+xml"/>
  <Override PartName="/ppt/tags/tag292.xml" ContentType="application/vnd.openxmlformats-officedocument.presentationml.tags+xml"/>
  <Override PartName="/ppt/theme/theme1.xml" ContentType="application/vnd.openxmlformats-officedocument.theme+xml"/>
  <Override PartName="/ppt/tags/tag78.xml" ContentType="application/vnd.openxmlformats-officedocument.presentationml.tags+xml"/>
  <Override PartName="/ppt/tags/tag100.xml" ContentType="application/vnd.openxmlformats-officedocument.presentationml.tags+xml"/>
  <Override PartName="/ppt/tags/tag234.xml" ContentType="application/vnd.openxmlformats-officedocument.presentationml.tags+xml"/>
  <Override PartName="/ppt/tags/tag281.xml" ContentType="application/vnd.openxmlformats-officedocument.presentationml.tags+xml"/>
  <Override PartName="/ppt/tags/tag368.xml" ContentType="application/vnd.openxmlformats-officedocument.presentationml.tags+xml"/>
  <Override PartName="/ppt/tags/tag379.xml" ContentType="application/vnd.openxmlformats-officedocument.presentationml.tags+xml"/>
  <Override PartName="/ppt/slides/slide32.xml" ContentType="application/vnd.openxmlformats-officedocument.presentationml.slide+xml"/>
  <Override PartName="/ppt/tags/tag56.xml" ContentType="application/vnd.openxmlformats-officedocument.presentationml.tags+xml"/>
  <Override PartName="/ppt/tags/tag67.xml" ContentType="application/vnd.openxmlformats-officedocument.presentationml.tags+xml"/>
  <Override PartName="/ppt/tags/tag223.xml" ContentType="application/vnd.openxmlformats-officedocument.presentationml.tags+xml"/>
  <Override PartName="/ppt/tags/tag270.xml" ContentType="application/vnd.openxmlformats-officedocument.presentationml.tags+xml"/>
  <Override PartName="/ppt/tags/tag357.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tags/tag45.xml" ContentType="application/vnd.openxmlformats-officedocument.presentationml.tags+xml"/>
  <Override PartName="/ppt/tags/tag92.xml" ContentType="application/vnd.openxmlformats-officedocument.presentationml.tags+xml"/>
  <Override PartName="/ppt/tags/tag149.xml" ContentType="application/vnd.openxmlformats-officedocument.presentationml.tags+xml"/>
  <Override PartName="/ppt/tags/tag196.xml" ContentType="application/vnd.openxmlformats-officedocument.presentationml.tags+xml"/>
  <Override PartName="/ppt/tags/tag201.xml" ContentType="application/vnd.openxmlformats-officedocument.presentationml.tags+xml"/>
  <Override PartName="/ppt/tags/tag212.xml" ContentType="application/vnd.openxmlformats-officedocument.presentationml.tags+xml"/>
  <Override PartName="/ppt/tags/tag346.xml" ContentType="application/vnd.openxmlformats-officedocument.presentationml.tags+xml"/>
  <Override PartName="/ppt/tags/tag34.xml" ContentType="application/vnd.openxmlformats-officedocument.presentationml.tags+xml"/>
  <Override PartName="/ppt/tags/tag81.xml" ContentType="application/vnd.openxmlformats-officedocument.presentationml.tags+xml"/>
  <Override PartName="/ppt/tags/tag138.xml" ContentType="application/vnd.openxmlformats-officedocument.presentationml.tags+xml"/>
  <Override PartName="/ppt/tags/tag185.xml" ContentType="application/vnd.openxmlformats-officedocument.presentationml.tags+xml"/>
  <Override PartName="/ppt/tags/tag324.xml" ContentType="application/vnd.openxmlformats-officedocument.presentationml.tags+xml"/>
  <Override PartName="/ppt/tags/tag335.xml" ContentType="application/vnd.openxmlformats-officedocument.presentationml.tags+xml"/>
  <Override PartName="/ppt/tags/tag371.xml" ContentType="application/vnd.openxmlformats-officedocument.presentationml.tags+xml"/>
  <Override PartName="/ppt/tags/tag382.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70.xml" ContentType="application/vnd.openxmlformats-officedocument.presentationml.tags+xml"/>
  <Override PartName="/ppt/tags/tag116.xml" ContentType="application/vnd.openxmlformats-officedocument.presentationml.tags+xml"/>
  <Override PartName="/ppt/tags/tag127.xml" ContentType="application/vnd.openxmlformats-officedocument.presentationml.tags+xml"/>
  <Override PartName="/ppt/tags/tag163.xml" ContentType="application/vnd.openxmlformats-officedocument.presentationml.tags+xml"/>
  <Override PartName="/ppt/tags/tag174.xml" ContentType="application/vnd.openxmlformats-officedocument.presentationml.tags+xml"/>
  <Override PartName="/ppt/tags/tag313.xml" ContentType="application/vnd.openxmlformats-officedocument.presentationml.tags+xml"/>
  <Override PartName="/ppt/tags/tag360.xml" ContentType="application/vnd.openxmlformats-officedocument.presentationml.tags+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tags/tag9.xml" ContentType="application/vnd.openxmlformats-officedocument.presentationml.tags+xml"/>
  <Override PartName="/ppt/tags/tag105.xml" ContentType="application/vnd.openxmlformats-officedocument.presentationml.tags+xml"/>
  <Override PartName="/ppt/tags/tag152.xml" ContentType="application/vnd.openxmlformats-officedocument.presentationml.tags+xml"/>
  <Override PartName="/ppt/tags/tag297.xml" ContentType="application/vnd.openxmlformats-officedocument.presentationml.tags+xml"/>
  <Override PartName="/ppt/tags/tag302.xml" ContentType="application/vnd.openxmlformats-officedocument.presentationml.tags+xml"/>
  <Override PartName="/ppt/tags/tag141.xml" ContentType="application/vnd.openxmlformats-officedocument.presentationml.tags+xml"/>
  <Override PartName="/ppt/notesSlides/notesSlide3.xml" ContentType="application/vnd.openxmlformats-officedocument.presentationml.notesSlide+xml"/>
  <Override PartName="/ppt/tags/tag228.xml" ContentType="application/vnd.openxmlformats-officedocument.presentationml.tags+xml"/>
  <Override PartName="/ppt/tags/tag239.xml" ContentType="application/vnd.openxmlformats-officedocument.presentationml.tags+xml"/>
  <Override PartName="/ppt/tags/tag275.xml" ContentType="application/vnd.openxmlformats-officedocument.presentationml.tags+xml"/>
  <Override PartName="/ppt/tags/tag286.xml" ContentType="application/vnd.openxmlformats-officedocument.presentationml.tags+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ags/tag130.xml" ContentType="application/vnd.openxmlformats-officedocument.presentationml.tags+xml"/>
  <Override PartName="/ppt/tags/tag217.xml" ContentType="application/vnd.openxmlformats-officedocument.presentationml.tags+xml"/>
  <Override PartName="/ppt/tags/tag264.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tags/tag39.xml" ContentType="application/vnd.openxmlformats-officedocument.presentationml.tags+xml"/>
  <Override PartName="/ppt/tags/tag86.xml" ContentType="application/vnd.openxmlformats-officedocument.presentationml.tags+xml"/>
  <Override PartName="/ppt/tags/tag97.xml" ContentType="application/vnd.openxmlformats-officedocument.presentationml.tags+xml"/>
  <Override PartName="/ppt/tags/tag206.xml" ContentType="application/vnd.openxmlformats-officedocument.presentationml.tags+xml"/>
  <Override PartName="/ppt/tags/tag253.xml" ContentType="application/vnd.openxmlformats-officedocument.presentationml.tags+xml"/>
  <Override PartName="/ppt/tags/tag1.xml" ContentType="application/vnd.openxmlformats-officedocument.presentationml.tags+xml"/>
  <Override PartName="/ppt/slideLayouts/slideLayout14.xml" ContentType="application/vnd.openxmlformats-officedocument.presentationml.slideLayout+xml"/>
  <Override PartName="/ppt/tags/tag28.xml" ContentType="application/vnd.openxmlformats-officedocument.presentationml.tags+xml"/>
  <Override PartName="/ppt/tags/tag75.xml" ContentType="application/vnd.openxmlformats-officedocument.presentationml.tags+xml"/>
  <Override PartName="/ppt/tags/tag179.xml" ContentType="application/vnd.openxmlformats-officedocument.presentationml.tags+xml"/>
  <Override PartName="/ppt/tags/tag231.xml" ContentType="application/vnd.openxmlformats-officedocument.presentationml.tags+xml"/>
  <Override PartName="/ppt/tags/tag242.xml" ContentType="application/vnd.openxmlformats-officedocument.presentationml.tags+xml"/>
  <Override PartName="/ppt/tags/tag329.xml" ContentType="application/vnd.openxmlformats-officedocument.presentationml.tags+xml"/>
  <Override PartName="/ppt/tags/tag376.xml" ContentType="application/vnd.openxmlformats-officedocument.presentationml.tags+xml"/>
  <Override PartName="/ppt/tags/tag17.xml" ContentType="application/vnd.openxmlformats-officedocument.presentationml.tags+xml"/>
  <Override PartName="/ppt/tags/tag64.xml" ContentType="application/vnd.openxmlformats-officedocument.presentationml.tags+xml"/>
  <Override PartName="/ppt/tags/tag168.xml" ContentType="application/vnd.openxmlformats-officedocument.presentationml.tags+xml"/>
  <Override PartName="/ppt/tags/tag220.xml" ContentType="application/vnd.openxmlformats-officedocument.presentationml.tags+xml"/>
  <Override PartName="/ppt/tags/tag318.xml" ContentType="application/vnd.openxmlformats-officedocument.presentationml.tags+xml"/>
  <Override PartName="/ppt/tags/tag365.xml" ContentType="application/vnd.openxmlformats-officedocument.presentationml.tags+xml"/>
  <Override PartName="/ppt/slideMasters/slideMaster9.xml" ContentType="application/vnd.openxmlformats-officedocument.presentationml.slideMaster+xml"/>
  <Default Extension="gif" ContentType="image/gif"/>
  <Override PartName="/ppt/tags/tag53.xml" ContentType="application/vnd.openxmlformats-officedocument.presentationml.tags+xml"/>
  <Override PartName="/ppt/tags/tag157.xml" ContentType="application/vnd.openxmlformats-officedocument.presentationml.tags+xml"/>
  <Override PartName="/ppt/tags/tag307.xml" ContentType="application/vnd.openxmlformats-officedocument.presentationml.tags+xml"/>
  <Override PartName="/ppt/tags/tag343.xml" ContentType="application/vnd.openxmlformats-officedocument.presentationml.tags+xml"/>
  <Override PartName="/ppt/tags/tag354.xml" ContentType="application/vnd.openxmlformats-officedocument.presentationml.tags+xml"/>
  <Override PartName="/ppt/tags/tag31.xml" ContentType="application/vnd.openxmlformats-officedocument.presentationml.tags+xml"/>
  <Override PartName="/ppt/tags/tag42.xml" ContentType="application/vnd.openxmlformats-officedocument.presentationml.tags+xml"/>
  <Override PartName="/ppt/tags/tag135.xml" ContentType="application/vnd.openxmlformats-officedocument.presentationml.tags+xml"/>
  <Override PartName="/ppt/tags/tag146.xml" ContentType="application/vnd.openxmlformats-officedocument.presentationml.tags+xml"/>
  <Override PartName="/ppt/tags/tag182.xml" ContentType="application/vnd.openxmlformats-officedocument.presentationml.tags+xml"/>
  <Override PartName="/ppt/tags/tag193.xml" ContentType="application/vnd.openxmlformats-officedocument.presentationml.tags+xml"/>
  <Override PartName="/ppt/tags/tag332.xml" ContentType="application/vnd.openxmlformats-officedocument.presentationml.tags+xml"/>
  <Override PartName="/ppt/theme/theme11.xml" ContentType="application/vnd.openxmlformats-officedocument.theme+xml"/>
  <Override PartName="/ppt/tags/tag20.xml" ContentType="application/vnd.openxmlformats-officedocument.presentationml.tags+xml"/>
  <Override PartName="/ppt/tags/tag124.xml" ContentType="application/vnd.openxmlformats-officedocument.presentationml.tags+xml"/>
  <Override PartName="/ppt/tags/tag171.xml" ContentType="application/vnd.openxmlformats-officedocument.presentationml.tags+xml"/>
  <Override PartName="/ppt/tags/tag269.xml" ContentType="application/vnd.openxmlformats-officedocument.presentationml.tags+xml"/>
  <Override PartName="/ppt/tags/tag321.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tags/tag113.xml" ContentType="application/vnd.openxmlformats-officedocument.presentationml.tags+xml"/>
  <Override PartName="/ppt/tags/tag160.xml" ContentType="application/vnd.openxmlformats-officedocument.presentationml.tags+xml"/>
  <Override PartName="/ppt/tags/tag247.xml" ContentType="application/vnd.openxmlformats-officedocument.presentationml.tags+xml"/>
  <Override PartName="/ppt/tags/tag258.xml" ContentType="application/vnd.openxmlformats-officedocument.presentationml.tags+xml"/>
  <Override PartName="/ppt/tags/tag294.xml" ContentType="application/vnd.openxmlformats-officedocument.presentationml.tags+xml"/>
  <Override PartName="/ppt/tags/tag310.xml" ContentType="application/vnd.openxmlformats-officedocument.presentationml.tags+xml"/>
  <Override PartName="/ppt/slideMasters/slideMaster1.xml" ContentType="application/vnd.openxmlformats-officedocument.presentationml.slideMaster+xml"/>
  <Override PartName="/ppt/theme/theme3.xml" ContentType="application/vnd.openxmlformats-officedocument.theme+xml"/>
  <Override PartName="/ppt/tags/tag102.xml" ContentType="application/vnd.openxmlformats-officedocument.presentationml.tags+xml"/>
  <Override PartName="/ppt/tags/tag236.xml" ContentType="application/vnd.openxmlformats-officedocument.presentationml.tags+xml"/>
  <Override PartName="/ppt/tags/tag283.xml" ContentType="application/vnd.openxmlformats-officedocument.presentationml.tags+xml"/>
  <Override PartName="/ppt/slides/slide34.xml" ContentType="application/vnd.openxmlformats-officedocument.presentationml.slide+xml"/>
  <Override PartName="/ppt/tags/tag58.xml" ContentType="application/vnd.openxmlformats-officedocument.presentationml.tags+xml"/>
  <Override PartName="/ppt/tags/tag69.xml" ContentType="application/vnd.openxmlformats-officedocument.presentationml.tags+xml"/>
  <Override PartName="/ppt/tags/tag225.xml" ContentType="application/vnd.openxmlformats-officedocument.presentationml.tags+xml"/>
  <Override PartName="/ppt/tags/tag272.xml" ContentType="application/vnd.openxmlformats-officedocument.presentationml.tags+xml"/>
  <Override PartName="/ppt/tags/tag359.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tags/tag47.xml" ContentType="application/vnd.openxmlformats-officedocument.presentationml.tags+xml"/>
  <Override PartName="/ppt/tags/tag94.xml" ContentType="application/vnd.openxmlformats-officedocument.presentationml.tags+xml"/>
  <Override PartName="/ppt/tags/tag198.xml" ContentType="application/vnd.openxmlformats-officedocument.presentationml.tags+xml"/>
  <Override PartName="/ppt/tags/tag203.xml" ContentType="application/vnd.openxmlformats-officedocument.presentationml.tags+xml"/>
  <Override PartName="/ppt/tags/tag214.xml" ContentType="application/vnd.openxmlformats-officedocument.presentationml.tags+xml"/>
  <Override PartName="/ppt/tags/tag250.xml" ContentType="application/vnd.openxmlformats-officedocument.presentationml.tags+xml"/>
  <Override PartName="/ppt/tags/tag261.xml" ContentType="application/vnd.openxmlformats-officedocument.presentationml.tags+xml"/>
  <Override PartName="/ppt/tags/tag348.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tags/tag36.xml" ContentType="application/vnd.openxmlformats-officedocument.presentationml.tags+xml"/>
  <Override PartName="/ppt/tags/tag83.xml" ContentType="application/vnd.openxmlformats-officedocument.presentationml.tags+xml"/>
  <Override PartName="/ppt/tags/tag187.xml" ContentType="application/vnd.openxmlformats-officedocument.presentationml.tags+xml"/>
  <Override PartName="/ppt/tags/tag337.xml" ContentType="application/vnd.openxmlformats-officedocument.presentationml.tags+xml"/>
  <Override PartName="/ppt/tags/tag384.xml" ContentType="application/vnd.openxmlformats-officedocument.presentationml.tags+xml"/>
  <Override PartName="/ppt/commentAuthors.xml" ContentType="application/vnd.openxmlformats-officedocument.presentationml.commentAuthors+xml"/>
  <Override PartName="/ppt/tags/tag14.xml" ContentType="application/vnd.openxmlformats-officedocument.presentationml.tags+xml"/>
  <Override PartName="/ppt/tags/tag25.xml" ContentType="application/vnd.openxmlformats-officedocument.presentationml.tags+xml"/>
  <Override PartName="/ppt/tags/tag61.xml" ContentType="application/vnd.openxmlformats-officedocument.presentationml.tags+xml"/>
  <Override PartName="/ppt/tags/tag72.xml" ContentType="application/vnd.openxmlformats-officedocument.presentationml.tags+xml"/>
  <Override PartName="/ppt/tags/tag118.xml" ContentType="application/vnd.openxmlformats-officedocument.presentationml.tags+xml"/>
  <Override PartName="/ppt/tags/tag129.xml" ContentType="application/vnd.openxmlformats-officedocument.presentationml.tags+xml"/>
  <Override PartName="/ppt/tags/tag165.xml" ContentType="application/vnd.openxmlformats-officedocument.presentationml.tags+xml"/>
  <Override PartName="/ppt/tags/tag176.xml" ContentType="application/vnd.openxmlformats-officedocument.presentationml.tags+xml"/>
  <Override PartName="/ppt/tags/tag315.xml" ContentType="application/vnd.openxmlformats-officedocument.presentationml.tags+xml"/>
  <Override PartName="/ppt/tags/tag326.xml" ContentType="application/vnd.openxmlformats-officedocument.presentationml.tags+xml"/>
  <Override PartName="/ppt/tags/tag362.xml" ContentType="application/vnd.openxmlformats-officedocument.presentationml.tags+xml"/>
  <Override PartName="/ppt/tags/tag373.xml" ContentType="application/vnd.openxmlformats-officedocument.presentationml.tags+xml"/>
  <Override PartName="/ppt/slideMasters/slideMaster6.xml" ContentType="application/vnd.openxmlformats-officedocument.presentationml.slideMaster+xml"/>
  <Override PartName="/ppt/theme/theme8.xml" ContentType="application/vnd.openxmlformats-officedocument.theme+xml"/>
  <Override PartName="/ppt/tags/tag50.xml" ContentType="application/vnd.openxmlformats-officedocument.presentationml.tags+xml"/>
  <Override PartName="/ppt/tags/tag107.xml" ContentType="application/vnd.openxmlformats-officedocument.presentationml.tags+xml"/>
  <Override PartName="/ppt/tags/tag154.xml" ContentType="application/vnd.openxmlformats-officedocument.presentationml.tags+xml"/>
  <Override PartName="/ppt/tags/tag299.xml" ContentType="application/vnd.openxmlformats-officedocument.presentationml.tags+xml"/>
  <Override PartName="/ppt/tags/tag304.xml" ContentType="application/vnd.openxmlformats-officedocument.presentationml.tags+xml"/>
  <Override PartName="/ppt/tags/tag351.xml" ContentType="application/vnd.openxmlformats-officedocument.presentationml.tags+xml"/>
  <Override PartName="/ppt/tags/tag143.xml" ContentType="application/vnd.openxmlformats-officedocument.presentationml.tags+xml"/>
  <Override PartName="/ppt/tags/tag190.xml" ContentType="application/vnd.openxmlformats-officedocument.presentationml.tags+xml"/>
  <Override PartName="/ppt/tags/tag277.xml" ContentType="application/vnd.openxmlformats-officedocument.presentationml.tags+xml"/>
  <Override PartName="/ppt/tags/tag288.xml" ContentType="application/vnd.openxmlformats-officedocument.presentationml.tags+xml"/>
  <Override PartName="/ppt/tags/tag340.xml" ContentType="application/vnd.openxmlformats-officedocument.presentationml.tags+xml"/>
  <Override PartName="/ppt/notesSlides/notesSlide5.xml" ContentType="application/vnd.openxmlformats-officedocument.presentationml.notesSlide+xml"/>
  <Override PartName="/ppt/slides/slide28.xml" ContentType="application/vnd.openxmlformats-officedocument.presentationml.slide+xml"/>
  <Override PartName="/ppt/tags/tag132.xml" ContentType="application/vnd.openxmlformats-officedocument.presentationml.tags+xml"/>
  <Override PartName="/ppt/tags/tag219.xml" ContentType="application/vnd.openxmlformats-officedocument.presentationml.tags+xml"/>
  <Override PartName="/ppt/tags/tag266.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tags/tag99.xml" ContentType="application/vnd.openxmlformats-officedocument.presentationml.tags+xml"/>
  <Override PartName="/ppt/tags/tag110.xml" ContentType="application/vnd.openxmlformats-officedocument.presentationml.tags+xml"/>
  <Override PartName="/ppt/tags/tag121.xml" ContentType="application/vnd.openxmlformats-officedocument.presentationml.tags+xml"/>
  <Override PartName="/ppt/tags/tag208.xml" ContentType="application/vnd.openxmlformats-officedocument.presentationml.tags+xml"/>
  <Override PartName="/ppt/tags/tag255.xml" ContentType="application/vnd.openxmlformats-officedocument.presentationml.tags+xml"/>
  <Override PartName="/ppt/tags/tag3.xml" ContentType="application/vnd.openxmlformats-officedocument.presentationml.tags+xml"/>
  <Default Extension="jpeg" ContentType="image/jpeg"/>
  <Override PartName="/ppt/slideLayouts/slideLayout16.xml" ContentType="application/vnd.openxmlformats-officedocument.presentationml.slideLayout+xml"/>
  <Override PartName="/ppt/tags/tag77.xml" ContentType="application/vnd.openxmlformats-officedocument.presentationml.tags+xml"/>
  <Override PartName="/ppt/tags/tag88.xml" ContentType="application/vnd.openxmlformats-officedocument.presentationml.tags+xml"/>
  <Override PartName="/ppt/tags/tag233.xml" ContentType="application/vnd.openxmlformats-officedocument.presentationml.tags+xml"/>
  <Override PartName="/ppt/tags/tag244.xml" ContentType="application/vnd.openxmlformats-officedocument.presentationml.tags+xml"/>
  <Override PartName="/ppt/tags/tag280.xml" ContentType="application/vnd.openxmlformats-officedocument.presentationml.tags+xml"/>
  <Override PartName="/ppt/tags/tag291.xml" ContentType="application/vnd.openxmlformats-officedocument.presentationml.tags+xml"/>
  <Override PartName="/ppt/tags/tag378.xml" ContentType="application/vnd.openxmlformats-officedocument.presentationml.tags+xml"/>
  <Override PartName="/ppt/slides/slide31.xml" ContentType="application/vnd.openxmlformats-officedocument.presentationml.slide+xml"/>
  <Override PartName="/ppt/tags/tag19.xml" ContentType="application/vnd.openxmlformats-officedocument.presentationml.tags+xml"/>
  <Override PartName="/ppt/tags/tag66.xml" ContentType="application/vnd.openxmlformats-officedocument.presentationml.tags+xml"/>
  <Override PartName="/ppt/tags/tag222.xml" ContentType="application/vnd.openxmlformats-officedocument.presentationml.tags+xml"/>
  <Override PartName="/ppt/tags/tag367.xml" ContentType="application/vnd.openxmlformats-officedocument.presentationml.tags+xml"/>
  <Override PartName="/ppt/slides/slide20.xml" ContentType="application/vnd.openxmlformats-officedocument.presentationml.slide+xml"/>
  <Override PartName="/ppt/tags/tag55.xml" ContentType="application/vnd.openxmlformats-officedocument.presentationml.tags+xml"/>
  <Override PartName="/ppt/tags/tag159.xml" ContentType="application/vnd.openxmlformats-officedocument.presentationml.tags+xml"/>
  <Override PartName="/ppt/tags/tag211.xml" ContentType="application/vnd.openxmlformats-officedocument.presentationml.tags+xml"/>
  <Override PartName="/ppt/tags/tag309.xml" ContentType="application/vnd.openxmlformats-officedocument.presentationml.tags+xml"/>
  <Override PartName="/ppt/tags/tag345.xml" ContentType="application/vnd.openxmlformats-officedocument.presentationml.tags+xml"/>
  <Override PartName="/ppt/tags/tag356.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80.xml" ContentType="application/vnd.openxmlformats-officedocument.presentationml.tags+xml"/>
  <Override PartName="/ppt/tags/tag91.xml" ContentType="application/vnd.openxmlformats-officedocument.presentationml.tags+xml"/>
  <Override PartName="/ppt/tags/tag137.xml" ContentType="application/vnd.openxmlformats-officedocument.presentationml.tags+xml"/>
  <Override PartName="/ppt/tags/tag148.xml" ContentType="application/vnd.openxmlformats-officedocument.presentationml.tags+xml"/>
  <Override PartName="/ppt/tags/tag184.xml" ContentType="application/vnd.openxmlformats-officedocument.presentationml.tags+xml"/>
  <Override PartName="/ppt/tags/tag195.xml" ContentType="application/vnd.openxmlformats-officedocument.presentationml.tags+xml"/>
  <Override PartName="/ppt/tags/tag200.xml" ContentType="application/vnd.openxmlformats-officedocument.presentationml.tags+xml"/>
  <Override PartName="/ppt/tags/tag334.xml" ContentType="application/vnd.openxmlformats-officedocument.presentationml.tags+xml"/>
  <Override PartName="/ppt/tags/tag381.xml" ContentType="application/vnd.openxmlformats-officedocument.presentationml.tags+xml"/>
  <Override PartName="/ppt/tags/tag22.xml" ContentType="application/vnd.openxmlformats-officedocument.presentationml.tags+xml"/>
  <Override PartName="/ppt/tags/tag126.xml" ContentType="application/vnd.openxmlformats-officedocument.presentationml.tags+xml"/>
  <Override PartName="/ppt/tags/tag173.xml" ContentType="application/vnd.openxmlformats-officedocument.presentationml.tags+xml"/>
  <Override PartName="/ppt/tags/tag323.xml" ContentType="application/vnd.openxmlformats-officedocument.presentationml.tags+xml"/>
  <Override PartName="/ppt/tags/tag370.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tags/tag115.xml" ContentType="application/vnd.openxmlformats-officedocument.presentationml.tags+xml"/>
  <Override PartName="/ppt/tags/tag162.xml" ContentType="application/vnd.openxmlformats-officedocument.presentationml.tags+xml"/>
  <Override PartName="/ppt/tags/tag249.xml" ContentType="application/vnd.openxmlformats-officedocument.presentationml.tags+xml"/>
  <Override PartName="/ppt/tags/tag296.xml" ContentType="application/vnd.openxmlformats-officedocument.presentationml.tags+xml"/>
  <Override PartName="/ppt/tags/tag301.xml" ContentType="application/vnd.openxmlformats-officedocument.presentationml.tags+xml"/>
  <Override PartName="/ppt/tags/tag312.xml" ContentType="application/vnd.openxmlformats-officedocument.presentationml.tags+xml"/>
  <Override PartName="/ppt/slideMasters/slideMaster3.xml" ContentType="application/vnd.openxmlformats-officedocument.presentationml.slideMaster+xml"/>
  <Override PartName="/ppt/notesSlides/notesSlide2.xml" ContentType="application/vnd.openxmlformats-officedocument.presentationml.notesSlide+xml"/>
  <Override PartName="/ppt/tags/tag104.xml" ContentType="application/vnd.openxmlformats-officedocument.presentationml.tags+xml"/>
  <Override PartName="/ppt/tags/tag151.xml" ContentType="application/vnd.openxmlformats-officedocument.presentationml.tags+xml"/>
  <Override PartName="/ppt/slides/slide36.xml" ContentType="application/vnd.openxmlformats-officedocument.presentationml.slide+xml"/>
  <Override PartName="/ppt/tags/tag227.xml" ContentType="application/vnd.openxmlformats-officedocument.presentationml.tags+xml"/>
  <Override PartName="/ppt/tags/tag274.xml" ContentType="application/vnd.openxmlformats-officedocument.presentationml.tags+xml"/>
  <Override PartName="/ppt/tags/tag49.xml" ContentType="application/vnd.openxmlformats-officedocument.presentationml.tags+xml"/>
  <Override PartName="/ppt/tags/tag96.xml" ContentType="application/vnd.openxmlformats-officedocument.presentationml.tags+xml"/>
  <Override PartName="/ppt/tags/tag205.xml" ContentType="application/vnd.openxmlformats-officedocument.presentationml.tags+xml"/>
  <Override PartName="/ppt/tags/tag252.xml" ContentType="application/vnd.openxmlformats-officedocument.presentationml.tags+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ags/tag189.xml" ContentType="application/vnd.openxmlformats-officedocument.presentationml.tags+xml"/>
  <Override PartName="/ppt/theme/themeOverride1.xml" ContentType="application/vnd.openxmlformats-officedocument.themeOverride+xml"/>
  <Override PartName="/ppt/tableStyles.xml" ContentType="application/vnd.openxmlformats-officedocument.presentationml.tableStyles+xml"/>
  <Override PartName="/ppt/tags/tag27.xml" ContentType="application/vnd.openxmlformats-officedocument.presentationml.tags+xml"/>
  <Override PartName="/ppt/tags/tag74.xml" ContentType="application/vnd.openxmlformats-officedocument.presentationml.tags+xml"/>
  <Override PartName="/ppt/tags/tag230.xml" ContentType="application/vnd.openxmlformats-officedocument.presentationml.tags+xml"/>
  <Override PartName="/ppt/tags/tag328.xml" ContentType="application/vnd.openxmlformats-officedocument.presentationml.tags+xml"/>
  <Override PartName="/ppt/tags/tag375.xml" ContentType="application/vnd.openxmlformats-officedocument.presentationml.tags+xml"/>
  <Override PartName="/ppt/tags/tag52.xml" ContentType="application/vnd.openxmlformats-officedocument.presentationml.tags+xml"/>
  <Override PartName="/ppt/tags/tag167.xml" ContentType="application/vnd.openxmlformats-officedocument.presentationml.tags+xml"/>
  <Override PartName="/ppt/tags/tag306.xml" ContentType="application/vnd.openxmlformats-officedocument.presentationml.tags+xml"/>
  <Override PartName="/ppt/tags/tag353.xml" ContentType="application/vnd.openxmlformats-officedocument.presentationml.tags+xml"/>
  <Override PartName="/ppt/tags/tag145.xml" ContentType="application/vnd.openxmlformats-officedocument.presentationml.tags+xml"/>
  <Override PartName="/ppt/tags/tag192.xml" ContentType="application/vnd.openxmlformats-officedocument.presentationml.tags+xml"/>
  <Override PartName="/ppt/tags/tag30.xml" ContentType="application/vnd.openxmlformats-officedocument.presentationml.tags+xml"/>
  <Override PartName="/ppt/tags/tag268.xml" ContentType="application/vnd.openxmlformats-officedocument.presentationml.tags+xml"/>
  <Override PartName="/ppt/tags/tag331.xml" ContentType="application/vnd.openxmlformats-officedocument.presentationml.tags+xml"/>
  <Override PartName="/ppt/slides/slide5.xml" ContentType="application/vnd.openxmlformats-officedocument.presentationml.slide+xml"/>
  <Override PartName="/ppt/slideLayouts/slideLayout7.xml" ContentType="application/vnd.openxmlformats-officedocument.presentationml.slideLayout+xml"/>
  <Override PartName="/ppt/tags/tag123.xml" ContentType="application/vnd.openxmlformats-officedocument.presentationml.tags+xml"/>
  <Override PartName="/ppt/tags/tag170.xml" ContentType="application/vnd.openxmlformats-officedocument.presentationml.tags+xml"/>
  <Override PartName="/ppt/tags/tag101.xml" ContentType="application/vnd.openxmlformats-officedocument.presentationml.tags+xml"/>
  <Override PartName="/ppt/tags/tag246.xml" ContentType="application/vnd.openxmlformats-officedocument.presentationml.tags+xml"/>
  <Override PartName="/ppt/tags/tag293.xml" ContentType="application/vnd.openxmlformats-officedocument.presentationml.tags+xml"/>
  <Override PartName="/ppt/slides/slide33.xml" ContentType="application/vnd.openxmlformats-officedocument.presentationml.slide+xml"/>
  <Override PartName="/ppt/tags/tag68.xml" ContentType="application/vnd.openxmlformats-officedocument.presentationml.tags+xml"/>
  <Override PartName="/ppt/tags/tag224.xml" ContentType="application/vnd.openxmlformats-officedocument.presentationml.tags+xml"/>
  <Override PartName="/ppt/tags/tag271.xml" ContentType="application/vnd.openxmlformats-officedocument.presentationml.tags+xml"/>
  <Override PartName="/ppt/tags/tag369.xml" ContentType="application/vnd.openxmlformats-officedocument.presentationml.tags+xml"/>
  <Override PartName="/ppt/presentation.xml" ContentType="application/vnd.openxmlformats-officedocument.presentationml.presentation.main+xml"/>
  <Override PartName="/ppt/tags/tag347.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tags/tag46.xml" ContentType="application/vnd.openxmlformats-officedocument.presentationml.tags+xml"/>
  <Override PartName="/ppt/tags/tag93.xml" ContentType="application/vnd.openxmlformats-officedocument.presentationml.tags+xml"/>
  <Override PartName="/ppt/tags/tag139.xml" ContentType="application/vnd.openxmlformats-officedocument.presentationml.tags+xml"/>
  <Override PartName="/ppt/tags/tag186.xml" ContentType="application/vnd.openxmlformats-officedocument.presentationml.tags+xml"/>
  <Override PartName="/ppt/tags/tag202.xml" ContentType="application/vnd.openxmlformats-officedocument.presentationml.tags+xml"/>
  <Override PartName="/ppt/slideLayouts/slideLayout10.xml" ContentType="application/vnd.openxmlformats-officedocument.presentationml.slideLayout+xml"/>
  <Override PartName="/ppt/tags/tag24.xml" ContentType="application/vnd.openxmlformats-officedocument.presentationml.tags+xml"/>
  <Override PartName="/ppt/tags/tag71.xml" ContentType="application/vnd.openxmlformats-officedocument.presentationml.tags+xml"/>
  <Override PartName="/ppt/tags/tag325.xml" ContentType="application/vnd.openxmlformats-officedocument.presentationml.tags+xml"/>
  <Override PartName="/ppt/tags/tag372.xml" ContentType="application/vnd.openxmlformats-officedocument.presentationml.tags+xml"/>
  <Override PartName="/ppt/tags/tag117.xml" ContentType="application/vnd.openxmlformats-officedocument.presentationml.tags+xml"/>
  <Override PartName="/ppt/tags/tag164.xml" ContentType="application/vnd.openxmlformats-officedocument.presentationml.tags+xml"/>
  <Override PartName="/ppt/theme/theme7.xml" ContentType="application/vnd.openxmlformats-officedocument.theme+xml"/>
  <Override PartName="/ppt/tags/tag142.xml" ContentType="application/vnd.openxmlformats-officedocument.presentationml.tags+xml"/>
  <Override PartName="/ppt/tags/tag287.xml" ContentType="application/vnd.openxmlformats-officedocument.presentationml.tags+xml"/>
  <Override PartName="/ppt/tags/tag303.xml" ContentType="application/vnd.openxmlformats-officedocument.presentationml.tags+xml"/>
  <Override PartName="/ppt/tags/tag350.xml" ContentType="application/vnd.openxmlformats-officedocument.presentationml.tags+xml"/>
  <Override PartName="/ppt/slides/slide27.xml" ContentType="application/vnd.openxmlformats-officedocument.presentationml.slide+xml"/>
  <Override PartName="/ppt/slideLayouts/slideLayout4.xml" ContentType="application/vnd.openxmlformats-officedocument.presentationml.slideLayout+xml"/>
  <Override PartName="/ppt/tags/tag120.xml" ContentType="application/vnd.openxmlformats-officedocument.presentationml.tags+xml"/>
  <Override PartName="/ppt/tags/tag218.xml" ContentType="application/vnd.openxmlformats-officedocument.presentationml.tags+xml"/>
  <Override PartName="/ppt/tags/tag265.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96" r:id="rId1"/>
    <p:sldMasterId id="2147483708" r:id="rId2"/>
    <p:sldMasterId id="2147483710" r:id="rId3"/>
    <p:sldMasterId id="2147483712" r:id="rId4"/>
    <p:sldMasterId id="2147483714" r:id="rId5"/>
    <p:sldMasterId id="2147483716" r:id="rId6"/>
    <p:sldMasterId id="2147483720" r:id="rId7"/>
    <p:sldMasterId id="2147483722" r:id="rId8"/>
    <p:sldMasterId id="2147483724" r:id="rId9"/>
    <p:sldMasterId id="2147483726" r:id="rId10"/>
    <p:sldMasterId id="2147483728" r:id="rId11"/>
  </p:sldMasterIdLst>
  <p:notesMasterIdLst>
    <p:notesMasterId r:id="rId50"/>
  </p:notesMasterIdLst>
  <p:sldIdLst>
    <p:sldId id="338" r:id="rId12"/>
    <p:sldId id="386" r:id="rId13"/>
    <p:sldId id="339" r:id="rId14"/>
    <p:sldId id="340" r:id="rId15"/>
    <p:sldId id="390" r:id="rId16"/>
    <p:sldId id="385" r:id="rId17"/>
    <p:sldId id="384" r:id="rId18"/>
    <p:sldId id="383" r:id="rId19"/>
    <p:sldId id="388" r:id="rId20"/>
    <p:sldId id="341" r:id="rId21"/>
    <p:sldId id="342" r:id="rId22"/>
    <p:sldId id="387" r:id="rId23"/>
    <p:sldId id="361" r:id="rId24"/>
    <p:sldId id="357" r:id="rId25"/>
    <p:sldId id="354" r:id="rId26"/>
    <p:sldId id="372" r:id="rId27"/>
    <p:sldId id="371" r:id="rId28"/>
    <p:sldId id="391" r:id="rId29"/>
    <p:sldId id="368" r:id="rId30"/>
    <p:sldId id="369" r:id="rId31"/>
    <p:sldId id="366" r:id="rId32"/>
    <p:sldId id="360" r:id="rId33"/>
    <p:sldId id="362" r:id="rId34"/>
    <p:sldId id="380" r:id="rId35"/>
    <p:sldId id="346" r:id="rId36"/>
    <p:sldId id="382" r:id="rId37"/>
    <p:sldId id="379" r:id="rId38"/>
    <p:sldId id="392" r:id="rId39"/>
    <p:sldId id="393" r:id="rId40"/>
    <p:sldId id="394" r:id="rId41"/>
    <p:sldId id="395" r:id="rId42"/>
    <p:sldId id="396" r:id="rId43"/>
    <p:sldId id="397" r:id="rId44"/>
    <p:sldId id="398" r:id="rId45"/>
    <p:sldId id="399" r:id="rId46"/>
    <p:sldId id="400" r:id="rId47"/>
    <p:sldId id="401" r:id="rId48"/>
    <p:sldId id="402" r:id="rId49"/>
  </p:sldIdLst>
  <p:sldSz cx="9144000" cy="6858000" type="screen4x3"/>
  <p:notesSz cx="6858000" cy="9144000"/>
  <p:custDataLst>
    <p:tags r:id="rId5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illiam G. Griswold" initials="WGG" lastIdx="3" clrIdx="0"/>
  <p:cmAuthor id="1" name="Bill" initials="wgg" lastIdx="7" clrIdx="1"/>
  <p:cmAuthor id="2" name="Bill Griswold" initials="wgg"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3366FF"/>
    </p:penClr>
  </p:showPr>
  <p:clrMru>
    <a:srgbClr val="FFFFCC"/>
    <a:srgbClr val="FF99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01" autoAdjust="0"/>
    <p:restoredTop sz="88204" autoAdjust="0"/>
  </p:normalViewPr>
  <p:slideViewPr>
    <p:cSldViewPr>
      <p:cViewPr>
        <p:scale>
          <a:sx n="100" d="100"/>
          <a:sy n="100" d="100"/>
        </p:scale>
        <p:origin x="-438" y="-48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086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slide" Target="slides/slide3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tags" Target="tags/tag1.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4CBC70-3425-4D9B-8A87-B03F5BC64B5B}" type="datetimeFigureOut">
              <a:rPr lang="en-US" smtClean="0"/>
              <a:pPr/>
              <a:t>10/5/2009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BB8F415-67F1-4893-9908-5A0FE396748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Draw data from </a:t>
            </a:r>
            <a:r>
              <a:rPr lang="en-US" dirty="0" err="1" smtClean="0"/>
              <a:t>CitiSense</a:t>
            </a:r>
            <a:r>
              <a:rPr lang="en-US" dirty="0" smtClean="0"/>
              <a:t>?</a:t>
            </a:r>
            <a:endParaRPr lang="en-US" dirty="0"/>
          </a:p>
        </p:txBody>
      </p:sp>
      <p:sp>
        <p:nvSpPr>
          <p:cNvPr id="4" name="Slide Number Placeholder 3"/>
          <p:cNvSpPr>
            <a:spLocks noGrp="1"/>
          </p:cNvSpPr>
          <p:nvPr>
            <p:ph type="sldNum" sz="quarter" idx="10"/>
          </p:nvPr>
        </p:nvSpPr>
        <p:spPr/>
        <p:txBody>
          <a:bodyPr/>
          <a:lstStyle/>
          <a:p>
            <a:fld id="{5BB8F415-67F1-4893-9908-5A0FE3967480}"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The alternative vision </a:t>
            </a:r>
            <a:r>
              <a:rPr lang="en-US" dirty="0" smtClean="0"/>
              <a:t>that I want</a:t>
            </a:r>
            <a:r>
              <a:rPr lang="en-US" baseline="0" dirty="0" smtClean="0"/>
              <a:t> to </a:t>
            </a:r>
            <a:r>
              <a:rPr lang="en-US" b="1" baseline="0" dirty="0" smtClean="0"/>
              <a:t>advocate</a:t>
            </a:r>
            <a:r>
              <a:rPr lang="en-US" baseline="0" dirty="0" smtClean="0"/>
              <a:t> today is what is called “ubiquitous computing”</a:t>
            </a:r>
            <a:r>
              <a:rPr lang="en-US" dirty="0" smtClean="0"/>
              <a:t> – </a:t>
            </a:r>
            <a:r>
              <a:rPr lang="en-US" b="1" i="0" dirty="0" smtClean="0"/>
              <a:t>or “embodied </a:t>
            </a:r>
            <a:r>
              <a:rPr lang="en-US" b="1" i="0" dirty="0" err="1" smtClean="0"/>
              <a:t>virtuality</a:t>
            </a:r>
            <a:r>
              <a:rPr lang="en-US" b="1" i="0" dirty="0" smtClean="0"/>
              <a:t>”</a:t>
            </a:r>
            <a:r>
              <a:rPr lang="en-US" baseline="0" dirty="0" smtClean="0"/>
              <a:t>– linking related parts of the physical and virtual worlds to make the physical world richer and more accessible, rather than abandoning it.  Just as reproducing the physical world is hard, so is linking the virtual world to the physical world.  But I’d argue that it’s the better thing to do.  </a:t>
            </a:r>
            <a:r>
              <a:rPr lang="en-US" b="1" baseline="0" dirty="0" smtClean="0"/>
              <a:t>As</a:t>
            </a:r>
            <a:r>
              <a:rPr lang="en-US" baseline="0" dirty="0" smtClean="0"/>
              <a:t> </a:t>
            </a:r>
            <a:r>
              <a:rPr lang="en-US" b="1" baseline="0" dirty="0" smtClean="0"/>
              <a:t>humans, we are designed to live and thrive in the physical world</a:t>
            </a:r>
            <a:r>
              <a:rPr lang="en-US" baseline="0" dirty="0" smtClean="0"/>
              <a:t>, and with ubiquitous computing we don’t have to give any of that up to enjoy the benefits of the virtual world.  </a:t>
            </a:r>
          </a:p>
          <a:p>
            <a:endParaRPr lang="en-US" baseline="0" dirty="0" smtClean="0"/>
          </a:p>
          <a:p>
            <a:r>
              <a:rPr lang="en-US" b="1" baseline="0" dirty="0" smtClean="0"/>
              <a:t>The virtual world can be brought into the physical</a:t>
            </a:r>
            <a:r>
              <a:rPr lang="en-US" baseline="0" dirty="0" smtClean="0"/>
              <a:t> world in many ways:</a:t>
            </a:r>
          </a:p>
          <a:p>
            <a:endParaRPr lang="en-US" baseline="0" dirty="0" smtClean="0"/>
          </a:p>
          <a:p>
            <a:r>
              <a:rPr lang="en-US" baseline="0" dirty="0" smtClean="0"/>
              <a:t>Among the more fantastic of these visions is “</a:t>
            </a:r>
            <a:r>
              <a:rPr lang="en-US" b="1" baseline="0" dirty="0" smtClean="0"/>
              <a:t>augmented reality</a:t>
            </a:r>
            <a:r>
              <a:rPr lang="en-US" baseline="0" dirty="0" smtClean="0"/>
              <a:t>”, as suggested by this picture here, supported by heads-up displays and miniature cameras supporting a back-end computer vision system.</a:t>
            </a:r>
          </a:p>
          <a:p>
            <a:endParaRPr lang="en-US" baseline="0" dirty="0" smtClean="0"/>
          </a:p>
          <a:p>
            <a:r>
              <a:rPr lang="en-US" baseline="0" dirty="0" smtClean="0"/>
              <a:t>This shot here is a demonstration of </a:t>
            </a:r>
            <a:r>
              <a:rPr lang="en-US" b="1" baseline="0" dirty="0" smtClean="0"/>
              <a:t>Microsoft’s new “tabletop computer”, </a:t>
            </a:r>
            <a:r>
              <a:rPr lang="en-US" baseline="0" dirty="0" smtClean="0"/>
              <a:t>which recognizes devices on the top, as well as sensing the presence of hands and understanding their gestures.</a:t>
            </a:r>
          </a:p>
          <a:p>
            <a:endParaRPr lang="en-US" baseline="0" dirty="0" smtClean="0"/>
          </a:p>
          <a:p>
            <a:r>
              <a:rPr lang="en-US" baseline="0" dirty="0" smtClean="0"/>
              <a:t>A bit closer to home – literally – is the </a:t>
            </a:r>
            <a:r>
              <a:rPr lang="en-US" b="1" baseline="0" dirty="0" smtClean="0"/>
              <a:t>smart home </a:t>
            </a:r>
            <a:r>
              <a:rPr lang="en-US" baseline="0" dirty="0" smtClean="0"/>
              <a:t>that I’m sure you’ve all heard about, including </a:t>
            </a:r>
            <a:r>
              <a:rPr lang="en-US" b="1" baseline="0" dirty="0" smtClean="0"/>
              <a:t>fridges, televisions, and lighting systems </a:t>
            </a:r>
            <a:r>
              <a:rPr lang="en-US" baseline="0" dirty="0" smtClean="0"/>
              <a:t>that seemingly know your every move through </a:t>
            </a:r>
            <a:r>
              <a:rPr lang="en-US" b="1" baseline="0" dirty="0" smtClean="0"/>
              <a:t>activity</a:t>
            </a:r>
            <a:r>
              <a:rPr lang="en-US" baseline="0" dirty="0" smtClean="0"/>
              <a:t> </a:t>
            </a:r>
            <a:r>
              <a:rPr lang="en-US" b="1" baseline="0" dirty="0" smtClean="0"/>
              <a:t>analysis</a:t>
            </a:r>
            <a:r>
              <a:rPr lang="en-US" baseline="0" dirty="0" smtClean="0"/>
              <a:t>, say with </a:t>
            </a:r>
            <a:r>
              <a:rPr lang="en-US" b="1" baseline="0" dirty="0" smtClean="0"/>
              <a:t>RFIDs </a:t>
            </a:r>
            <a:r>
              <a:rPr lang="en-US" b="0" baseline="0" dirty="0" smtClean="0"/>
              <a:t>or computer vision technologies</a:t>
            </a:r>
            <a:r>
              <a:rPr lang="en-US" baseline="0" dirty="0" smtClean="0"/>
              <a:t>.</a:t>
            </a:r>
          </a:p>
          <a:p>
            <a:endParaRPr lang="en-US" baseline="0" dirty="0" smtClean="0"/>
          </a:p>
          <a:p>
            <a:r>
              <a:rPr lang="en-US" baseline="0" dirty="0" smtClean="0"/>
              <a:t>Most prosaically, today’s </a:t>
            </a:r>
            <a:r>
              <a:rPr lang="en-US" b="1" baseline="0" dirty="0" smtClean="0"/>
              <a:t>mobile phone cameras can resolve a bar code</a:t>
            </a:r>
            <a:r>
              <a:rPr lang="en-US" baseline="0" dirty="0" smtClean="0"/>
              <a:t>, allowing one to explicitly connect physical objects (like this poster for a musical production) with online services like a booking agency.  There are now systems like </a:t>
            </a:r>
            <a:r>
              <a:rPr lang="en-US" baseline="0" dirty="0" err="1" smtClean="0"/>
              <a:t>FotoNave</a:t>
            </a:r>
            <a:r>
              <a:rPr lang="en-US" baseline="0" dirty="0" smtClean="0"/>
              <a:t> that can achieve the same linkage with a photograph of a known landmark.  </a:t>
            </a:r>
          </a:p>
          <a:p>
            <a:endParaRPr lang="en-US" baseline="0" dirty="0" smtClean="0"/>
          </a:p>
          <a:p>
            <a:r>
              <a:rPr lang="en-US" baseline="0" dirty="0" smtClean="0"/>
              <a:t>As we see with virtual reality and Second Life, a </a:t>
            </a:r>
            <a:r>
              <a:rPr lang="en-US" b="1" baseline="0" dirty="0" smtClean="0"/>
              <a:t>small step in the direction of a far off vision can have profound effects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5BB8F415-67F1-4893-9908-5A0FE3967480}" type="slidenum">
              <a:rPr lang="en-US" smtClean="0"/>
              <a:pPr/>
              <a:t>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p:spPr>
        <p:txBody>
          <a:bodyPr/>
          <a:lstStyle/>
          <a:p>
            <a:pPr defTabSz="912838">
              <a:spcBef>
                <a:spcPct val="0"/>
              </a:spcBef>
            </a:pPr>
            <a:r>
              <a:rPr lang="en-US" dirty="0" smtClean="0">
                <a:latin typeface="Arial" pitchFamily="34" charset="0"/>
              </a:rPr>
              <a:t>Need to make earlier point that we’re not used to building systems like this</a:t>
            </a:r>
          </a:p>
          <a:p>
            <a:pPr defTabSz="912838">
              <a:spcBef>
                <a:spcPct val="0"/>
              </a:spcBef>
            </a:pPr>
            <a:endParaRPr lang="en-US" dirty="0" smtClean="0">
              <a:latin typeface="Arial" pitchFamily="34" charset="0"/>
            </a:endParaRPr>
          </a:p>
          <a:p>
            <a:pPr defTabSz="912838">
              <a:spcBef>
                <a:spcPct val="0"/>
              </a:spcBef>
            </a:pPr>
            <a:r>
              <a:rPr lang="en-US" dirty="0" smtClean="0">
                <a:latin typeface="Arial" pitchFamily="34" charset="0"/>
              </a:rPr>
              <a:t>We’ll need new ways of building systems</a:t>
            </a:r>
          </a:p>
          <a:p>
            <a:pPr defTabSz="912838"/>
            <a:endParaRPr lang="en-US" dirty="0" smtClean="0">
              <a:latin typeface="Arial" pitchFamily="34" charset="0"/>
            </a:endParaRPr>
          </a:p>
        </p:txBody>
      </p:sp>
      <p:sp>
        <p:nvSpPr>
          <p:cNvPr id="28676" name="Slide Number Placeholder 3"/>
          <p:cNvSpPr>
            <a:spLocks noGrp="1"/>
          </p:cNvSpPr>
          <p:nvPr>
            <p:ph type="sldNum" sz="quarter" idx="5"/>
          </p:nvPr>
        </p:nvSpPr>
        <p:spPr>
          <a:noFill/>
        </p:spPr>
        <p:txBody>
          <a:bodyPr/>
          <a:lstStyle/>
          <a:p>
            <a:fld id="{618452D2-CD15-47BC-B4FD-2F5244410030}" type="slidenum">
              <a:rPr lang="en-US" smtClean="0">
                <a:latin typeface="Arial" pitchFamily="34" charset="0"/>
              </a:rPr>
              <a:pPr/>
              <a:t>12</a:t>
            </a:fld>
            <a:endParaRPr 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A1EAFA-6ACE-439B-84B3-FB7BECA14B22}" type="slidenum">
              <a:rPr lang="en-US"/>
              <a:pPr/>
              <a:t>14</a:t>
            </a:fld>
            <a:endParaRPr lang="en-US"/>
          </a:p>
        </p:txBody>
      </p:sp>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p:txBody>
          <a:bodyPr/>
          <a:lstStyle/>
          <a:p>
            <a:r>
              <a:rPr lang="en-US" dirty="0"/>
              <a:t>Quick review of CBPS – see Antonio </a:t>
            </a:r>
            <a:r>
              <a:rPr lang="en-US" dirty="0" err="1"/>
              <a:t>Carzaniga</a:t>
            </a:r>
            <a:r>
              <a:rPr lang="en-US" dirty="0"/>
              <a:t> for details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bwMode="auto">
          <a:noFill/>
          <a:ln>
            <a:solidFill>
              <a:srgbClr val="000000"/>
            </a:solidFill>
            <a:miter lim="800000"/>
            <a:headEnd/>
            <a:tailEnd/>
          </a:ln>
        </p:spPr>
      </p:sp>
      <p:sp>
        <p:nvSpPr>
          <p:cNvPr id="16896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50 cent device vibrator only turns on and off</a:t>
            </a:r>
          </a:p>
          <a:p>
            <a:endParaRPr lang="en-US" smtClean="0"/>
          </a:p>
        </p:txBody>
      </p:sp>
      <p:sp>
        <p:nvSpPr>
          <p:cNvPr id="4" name="Slide Number Placeholder 3"/>
          <p:cNvSpPr>
            <a:spLocks noGrp="1"/>
          </p:cNvSpPr>
          <p:nvPr>
            <p:ph type="sldNum" sz="quarter" idx="5"/>
          </p:nvPr>
        </p:nvSpPr>
        <p:spPr/>
        <p:txBody>
          <a:bodyPr/>
          <a:lstStyle/>
          <a:p>
            <a:pPr>
              <a:defRPr/>
            </a:pPr>
            <a:fld id="{FDD0F4B0-02E2-4844-B1EA-973A34F27077}" type="slidenum">
              <a:rPr lang="en-US" smtClean="0"/>
              <a:pPr>
                <a:defRPr/>
              </a:pPr>
              <a:t>25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2.jpeg"/><Relationship Id="rId4"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Oval 8"/>
          <p:cNvSpPr/>
          <p:nvPr userDrawn="1"/>
        </p:nvSpPr>
        <p:spPr>
          <a:xfrm>
            <a:off x="-101600" y="6438900"/>
            <a:ext cx="2084832" cy="320040"/>
          </a:xfrm>
          <a:prstGeom prst="ellipse">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12" name="Rectangle 11"/>
          <p:cNvSpPr/>
          <p:nvPr userDrawn="1"/>
        </p:nvSpPr>
        <p:spPr>
          <a:xfrm>
            <a:off x="7924800" y="6593541"/>
            <a:ext cx="1219200" cy="304800"/>
          </a:xfrm>
          <a:prstGeom prst="rect">
            <a:avLst/>
          </a:prstGeom>
          <a:solidFill>
            <a:schemeClr val="bg1">
              <a:alpha val="62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4" descr="CSELogo_4Cv"/>
          <p:cNvPicPr>
            <a:picLocks noChangeAspect="1" noChangeArrowheads="1"/>
          </p:cNvPicPr>
          <p:nvPr userDrawn="1">
            <p:custDataLst>
              <p:tags r:id="rId1"/>
            </p:custDataLst>
          </p:nvPr>
        </p:nvPicPr>
        <p:blipFill>
          <a:blip r:embed="rId4" cstate="print">
            <a:clrChange>
              <a:clrFrom>
                <a:srgbClr val="FFFFFF"/>
              </a:clrFrom>
              <a:clrTo>
                <a:srgbClr val="FFFFFF">
                  <a:alpha val="0"/>
                </a:srgbClr>
              </a:clrTo>
            </a:clrChange>
            <a:lum bright="-19000"/>
          </a:blip>
          <a:srcRect/>
          <a:stretch>
            <a:fillRect/>
          </a:stretch>
        </p:blipFill>
        <p:spPr bwMode="auto">
          <a:xfrm>
            <a:off x="7924800" y="5943101"/>
            <a:ext cx="1219200" cy="982133"/>
          </a:xfrm>
          <a:prstGeom prst="rect">
            <a:avLst/>
          </a:prstGeom>
          <a:noFill/>
        </p:spPr>
      </p:pic>
      <p:sp>
        <p:nvSpPr>
          <p:cNvPr id="11" name="Oval 10"/>
          <p:cNvSpPr/>
          <p:nvPr userDrawn="1"/>
        </p:nvSpPr>
        <p:spPr>
          <a:xfrm>
            <a:off x="7137400" y="6270812"/>
            <a:ext cx="393192" cy="3931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noChangeArrowheads="1"/>
          </p:cNvPicPr>
          <p:nvPr userDrawn="1">
            <p:custDataLst>
              <p:tags r:id="rId2"/>
            </p:custDataLst>
          </p:nvPr>
        </p:nvPicPr>
        <p:blipFill>
          <a:blip r:embed="rId5" cstate="print">
            <a:clrChange>
              <a:clrFrom>
                <a:srgbClr val="FFFFFF"/>
              </a:clrFrom>
              <a:clrTo>
                <a:srgbClr val="FFFFFF">
                  <a:alpha val="0"/>
                </a:srgbClr>
              </a:clrTo>
            </a:clrChange>
            <a:lum bright="-9000"/>
          </a:blip>
          <a:srcRect l="3886" t="6865" r="1942" b="10298"/>
          <a:stretch>
            <a:fillRect/>
          </a:stretch>
        </p:blipFill>
        <p:spPr bwMode="auto">
          <a:xfrm>
            <a:off x="6710362" y="6239062"/>
            <a:ext cx="1138238" cy="56515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991600" cy="914400"/>
          </a:xfrm>
        </p:spPr>
        <p:txBody>
          <a:bodyPr/>
          <a:lstStyle>
            <a:lvl1pPr algn="l">
              <a:defRPr/>
            </a:lvl1pPr>
          </a:lstStyle>
          <a:p>
            <a:r>
              <a:rPr lang="en-US" dirty="0" smtClean="0"/>
              <a:t>Click to edit Master title style</a:t>
            </a:r>
            <a:endParaRPr lang="en-US" dirty="0"/>
          </a:p>
        </p:txBody>
      </p:sp>
      <p:sp>
        <p:nvSpPr>
          <p:cNvPr id="3" name="Content Placeholder 2"/>
          <p:cNvSpPr>
            <a:spLocks noGrp="1"/>
          </p:cNvSpPr>
          <p:nvPr>
            <p:ph idx="1"/>
          </p:nvPr>
        </p:nvSpPr>
        <p:spPr>
          <a:xfrm>
            <a:off x="152400" y="1143000"/>
            <a:ext cx="8991600" cy="55626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982264" y="6502839"/>
            <a:ext cx="2133600" cy="365125"/>
          </a:xfrm>
        </p:spPr>
        <p:txBody>
          <a:bodyPr/>
          <a:lstStyle>
            <a:lvl1pPr>
              <a:defRPr sz="1400"/>
            </a:lvl1pPr>
          </a:lstStyle>
          <a:p>
            <a:fld id="{B72D1917-259D-4232-B42C-EAC33CA2F09A}" type="slidenum">
              <a:rPr lang="en-US" smtClean="0"/>
              <a:pPr/>
              <a:t>‹#›</a:t>
            </a:fld>
            <a:endParaRPr lang="en-US"/>
          </a:p>
        </p:txBody>
      </p:sp>
      <p:cxnSp>
        <p:nvCxnSpPr>
          <p:cNvPr id="8" name="Straight Connector 7"/>
          <p:cNvCxnSpPr/>
          <p:nvPr userDrawn="1"/>
        </p:nvCxnSpPr>
        <p:spPr>
          <a:xfrm>
            <a:off x="266700" y="651554"/>
            <a:ext cx="80010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FC6675-3A84-4E79-A00E-26D251BC38F0}" type="datetime1">
              <a:rPr lang="en-US" smtClean="0"/>
              <a:pPr/>
              <a:t>10/5/2009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2D1917-259D-4232-B42C-EAC33CA2F09A}" type="slidenum">
              <a:rPr lang="en-US" smtClean="0"/>
              <a:pPr/>
              <a:t>‹#›</a:t>
            </a:fld>
            <a:endParaRPr lang="en-US"/>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8E06B6A-DA6E-415E-848E-2608DAC94D91}" type="datetime1">
              <a:rPr lang="en-US" smtClean="0"/>
              <a:pPr/>
              <a:t>10/5/2009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2D1917-259D-4232-B42C-EAC33CA2F09A}" type="slidenum">
              <a:rPr lang="en-US" smtClean="0"/>
              <a:pPr/>
              <a:t>‹#›</a:t>
            </a:fld>
            <a:endParaRPr lang="en-US"/>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51D8198-4F19-41DA-A131-BE276DB7BE45}" type="datetime1">
              <a:rPr lang="en-US" smtClean="0"/>
              <a:pPr/>
              <a:t>10/5/2009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2D1917-259D-4232-B42C-EAC33CA2F09A}" type="slidenum">
              <a:rPr lang="en-US" smtClean="0"/>
              <a:pPr/>
              <a:t>‹#›</a:t>
            </a:fld>
            <a:endParaRPr lang="en-US"/>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E8DDC4-F318-4C20-AF08-7502F17DCD48}" type="datetime1">
              <a:rPr lang="en-US" smtClean="0"/>
              <a:pPr/>
              <a:t>10/5/2009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2D1917-259D-4232-B42C-EAC33CA2F09A}"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59D961-08A4-411E-A3C6-CB3E6C838EF2}" type="datetime1">
              <a:rPr lang="en-US" smtClean="0"/>
              <a:pPr/>
              <a:t>10/5/2009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6982264" y="6477000"/>
            <a:ext cx="2133600" cy="365125"/>
          </a:xfrm>
        </p:spPr>
        <p:txBody>
          <a:bodyPr/>
          <a:lstStyle>
            <a:lvl1pPr>
              <a:defRPr sz="1400"/>
            </a:lvl1pPr>
          </a:lstStyle>
          <a:p>
            <a:fld id="{B72D1917-259D-4232-B42C-EAC33CA2F09A}"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034A74-DE55-4182-A73C-F8E5E97C1ED5}" type="datetime1">
              <a:rPr lang="en-US" smtClean="0"/>
              <a:pPr/>
              <a:t>10/5/2009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2D1917-259D-4232-B42C-EAC33CA2F09A}" type="slidenum">
              <a:rPr lang="en-US" smtClean="0"/>
              <a:pPr/>
              <a:t>‹#›</a:t>
            </a:fld>
            <a:endParaRPr lang="en-US"/>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DD3B1E-3B06-404B-BE61-7995143B3F5A}" type="datetime1">
              <a:rPr lang="en-US" smtClean="0"/>
              <a:pPr/>
              <a:t>10/5/2009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2D1917-259D-4232-B42C-EAC33CA2F09A}" type="slidenum">
              <a:rPr lang="en-US" smtClean="0"/>
              <a:pPr/>
              <a:t>‹#›</a:t>
            </a:fld>
            <a:endParaRPr lang="en-US"/>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4FAEEB-FF43-4EB8-B1B6-89AC94D1C1DE}" type="datetime1">
              <a:rPr lang="en-US" smtClean="0"/>
              <a:pPr/>
              <a:t>10/5/2009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2D1917-259D-4232-B42C-EAC33CA2F09A}" type="slidenum">
              <a:rPr lang="en-US" smtClean="0"/>
              <a:pPr/>
              <a:t>‹#›</a:t>
            </a:fld>
            <a:endParaRPr lang="en-US"/>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3517F0-2A34-40F0-9144-CF1E343A6623}" type="datetime1">
              <a:rPr lang="en-US" smtClean="0"/>
              <a:pPr/>
              <a:t>10/5/2009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2D1917-259D-4232-B42C-EAC33CA2F09A}" type="slidenum">
              <a:rPr lang="en-US" smtClean="0"/>
              <a:pPr/>
              <a:t>‹#›</a:t>
            </a:fld>
            <a:endParaRPr lang="en-US"/>
          </a:p>
        </p:txBody>
      </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1D4ED007-132D-495A-A6B9-B464139863A3}" type="datetimeFigureOut">
              <a:rPr lang="en-US">
                <a:solidFill>
                  <a:prstClr val="black">
                    <a:tint val="75000"/>
                  </a:prstClr>
                </a:solidFill>
              </a:rPr>
              <a:pPr>
                <a:defRPr/>
              </a:pPr>
              <a:t>10/6/2009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A131FEA-D783-4DA3-A8DF-04AE8BF80C16}"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199DA9C-C9E7-48AA-827E-520D5095F6F0}" type="datetimeFigureOut">
              <a:rPr lang="en-US">
                <a:solidFill>
                  <a:prstClr val="black">
                    <a:tint val="75000"/>
                  </a:prstClr>
                </a:solidFill>
              </a:rPr>
              <a:pPr>
                <a:defRPr/>
              </a:pPr>
              <a:t>10/6/2009</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21ABD3B5-F12D-4D50-91D7-BBD0526E7100}"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A44B5C3-DD09-4841-B769-333BD96571D8}" type="datetimeFigureOut">
              <a:rPr lang="en-US">
                <a:solidFill>
                  <a:prstClr val="black">
                    <a:tint val="75000"/>
                  </a:prstClr>
                </a:solidFill>
              </a:rPr>
              <a:pPr>
                <a:defRPr/>
              </a:pPr>
              <a:t>10/6/2009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7F3B503-758C-4676-83D9-8800A3C461A6}"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A44B5C3-DD09-4841-B769-333BD96571D8}" type="datetimeFigureOut">
              <a:rPr lang="en-US">
                <a:solidFill>
                  <a:prstClr val="black">
                    <a:tint val="75000"/>
                  </a:prstClr>
                </a:solidFill>
              </a:rPr>
              <a:pPr>
                <a:defRPr/>
              </a:pPr>
              <a:t>10/6/2009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7F3B503-758C-4676-83D9-8800A3C461A6}"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199DA9C-C9E7-48AA-827E-520D5095F6F0}" type="datetimeFigureOut">
              <a:rPr lang="en-US">
                <a:solidFill>
                  <a:prstClr val="black">
                    <a:tint val="75000"/>
                  </a:prstClr>
                </a:solidFill>
              </a:rPr>
              <a:pPr>
                <a:defRPr/>
              </a:pPr>
              <a:t>10/6/2009</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21ABD3B5-F12D-4D50-91D7-BBD0526E7100}"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A44B5C3-DD09-4841-B769-333BD96571D8}" type="datetimeFigureOut">
              <a:rPr lang="en-US">
                <a:solidFill>
                  <a:prstClr val="black">
                    <a:tint val="75000"/>
                  </a:prstClr>
                </a:solidFill>
              </a:rPr>
              <a:pPr>
                <a:defRPr/>
              </a:pPr>
              <a:t>10/6/2009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7F3B503-758C-4676-83D9-8800A3C461A6}"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A44B5C3-DD09-4841-B769-333BD96571D8}" type="datetimeFigureOut">
              <a:rPr lang="en-US">
                <a:solidFill>
                  <a:prstClr val="black">
                    <a:tint val="75000"/>
                  </a:prstClr>
                </a:solidFill>
              </a:rPr>
              <a:pPr>
                <a:defRPr/>
              </a:pPr>
              <a:t>10/6/2009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7F3B503-758C-4676-83D9-8800A3C461A6}"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A44B5C3-DD09-4841-B769-333BD96571D8}" type="datetimeFigureOut">
              <a:rPr lang="en-US">
                <a:solidFill>
                  <a:prstClr val="black">
                    <a:tint val="75000"/>
                  </a:prstClr>
                </a:solidFill>
              </a:rPr>
              <a:pPr>
                <a:defRPr/>
              </a:pPr>
              <a:t>10/6/2009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7F3B503-758C-4676-83D9-8800A3C461A6}"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A44B5C3-DD09-4841-B769-333BD96571D8}" type="datetimeFigureOut">
              <a:rPr lang="en-US">
                <a:solidFill>
                  <a:prstClr val="black">
                    <a:tint val="75000"/>
                  </a:prstClr>
                </a:solidFill>
              </a:rPr>
              <a:pPr>
                <a:defRPr/>
              </a:pPr>
              <a:t>10/6/2009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7F3B503-758C-4676-83D9-8800A3C461A6}"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A44B5C3-DD09-4841-B769-333BD96571D8}" type="datetimeFigureOut">
              <a:rPr lang="en-US">
                <a:solidFill>
                  <a:prstClr val="black">
                    <a:tint val="75000"/>
                  </a:prstClr>
                </a:solidFill>
              </a:rPr>
              <a:pPr>
                <a:defRPr/>
              </a:pPr>
              <a:t>10/6/2009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7F3B503-758C-4676-83D9-8800A3C461A6}"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17.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18.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19.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20.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F05EEB-4EA4-40FE-B845-B5B0D583E875}" type="datetime1">
              <a:rPr lang="en-US" smtClean="0"/>
              <a:pPr/>
              <a:t>10/5/2009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2D1917-259D-4232-B42C-EAC33CA2F09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spd="med">
    <p:fade/>
  </p:transition>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defTabSz="457200">
              <a:defRPr/>
            </a:pPr>
            <a:fld id="{75D89F24-510F-433B-909F-C1CFAECE4B8F}" type="datetimeFigureOut">
              <a:rPr lang="en-US">
                <a:solidFill>
                  <a:prstClr val="black">
                    <a:tint val="75000"/>
                  </a:prstClr>
                </a:solidFill>
              </a:rPr>
              <a:pPr defTabSz="457200">
                <a:defRPr/>
              </a:pPr>
              <a:t>10/6/2009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defTabSz="457200">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defTabSz="457200">
              <a:defRPr/>
            </a:pPr>
            <a:fld id="{67AB224A-07D3-47E5-9D5B-8E3247809FE8}" type="slidenum">
              <a:rPr lang="en-US">
                <a:solidFill>
                  <a:prstClr val="black">
                    <a:tint val="75000"/>
                  </a:prstClr>
                </a:solidFill>
              </a:rPr>
              <a:pPr defTabSz="457200">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09" r:id="rId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defTabSz="457200">
              <a:defRPr/>
            </a:pPr>
            <a:fld id="{75D89F24-510F-433B-909F-C1CFAECE4B8F}" type="datetimeFigureOut">
              <a:rPr lang="en-US">
                <a:solidFill>
                  <a:prstClr val="black">
                    <a:tint val="75000"/>
                  </a:prstClr>
                </a:solidFill>
              </a:rPr>
              <a:pPr defTabSz="457200">
                <a:defRPr/>
              </a:pPr>
              <a:t>10/6/2009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defTabSz="457200">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defTabSz="457200">
              <a:defRPr/>
            </a:pPr>
            <a:fld id="{67AB224A-07D3-47E5-9D5B-8E3247809FE8}" type="slidenum">
              <a:rPr lang="en-US">
                <a:solidFill>
                  <a:prstClr val="black">
                    <a:tint val="75000"/>
                  </a:prstClr>
                </a:solidFill>
              </a:rPr>
              <a:pPr defTabSz="457200">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11" r:id="rId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defTabSz="457200">
              <a:defRPr/>
            </a:pPr>
            <a:fld id="{75D89F24-510F-433B-909F-C1CFAECE4B8F}" type="datetimeFigureOut">
              <a:rPr lang="en-US">
                <a:solidFill>
                  <a:prstClr val="black">
                    <a:tint val="75000"/>
                  </a:prstClr>
                </a:solidFill>
              </a:rPr>
              <a:pPr defTabSz="457200">
                <a:defRPr/>
              </a:pPr>
              <a:t>10/6/2009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defTabSz="457200">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defTabSz="457200">
              <a:defRPr/>
            </a:pPr>
            <a:fld id="{67AB224A-07D3-47E5-9D5B-8E3247809FE8}" type="slidenum">
              <a:rPr lang="en-US">
                <a:solidFill>
                  <a:prstClr val="black">
                    <a:tint val="75000"/>
                  </a:prstClr>
                </a:solidFill>
              </a:rPr>
              <a:pPr defTabSz="457200">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13" r:id="rId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defTabSz="457200">
              <a:defRPr/>
            </a:pPr>
            <a:fld id="{75D89F24-510F-433B-909F-C1CFAECE4B8F}" type="datetimeFigureOut">
              <a:rPr lang="en-US">
                <a:solidFill>
                  <a:prstClr val="black">
                    <a:tint val="75000"/>
                  </a:prstClr>
                </a:solidFill>
              </a:rPr>
              <a:pPr defTabSz="457200">
                <a:defRPr/>
              </a:pPr>
              <a:t>10/6/2009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defTabSz="457200">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defTabSz="457200">
              <a:defRPr/>
            </a:pPr>
            <a:fld id="{67AB224A-07D3-47E5-9D5B-8E3247809FE8}" type="slidenum">
              <a:rPr lang="en-US">
                <a:solidFill>
                  <a:prstClr val="black">
                    <a:tint val="75000"/>
                  </a:prstClr>
                </a:solidFill>
              </a:rPr>
              <a:pPr defTabSz="457200">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15" r:id="rId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defTabSz="457200">
              <a:defRPr/>
            </a:pPr>
            <a:fld id="{75D89F24-510F-433B-909F-C1CFAECE4B8F}" type="datetimeFigureOut">
              <a:rPr lang="en-US">
                <a:solidFill>
                  <a:prstClr val="black">
                    <a:tint val="75000"/>
                  </a:prstClr>
                </a:solidFill>
              </a:rPr>
              <a:pPr defTabSz="457200">
                <a:defRPr/>
              </a:pPr>
              <a:t>10/6/2009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defTabSz="457200">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defTabSz="457200">
              <a:defRPr/>
            </a:pPr>
            <a:fld id="{67AB224A-07D3-47E5-9D5B-8E3247809FE8}" type="slidenum">
              <a:rPr lang="en-US">
                <a:solidFill>
                  <a:prstClr val="black">
                    <a:tint val="75000"/>
                  </a:prstClr>
                </a:solidFill>
              </a:rPr>
              <a:pPr defTabSz="457200">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17" r:id="rId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defTabSz="457200">
              <a:defRPr/>
            </a:pPr>
            <a:fld id="{75D89F24-510F-433B-909F-C1CFAECE4B8F}" type="datetimeFigureOut">
              <a:rPr lang="en-US">
                <a:solidFill>
                  <a:prstClr val="black">
                    <a:tint val="75000"/>
                  </a:prstClr>
                </a:solidFill>
              </a:rPr>
              <a:pPr defTabSz="457200">
                <a:defRPr/>
              </a:pPr>
              <a:t>10/6/2009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defTabSz="457200">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defTabSz="457200">
              <a:defRPr/>
            </a:pPr>
            <a:fld id="{67AB224A-07D3-47E5-9D5B-8E3247809FE8}" type="slidenum">
              <a:rPr lang="en-US">
                <a:solidFill>
                  <a:prstClr val="black">
                    <a:tint val="75000"/>
                  </a:prstClr>
                </a:solidFill>
              </a:rPr>
              <a:pPr defTabSz="457200">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21" r:id="rId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defTabSz="457200">
              <a:defRPr/>
            </a:pPr>
            <a:fld id="{75D89F24-510F-433B-909F-C1CFAECE4B8F}" type="datetimeFigureOut">
              <a:rPr lang="en-US">
                <a:solidFill>
                  <a:prstClr val="black">
                    <a:tint val="75000"/>
                  </a:prstClr>
                </a:solidFill>
              </a:rPr>
              <a:pPr defTabSz="457200">
                <a:defRPr/>
              </a:pPr>
              <a:t>10/6/2009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defTabSz="457200">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defTabSz="457200">
              <a:defRPr/>
            </a:pPr>
            <a:fld id="{67AB224A-07D3-47E5-9D5B-8E3247809FE8}" type="slidenum">
              <a:rPr lang="en-US">
                <a:solidFill>
                  <a:prstClr val="black">
                    <a:tint val="75000"/>
                  </a:prstClr>
                </a:solidFill>
              </a:rPr>
              <a:pPr defTabSz="457200">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23" r:id="rId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defTabSz="457200">
              <a:defRPr/>
            </a:pPr>
            <a:fld id="{75D89F24-510F-433B-909F-C1CFAECE4B8F}" type="datetimeFigureOut">
              <a:rPr lang="en-US">
                <a:solidFill>
                  <a:prstClr val="black">
                    <a:tint val="75000"/>
                  </a:prstClr>
                </a:solidFill>
              </a:rPr>
              <a:pPr defTabSz="457200">
                <a:defRPr/>
              </a:pPr>
              <a:t>10/6/2009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defTabSz="457200">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defTabSz="457200">
              <a:defRPr/>
            </a:pPr>
            <a:fld id="{67AB224A-07D3-47E5-9D5B-8E3247809FE8}" type="slidenum">
              <a:rPr lang="en-US">
                <a:solidFill>
                  <a:prstClr val="black">
                    <a:tint val="75000"/>
                  </a:prstClr>
                </a:solidFill>
              </a:rPr>
              <a:pPr defTabSz="457200">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25" r:id="rId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defTabSz="457200">
              <a:defRPr/>
            </a:pPr>
            <a:fld id="{75D89F24-510F-433B-909F-C1CFAECE4B8F}" type="datetimeFigureOut">
              <a:rPr lang="en-US">
                <a:solidFill>
                  <a:prstClr val="black">
                    <a:tint val="75000"/>
                  </a:prstClr>
                </a:solidFill>
              </a:rPr>
              <a:pPr defTabSz="457200">
                <a:defRPr/>
              </a:pPr>
              <a:t>10/6/2009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defTabSz="457200">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defTabSz="457200">
              <a:defRPr/>
            </a:pPr>
            <a:fld id="{67AB224A-07D3-47E5-9D5B-8E3247809FE8}" type="slidenum">
              <a:rPr lang="en-US">
                <a:solidFill>
                  <a:prstClr val="black">
                    <a:tint val="75000"/>
                  </a:prstClr>
                </a:solidFill>
              </a:rPr>
              <a:pPr defTabSz="457200">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27" r:id="rId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defTabSz="457200">
              <a:defRPr/>
            </a:pPr>
            <a:fld id="{75D89F24-510F-433B-909F-C1CFAECE4B8F}" type="datetimeFigureOut">
              <a:rPr lang="en-US">
                <a:solidFill>
                  <a:prstClr val="black">
                    <a:tint val="75000"/>
                  </a:prstClr>
                </a:solidFill>
              </a:rPr>
              <a:pPr defTabSz="457200">
                <a:defRPr/>
              </a:pPr>
              <a:t>10/6/2009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defTabSz="457200">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defTabSz="457200">
              <a:defRPr/>
            </a:pPr>
            <a:fld id="{67AB224A-07D3-47E5-9D5B-8E3247809FE8}" type="slidenum">
              <a:rPr lang="en-US">
                <a:solidFill>
                  <a:prstClr val="black">
                    <a:tint val="75000"/>
                  </a:prstClr>
                </a:solidFill>
              </a:rPr>
              <a:pPr defTabSz="457200">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29" r:id="rId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6.xml"/><Relationship Id="rId7" Type="http://schemas.openxmlformats.org/officeDocument/2006/relationships/tags" Target="../tags/tag10.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image" Target="../media/image5.png"/><Relationship Id="rId5" Type="http://schemas.openxmlformats.org/officeDocument/2006/relationships/tags" Target="../tags/tag8.xml"/><Relationship Id="rId10" Type="http://schemas.openxmlformats.org/officeDocument/2006/relationships/image" Target="../media/image4.jpeg"/><Relationship Id="rId4" Type="http://schemas.openxmlformats.org/officeDocument/2006/relationships/tags" Target="../tags/tag7.xml"/><Relationship Id="rId9"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tags" Target="../tags/tag18.xml"/><Relationship Id="rId13" Type="http://schemas.openxmlformats.org/officeDocument/2006/relationships/tags" Target="../tags/tag23.xml"/><Relationship Id="rId18" Type="http://schemas.openxmlformats.org/officeDocument/2006/relationships/image" Target="../media/image7.jpeg"/><Relationship Id="rId26" Type="http://schemas.openxmlformats.org/officeDocument/2006/relationships/image" Target="../media/image15.gif"/><Relationship Id="rId3" Type="http://schemas.openxmlformats.org/officeDocument/2006/relationships/tags" Target="../tags/tag13.xml"/><Relationship Id="rId21" Type="http://schemas.openxmlformats.org/officeDocument/2006/relationships/image" Target="../media/image10.jpeg"/><Relationship Id="rId7" Type="http://schemas.openxmlformats.org/officeDocument/2006/relationships/tags" Target="../tags/tag17.xml"/><Relationship Id="rId12" Type="http://schemas.openxmlformats.org/officeDocument/2006/relationships/tags" Target="../tags/tag22.xml"/><Relationship Id="rId17" Type="http://schemas.openxmlformats.org/officeDocument/2006/relationships/image" Target="../media/image6.jpeg"/><Relationship Id="rId25" Type="http://schemas.openxmlformats.org/officeDocument/2006/relationships/image" Target="../media/image14.gif"/><Relationship Id="rId2" Type="http://schemas.openxmlformats.org/officeDocument/2006/relationships/tags" Target="../tags/tag12.xml"/><Relationship Id="rId16" Type="http://schemas.openxmlformats.org/officeDocument/2006/relationships/notesSlide" Target="../notesSlides/notesSlide1.xml"/><Relationship Id="rId20" Type="http://schemas.openxmlformats.org/officeDocument/2006/relationships/image" Target="../media/image9.png"/><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tags" Target="../tags/tag21.xml"/><Relationship Id="rId24" Type="http://schemas.openxmlformats.org/officeDocument/2006/relationships/image" Target="../media/image13.png"/><Relationship Id="rId5" Type="http://schemas.openxmlformats.org/officeDocument/2006/relationships/tags" Target="../tags/tag15.xml"/><Relationship Id="rId15" Type="http://schemas.openxmlformats.org/officeDocument/2006/relationships/slideLayout" Target="../slideLayouts/slideLayout7.xml"/><Relationship Id="rId23" Type="http://schemas.openxmlformats.org/officeDocument/2006/relationships/image" Target="../media/image12.jpeg"/><Relationship Id="rId10" Type="http://schemas.openxmlformats.org/officeDocument/2006/relationships/tags" Target="../tags/tag20.xml"/><Relationship Id="rId19" Type="http://schemas.openxmlformats.org/officeDocument/2006/relationships/image" Target="../media/image8.jpeg"/><Relationship Id="rId4" Type="http://schemas.openxmlformats.org/officeDocument/2006/relationships/tags" Target="../tags/tag14.xml"/><Relationship Id="rId9" Type="http://schemas.openxmlformats.org/officeDocument/2006/relationships/tags" Target="../tags/tag19.xml"/><Relationship Id="rId14" Type="http://schemas.openxmlformats.org/officeDocument/2006/relationships/tags" Target="../tags/tag24.xml"/><Relationship Id="rId22" Type="http://schemas.openxmlformats.org/officeDocument/2006/relationships/image" Target="../media/image11.png"/><Relationship Id="rId27" Type="http://schemas.openxmlformats.org/officeDocument/2006/relationships/image" Target="../media/image16.jpeg"/></Relationships>
</file>

<file path=ppt/slides/_rels/slide4.xml.rels><?xml version="1.0" encoding="UTF-8" standalone="yes"?>
<Relationships xmlns="http://schemas.openxmlformats.org/package/2006/relationships"><Relationship Id="rId8" Type="http://schemas.openxmlformats.org/officeDocument/2006/relationships/tags" Target="../tags/tag32.xml"/><Relationship Id="rId13" Type="http://schemas.openxmlformats.org/officeDocument/2006/relationships/tags" Target="../tags/tag37.xml"/><Relationship Id="rId18" Type="http://schemas.openxmlformats.org/officeDocument/2006/relationships/tags" Target="../tags/tag42.xml"/><Relationship Id="rId26" Type="http://schemas.openxmlformats.org/officeDocument/2006/relationships/image" Target="../media/image6.jpeg"/><Relationship Id="rId39" Type="http://schemas.openxmlformats.org/officeDocument/2006/relationships/image" Target="../media/image19.jpeg"/><Relationship Id="rId3" Type="http://schemas.openxmlformats.org/officeDocument/2006/relationships/tags" Target="../tags/tag27.xml"/><Relationship Id="rId21" Type="http://schemas.openxmlformats.org/officeDocument/2006/relationships/tags" Target="../tags/tag45.xml"/><Relationship Id="rId34" Type="http://schemas.openxmlformats.org/officeDocument/2006/relationships/image" Target="../media/image13.png"/><Relationship Id="rId7" Type="http://schemas.openxmlformats.org/officeDocument/2006/relationships/tags" Target="../tags/tag31.xml"/><Relationship Id="rId12" Type="http://schemas.openxmlformats.org/officeDocument/2006/relationships/tags" Target="../tags/tag36.xml"/><Relationship Id="rId17" Type="http://schemas.openxmlformats.org/officeDocument/2006/relationships/tags" Target="../tags/tag41.xml"/><Relationship Id="rId25" Type="http://schemas.openxmlformats.org/officeDocument/2006/relationships/slideLayout" Target="../slideLayouts/slideLayout2.xml"/><Relationship Id="rId33" Type="http://schemas.openxmlformats.org/officeDocument/2006/relationships/image" Target="../media/image12.jpeg"/><Relationship Id="rId38" Type="http://schemas.openxmlformats.org/officeDocument/2006/relationships/image" Target="../media/image18.jpeg"/><Relationship Id="rId2" Type="http://schemas.openxmlformats.org/officeDocument/2006/relationships/tags" Target="../tags/tag26.xml"/><Relationship Id="rId16" Type="http://schemas.openxmlformats.org/officeDocument/2006/relationships/tags" Target="../tags/tag40.xml"/><Relationship Id="rId20" Type="http://schemas.openxmlformats.org/officeDocument/2006/relationships/tags" Target="../tags/tag44.xml"/><Relationship Id="rId29" Type="http://schemas.openxmlformats.org/officeDocument/2006/relationships/image" Target="../media/image8.jpeg"/><Relationship Id="rId41" Type="http://schemas.openxmlformats.org/officeDocument/2006/relationships/image" Target="../media/image21.png"/><Relationship Id="rId1" Type="http://schemas.openxmlformats.org/officeDocument/2006/relationships/tags" Target="../tags/tag25.xml"/><Relationship Id="rId6" Type="http://schemas.openxmlformats.org/officeDocument/2006/relationships/tags" Target="../tags/tag30.xml"/><Relationship Id="rId11" Type="http://schemas.openxmlformats.org/officeDocument/2006/relationships/tags" Target="../tags/tag35.xml"/><Relationship Id="rId24" Type="http://schemas.openxmlformats.org/officeDocument/2006/relationships/tags" Target="../tags/tag48.xml"/><Relationship Id="rId32" Type="http://schemas.openxmlformats.org/officeDocument/2006/relationships/image" Target="../media/image11.png"/><Relationship Id="rId37" Type="http://schemas.openxmlformats.org/officeDocument/2006/relationships/image" Target="../media/image17.png"/><Relationship Id="rId40" Type="http://schemas.openxmlformats.org/officeDocument/2006/relationships/image" Target="../media/image20.jpeg"/><Relationship Id="rId5" Type="http://schemas.openxmlformats.org/officeDocument/2006/relationships/tags" Target="../tags/tag29.xml"/><Relationship Id="rId15" Type="http://schemas.openxmlformats.org/officeDocument/2006/relationships/tags" Target="../tags/tag39.xml"/><Relationship Id="rId23" Type="http://schemas.openxmlformats.org/officeDocument/2006/relationships/tags" Target="../tags/tag47.xml"/><Relationship Id="rId28" Type="http://schemas.openxmlformats.org/officeDocument/2006/relationships/image" Target="../media/image7.jpeg"/><Relationship Id="rId36" Type="http://schemas.openxmlformats.org/officeDocument/2006/relationships/image" Target="../media/image15.gif"/><Relationship Id="rId10" Type="http://schemas.openxmlformats.org/officeDocument/2006/relationships/tags" Target="../tags/tag34.xml"/><Relationship Id="rId19" Type="http://schemas.openxmlformats.org/officeDocument/2006/relationships/tags" Target="../tags/tag43.xml"/><Relationship Id="rId31" Type="http://schemas.openxmlformats.org/officeDocument/2006/relationships/image" Target="../media/image10.jpeg"/><Relationship Id="rId4" Type="http://schemas.openxmlformats.org/officeDocument/2006/relationships/tags" Target="../tags/tag28.xml"/><Relationship Id="rId9" Type="http://schemas.openxmlformats.org/officeDocument/2006/relationships/tags" Target="../tags/tag33.xml"/><Relationship Id="rId14" Type="http://schemas.openxmlformats.org/officeDocument/2006/relationships/tags" Target="../tags/tag38.xml"/><Relationship Id="rId22" Type="http://schemas.openxmlformats.org/officeDocument/2006/relationships/tags" Target="../tags/tag46.xml"/><Relationship Id="rId27" Type="http://schemas.openxmlformats.org/officeDocument/2006/relationships/image" Target="../media/image16.jpeg"/><Relationship Id="rId30" Type="http://schemas.openxmlformats.org/officeDocument/2006/relationships/image" Target="../media/image9.png"/><Relationship Id="rId35" Type="http://schemas.openxmlformats.org/officeDocument/2006/relationships/image" Target="../media/image14.gif"/></Relationships>
</file>

<file path=ppt/slides/_rels/slide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tags" Target="../tags/tag51.xml"/><Relationship Id="rId7" Type="http://schemas.openxmlformats.org/officeDocument/2006/relationships/image" Target="../media/image25.jpeg"/><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image" Target="../media/image24.gif"/><Relationship Id="rId5" Type="http://schemas.openxmlformats.org/officeDocument/2006/relationships/image" Target="../media/image23.jpeg"/><Relationship Id="rId4" Type="http://schemas.openxmlformats.org/officeDocument/2006/relationships/slideLayout" Target="../slideLayouts/slideLayout2.xml"/><Relationship Id="rId9"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53.xml"/><Relationship Id="rId1" Type="http://schemas.openxmlformats.org/officeDocument/2006/relationships/tags" Target="../tags/tag52.xml"/></Relationships>
</file>

<file path=ppt/slides/_rels/slide8.xml.rels><?xml version="1.0" encoding="UTF-8" standalone="yes"?>
<Relationships xmlns="http://schemas.openxmlformats.org/package/2006/relationships"><Relationship Id="rId8" Type="http://schemas.openxmlformats.org/officeDocument/2006/relationships/tags" Target="../tags/tag61.xml"/><Relationship Id="rId13" Type="http://schemas.openxmlformats.org/officeDocument/2006/relationships/image" Target="../media/image28.jpeg"/><Relationship Id="rId18" Type="http://schemas.openxmlformats.org/officeDocument/2006/relationships/image" Target="../media/image32.jpeg"/><Relationship Id="rId3" Type="http://schemas.openxmlformats.org/officeDocument/2006/relationships/tags" Target="../tags/tag56.xml"/><Relationship Id="rId7" Type="http://schemas.openxmlformats.org/officeDocument/2006/relationships/tags" Target="../tags/tag60.xml"/><Relationship Id="rId12" Type="http://schemas.openxmlformats.org/officeDocument/2006/relationships/notesSlide" Target="../notesSlides/notesSlide2.xml"/><Relationship Id="rId17" Type="http://schemas.openxmlformats.org/officeDocument/2006/relationships/hyperlink" Target="http://images.google.com/imgres?imgurl=http://www.barcodemobile.com/wp-content/uploads/2006/12/WindowsLiveWriter/HowtoEnableYourNokiaPhonetoReadShotCodes_1335D/shotcode%20of%20barcode%20mobile%5b2%5d.png&amp;imgrefurl=http://www.barcodemobile.com/how-to-enable-your-nokia-phone-to-read-shotcodes/&amp;h=480&amp;w=480&amp;sz=122&amp;hl=en&amp;start=1&amp;um=1&amp;tbnid=isRgyOmg3dvddM:&amp;tbnh=129&amp;tbnw=129&amp;prev=/images?q=shot+code&amp;svnum=10&amp;um=1&amp;hl=en&amp;sa=X" TargetMode="External"/><Relationship Id="rId2" Type="http://schemas.openxmlformats.org/officeDocument/2006/relationships/tags" Target="../tags/tag55.xml"/><Relationship Id="rId16" Type="http://schemas.openxmlformats.org/officeDocument/2006/relationships/image" Target="../media/image31.jpeg"/><Relationship Id="rId20" Type="http://schemas.openxmlformats.org/officeDocument/2006/relationships/image" Target="../media/image34.jpeg"/><Relationship Id="rId1" Type="http://schemas.openxmlformats.org/officeDocument/2006/relationships/tags" Target="../tags/tag54.xml"/><Relationship Id="rId6" Type="http://schemas.openxmlformats.org/officeDocument/2006/relationships/tags" Target="../tags/tag59.xml"/><Relationship Id="rId11" Type="http://schemas.openxmlformats.org/officeDocument/2006/relationships/slideLayout" Target="../slideLayouts/slideLayout7.xml"/><Relationship Id="rId5" Type="http://schemas.openxmlformats.org/officeDocument/2006/relationships/tags" Target="../tags/tag58.xml"/><Relationship Id="rId15" Type="http://schemas.openxmlformats.org/officeDocument/2006/relationships/image" Target="../media/image30.jpeg"/><Relationship Id="rId10" Type="http://schemas.openxmlformats.org/officeDocument/2006/relationships/tags" Target="../tags/tag63.xml"/><Relationship Id="rId19" Type="http://schemas.openxmlformats.org/officeDocument/2006/relationships/image" Target="../media/image33.jpeg"/><Relationship Id="rId4" Type="http://schemas.openxmlformats.org/officeDocument/2006/relationships/tags" Target="../tags/tag57.xml"/><Relationship Id="rId9" Type="http://schemas.openxmlformats.org/officeDocument/2006/relationships/tags" Target="../tags/tag62.xml"/><Relationship Id="rId14" Type="http://schemas.openxmlformats.org/officeDocument/2006/relationships/image" Target="../media/image2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6" Type="http://schemas.openxmlformats.org/officeDocument/2006/relationships/tags" Target="../tags/tag89.xml"/><Relationship Id="rId117" Type="http://schemas.openxmlformats.org/officeDocument/2006/relationships/image" Target="../media/image50.wmf"/><Relationship Id="rId21" Type="http://schemas.openxmlformats.org/officeDocument/2006/relationships/tags" Target="../tags/tag84.xml"/><Relationship Id="rId42" Type="http://schemas.openxmlformats.org/officeDocument/2006/relationships/tags" Target="../tags/tag105.xml"/><Relationship Id="rId47" Type="http://schemas.openxmlformats.org/officeDocument/2006/relationships/tags" Target="../tags/tag110.xml"/><Relationship Id="rId63" Type="http://schemas.openxmlformats.org/officeDocument/2006/relationships/tags" Target="../tags/tag126.xml"/><Relationship Id="rId68" Type="http://schemas.openxmlformats.org/officeDocument/2006/relationships/tags" Target="../tags/tag131.xml"/><Relationship Id="rId84" Type="http://schemas.openxmlformats.org/officeDocument/2006/relationships/tags" Target="../tags/tag147.xml"/><Relationship Id="rId89" Type="http://schemas.openxmlformats.org/officeDocument/2006/relationships/tags" Target="../tags/tag152.xml"/><Relationship Id="rId112" Type="http://schemas.openxmlformats.org/officeDocument/2006/relationships/image" Target="../media/image46.png"/><Relationship Id="rId16" Type="http://schemas.openxmlformats.org/officeDocument/2006/relationships/tags" Target="../tags/tag79.xml"/><Relationship Id="rId107" Type="http://schemas.openxmlformats.org/officeDocument/2006/relationships/image" Target="../media/image41.png"/><Relationship Id="rId11" Type="http://schemas.openxmlformats.org/officeDocument/2006/relationships/tags" Target="../tags/tag74.xml"/><Relationship Id="rId32" Type="http://schemas.openxmlformats.org/officeDocument/2006/relationships/tags" Target="../tags/tag95.xml"/><Relationship Id="rId37" Type="http://schemas.openxmlformats.org/officeDocument/2006/relationships/tags" Target="../tags/tag100.xml"/><Relationship Id="rId53" Type="http://schemas.openxmlformats.org/officeDocument/2006/relationships/tags" Target="../tags/tag116.xml"/><Relationship Id="rId58" Type="http://schemas.openxmlformats.org/officeDocument/2006/relationships/tags" Target="../tags/tag121.xml"/><Relationship Id="rId74" Type="http://schemas.openxmlformats.org/officeDocument/2006/relationships/tags" Target="../tags/tag137.xml"/><Relationship Id="rId79" Type="http://schemas.openxmlformats.org/officeDocument/2006/relationships/tags" Target="../tags/tag142.xml"/><Relationship Id="rId102" Type="http://schemas.openxmlformats.org/officeDocument/2006/relationships/image" Target="../media/image36.png"/><Relationship Id="rId5" Type="http://schemas.openxmlformats.org/officeDocument/2006/relationships/tags" Target="../tags/tag68.xml"/><Relationship Id="rId61" Type="http://schemas.openxmlformats.org/officeDocument/2006/relationships/tags" Target="../tags/tag124.xml"/><Relationship Id="rId82" Type="http://schemas.openxmlformats.org/officeDocument/2006/relationships/tags" Target="../tags/tag145.xml"/><Relationship Id="rId90" Type="http://schemas.openxmlformats.org/officeDocument/2006/relationships/tags" Target="../tags/tag153.xml"/><Relationship Id="rId95" Type="http://schemas.openxmlformats.org/officeDocument/2006/relationships/tags" Target="../tags/tag158.xml"/><Relationship Id="rId19" Type="http://schemas.openxmlformats.org/officeDocument/2006/relationships/tags" Target="../tags/tag82.xml"/><Relationship Id="rId14" Type="http://schemas.openxmlformats.org/officeDocument/2006/relationships/tags" Target="../tags/tag77.xml"/><Relationship Id="rId22" Type="http://schemas.openxmlformats.org/officeDocument/2006/relationships/tags" Target="../tags/tag85.xml"/><Relationship Id="rId27" Type="http://schemas.openxmlformats.org/officeDocument/2006/relationships/tags" Target="../tags/tag90.xml"/><Relationship Id="rId30" Type="http://schemas.openxmlformats.org/officeDocument/2006/relationships/tags" Target="../tags/tag93.xml"/><Relationship Id="rId35" Type="http://schemas.openxmlformats.org/officeDocument/2006/relationships/tags" Target="../tags/tag98.xml"/><Relationship Id="rId43" Type="http://schemas.openxmlformats.org/officeDocument/2006/relationships/tags" Target="../tags/tag106.xml"/><Relationship Id="rId48" Type="http://schemas.openxmlformats.org/officeDocument/2006/relationships/tags" Target="../tags/tag111.xml"/><Relationship Id="rId56" Type="http://schemas.openxmlformats.org/officeDocument/2006/relationships/tags" Target="../tags/tag119.xml"/><Relationship Id="rId64" Type="http://schemas.openxmlformats.org/officeDocument/2006/relationships/tags" Target="../tags/tag127.xml"/><Relationship Id="rId69" Type="http://schemas.openxmlformats.org/officeDocument/2006/relationships/tags" Target="../tags/tag132.xml"/><Relationship Id="rId77" Type="http://schemas.openxmlformats.org/officeDocument/2006/relationships/tags" Target="../tags/tag140.xml"/><Relationship Id="rId100" Type="http://schemas.openxmlformats.org/officeDocument/2006/relationships/slideLayout" Target="../slideLayouts/slideLayout2.xml"/><Relationship Id="rId105" Type="http://schemas.openxmlformats.org/officeDocument/2006/relationships/image" Target="../media/image39.png"/><Relationship Id="rId113" Type="http://schemas.openxmlformats.org/officeDocument/2006/relationships/image" Target="../media/image47.png"/><Relationship Id="rId118" Type="http://schemas.openxmlformats.org/officeDocument/2006/relationships/image" Target="../media/image51.jpeg"/><Relationship Id="rId8" Type="http://schemas.openxmlformats.org/officeDocument/2006/relationships/tags" Target="../tags/tag71.xml"/><Relationship Id="rId51" Type="http://schemas.openxmlformats.org/officeDocument/2006/relationships/tags" Target="../tags/tag114.xml"/><Relationship Id="rId72" Type="http://schemas.openxmlformats.org/officeDocument/2006/relationships/tags" Target="../tags/tag135.xml"/><Relationship Id="rId80" Type="http://schemas.openxmlformats.org/officeDocument/2006/relationships/tags" Target="../tags/tag143.xml"/><Relationship Id="rId85" Type="http://schemas.openxmlformats.org/officeDocument/2006/relationships/tags" Target="../tags/tag148.xml"/><Relationship Id="rId93" Type="http://schemas.openxmlformats.org/officeDocument/2006/relationships/tags" Target="../tags/tag156.xml"/><Relationship Id="rId98" Type="http://schemas.openxmlformats.org/officeDocument/2006/relationships/tags" Target="../tags/tag161.xml"/><Relationship Id="rId121" Type="http://schemas.openxmlformats.org/officeDocument/2006/relationships/image" Target="../media/image54.png"/><Relationship Id="rId3" Type="http://schemas.openxmlformats.org/officeDocument/2006/relationships/tags" Target="../tags/tag66.xml"/><Relationship Id="rId12" Type="http://schemas.openxmlformats.org/officeDocument/2006/relationships/tags" Target="../tags/tag75.xml"/><Relationship Id="rId17" Type="http://schemas.openxmlformats.org/officeDocument/2006/relationships/tags" Target="../tags/tag80.xml"/><Relationship Id="rId25" Type="http://schemas.openxmlformats.org/officeDocument/2006/relationships/tags" Target="../tags/tag88.xml"/><Relationship Id="rId33" Type="http://schemas.openxmlformats.org/officeDocument/2006/relationships/tags" Target="../tags/tag96.xml"/><Relationship Id="rId38" Type="http://schemas.openxmlformats.org/officeDocument/2006/relationships/tags" Target="../tags/tag101.xml"/><Relationship Id="rId46" Type="http://schemas.openxmlformats.org/officeDocument/2006/relationships/tags" Target="../tags/tag109.xml"/><Relationship Id="rId59" Type="http://schemas.openxmlformats.org/officeDocument/2006/relationships/tags" Target="../tags/tag122.xml"/><Relationship Id="rId67" Type="http://schemas.openxmlformats.org/officeDocument/2006/relationships/tags" Target="../tags/tag130.xml"/><Relationship Id="rId103" Type="http://schemas.openxmlformats.org/officeDocument/2006/relationships/image" Target="../media/image37.jpeg"/><Relationship Id="rId108" Type="http://schemas.openxmlformats.org/officeDocument/2006/relationships/image" Target="../media/image42.png"/><Relationship Id="rId116" Type="http://schemas.openxmlformats.org/officeDocument/2006/relationships/image" Target="../media/image49.jpeg"/><Relationship Id="rId20" Type="http://schemas.openxmlformats.org/officeDocument/2006/relationships/tags" Target="../tags/tag83.xml"/><Relationship Id="rId41" Type="http://schemas.openxmlformats.org/officeDocument/2006/relationships/tags" Target="../tags/tag104.xml"/><Relationship Id="rId54" Type="http://schemas.openxmlformats.org/officeDocument/2006/relationships/tags" Target="../tags/tag117.xml"/><Relationship Id="rId62" Type="http://schemas.openxmlformats.org/officeDocument/2006/relationships/tags" Target="../tags/tag125.xml"/><Relationship Id="rId70" Type="http://schemas.openxmlformats.org/officeDocument/2006/relationships/tags" Target="../tags/tag133.xml"/><Relationship Id="rId75" Type="http://schemas.openxmlformats.org/officeDocument/2006/relationships/tags" Target="../tags/tag138.xml"/><Relationship Id="rId83" Type="http://schemas.openxmlformats.org/officeDocument/2006/relationships/tags" Target="../tags/tag146.xml"/><Relationship Id="rId88" Type="http://schemas.openxmlformats.org/officeDocument/2006/relationships/tags" Target="../tags/tag151.xml"/><Relationship Id="rId91" Type="http://schemas.openxmlformats.org/officeDocument/2006/relationships/tags" Target="../tags/tag154.xml"/><Relationship Id="rId96" Type="http://schemas.openxmlformats.org/officeDocument/2006/relationships/tags" Target="../tags/tag159.xml"/><Relationship Id="rId111" Type="http://schemas.openxmlformats.org/officeDocument/2006/relationships/image" Target="../media/image45.jpeg"/><Relationship Id="rId1" Type="http://schemas.openxmlformats.org/officeDocument/2006/relationships/tags" Target="../tags/tag64.xml"/><Relationship Id="rId6" Type="http://schemas.openxmlformats.org/officeDocument/2006/relationships/tags" Target="../tags/tag69.xml"/><Relationship Id="rId15" Type="http://schemas.openxmlformats.org/officeDocument/2006/relationships/tags" Target="../tags/tag78.xml"/><Relationship Id="rId23" Type="http://schemas.openxmlformats.org/officeDocument/2006/relationships/tags" Target="../tags/tag86.xml"/><Relationship Id="rId28" Type="http://schemas.openxmlformats.org/officeDocument/2006/relationships/tags" Target="../tags/tag91.xml"/><Relationship Id="rId36" Type="http://schemas.openxmlformats.org/officeDocument/2006/relationships/tags" Target="../tags/tag99.xml"/><Relationship Id="rId49" Type="http://schemas.openxmlformats.org/officeDocument/2006/relationships/tags" Target="../tags/tag112.xml"/><Relationship Id="rId57" Type="http://schemas.openxmlformats.org/officeDocument/2006/relationships/tags" Target="../tags/tag120.xml"/><Relationship Id="rId106" Type="http://schemas.openxmlformats.org/officeDocument/2006/relationships/image" Target="../media/image40.png"/><Relationship Id="rId114" Type="http://schemas.openxmlformats.org/officeDocument/2006/relationships/image" Target="../media/image48.jpeg"/><Relationship Id="rId119" Type="http://schemas.openxmlformats.org/officeDocument/2006/relationships/image" Target="../media/image52.jpeg"/><Relationship Id="rId10" Type="http://schemas.openxmlformats.org/officeDocument/2006/relationships/tags" Target="../tags/tag73.xml"/><Relationship Id="rId31" Type="http://schemas.openxmlformats.org/officeDocument/2006/relationships/tags" Target="../tags/tag94.xml"/><Relationship Id="rId44" Type="http://schemas.openxmlformats.org/officeDocument/2006/relationships/tags" Target="../tags/tag107.xml"/><Relationship Id="rId52" Type="http://schemas.openxmlformats.org/officeDocument/2006/relationships/tags" Target="../tags/tag115.xml"/><Relationship Id="rId60" Type="http://schemas.openxmlformats.org/officeDocument/2006/relationships/tags" Target="../tags/tag123.xml"/><Relationship Id="rId65" Type="http://schemas.openxmlformats.org/officeDocument/2006/relationships/tags" Target="../tags/tag128.xml"/><Relationship Id="rId73" Type="http://schemas.openxmlformats.org/officeDocument/2006/relationships/tags" Target="../tags/tag136.xml"/><Relationship Id="rId78" Type="http://schemas.openxmlformats.org/officeDocument/2006/relationships/tags" Target="../tags/tag141.xml"/><Relationship Id="rId81" Type="http://schemas.openxmlformats.org/officeDocument/2006/relationships/tags" Target="../tags/tag144.xml"/><Relationship Id="rId86" Type="http://schemas.openxmlformats.org/officeDocument/2006/relationships/tags" Target="../tags/tag149.xml"/><Relationship Id="rId94" Type="http://schemas.openxmlformats.org/officeDocument/2006/relationships/tags" Target="../tags/tag157.xml"/><Relationship Id="rId99" Type="http://schemas.openxmlformats.org/officeDocument/2006/relationships/tags" Target="../tags/tag162.xml"/><Relationship Id="rId101" Type="http://schemas.openxmlformats.org/officeDocument/2006/relationships/image" Target="../media/image35.png"/><Relationship Id="rId122" Type="http://schemas.openxmlformats.org/officeDocument/2006/relationships/image" Target="../media/image55.png"/><Relationship Id="rId4" Type="http://schemas.openxmlformats.org/officeDocument/2006/relationships/tags" Target="../tags/tag67.xml"/><Relationship Id="rId9" Type="http://schemas.openxmlformats.org/officeDocument/2006/relationships/tags" Target="../tags/tag72.xml"/><Relationship Id="rId13" Type="http://schemas.openxmlformats.org/officeDocument/2006/relationships/tags" Target="../tags/tag76.xml"/><Relationship Id="rId18" Type="http://schemas.openxmlformats.org/officeDocument/2006/relationships/tags" Target="../tags/tag81.xml"/><Relationship Id="rId39" Type="http://schemas.openxmlformats.org/officeDocument/2006/relationships/tags" Target="../tags/tag102.xml"/><Relationship Id="rId109" Type="http://schemas.openxmlformats.org/officeDocument/2006/relationships/image" Target="../media/image43.jpeg"/><Relationship Id="rId34" Type="http://schemas.openxmlformats.org/officeDocument/2006/relationships/tags" Target="../tags/tag97.xml"/><Relationship Id="rId50" Type="http://schemas.openxmlformats.org/officeDocument/2006/relationships/tags" Target="../tags/tag113.xml"/><Relationship Id="rId55" Type="http://schemas.openxmlformats.org/officeDocument/2006/relationships/tags" Target="../tags/tag118.xml"/><Relationship Id="rId76" Type="http://schemas.openxmlformats.org/officeDocument/2006/relationships/tags" Target="../tags/tag139.xml"/><Relationship Id="rId97" Type="http://schemas.openxmlformats.org/officeDocument/2006/relationships/tags" Target="../tags/tag160.xml"/><Relationship Id="rId104" Type="http://schemas.openxmlformats.org/officeDocument/2006/relationships/image" Target="../media/image38.png"/><Relationship Id="rId120" Type="http://schemas.openxmlformats.org/officeDocument/2006/relationships/image" Target="../media/image53.jpeg"/><Relationship Id="rId7" Type="http://schemas.openxmlformats.org/officeDocument/2006/relationships/tags" Target="../tags/tag70.xml"/><Relationship Id="rId71" Type="http://schemas.openxmlformats.org/officeDocument/2006/relationships/tags" Target="../tags/tag134.xml"/><Relationship Id="rId92" Type="http://schemas.openxmlformats.org/officeDocument/2006/relationships/tags" Target="../tags/tag155.xml"/><Relationship Id="rId2" Type="http://schemas.openxmlformats.org/officeDocument/2006/relationships/tags" Target="../tags/tag65.xml"/><Relationship Id="rId29" Type="http://schemas.openxmlformats.org/officeDocument/2006/relationships/tags" Target="../tags/tag92.xml"/><Relationship Id="rId24" Type="http://schemas.openxmlformats.org/officeDocument/2006/relationships/tags" Target="../tags/tag87.xml"/><Relationship Id="rId40" Type="http://schemas.openxmlformats.org/officeDocument/2006/relationships/tags" Target="../tags/tag103.xml"/><Relationship Id="rId45" Type="http://schemas.openxmlformats.org/officeDocument/2006/relationships/tags" Target="../tags/tag108.xml"/><Relationship Id="rId66" Type="http://schemas.openxmlformats.org/officeDocument/2006/relationships/tags" Target="../tags/tag129.xml"/><Relationship Id="rId87" Type="http://schemas.openxmlformats.org/officeDocument/2006/relationships/tags" Target="../tags/tag150.xml"/><Relationship Id="rId110" Type="http://schemas.openxmlformats.org/officeDocument/2006/relationships/image" Target="../media/image44.gif"/><Relationship Id="rId115" Type="http://schemas.openxmlformats.org/officeDocument/2006/relationships/hyperlink" Target="http://images.google.com/imgres?imgurl=http://www.theboxcompany.com.my/gallery/boxes/white/White-Box-Close.jpg&amp;imgrefurl=http://www.theboxcompany.com.my/boxwhite.html&amp;usg=__QyphaevlSW2mIyA5leIvmAK7pqU=&amp;h=309&amp;w=400&amp;sz=7&amp;hl=en&amp;start=2&amp;um=1&amp;tbnid=4FNv85mmBIQTgM:&amp;tbnh=96&amp;tbnw=124&amp;prev=/images?q=white+box&amp;hl=en&amp;rlz=1C1GGLS_en-USUS291US303&amp;sa=N&amp;um=1" TargetMode="External"/></Relationships>
</file>

<file path=ppt/slides/_rels/slide11.xml.rels><?xml version="1.0" encoding="UTF-8" standalone="yes"?>
<Relationships xmlns="http://schemas.openxmlformats.org/package/2006/relationships"><Relationship Id="rId8" Type="http://schemas.openxmlformats.org/officeDocument/2006/relationships/tags" Target="../tags/tag170.xml"/><Relationship Id="rId13" Type="http://schemas.openxmlformats.org/officeDocument/2006/relationships/tags" Target="../tags/tag175.xml"/><Relationship Id="rId18" Type="http://schemas.openxmlformats.org/officeDocument/2006/relationships/tags" Target="../tags/tag180.xml"/><Relationship Id="rId26" Type="http://schemas.openxmlformats.org/officeDocument/2006/relationships/tags" Target="../tags/tag188.xml"/><Relationship Id="rId3" Type="http://schemas.openxmlformats.org/officeDocument/2006/relationships/tags" Target="../tags/tag165.xml"/><Relationship Id="rId21" Type="http://schemas.openxmlformats.org/officeDocument/2006/relationships/tags" Target="../tags/tag183.xml"/><Relationship Id="rId34" Type="http://schemas.openxmlformats.org/officeDocument/2006/relationships/image" Target="../media/image60.png"/><Relationship Id="rId7" Type="http://schemas.openxmlformats.org/officeDocument/2006/relationships/tags" Target="../tags/tag169.xml"/><Relationship Id="rId12" Type="http://schemas.openxmlformats.org/officeDocument/2006/relationships/tags" Target="../tags/tag174.xml"/><Relationship Id="rId17" Type="http://schemas.openxmlformats.org/officeDocument/2006/relationships/tags" Target="../tags/tag179.xml"/><Relationship Id="rId25" Type="http://schemas.openxmlformats.org/officeDocument/2006/relationships/tags" Target="../tags/tag187.xml"/><Relationship Id="rId33" Type="http://schemas.openxmlformats.org/officeDocument/2006/relationships/image" Target="../media/image59.png"/><Relationship Id="rId38" Type="http://schemas.openxmlformats.org/officeDocument/2006/relationships/image" Target="../media/image64.png"/><Relationship Id="rId2" Type="http://schemas.openxmlformats.org/officeDocument/2006/relationships/tags" Target="../tags/tag164.xml"/><Relationship Id="rId16" Type="http://schemas.openxmlformats.org/officeDocument/2006/relationships/tags" Target="../tags/tag178.xml"/><Relationship Id="rId20" Type="http://schemas.openxmlformats.org/officeDocument/2006/relationships/tags" Target="../tags/tag182.xml"/><Relationship Id="rId29" Type="http://schemas.openxmlformats.org/officeDocument/2006/relationships/slideLayout" Target="../slideLayouts/slideLayout2.xml"/><Relationship Id="rId1" Type="http://schemas.openxmlformats.org/officeDocument/2006/relationships/tags" Target="../tags/tag163.xml"/><Relationship Id="rId6" Type="http://schemas.openxmlformats.org/officeDocument/2006/relationships/tags" Target="../tags/tag168.xml"/><Relationship Id="rId11" Type="http://schemas.openxmlformats.org/officeDocument/2006/relationships/tags" Target="../tags/tag173.xml"/><Relationship Id="rId24" Type="http://schemas.openxmlformats.org/officeDocument/2006/relationships/tags" Target="../tags/tag186.xml"/><Relationship Id="rId32" Type="http://schemas.openxmlformats.org/officeDocument/2006/relationships/image" Target="../media/image58.png"/><Relationship Id="rId37" Type="http://schemas.openxmlformats.org/officeDocument/2006/relationships/image" Target="../media/image63.png"/><Relationship Id="rId5" Type="http://schemas.openxmlformats.org/officeDocument/2006/relationships/tags" Target="../tags/tag167.xml"/><Relationship Id="rId15" Type="http://schemas.openxmlformats.org/officeDocument/2006/relationships/tags" Target="../tags/tag177.xml"/><Relationship Id="rId23" Type="http://schemas.openxmlformats.org/officeDocument/2006/relationships/tags" Target="../tags/tag185.xml"/><Relationship Id="rId28" Type="http://schemas.openxmlformats.org/officeDocument/2006/relationships/tags" Target="../tags/tag190.xml"/><Relationship Id="rId36" Type="http://schemas.openxmlformats.org/officeDocument/2006/relationships/image" Target="../media/image62.jpeg"/><Relationship Id="rId10" Type="http://schemas.openxmlformats.org/officeDocument/2006/relationships/tags" Target="../tags/tag172.xml"/><Relationship Id="rId19" Type="http://schemas.openxmlformats.org/officeDocument/2006/relationships/tags" Target="../tags/tag181.xml"/><Relationship Id="rId31" Type="http://schemas.openxmlformats.org/officeDocument/2006/relationships/image" Target="../media/image57.jpeg"/><Relationship Id="rId4" Type="http://schemas.openxmlformats.org/officeDocument/2006/relationships/tags" Target="../tags/tag166.xml"/><Relationship Id="rId9" Type="http://schemas.openxmlformats.org/officeDocument/2006/relationships/tags" Target="../tags/tag171.xml"/><Relationship Id="rId14" Type="http://schemas.openxmlformats.org/officeDocument/2006/relationships/tags" Target="../tags/tag176.xml"/><Relationship Id="rId22" Type="http://schemas.openxmlformats.org/officeDocument/2006/relationships/tags" Target="../tags/tag184.xml"/><Relationship Id="rId27" Type="http://schemas.openxmlformats.org/officeDocument/2006/relationships/tags" Target="../tags/tag189.xml"/><Relationship Id="rId30" Type="http://schemas.openxmlformats.org/officeDocument/2006/relationships/image" Target="../media/image56.png"/><Relationship Id="rId35" Type="http://schemas.openxmlformats.org/officeDocument/2006/relationships/image" Target="../media/image61.jpeg"/></Relationships>
</file>

<file path=ppt/slides/_rels/slide12.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68.jpeg"/><Relationship Id="rId3" Type="http://schemas.openxmlformats.org/officeDocument/2006/relationships/tags" Target="../tags/tag193.xml"/><Relationship Id="rId7" Type="http://schemas.openxmlformats.org/officeDocument/2006/relationships/tags" Target="../tags/tag197.xml"/><Relationship Id="rId12" Type="http://schemas.openxmlformats.org/officeDocument/2006/relationships/image" Target="../media/image67.jpeg"/><Relationship Id="rId2" Type="http://schemas.openxmlformats.org/officeDocument/2006/relationships/tags" Target="../tags/tag192.xml"/><Relationship Id="rId1" Type="http://schemas.openxmlformats.org/officeDocument/2006/relationships/tags" Target="../tags/tag191.xml"/><Relationship Id="rId6" Type="http://schemas.openxmlformats.org/officeDocument/2006/relationships/tags" Target="../tags/tag196.xml"/><Relationship Id="rId11" Type="http://schemas.openxmlformats.org/officeDocument/2006/relationships/image" Target="../media/image66.jpeg"/><Relationship Id="rId5" Type="http://schemas.openxmlformats.org/officeDocument/2006/relationships/tags" Target="../tags/tag195.xml"/><Relationship Id="rId10" Type="http://schemas.openxmlformats.org/officeDocument/2006/relationships/image" Target="../media/image65.jpeg"/><Relationship Id="rId4" Type="http://schemas.openxmlformats.org/officeDocument/2006/relationships/tags" Target="../tags/tag194.xml"/><Relationship Id="rId9" Type="http://schemas.openxmlformats.org/officeDocument/2006/relationships/notesSlide" Target="../notesSlides/notesSlide3.xml"/><Relationship Id="rId14" Type="http://schemas.openxmlformats.org/officeDocument/2006/relationships/image" Target="../media/image69.png"/></Relationships>
</file>

<file path=ppt/slides/_rels/slide13.xml.rels><?xml version="1.0" encoding="UTF-8" standalone="yes"?>
<Relationships xmlns="http://schemas.openxmlformats.org/package/2006/relationships"><Relationship Id="rId3" Type="http://schemas.openxmlformats.org/officeDocument/2006/relationships/tags" Target="../tags/tag200.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slideLayout" Target="../slideLayouts/slideLayout1.xml"/><Relationship Id="rId5" Type="http://schemas.openxmlformats.org/officeDocument/2006/relationships/tags" Target="../tags/tag202.xml"/><Relationship Id="rId4" Type="http://schemas.openxmlformats.org/officeDocument/2006/relationships/tags" Target="../tags/tag201.xml"/></Relationships>
</file>

<file path=ppt/slides/_rels/slide14.xml.rels><?xml version="1.0" encoding="UTF-8" standalone="yes"?>
<Relationships xmlns="http://schemas.openxmlformats.org/package/2006/relationships"><Relationship Id="rId13" Type="http://schemas.openxmlformats.org/officeDocument/2006/relationships/tags" Target="../tags/tag215.xml"/><Relationship Id="rId18" Type="http://schemas.openxmlformats.org/officeDocument/2006/relationships/tags" Target="../tags/tag220.xml"/><Relationship Id="rId26" Type="http://schemas.openxmlformats.org/officeDocument/2006/relationships/tags" Target="../tags/tag228.xml"/><Relationship Id="rId39" Type="http://schemas.openxmlformats.org/officeDocument/2006/relationships/tags" Target="../tags/tag241.xml"/><Relationship Id="rId21" Type="http://schemas.openxmlformats.org/officeDocument/2006/relationships/tags" Target="../tags/tag223.xml"/><Relationship Id="rId34" Type="http://schemas.openxmlformats.org/officeDocument/2006/relationships/tags" Target="../tags/tag236.xml"/><Relationship Id="rId42" Type="http://schemas.openxmlformats.org/officeDocument/2006/relationships/tags" Target="../tags/tag244.xml"/><Relationship Id="rId47" Type="http://schemas.openxmlformats.org/officeDocument/2006/relationships/tags" Target="../tags/tag249.xml"/><Relationship Id="rId50" Type="http://schemas.openxmlformats.org/officeDocument/2006/relationships/tags" Target="../tags/tag252.xml"/><Relationship Id="rId55" Type="http://schemas.openxmlformats.org/officeDocument/2006/relationships/tags" Target="../tags/tag257.xml"/><Relationship Id="rId63" Type="http://schemas.openxmlformats.org/officeDocument/2006/relationships/tags" Target="../tags/tag265.xml"/><Relationship Id="rId68" Type="http://schemas.openxmlformats.org/officeDocument/2006/relationships/tags" Target="../tags/tag270.xml"/><Relationship Id="rId76" Type="http://schemas.openxmlformats.org/officeDocument/2006/relationships/tags" Target="../tags/tag278.xml"/><Relationship Id="rId84" Type="http://schemas.openxmlformats.org/officeDocument/2006/relationships/image" Target="../media/image70.jpeg"/><Relationship Id="rId7" Type="http://schemas.openxmlformats.org/officeDocument/2006/relationships/tags" Target="../tags/tag209.xml"/><Relationship Id="rId71" Type="http://schemas.openxmlformats.org/officeDocument/2006/relationships/tags" Target="../tags/tag273.xml"/><Relationship Id="rId2" Type="http://schemas.openxmlformats.org/officeDocument/2006/relationships/tags" Target="../tags/tag204.xml"/><Relationship Id="rId16" Type="http://schemas.openxmlformats.org/officeDocument/2006/relationships/tags" Target="../tags/tag218.xml"/><Relationship Id="rId29" Type="http://schemas.openxmlformats.org/officeDocument/2006/relationships/tags" Target="../tags/tag231.xml"/><Relationship Id="rId11" Type="http://schemas.openxmlformats.org/officeDocument/2006/relationships/tags" Target="../tags/tag213.xml"/><Relationship Id="rId24" Type="http://schemas.openxmlformats.org/officeDocument/2006/relationships/tags" Target="../tags/tag226.xml"/><Relationship Id="rId32" Type="http://schemas.openxmlformats.org/officeDocument/2006/relationships/tags" Target="../tags/tag234.xml"/><Relationship Id="rId37" Type="http://schemas.openxmlformats.org/officeDocument/2006/relationships/tags" Target="../tags/tag239.xml"/><Relationship Id="rId40" Type="http://schemas.openxmlformats.org/officeDocument/2006/relationships/tags" Target="../tags/tag242.xml"/><Relationship Id="rId45" Type="http://schemas.openxmlformats.org/officeDocument/2006/relationships/tags" Target="../tags/tag247.xml"/><Relationship Id="rId53" Type="http://schemas.openxmlformats.org/officeDocument/2006/relationships/tags" Target="../tags/tag255.xml"/><Relationship Id="rId58" Type="http://schemas.openxmlformats.org/officeDocument/2006/relationships/tags" Target="../tags/tag260.xml"/><Relationship Id="rId66" Type="http://schemas.openxmlformats.org/officeDocument/2006/relationships/tags" Target="../tags/tag268.xml"/><Relationship Id="rId74" Type="http://schemas.openxmlformats.org/officeDocument/2006/relationships/tags" Target="../tags/tag276.xml"/><Relationship Id="rId79" Type="http://schemas.openxmlformats.org/officeDocument/2006/relationships/tags" Target="../tags/tag281.xml"/><Relationship Id="rId5" Type="http://schemas.openxmlformats.org/officeDocument/2006/relationships/tags" Target="../tags/tag207.xml"/><Relationship Id="rId61" Type="http://schemas.openxmlformats.org/officeDocument/2006/relationships/tags" Target="../tags/tag263.xml"/><Relationship Id="rId82" Type="http://schemas.openxmlformats.org/officeDocument/2006/relationships/slideLayout" Target="../slideLayouts/slideLayout2.xml"/><Relationship Id="rId19" Type="http://schemas.openxmlformats.org/officeDocument/2006/relationships/tags" Target="../tags/tag221.xml"/><Relationship Id="rId4" Type="http://schemas.openxmlformats.org/officeDocument/2006/relationships/tags" Target="../tags/tag206.xml"/><Relationship Id="rId9" Type="http://schemas.openxmlformats.org/officeDocument/2006/relationships/tags" Target="../tags/tag211.xml"/><Relationship Id="rId14" Type="http://schemas.openxmlformats.org/officeDocument/2006/relationships/tags" Target="../tags/tag216.xml"/><Relationship Id="rId22" Type="http://schemas.openxmlformats.org/officeDocument/2006/relationships/tags" Target="../tags/tag224.xml"/><Relationship Id="rId27" Type="http://schemas.openxmlformats.org/officeDocument/2006/relationships/tags" Target="../tags/tag229.xml"/><Relationship Id="rId30" Type="http://schemas.openxmlformats.org/officeDocument/2006/relationships/tags" Target="../tags/tag232.xml"/><Relationship Id="rId35" Type="http://schemas.openxmlformats.org/officeDocument/2006/relationships/tags" Target="../tags/tag237.xml"/><Relationship Id="rId43" Type="http://schemas.openxmlformats.org/officeDocument/2006/relationships/tags" Target="../tags/tag245.xml"/><Relationship Id="rId48" Type="http://schemas.openxmlformats.org/officeDocument/2006/relationships/tags" Target="../tags/tag250.xml"/><Relationship Id="rId56" Type="http://schemas.openxmlformats.org/officeDocument/2006/relationships/tags" Target="../tags/tag258.xml"/><Relationship Id="rId64" Type="http://schemas.openxmlformats.org/officeDocument/2006/relationships/tags" Target="../tags/tag266.xml"/><Relationship Id="rId69" Type="http://schemas.openxmlformats.org/officeDocument/2006/relationships/tags" Target="../tags/tag271.xml"/><Relationship Id="rId77" Type="http://schemas.openxmlformats.org/officeDocument/2006/relationships/tags" Target="../tags/tag279.xml"/><Relationship Id="rId8" Type="http://schemas.openxmlformats.org/officeDocument/2006/relationships/tags" Target="../tags/tag210.xml"/><Relationship Id="rId51" Type="http://schemas.openxmlformats.org/officeDocument/2006/relationships/tags" Target="../tags/tag253.xml"/><Relationship Id="rId72" Type="http://schemas.openxmlformats.org/officeDocument/2006/relationships/tags" Target="../tags/tag274.xml"/><Relationship Id="rId80" Type="http://schemas.openxmlformats.org/officeDocument/2006/relationships/tags" Target="../tags/tag282.xml"/><Relationship Id="rId85" Type="http://schemas.openxmlformats.org/officeDocument/2006/relationships/image" Target="../media/image71.jpeg"/><Relationship Id="rId3" Type="http://schemas.openxmlformats.org/officeDocument/2006/relationships/tags" Target="../tags/tag205.xml"/><Relationship Id="rId12" Type="http://schemas.openxmlformats.org/officeDocument/2006/relationships/tags" Target="../tags/tag214.xml"/><Relationship Id="rId17" Type="http://schemas.openxmlformats.org/officeDocument/2006/relationships/tags" Target="../tags/tag219.xml"/><Relationship Id="rId25" Type="http://schemas.openxmlformats.org/officeDocument/2006/relationships/tags" Target="../tags/tag227.xml"/><Relationship Id="rId33" Type="http://schemas.openxmlformats.org/officeDocument/2006/relationships/tags" Target="../tags/tag235.xml"/><Relationship Id="rId38" Type="http://schemas.openxmlformats.org/officeDocument/2006/relationships/tags" Target="../tags/tag240.xml"/><Relationship Id="rId46" Type="http://schemas.openxmlformats.org/officeDocument/2006/relationships/tags" Target="../tags/tag248.xml"/><Relationship Id="rId59" Type="http://schemas.openxmlformats.org/officeDocument/2006/relationships/tags" Target="../tags/tag261.xml"/><Relationship Id="rId67" Type="http://schemas.openxmlformats.org/officeDocument/2006/relationships/tags" Target="../tags/tag269.xml"/><Relationship Id="rId20" Type="http://schemas.openxmlformats.org/officeDocument/2006/relationships/tags" Target="../tags/tag222.xml"/><Relationship Id="rId41" Type="http://schemas.openxmlformats.org/officeDocument/2006/relationships/tags" Target="../tags/tag243.xml"/><Relationship Id="rId54" Type="http://schemas.openxmlformats.org/officeDocument/2006/relationships/tags" Target="../tags/tag256.xml"/><Relationship Id="rId62" Type="http://schemas.openxmlformats.org/officeDocument/2006/relationships/tags" Target="../tags/tag264.xml"/><Relationship Id="rId70" Type="http://schemas.openxmlformats.org/officeDocument/2006/relationships/tags" Target="../tags/tag272.xml"/><Relationship Id="rId75" Type="http://schemas.openxmlformats.org/officeDocument/2006/relationships/tags" Target="../tags/tag277.xml"/><Relationship Id="rId83" Type="http://schemas.openxmlformats.org/officeDocument/2006/relationships/notesSlide" Target="../notesSlides/notesSlide4.xml"/><Relationship Id="rId1" Type="http://schemas.openxmlformats.org/officeDocument/2006/relationships/tags" Target="../tags/tag203.xml"/><Relationship Id="rId6" Type="http://schemas.openxmlformats.org/officeDocument/2006/relationships/tags" Target="../tags/tag208.xml"/><Relationship Id="rId15" Type="http://schemas.openxmlformats.org/officeDocument/2006/relationships/tags" Target="../tags/tag217.xml"/><Relationship Id="rId23" Type="http://schemas.openxmlformats.org/officeDocument/2006/relationships/tags" Target="../tags/tag225.xml"/><Relationship Id="rId28" Type="http://schemas.openxmlformats.org/officeDocument/2006/relationships/tags" Target="../tags/tag230.xml"/><Relationship Id="rId36" Type="http://schemas.openxmlformats.org/officeDocument/2006/relationships/tags" Target="../tags/tag238.xml"/><Relationship Id="rId49" Type="http://schemas.openxmlformats.org/officeDocument/2006/relationships/tags" Target="../tags/tag251.xml"/><Relationship Id="rId57" Type="http://schemas.openxmlformats.org/officeDocument/2006/relationships/tags" Target="../tags/tag259.xml"/><Relationship Id="rId10" Type="http://schemas.openxmlformats.org/officeDocument/2006/relationships/tags" Target="../tags/tag212.xml"/><Relationship Id="rId31" Type="http://schemas.openxmlformats.org/officeDocument/2006/relationships/tags" Target="../tags/tag233.xml"/><Relationship Id="rId44" Type="http://schemas.openxmlformats.org/officeDocument/2006/relationships/tags" Target="../tags/tag246.xml"/><Relationship Id="rId52" Type="http://schemas.openxmlformats.org/officeDocument/2006/relationships/tags" Target="../tags/tag254.xml"/><Relationship Id="rId60" Type="http://schemas.openxmlformats.org/officeDocument/2006/relationships/tags" Target="../tags/tag262.xml"/><Relationship Id="rId65" Type="http://schemas.openxmlformats.org/officeDocument/2006/relationships/tags" Target="../tags/tag267.xml"/><Relationship Id="rId73" Type="http://schemas.openxmlformats.org/officeDocument/2006/relationships/tags" Target="../tags/tag275.xml"/><Relationship Id="rId78" Type="http://schemas.openxmlformats.org/officeDocument/2006/relationships/tags" Target="../tags/tag280.xml"/><Relationship Id="rId81" Type="http://schemas.openxmlformats.org/officeDocument/2006/relationships/tags" Target="../tags/tag283.xml"/><Relationship Id="rId86" Type="http://schemas.openxmlformats.org/officeDocument/2006/relationships/image" Target="../media/image50.wmf"/></Relationships>
</file>

<file path=ppt/slides/_rels/slide15.xml.rels><?xml version="1.0" encoding="UTF-8" standalone="yes"?>
<Relationships xmlns="http://schemas.openxmlformats.org/package/2006/relationships"><Relationship Id="rId8" Type="http://schemas.openxmlformats.org/officeDocument/2006/relationships/tags" Target="../tags/tag291.xml"/><Relationship Id="rId13" Type="http://schemas.openxmlformats.org/officeDocument/2006/relationships/tags" Target="../tags/tag296.xml"/><Relationship Id="rId18" Type="http://schemas.openxmlformats.org/officeDocument/2006/relationships/tags" Target="../tags/tag301.xml"/><Relationship Id="rId3" Type="http://schemas.openxmlformats.org/officeDocument/2006/relationships/tags" Target="../tags/tag286.xml"/><Relationship Id="rId21" Type="http://schemas.openxmlformats.org/officeDocument/2006/relationships/tags" Target="../tags/tag304.xml"/><Relationship Id="rId7" Type="http://schemas.openxmlformats.org/officeDocument/2006/relationships/tags" Target="../tags/tag290.xml"/><Relationship Id="rId12" Type="http://schemas.openxmlformats.org/officeDocument/2006/relationships/tags" Target="../tags/tag295.xml"/><Relationship Id="rId17" Type="http://schemas.openxmlformats.org/officeDocument/2006/relationships/tags" Target="../tags/tag300.xml"/><Relationship Id="rId25" Type="http://schemas.openxmlformats.org/officeDocument/2006/relationships/image" Target="../media/image53.jpeg"/><Relationship Id="rId2" Type="http://schemas.openxmlformats.org/officeDocument/2006/relationships/tags" Target="../tags/tag285.xml"/><Relationship Id="rId16" Type="http://schemas.openxmlformats.org/officeDocument/2006/relationships/tags" Target="../tags/tag299.xml"/><Relationship Id="rId20" Type="http://schemas.openxmlformats.org/officeDocument/2006/relationships/tags" Target="../tags/tag303.xml"/><Relationship Id="rId1" Type="http://schemas.openxmlformats.org/officeDocument/2006/relationships/tags" Target="../tags/tag284.xml"/><Relationship Id="rId6" Type="http://schemas.openxmlformats.org/officeDocument/2006/relationships/tags" Target="../tags/tag289.xml"/><Relationship Id="rId11" Type="http://schemas.openxmlformats.org/officeDocument/2006/relationships/tags" Target="../tags/tag294.xml"/><Relationship Id="rId24" Type="http://schemas.openxmlformats.org/officeDocument/2006/relationships/image" Target="../media/image72.png"/><Relationship Id="rId5" Type="http://schemas.openxmlformats.org/officeDocument/2006/relationships/tags" Target="../tags/tag288.xml"/><Relationship Id="rId15" Type="http://schemas.openxmlformats.org/officeDocument/2006/relationships/tags" Target="../tags/tag298.xml"/><Relationship Id="rId23" Type="http://schemas.openxmlformats.org/officeDocument/2006/relationships/image" Target="../media/image70.jpeg"/><Relationship Id="rId10" Type="http://schemas.openxmlformats.org/officeDocument/2006/relationships/tags" Target="../tags/tag293.xml"/><Relationship Id="rId19" Type="http://schemas.openxmlformats.org/officeDocument/2006/relationships/tags" Target="../tags/tag302.xml"/><Relationship Id="rId4" Type="http://schemas.openxmlformats.org/officeDocument/2006/relationships/tags" Target="../tags/tag287.xml"/><Relationship Id="rId9" Type="http://schemas.openxmlformats.org/officeDocument/2006/relationships/tags" Target="../tags/tag292.xml"/><Relationship Id="rId14" Type="http://schemas.openxmlformats.org/officeDocument/2006/relationships/tags" Target="../tags/tag297.xml"/><Relationship Id="rId2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tags" Target="../tags/tag307.xml"/><Relationship Id="rId2" Type="http://schemas.openxmlformats.org/officeDocument/2006/relationships/tags" Target="../tags/tag306.xml"/><Relationship Id="rId1" Type="http://schemas.openxmlformats.org/officeDocument/2006/relationships/tags" Target="../tags/tag305.xml"/><Relationship Id="rId6" Type="http://schemas.openxmlformats.org/officeDocument/2006/relationships/slideLayout" Target="../slideLayouts/slideLayout1.xml"/><Relationship Id="rId5" Type="http://schemas.openxmlformats.org/officeDocument/2006/relationships/tags" Target="../tags/tag309.xml"/><Relationship Id="rId4" Type="http://schemas.openxmlformats.org/officeDocument/2006/relationships/tags" Target="../tags/tag308.xml"/></Relationships>
</file>

<file path=ppt/slides/_rels/slide17.xml.rels><?xml version="1.0" encoding="UTF-8" standalone="yes"?>
<Relationships xmlns="http://schemas.openxmlformats.org/package/2006/relationships"><Relationship Id="rId8" Type="http://schemas.openxmlformats.org/officeDocument/2006/relationships/tags" Target="../tags/tag317.xml"/><Relationship Id="rId13" Type="http://schemas.openxmlformats.org/officeDocument/2006/relationships/slideLayout" Target="../slideLayouts/slideLayout2.xml"/><Relationship Id="rId3" Type="http://schemas.openxmlformats.org/officeDocument/2006/relationships/tags" Target="../tags/tag312.xml"/><Relationship Id="rId7" Type="http://schemas.openxmlformats.org/officeDocument/2006/relationships/tags" Target="../tags/tag316.xml"/><Relationship Id="rId12" Type="http://schemas.openxmlformats.org/officeDocument/2006/relationships/tags" Target="../tags/tag321.xml"/><Relationship Id="rId17" Type="http://schemas.openxmlformats.org/officeDocument/2006/relationships/image" Target="../media/image76.png"/><Relationship Id="rId2" Type="http://schemas.openxmlformats.org/officeDocument/2006/relationships/tags" Target="../tags/tag311.xml"/><Relationship Id="rId16" Type="http://schemas.openxmlformats.org/officeDocument/2006/relationships/image" Target="../media/image75.png"/><Relationship Id="rId1" Type="http://schemas.openxmlformats.org/officeDocument/2006/relationships/tags" Target="../tags/tag310.xml"/><Relationship Id="rId6" Type="http://schemas.openxmlformats.org/officeDocument/2006/relationships/tags" Target="../tags/tag315.xml"/><Relationship Id="rId11" Type="http://schemas.openxmlformats.org/officeDocument/2006/relationships/tags" Target="../tags/tag320.xml"/><Relationship Id="rId5" Type="http://schemas.openxmlformats.org/officeDocument/2006/relationships/tags" Target="../tags/tag314.xml"/><Relationship Id="rId15" Type="http://schemas.openxmlformats.org/officeDocument/2006/relationships/image" Target="../media/image74.png"/><Relationship Id="rId10" Type="http://schemas.openxmlformats.org/officeDocument/2006/relationships/tags" Target="../tags/tag319.xml"/><Relationship Id="rId4" Type="http://schemas.openxmlformats.org/officeDocument/2006/relationships/tags" Target="../tags/tag313.xml"/><Relationship Id="rId9" Type="http://schemas.openxmlformats.org/officeDocument/2006/relationships/tags" Target="../tags/tag318.xml"/><Relationship Id="rId14" Type="http://schemas.openxmlformats.org/officeDocument/2006/relationships/image" Target="../media/image7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tags" Target="../tags/tag324.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1.xml"/><Relationship Id="rId5" Type="http://schemas.openxmlformats.org/officeDocument/2006/relationships/tags" Target="../tags/tag326.xml"/><Relationship Id="rId4" Type="http://schemas.openxmlformats.org/officeDocument/2006/relationships/tags" Target="../tags/tag325.xml"/></Relationships>
</file>

<file path=ppt/slides/_rels/slide20.xml.rels><?xml version="1.0" encoding="UTF-8" standalone="yes"?>
<Relationships xmlns="http://schemas.openxmlformats.org/package/2006/relationships"><Relationship Id="rId3" Type="http://schemas.openxmlformats.org/officeDocument/2006/relationships/tags" Target="../tags/tag329.xml"/><Relationship Id="rId2" Type="http://schemas.openxmlformats.org/officeDocument/2006/relationships/tags" Target="../tags/tag328.xml"/><Relationship Id="rId1" Type="http://schemas.openxmlformats.org/officeDocument/2006/relationships/tags" Target="../tags/tag327.xml"/><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tags" Target="../tags/tag332.xml"/><Relationship Id="rId2" Type="http://schemas.openxmlformats.org/officeDocument/2006/relationships/tags" Target="../tags/tag331.xml"/><Relationship Id="rId1" Type="http://schemas.openxmlformats.org/officeDocument/2006/relationships/tags" Target="../tags/tag330.xml"/><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tags" Target="../tags/tag335.xml"/><Relationship Id="rId2" Type="http://schemas.openxmlformats.org/officeDocument/2006/relationships/tags" Target="../tags/tag334.xml"/><Relationship Id="rId1" Type="http://schemas.openxmlformats.org/officeDocument/2006/relationships/tags" Target="../tags/tag333.xml"/><Relationship Id="rId6" Type="http://schemas.openxmlformats.org/officeDocument/2006/relationships/slideLayout" Target="../slideLayouts/slideLayout1.xml"/><Relationship Id="rId5" Type="http://schemas.openxmlformats.org/officeDocument/2006/relationships/tags" Target="../tags/tag337.xml"/><Relationship Id="rId4" Type="http://schemas.openxmlformats.org/officeDocument/2006/relationships/tags" Target="../tags/tag336.xml"/></Relationships>
</file>

<file path=ppt/slides/_rels/slide23.xml.rels><?xml version="1.0" encoding="UTF-8" standalone="yes"?>
<Relationships xmlns="http://schemas.openxmlformats.org/package/2006/relationships"><Relationship Id="rId3" Type="http://schemas.openxmlformats.org/officeDocument/2006/relationships/tags" Target="../tags/tag340.xml"/><Relationship Id="rId2" Type="http://schemas.openxmlformats.org/officeDocument/2006/relationships/tags" Target="../tags/tag339.xml"/><Relationship Id="rId1" Type="http://schemas.openxmlformats.org/officeDocument/2006/relationships/tags" Target="../tags/tag338.xml"/><Relationship Id="rId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tags" Target="../tags/tag348.xml"/><Relationship Id="rId13" Type="http://schemas.openxmlformats.org/officeDocument/2006/relationships/tags" Target="../tags/tag353.xml"/><Relationship Id="rId18" Type="http://schemas.openxmlformats.org/officeDocument/2006/relationships/tags" Target="../tags/tag358.xml"/><Relationship Id="rId26" Type="http://schemas.openxmlformats.org/officeDocument/2006/relationships/tags" Target="../tags/tag366.xml"/><Relationship Id="rId39" Type="http://schemas.openxmlformats.org/officeDocument/2006/relationships/image" Target="../media/image85.png"/><Relationship Id="rId3" Type="http://schemas.openxmlformats.org/officeDocument/2006/relationships/tags" Target="../tags/tag343.xml"/><Relationship Id="rId21" Type="http://schemas.openxmlformats.org/officeDocument/2006/relationships/tags" Target="../tags/tag361.xml"/><Relationship Id="rId34" Type="http://schemas.openxmlformats.org/officeDocument/2006/relationships/image" Target="../media/image80.jpeg"/><Relationship Id="rId7" Type="http://schemas.openxmlformats.org/officeDocument/2006/relationships/tags" Target="../tags/tag347.xml"/><Relationship Id="rId12" Type="http://schemas.openxmlformats.org/officeDocument/2006/relationships/tags" Target="../tags/tag352.xml"/><Relationship Id="rId17" Type="http://schemas.openxmlformats.org/officeDocument/2006/relationships/tags" Target="../tags/tag357.xml"/><Relationship Id="rId25" Type="http://schemas.openxmlformats.org/officeDocument/2006/relationships/tags" Target="../tags/tag365.xml"/><Relationship Id="rId33" Type="http://schemas.openxmlformats.org/officeDocument/2006/relationships/image" Target="../media/image79.jpeg"/><Relationship Id="rId38" Type="http://schemas.openxmlformats.org/officeDocument/2006/relationships/image" Target="../media/image84.png"/><Relationship Id="rId2" Type="http://schemas.openxmlformats.org/officeDocument/2006/relationships/tags" Target="../tags/tag342.xml"/><Relationship Id="rId16" Type="http://schemas.openxmlformats.org/officeDocument/2006/relationships/tags" Target="../tags/tag356.xml"/><Relationship Id="rId20" Type="http://schemas.openxmlformats.org/officeDocument/2006/relationships/tags" Target="../tags/tag360.xml"/><Relationship Id="rId29" Type="http://schemas.openxmlformats.org/officeDocument/2006/relationships/tags" Target="../tags/tag369.xml"/><Relationship Id="rId1" Type="http://schemas.openxmlformats.org/officeDocument/2006/relationships/tags" Target="../tags/tag341.xml"/><Relationship Id="rId6" Type="http://schemas.openxmlformats.org/officeDocument/2006/relationships/tags" Target="../tags/tag346.xml"/><Relationship Id="rId11" Type="http://schemas.openxmlformats.org/officeDocument/2006/relationships/tags" Target="../tags/tag351.xml"/><Relationship Id="rId24" Type="http://schemas.openxmlformats.org/officeDocument/2006/relationships/tags" Target="../tags/tag364.xml"/><Relationship Id="rId32" Type="http://schemas.openxmlformats.org/officeDocument/2006/relationships/image" Target="../media/image78.png"/><Relationship Id="rId37" Type="http://schemas.openxmlformats.org/officeDocument/2006/relationships/image" Target="../media/image83.jpeg"/><Relationship Id="rId5" Type="http://schemas.openxmlformats.org/officeDocument/2006/relationships/tags" Target="../tags/tag345.xml"/><Relationship Id="rId15" Type="http://schemas.openxmlformats.org/officeDocument/2006/relationships/tags" Target="../tags/tag355.xml"/><Relationship Id="rId23" Type="http://schemas.openxmlformats.org/officeDocument/2006/relationships/tags" Target="../tags/tag363.xml"/><Relationship Id="rId28" Type="http://schemas.openxmlformats.org/officeDocument/2006/relationships/tags" Target="../tags/tag368.xml"/><Relationship Id="rId36" Type="http://schemas.openxmlformats.org/officeDocument/2006/relationships/image" Target="../media/image82.jpeg"/><Relationship Id="rId10" Type="http://schemas.openxmlformats.org/officeDocument/2006/relationships/tags" Target="../tags/tag350.xml"/><Relationship Id="rId19" Type="http://schemas.openxmlformats.org/officeDocument/2006/relationships/tags" Target="../tags/tag359.xml"/><Relationship Id="rId31" Type="http://schemas.openxmlformats.org/officeDocument/2006/relationships/image" Target="../media/image77.png"/><Relationship Id="rId4" Type="http://schemas.openxmlformats.org/officeDocument/2006/relationships/tags" Target="../tags/tag344.xml"/><Relationship Id="rId9" Type="http://schemas.openxmlformats.org/officeDocument/2006/relationships/tags" Target="../tags/tag349.xml"/><Relationship Id="rId14" Type="http://schemas.openxmlformats.org/officeDocument/2006/relationships/tags" Target="../tags/tag354.xml"/><Relationship Id="rId22" Type="http://schemas.openxmlformats.org/officeDocument/2006/relationships/tags" Target="../tags/tag362.xml"/><Relationship Id="rId27" Type="http://schemas.openxmlformats.org/officeDocument/2006/relationships/tags" Target="../tags/tag367.xml"/><Relationship Id="rId30" Type="http://schemas.openxmlformats.org/officeDocument/2006/relationships/slideLayout" Target="../slideLayouts/slideLayout2.xml"/><Relationship Id="rId35" Type="http://schemas.openxmlformats.org/officeDocument/2006/relationships/image" Target="../media/image81.jpeg"/></Relationships>
</file>

<file path=ppt/slides/_rels/slide25.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372.xml"/><Relationship Id="rId7" Type="http://schemas.openxmlformats.org/officeDocument/2006/relationships/audio" Target="file:///C:\Users\wgg\Documents\ActiveCampus\SavingTheWorld\bet5.wma" TargetMode="External"/><Relationship Id="rId12" Type="http://schemas.openxmlformats.org/officeDocument/2006/relationships/image" Target="../media/image88.jpeg"/><Relationship Id="rId2" Type="http://schemas.openxmlformats.org/officeDocument/2006/relationships/tags" Target="../tags/tag371.xml"/><Relationship Id="rId1" Type="http://schemas.openxmlformats.org/officeDocument/2006/relationships/tags" Target="../tags/tag370.xml"/><Relationship Id="rId6" Type="http://schemas.openxmlformats.org/officeDocument/2006/relationships/tags" Target="../tags/tag374.xml"/><Relationship Id="rId11" Type="http://schemas.openxmlformats.org/officeDocument/2006/relationships/image" Target="../media/image87.png"/><Relationship Id="rId5" Type="http://schemas.openxmlformats.org/officeDocument/2006/relationships/audio" Target="../media/audio1.wav"/><Relationship Id="rId10" Type="http://schemas.openxmlformats.org/officeDocument/2006/relationships/image" Target="../media/image86.png"/><Relationship Id="rId4" Type="http://schemas.openxmlformats.org/officeDocument/2006/relationships/tags" Target="../tags/tag373.xml"/><Relationship Id="rId9" Type="http://schemas.openxmlformats.org/officeDocument/2006/relationships/notesSlide" Target="../notesSlides/notesSlide5.xml"/></Relationships>
</file>

<file path=ppt/slides/_rels/slide26.xml.rels><?xml version="1.0" encoding="UTF-8" standalone="yes"?>
<Relationships xmlns="http://schemas.openxmlformats.org/package/2006/relationships"><Relationship Id="rId3" Type="http://schemas.openxmlformats.org/officeDocument/2006/relationships/tags" Target="../tags/tag377.xml"/><Relationship Id="rId2" Type="http://schemas.openxmlformats.org/officeDocument/2006/relationships/tags" Target="../tags/tag376.xml"/><Relationship Id="rId1" Type="http://schemas.openxmlformats.org/officeDocument/2006/relationships/tags" Target="../tags/tag375.xml"/><Relationship Id="rId4"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tags" Target="../tags/tag385.xml"/><Relationship Id="rId13" Type="http://schemas.openxmlformats.org/officeDocument/2006/relationships/image" Target="../media/image14.gif"/><Relationship Id="rId3" Type="http://schemas.openxmlformats.org/officeDocument/2006/relationships/tags" Target="../tags/tag380.xml"/><Relationship Id="rId7" Type="http://schemas.openxmlformats.org/officeDocument/2006/relationships/tags" Target="../tags/tag384.xml"/><Relationship Id="rId12" Type="http://schemas.openxmlformats.org/officeDocument/2006/relationships/image" Target="../media/image62.jpeg"/><Relationship Id="rId2" Type="http://schemas.openxmlformats.org/officeDocument/2006/relationships/tags" Target="../tags/tag379.xml"/><Relationship Id="rId1" Type="http://schemas.openxmlformats.org/officeDocument/2006/relationships/tags" Target="../tags/tag378.xml"/><Relationship Id="rId6" Type="http://schemas.openxmlformats.org/officeDocument/2006/relationships/tags" Target="../tags/tag383.xml"/><Relationship Id="rId11" Type="http://schemas.openxmlformats.org/officeDocument/2006/relationships/image" Target="../media/image89.jpeg"/><Relationship Id="rId5" Type="http://schemas.openxmlformats.org/officeDocument/2006/relationships/tags" Target="../tags/tag382.xml"/><Relationship Id="rId10" Type="http://schemas.openxmlformats.org/officeDocument/2006/relationships/image" Target="../media/image11.png"/><Relationship Id="rId4" Type="http://schemas.openxmlformats.org/officeDocument/2006/relationships/tags" Target="../tags/tag381.xml"/><Relationship Id="rId9" Type="http://schemas.openxmlformats.org/officeDocument/2006/relationships/slideLayout" Target="../slideLayouts/slideLayout2.xml"/><Relationship Id="rId14" Type="http://schemas.openxmlformats.org/officeDocument/2006/relationships/image" Target="../media/image21.png"/></Relationships>
</file>

<file path=ppt/slides/_rels/slide28.xml.rels><?xml version="1.0" encoding="UTF-8" standalone="yes"?>
<Relationships xmlns="http://schemas.openxmlformats.org/package/2006/relationships"><Relationship Id="rId2" Type="http://schemas.openxmlformats.org/officeDocument/2006/relationships/image" Target="../media/image90.wmf"/><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34.xml.rels><?xml version="1.0" encoding="UTF-8" standalone="yes"?>
<Relationships xmlns="http://schemas.openxmlformats.org/package/2006/relationships"><Relationship Id="rId2" Type="http://schemas.openxmlformats.org/officeDocument/2006/relationships/hyperlink" Target="http://www.cdc.gov/flu" TargetMode="External"/><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2" Type="http://schemas.openxmlformats.org/officeDocument/2006/relationships/image" Target="../media/image91.wmf"/><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92.wmf"/><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lobe_east.jpg"/>
          <p:cNvPicPr>
            <a:picLocks noChangeAspect="1"/>
          </p:cNvPicPr>
          <p:nvPr>
            <p:custDataLst>
              <p:tags r:id="rId1"/>
            </p:custDataLst>
          </p:nvPr>
        </p:nvPicPr>
        <p:blipFill>
          <a:blip r:embed="rId9" cstate="print">
            <a:clrChange>
              <a:clrFrom>
                <a:srgbClr val="000000"/>
              </a:clrFrom>
              <a:clrTo>
                <a:srgbClr val="000000">
                  <a:alpha val="0"/>
                </a:srgbClr>
              </a:clrTo>
            </a:clrChange>
          </a:blip>
          <a:stretch>
            <a:fillRect/>
          </a:stretch>
        </p:blipFill>
        <p:spPr>
          <a:xfrm>
            <a:off x="1143000" y="0"/>
            <a:ext cx="6858000" cy="6858000"/>
          </a:xfrm>
          <a:prstGeom prst="rect">
            <a:avLst/>
          </a:prstGeom>
        </p:spPr>
      </p:pic>
      <p:sp>
        <p:nvSpPr>
          <p:cNvPr id="9" name="Oval 8"/>
          <p:cNvSpPr>
            <a:spLocks noChangeAspect="1"/>
          </p:cNvSpPr>
          <p:nvPr>
            <p:custDataLst>
              <p:tags r:id="rId2"/>
            </p:custDataLst>
          </p:nvPr>
        </p:nvSpPr>
        <p:spPr>
          <a:xfrm>
            <a:off x="1540184" y="393408"/>
            <a:ext cx="6080760" cy="6080760"/>
          </a:xfrm>
          <a:prstGeom prst="ellipse">
            <a:avLst/>
          </a:prstGeom>
          <a:solidFill>
            <a:schemeClr val="bg1">
              <a:alpha val="66000"/>
            </a:schemeClr>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ctrTitle"/>
            <p:custDataLst>
              <p:tags r:id="rId3"/>
            </p:custDataLst>
          </p:nvPr>
        </p:nvSpPr>
        <p:spPr>
          <a:xfrm>
            <a:off x="685800" y="1295400"/>
            <a:ext cx="7772400" cy="1470025"/>
          </a:xfrm>
        </p:spPr>
        <p:txBody>
          <a:bodyPr/>
          <a:lstStyle/>
          <a:p>
            <a:r>
              <a:rPr lang="en-US" dirty="0" smtClean="0"/>
              <a:t>Saving the World through</a:t>
            </a:r>
            <a:br>
              <a:rPr lang="en-US" dirty="0" smtClean="0"/>
            </a:br>
            <a:r>
              <a:rPr lang="en-US" dirty="0" smtClean="0"/>
              <a:t>Ubiquitous Computing</a:t>
            </a:r>
            <a:endParaRPr lang="en-US" dirty="0"/>
          </a:p>
        </p:txBody>
      </p:sp>
      <p:sp>
        <p:nvSpPr>
          <p:cNvPr id="6" name="Subtitle 5"/>
          <p:cNvSpPr>
            <a:spLocks noGrp="1"/>
          </p:cNvSpPr>
          <p:nvPr>
            <p:ph type="subTitle" idx="1"/>
            <p:custDataLst>
              <p:tags r:id="rId4"/>
            </p:custDataLst>
          </p:nvPr>
        </p:nvSpPr>
        <p:spPr/>
        <p:txBody>
          <a:bodyPr/>
          <a:lstStyle/>
          <a:p>
            <a:r>
              <a:rPr lang="en-US" dirty="0" smtClean="0">
                <a:solidFill>
                  <a:schemeClr val="tx1">
                    <a:lumMod val="75000"/>
                    <a:lumOff val="25000"/>
                  </a:schemeClr>
                </a:solidFill>
              </a:rPr>
              <a:t>William G. Griswold</a:t>
            </a:r>
            <a:br>
              <a:rPr lang="en-US" dirty="0" smtClean="0">
                <a:solidFill>
                  <a:schemeClr val="tx1">
                    <a:lumMod val="75000"/>
                    <a:lumOff val="25000"/>
                  </a:schemeClr>
                </a:solidFill>
              </a:rPr>
            </a:br>
            <a:r>
              <a:rPr lang="en-US" dirty="0" smtClean="0">
                <a:solidFill>
                  <a:schemeClr val="tx1">
                    <a:lumMod val="75000"/>
                    <a:lumOff val="25000"/>
                  </a:schemeClr>
                </a:solidFill>
              </a:rPr>
              <a:t>Computer Science &amp; Engineering</a:t>
            </a:r>
            <a:br>
              <a:rPr lang="en-US" dirty="0" smtClean="0">
                <a:solidFill>
                  <a:schemeClr val="tx1">
                    <a:lumMod val="75000"/>
                    <a:lumOff val="25000"/>
                  </a:schemeClr>
                </a:solidFill>
              </a:rPr>
            </a:br>
            <a:r>
              <a:rPr lang="en-US" dirty="0" smtClean="0">
                <a:solidFill>
                  <a:schemeClr val="tx1">
                    <a:lumMod val="75000"/>
                    <a:lumOff val="25000"/>
                  </a:schemeClr>
                </a:solidFill>
              </a:rPr>
              <a:t>UC San Diego</a:t>
            </a:r>
            <a:endParaRPr lang="en-US" dirty="0">
              <a:solidFill>
                <a:schemeClr val="tx1">
                  <a:lumMod val="75000"/>
                  <a:lumOff val="25000"/>
                </a:schemeClr>
              </a:solidFill>
            </a:endParaRPr>
          </a:p>
        </p:txBody>
      </p:sp>
      <p:pic>
        <p:nvPicPr>
          <p:cNvPr id="10" name="Picture 8" descr="JSOEppt"/>
          <p:cNvPicPr>
            <a:picLocks noChangeAspect="1" noChangeArrowheads="1"/>
          </p:cNvPicPr>
          <p:nvPr>
            <p:custDataLst>
              <p:tags r:id="rId5"/>
            </p:custDataLst>
          </p:nvPr>
        </p:nvPicPr>
        <p:blipFill>
          <a:blip r:embed="rId10" cstate="print"/>
          <a:srcRect/>
          <a:stretch>
            <a:fillRect/>
          </a:stretch>
        </p:blipFill>
        <p:spPr bwMode="auto">
          <a:xfrm>
            <a:off x="0" y="6400800"/>
            <a:ext cx="2212975" cy="457200"/>
          </a:xfrm>
          <a:prstGeom prst="rect">
            <a:avLst/>
          </a:prstGeom>
          <a:noFill/>
        </p:spPr>
      </p:pic>
      <p:pic>
        <p:nvPicPr>
          <p:cNvPr id="52227" name="Picture 3"/>
          <p:cNvPicPr>
            <a:picLocks noChangeAspect="1" noChangeArrowheads="1"/>
          </p:cNvPicPr>
          <p:nvPr>
            <p:custDataLst>
              <p:tags r:id="rId6"/>
            </p:custDataLst>
          </p:nvPr>
        </p:nvPicPr>
        <p:blipFill>
          <a:blip r:embed="rId11" cstate="print">
            <a:clrChange>
              <a:clrFrom>
                <a:srgbClr val="000000"/>
              </a:clrFrom>
              <a:clrTo>
                <a:srgbClr val="000000">
                  <a:alpha val="0"/>
                </a:srgbClr>
              </a:clrTo>
            </a:clrChange>
          </a:blip>
          <a:srcRect/>
          <a:stretch>
            <a:fillRect/>
          </a:stretch>
        </p:blipFill>
        <p:spPr bwMode="auto">
          <a:xfrm>
            <a:off x="5181600" y="6391275"/>
            <a:ext cx="1362075" cy="390525"/>
          </a:xfrm>
          <a:prstGeom prst="rect">
            <a:avLst/>
          </a:prstGeom>
          <a:noFill/>
          <a:ln w="9525">
            <a:noFill/>
            <a:miter lim="800000"/>
            <a:headEnd/>
            <a:tailEnd/>
          </a:ln>
          <a:effectLst/>
        </p:spPr>
      </p:pic>
      <p:sp>
        <p:nvSpPr>
          <p:cNvPr id="11" name="TextBox 10"/>
          <p:cNvSpPr txBox="1"/>
          <p:nvPr>
            <p:custDataLst>
              <p:tags r:id="rId7"/>
            </p:custDataLst>
          </p:nvPr>
        </p:nvSpPr>
        <p:spPr>
          <a:xfrm>
            <a:off x="5081124" y="6084536"/>
            <a:ext cx="2286000" cy="369332"/>
          </a:xfrm>
          <a:prstGeom prst="rect">
            <a:avLst/>
          </a:prstGeom>
          <a:noFill/>
        </p:spPr>
        <p:txBody>
          <a:bodyPr wrap="square" rtlCol="0">
            <a:spAutoFit/>
          </a:bodyPr>
          <a:lstStyle/>
          <a:p>
            <a:r>
              <a:rPr lang="en-US" dirty="0" smtClean="0">
                <a:solidFill>
                  <a:schemeClr val="tx1">
                    <a:lumMod val="75000"/>
                    <a:lumOff val="25000"/>
                  </a:schemeClr>
                </a:solidFill>
              </a:rPr>
              <a:t>Supported by</a:t>
            </a:r>
            <a:endParaRPr lang="en-US" dirty="0">
              <a:solidFill>
                <a:schemeClr val="tx1">
                  <a:lumMod val="75000"/>
                  <a:lumOff val="25000"/>
                </a:schemeClr>
              </a:solidFill>
            </a:endParaRPr>
          </a:p>
        </p:txBody>
      </p:sp>
    </p:spTree>
  </p:cSld>
  <p:clrMapOvr>
    <a:masterClrMapping/>
  </p:clrMapOvr>
  <p:transition spd="med" advTm="29702">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p:cNvSpPr>
          <p:nvPr>
            <p:ph type="title" idx="4294967295"/>
          </p:nvPr>
        </p:nvSpPr>
        <p:spPr/>
        <p:txBody>
          <a:bodyPr/>
          <a:lstStyle/>
          <a:p>
            <a:r>
              <a:rPr lang="en-US" dirty="0" smtClean="0">
                <a:solidFill>
                  <a:srgbClr val="008000"/>
                </a:solidFill>
              </a:rPr>
              <a:t>CSE 91 </a:t>
            </a:r>
            <a:r>
              <a:rPr lang="en-US" dirty="0" smtClean="0">
                <a:solidFill>
                  <a:srgbClr val="008000"/>
                </a:solidFill>
              </a:rPr>
              <a:t>Goals for Today</a:t>
            </a:r>
            <a:endParaRPr lang="en-US" dirty="0" smtClean="0">
              <a:solidFill>
                <a:srgbClr val="008000"/>
              </a:solidFill>
            </a:endParaRPr>
          </a:p>
        </p:txBody>
      </p:sp>
      <p:sp>
        <p:nvSpPr>
          <p:cNvPr id="45059" name="Rectangle 3"/>
          <p:cNvSpPr>
            <a:spLocks noGrp="1"/>
          </p:cNvSpPr>
          <p:nvPr>
            <p:ph type="body" idx="4294967295"/>
          </p:nvPr>
        </p:nvSpPr>
        <p:spPr/>
        <p:txBody>
          <a:bodyPr/>
          <a:lstStyle/>
          <a:p>
            <a:pPr>
              <a:lnSpc>
                <a:spcPct val="90000"/>
              </a:lnSpc>
            </a:pPr>
            <a:r>
              <a:rPr lang="en-US" sz="2800" b="1" dirty="0" smtClean="0">
                <a:solidFill>
                  <a:srgbClr val="008000"/>
                </a:solidFill>
              </a:rPr>
              <a:t>Essence:</a:t>
            </a:r>
            <a:r>
              <a:rPr lang="en-US" sz="2800" b="1" dirty="0" smtClean="0"/>
              <a:t> To convince you that Computer Science is not just programming but </a:t>
            </a:r>
            <a:r>
              <a:rPr lang="en-US" sz="2800" b="1" dirty="0" smtClean="0">
                <a:solidFill>
                  <a:schemeClr val="accent1"/>
                </a:solidFill>
              </a:rPr>
              <a:t>creatively</a:t>
            </a:r>
            <a:r>
              <a:rPr lang="en-US" sz="2800" b="1" dirty="0" smtClean="0"/>
              <a:t> solving the world’s </a:t>
            </a:r>
            <a:r>
              <a:rPr lang="en-US" sz="2800" b="1" dirty="0" smtClean="0">
                <a:solidFill>
                  <a:schemeClr val="accent1"/>
                </a:solidFill>
              </a:rPr>
              <a:t>problems </a:t>
            </a:r>
            <a:r>
              <a:rPr lang="en-US" sz="2800" b="1" dirty="0" smtClean="0"/>
              <a:t>using </a:t>
            </a:r>
            <a:r>
              <a:rPr lang="en-US" sz="2800" b="1" dirty="0" smtClean="0">
                <a:solidFill>
                  <a:schemeClr val="accent1"/>
                </a:solidFill>
              </a:rPr>
              <a:t>computers</a:t>
            </a:r>
          </a:p>
          <a:p>
            <a:pPr>
              <a:lnSpc>
                <a:spcPct val="90000"/>
              </a:lnSpc>
            </a:pPr>
            <a:r>
              <a:rPr lang="en-US" sz="2800" dirty="0" smtClean="0">
                <a:solidFill>
                  <a:srgbClr val="008000"/>
                </a:solidFill>
              </a:rPr>
              <a:t>Careers:</a:t>
            </a:r>
            <a:r>
              <a:rPr lang="en-US" sz="2800" dirty="0" smtClean="0"/>
              <a:t> </a:t>
            </a:r>
            <a:r>
              <a:rPr lang="en-US" sz="2800" dirty="0" smtClean="0">
                <a:solidFill>
                  <a:schemeClr val="tx1">
                    <a:lumMod val="65000"/>
                    <a:lumOff val="35000"/>
                  </a:schemeClr>
                </a:solidFill>
              </a:rPr>
              <a:t>To show there are exciting career options that can change the world</a:t>
            </a:r>
          </a:p>
          <a:p>
            <a:pPr>
              <a:lnSpc>
                <a:spcPct val="90000"/>
              </a:lnSpc>
            </a:pPr>
            <a:r>
              <a:rPr lang="en-US" sz="2800" b="1" dirty="0" smtClean="0">
                <a:solidFill>
                  <a:srgbClr val="008000"/>
                </a:solidFill>
              </a:rPr>
              <a:t>UCSD CSE:</a:t>
            </a:r>
            <a:r>
              <a:rPr lang="en-US" sz="2800" b="1" dirty="0" smtClean="0"/>
              <a:t> To show you that UCSD CSE has a number of cool professors doing cool work</a:t>
            </a:r>
          </a:p>
          <a:p>
            <a:pPr>
              <a:lnSpc>
                <a:spcPct val="90000"/>
              </a:lnSpc>
            </a:pPr>
            <a:r>
              <a:rPr lang="en-US" sz="2800" dirty="0" smtClean="0">
                <a:solidFill>
                  <a:srgbClr val="008000"/>
                </a:solidFill>
              </a:rPr>
              <a:t>Startups:</a:t>
            </a:r>
            <a:r>
              <a:rPr lang="en-US" sz="2800" dirty="0" smtClean="0"/>
              <a:t> </a:t>
            </a:r>
            <a:r>
              <a:rPr lang="en-US" sz="2800" dirty="0" smtClean="0">
                <a:solidFill>
                  <a:schemeClr val="tx1">
                    <a:lumMod val="65000"/>
                    <a:lumOff val="35000"/>
                  </a:schemeClr>
                </a:solidFill>
              </a:rPr>
              <a:t>To give you a glimpse of how CSE ideas can convert to business opportunities</a:t>
            </a:r>
          </a:p>
          <a:p>
            <a:pPr>
              <a:lnSpc>
                <a:spcPct val="90000"/>
              </a:lnSpc>
            </a:pPr>
            <a:r>
              <a:rPr lang="en-US" sz="2800" dirty="0" smtClean="0">
                <a:solidFill>
                  <a:srgbClr val="008000"/>
                </a:solidFill>
              </a:rPr>
              <a:t>Students:</a:t>
            </a:r>
            <a:r>
              <a:rPr lang="en-US" sz="2800" dirty="0" smtClean="0"/>
              <a:t> </a:t>
            </a:r>
            <a:r>
              <a:rPr lang="en-US" sz="2800" dirty="0" smtClean="0">
                <a:solidFill>
                  <a:schemeClr val="tx1">
                    <a:lumMod val="65000"/>
                    <a:lumOff val="35000"/>
                  </a:schemeClr>
                </a:solidFill>
              </a:rPr>
              <a:t>To showcase students </a:t>
            </a:r>
            <a:r>
              <a:rPr lang="en-US" sz="2800" dirty="0" smtClean="0">
                <a:solidFill>
                  <a:schemeClr val="accent1"/>
                </a:solidFill>
              </a:rPr>
              <a:t>like you</a:t>
            </a:r>
            <a:r>
              <a:rPr lang="en-US" sz="2800" dirty="0" smtClean="0"/>
              <a:t> </a:t>
            </a:r>
            <a:r>
              <a:rPr lang="en-US" sz="2800" dirty="0" smtClean="0">
                <a:solidFill>
                  <a:schemeClr val="tx1">
                    <a:lumMod val="65000"/>
                    <a:lumOff val="35000"/>
                  </a:schemeClr>
                </a:solidFill>
              </a:rPr>
              <a:t>doing this</a:t>
            </a:r>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938707" y="2590800"/>
            <a:ext cx="7138493" cy="1446550"/>
          </a:xfrm>
          <a:prstGeom prst="rect">
            <a:avLst/>
          </a:prstGeom>
        </p:spPr>
        <p:txBody>
          <a:bodyPr wrap="none">
            <a:spAutoFit/>
          </a:bodyPr>
          <a:lstStyle/>
          <a:p>
            <a:pPr algn="ctr"/>
            <a:r>
              <a:rPr lang="en-US" sz="4400" dirty="0" smtClean="0">
                <a:solidFill>
                  <a:schemeClr val="tx1">
                    <a:lumMod val="65000"/>
                    <a:lumOff val="35000"/>
                  </a:schemeClr>
                </a:solidFill>
              </a:rPr>
              <a:t>“The Future Doesn’t Need Us</a:t>
            </a:r>
            <a:r>
              <a:rPr lang="en-US" sz="4400" dirty="0" smtClean="0">
                <a:solidFill>
                  <a:schemeClr val="tx1">
                    <a:lumMod val="65000"/>
                    <a:lumOff val="35000"/>
                  </a:schemeClr>
                </a:solidFill>
              </a:rPr>
              <a:t>”</a:t>
            </a:r>
            <a:br>
              <a:rPr lang="en-US" sz="4400" dirty="0" smtClean="0">
                <a:solidFill>
                  <a:schemeClr val="tx1">
                    <a:lumMod val="65000"/>
                    <a:lumOff val="35000"/>
                  </a:schemeClr>
                </a:solidFill>
              </a:rPr>
            </a:br>
            <a:r>
              <a:rPr lang="en-US" sz="4400" dirty="0" smtClean="0">
                <a:solidFill>
                  <a:schemeClr val="tx1">
                    <a:lumMod val="65000"/>
                    <a:lumOff val="35000"/>
                  </a:schemeClr>
                </a:solidFill>
              </a:rPr>
              <a:t>– </a:t>
            </a:r>
            <a:r>
              <a:rPr lang="en-US" sz="4400" dirty="0" smtClean="0">
                <a:solidFill>
                  <a:schemeClr val="tx1">
                    <a:lumMod val="65000"/>
                    <a:lumOff val="35000"/>
                  </a:schemeClr>
                </a:solidFill>
              </a:rPr>
              <a:t>Bill </a:t>
            </a:r>
            <a:r>
              <a:rPr lang="en-US" sz="4400" dirty="0" smtClean="0">
                <a:solidFill>
                  <a:schemeClr val="tx1">
                    <a:lumMod val="65000"/>
                    <a:lumOff val="35000"/>
                  </a:schemeClr>
                </a:solidFill>
              </a:rPr>
              <a:t>Joy (founder of Sun)</a:t>
            </a:r>
            <a:endParaRPr lang="en-US" sz="4400" dirty="0">
              <a:solidFill>
                <a:schemeClr val="tx1">
                  <a:lumMod val="65000"/>
                  <a:lumOff val="35000"/>
                </a:schemeClr>
              </a:solidFill>
            </a:endParaRPr>
          </a:p>
        </p:txBody>
      </p:sp>
      <p:pic>
        <p:nvPicPr>
          <p:cNvPr id="51202" name="Picture 2" descr="http://hyperexperience.com/wp-content/uploads/2008/07/catwalk1.jpg"/>
          <p:cNvPicPr>
            <a:picLocks noChangeAspect="1" noChangeArrowheads="1"/>
          </p:cNvPicPr>
          <p:nvPr>
            <p:custDataLst>
              <p:tags r:id="rId2"/>
            </p:custDataLst>
          </p:nvPr>
        </p:nvPicPr>
        <p:blipFill>
          <a:blip r:embed="rId17" cstate="print">
            <a:lum bright="10000" contrast="10000"/>
          </a:blip>
          <a:srcRect l="29873" t="15984" b="12088"/>
          <a:stretch>
            <a:fillRect/>
          </a:stretch>
        </p:blipFill>
        <p:spPr bwMode="auto">
          <a:xfrm>
            <a:off x="533400" y="990600"/>
            <a:ext cx="2017395" cy="1546884"/>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12"/>
            <p:custDataLst>
              <p:tags r:id="rId3"/>
            </p:custDataLst>
          </p:nvPr>
        </p:nvSpPr>
        <p:spPr/>
        <p:txBody>
          <a:bodyPr/>
          <a:lstStyle/>
          <a:p>
            <a:fld id="{B72D1917-259D-4232-B42C-EAC33CA2F09A}" type="slidenum">
              <a:rPr lang="en-US" smtClean="0"/>
              <a:pPr/>
              <a:t>3</a:t>
            </a:fld>
            <a:endParaRPr lang="en-US"/>
          </a:p>
        </p:txBody>
      </p:sp>
      <p:pic>
        <p:nvPicPr>
          <p:cNvPr id="135170" name="Picture 2" descr="http://www.recon2020-movie.com/global-warming.jpg"/>
          <p:cNvPicPr>
            <a:picLocks noChangeAspect="1" noChangeArrowheads="1"/>
          </p:cNvPicPr>
          <p:nvPr>
            <p:custDataLst>
              <p:tags r:id="rId4"/>
            </p:custDataLst>
          </p:nvPr>
        </p:nvPicPr>
        <p:blipFill>
          <a:blip r:embed="rId18" cstate="print"/>
          <a:srcRect/>
          <a:stretch>
            <a:fillRect/>
          </a:stretch>
        </p:blipFill>
        <p:spPr bwMode="auto">
          <a:xfrm>
            <a:off x="3048000" y="990600"/>
            <a:ext cx="1600200" cy="1600200"/>
          </a:xfrm>
          <a:prstGeom prst="rect">
            <a:avLst/>
          </a:prstGeom>
          <a:ln>
            <a:noFill/>
          </a:ln>
          <a:effectLst>
            <a:outerShdw blurRad="292100" dist="139700" dir="2700000" algn="tl" rotWithShape="0">
              <a:srgbClr val="333333">
                <a:alpha val="65000"/>
              </a:srgbClr>
            </a:outerShdw>
          </a:effectLst>
        </p:spPr>
      </p:pic>
      <p:pic>
        <p:nvPicPr>
          <p:cNvPr id="135172" name="Picture 4" descr="http://www.compassionatespirit.com/images/financial-crisis-5.jpg"/>
          <p:cNvPicPr>
            <a:picLocks noChangeAspect="1" noChangeArrowheads="1"/>
          </p:cNvPicPr>
          <p:nvPr>
            <p:custDataLst>
              <p:tags r:id="rId5"/>
            </p:custDataLst>
          </p:nvPr>
        </p:nvPicPr>
        <p:blipFill>
          <a:blip r:embed="rId19" cstate="print"/>
          <a:srcRect/>
          <a:stretch>
            <a:fillRect/>
          </a:stretch>
        </p:blipFill>
        <p:spPr bwMode="auto">
          <a:xfrm>
            <a:off x="381000" y="4038600"/>
            <a:ext cx="1981200" cy="1320800"/>
          </a:xfrm>
          <a:prstGeom prst="rect">
            <a:avLst/>
          </a:prstGeom>
          <a:ln>
            <a:noFill/>
          </a:ln>
          <a:effectLst>
            <a:outerShdw blurRad="292100" dist="139700" dir="2700000" algn="tl" rotWithShape="0">
              <a:srgbClr val="333333">
                <a:alpha val="65000"/>
              </a:srgbClr>
            </a:outerShdw>
          </a:effectLst>
        </p:spPr>
      </p:pic>
      <p:sp>
        <p:nvSpPr>
          <p:cNvPr id="12" name="Oval 11"/>
          <p:cNvSpPr/>
          <p:nvPr>
            <p:custDataLst>
              <p:tags r:id="rId6"/>
            </p:custDataLst>
          </p:nvPr>
        </p:nvSpPr>
        <p:spPr>
          <a:xfrm>
            <a:off x="4839047" y="2609850"/>
            <a:ext cx="3124200" cy="3048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5180" name="Picture 12"/>
          <p:cNvPicPr>
            <a:picLocks noChangeAspect="1" noChangeArrowheads="1"/>
          </p:cNvPicPr>
          <p:nvPr>
            <p:custDataLst>
              <p:tags r:id="rId7"/>
            </p:custDataLst>
          </p:nvPr>
        </p:nvPicPr>
        <p:blipFill>
          <a:blip r:embed="rId20" cstate="print"/>
          <a:srcRect t="49850"/>
          <a:stretch>
            <a:fillRect/>
          </a:stretch>
        </p:blipFill>
        <p:spPr bwMode="auto">
          <a:xfrm>
            <a:off x="6172200" y="3572257"/>
            <a:ext cx="2780953" cy="1533143"/>
          </a:xfrm>
          <a:prstGeom prst="rect">
            <a:avLst/>
          </a:prstGeom>
          <a:ln>
            <a:noFill/>
          </a:ln>
          <a:effectLst>
            <a:outerShdw blurRad="292100" dist="139700" dir="2700000" algn="tl" rotWithShape="0">
              <a:srgbClr val="333333">
                <a:alpha val="65000"/>
              </a:srgbClr>
            </a:outerShdw>
          </a:effectLst>
        </p:spPr>
      </p:pic>
      <p:pic>
        <p:nvPicPr>
          <p:cNvPr id="135176" name="Picture 8" descr="http://www.heftyseed.com/pic-corn-field-big.jpg"/>
          <p:cNvPicPr>
            <a:picLocks noChangeAspect="1" noChangeArrowheads="1"/>
          </p:cNvPicPr>
          <p:nvPr>
            <p:custDataLst>
              <p:tags r:id="rId8"/>
            </p:custDataLst>
          </p:nvPr>
        </p:nvPicPr>
        <p:blipFill>
          <a:blip r:embed="rId21" cstate="print"/>
          <a:srcRect/>
          <a:stretch>
            <a:fillRect/>
          </a:stretch>
        </p:blipFill>
        <p:spPr bwMode="auto">
          <a:xfrm>
            <a:off x="4267200" y="3106843"/>
            <a:ext cx="2111589" cy="1388957"/>
          </a:xfrm>
          <a:prstGeom prst="rect">
            <a:avLst/>
          </a:prstGeom>
          <a:ln>
            <a:noFill/>
          </a:ln>
          <a:effectLst>
            <a:outerShdw blurRad="292100" dist="139700" dir="2700000" algn="tl" rotWithShape="0">
              <a:srgbClr val="333333">
                <a:alpha val="65000"/>
              </a:srgbClr>
            </a:outerShdw>
          </a:effectLst>
        </p:spPr>
      </p:pic>
      <p:pic>
        <p:nvPicPr>
          <p:cNvPr id="135179" name="Picture 11"/>
          <p:cNvPicPr>
            <a:picLocks noChangeAspect="1" noChangeArrowheads="1"/>
          </p:cNvPicPr>
          <p:nvPr>
            <p:custDataLst>
              <p:tags r:id="rId9"/>
            </p:custDataLst>
          </p:nvPr>
        </p:nvPicPr>
        <p:blipFill>
          <a:blip r:embed="rId22" cstate="print"/>
          <a:srcRect/>
          <a:stretch>
            <a:fillRect/>
          </a:stretch>
        </p:blipFill>
        <p:spPr bwMode="auto">
          <a:xfrm>
            <a:off x="4913188" y="5181600"/>
            <a:ext cx="2934729" cy="1447800"/>
          </a:xfrm>
          <a:prstGeom prst="rect">
            <a:avLst/>
          </a:prstGeom>
          <a:ln>
            <a:noFill/>
          </a:ln>
          <a:effectLst>
            <a:outerShdw blurRad="292100" dist="139700" dir="2700000" algn="tl" rotWithShape="0">
              <a:srgbClr val="333333">
                <a:alpha val="65000"/>
              </a:srgbClr>
            </a:outerShdw>
          </a:effectLst>
        </p:spPr>
      </p:pic>
      <p:pic>
        <p:nvPicPr>
          <p:cNvPr id="135182" name="Picture 14" descr="http://upload.wikimedia.org/wikipedia/commons/a/ad/Global_Warming_Predictions_Map.jpg"/>
          <p:cNvPicPr>
            <a:picLocks noChangeAspect="1" noChangeArrowheads="1"/>
          </p:cNvPicPr>
          <p:nvPr>
            <p:custDataLst>
              <p:tags r:id="rId10"/>
            </p:custDataLst>
          </p:nvPr>
        </p:nvPicPr>
        <p:blipFill>
          <a:blip r:embed="rId23" cstate="print"/>
          <a:srcRect/>
          <a:stretch>
            <a:fillRect/>
          </a:stretch>
        </p:blipFill>
        <p:spPr bwMode="auto">
          <a:xfrm>
            <a:off x="1981200" y="2286000"/>
            <a:ext cx="1983627" cy="1447800"/>
          </a:xfrm>
          <a:prstGeom prst="rect">
            <a:avLst/>
          </a:prstGeom>
          <a:ln>
            <a:noFill/>
          </a:ln>
          <a:effectLst>
            <a:outerShdw blurRad="292100" dist="139700" dir="2700000" algn="tl" rotWithShape="0">
              <a:srgbClr val="333333">
                <a:alpha val="65000"/>
              </a:srgbClr>
            </a:outerShdw>
          </a:effectLst>
        </p:spPr>
      </p:pic>
      <p:pic>
        <p:nvPicPr>
          <p:cNvPr id="135183" name="Picture 15"/>
          <p:cNvPicPr>
            <a:picLocks noChangeAspect="1" noChangeArrowheads="1"/>
          </p:cNvPicPr>
          <p:nvPr>
            <p:custDataLst>
              <p:tags r:id="rId11"/>
            </p:custDataLst>
          </p:nvPr>
        </p:nvPicPr>
        <p:blipFill>
          <a:blip r:embed="rId24" cstate="print"/>
          <a:srcRect l="3556" t="37055" r="28667"/>
          <a:stretch>
            <a:fillRect/>
          </a:stretch>
        </p:blipFill>
        <p:spPr bwMode="auto">
          <a:xfrm>
            <a:off x="1066800" y="4800600"/>
            <a:ext cx="2905125" cy="1852613"/>
          </a:xfrm>
          <a:prstGeom prst="rect">
            <a:avLst/>
          </a:prstGeom>
          <a:ln>
            <a:noFill/>
          </a:ln>
          <a:effectLst>
            <a:outerShdw blurRad="292100" dist="139700" dir="2700000" algn="tl" rotWithShape="0">
              <a:srgbClr val="333333">
                <a:alpha val="65000"/>
              </a:srgbClr>
            </a:outerShdw>
          </a:effectLst>
        </p:spPr>
      </p:pic>
      <p:pic>
        <p:nvPicPr>
          <p:cNvPr id="135188" name="Picture 20" descr="http://www.heritage.org/research/agriculture/images/b2043_chart5-lg.gif"/>
          <p:cNvPicPr>
            <a:picLocks noChangeAspect="1" noChangeArrowheads="1"/>
          </p:cNvPicPr>
          <p:nvPr>
            <p:custDataLst>
              <p:tags r:id="rId12"/>
            </p:custDataLst>
          </p:nvPr>
        </p:nvPicPr>
        <p:blipFill>
          <a:blip r:embed="rId25" cstate="print"/>
          <a:srcRect/>
          <a:stretch>
            <a:fillRect/>
          </a:stretch>
        </p:blipFill>
        <p:spPr bwMode="auto">
          <a:xfrm>
            <a:off x="4800600" y="762000"/>
            <a:ext cx="1834206" cy="2171700"/>
          </a:xfrm>
          <a:prstGeom prst="rect">
            <a:avLst/>
          </a:prstGeom>
          <a:ln>
            <a:noFill/>
          </a:ln>
          <a:effectLst>
            <a:outerShdw blurRad="292100" dist="139700" dir="2700000" algn="tl" rotWithShape="0">
              <a:srgbClr val="333333">
                <a:alpha val="65000"/>
              </a:srgbClr>
            </a:outerShdw>
          </a:effectLst>
        </p:spPr>
      </p:pic>
      <p:pic>
        <p:nvPicPr>
          <p:cNvPr id="135178" name="Picture 10" descr="http://www.heritage.org/research/agriculture/images/b2043_chart3-lg.gif"/>
          <p:cNvPicPr>
            <a:picLocks noChangeAspect="1" noChangeArrowheads="1"/>
          </p:cNvPicPr>
          <p:nvPr>
            <p:custDataLst>
              <p:tags r:id="rId13"/>
            </p:custDataLst>
          </p:nvPr>
        </p:nvPicPr>
        <p:blipFill>
          <a:blip r:embed="rId26" cstate="print"/>
          <a:srcRect/>
          <a:stretch>
            <a:fillRect/>
          </a:stretch>
        </p:blipFill>
        <p:spPr bwMode="auto">
          <a:xfrm>
            <a:off x="6553200" y="1447800"/>
            <a:ext cx="2247900" cy="1964665"/>
          </a:xfrm>
          <a:prstGeom prst="rect">
            <a:avLst/>
          </a:prstGeom>
          <a:ln>
            <a:noFill/>
          </a:ln>
          <a:effectLst>
            <a:outerShdw blurRad="292100" dist="139700" dir="2700000" algn="tl" rotWithShape="0">
              <a:srgbClr val="333333">
                <a:alpha val="65000"/>
              </a:srgbClr>
            </a:outerShdw>
          </a:effectLst>
        </p:spPr>
      </p:pic>
      <p:pic>
        <p:nvPicPr>
          <p:cNvPr id="51205" name="Picture 5" descr="http://www.greenpeace.org/raw/image_full/international/photosvideos/photos/clearcut-forest-in-russia-muc.jpg"/>
          <p:cNvPicPr>
            <a:picLocks noChangeAspect="1" noChangeArrowheads="1"/>
          </p:cNvPicPr>
          <p:nvPr>
            <p:custDataLst>
              <p:tags r:id="rId14"/>
            </p:custDataLst>
          </p:nvPr>
        </p:nvPicPr>
        <p:blipFill>
          <a:blip r:embed="rId27" cstate="print"/>
          <a:srcRect/>
          <a:stretch>
            <a:fillRect/>
          </a:stretch>
        </p:blipFill>
        <p:spPr bwMode="auto">
          <a:xfrm>
            <a:off x="152400" y="2362200"/>
            <a:ext cx="1623084" cy="1219200"/>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p:transition spd="med" advTm="136891">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5170"/>
                                        </p:tgtEl>
                                        <p:attrNameLst>
                                          <p:attrName>style.visibility</p:attrName>
                                        </p:attrNameLst>
                                      </p:cBhvr>
                                      <p:to>
                                        <p:strVal val="visible"/>
                                      </p:to>
                                    </p:set>
                                    <p:animEffect transition="in" filter="fade">
                                      <p:cBhvr>
                                        <p:cTn id="7" dur="1000"/>
                                        <p:tgtEl>
                                          <p:spTgt spid="13517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5182"/>
                                        </p:tgtEl>
                                        <p:attrNameLst>
                                          <p:attrName>style.visibility</p:attrName>
                                        </p:attrNameLst>
                                      </p:cBhvr>
                                      <p:to>
                                        <p:strVal val="visible"/>
                                      </p:to>
                                    </p:set>
                                    <p:animEffect transition="in" filter="fade">
                                      <p:cBhvr>
                                        <p:cTn id="12" dur="1000"/>
                                        <p:tgtEl>
                                          <p:spTgt spid="13518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1202"/>
                                        </p:tgtEl>
                                        <p:attrNameLst>
                                          <p:attrName>style.visibility</p:attrName>
                                        </p:attrNameLst>
                                      </p:cBhvr>
                                      <p:to>
                                        <p:strVal val="visible"/>
                                      </p:to>
                                    </p:set>
                                    <p:animEffect transition="in" filter="fade">
                                      <p:cBhvr>
                                        <p:cTn id="17" dur="1000"/>
                                        <p:tgtEl>
                                          <p:spTgt spid="5120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1205"/>
                                        </p:tgtEl>
                                        <p:attrNameLst>
                                          <p:attrName>style.visibility</p:attrName>
                                        </p:attrNameLst>
                                      </p:cBhvr>
                                      <p:to>
                                        <p:strVal val="visible"/>
                                      </p:to>
                                    </p:set>
                                    <p:animEffect transition="in" filter="fade">
                                      <p:cBhvr>
                                        <p:cTn id="22" dur="1000"/>
                                        <p:tgtEl>
                                          <p:spTgt spid="5120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5172"/>
                                        </p:tgtEl>
                                        <p:attrNameLst>
                                          <p:attrName>style.visibility</p:attrName>
                                        </p:attrNameLst>
                                      </p:cBhvr>
                                      <p:to>
                                        <p:strVal val="visible"/>
                                      </p:to>
                                    </p:set>
                                    <p:animEffect transition="in" filter="fade">
                                      <p:cBhvr>
                                        <p:cTn id="27" dur="1000"/>
                                        <p:tgtEl>
                                          <p:spTgt spid="135172"/>
                                        </p:tgtEl>
                                      </p:cBhvr>
                                    </p:animEffect>
                                  </p:childTnLst>
                                </p:cTn>
                              </p:par>
                            </p:childTnLst>
                          </p:cTn>
                        </p:par>
                        <p:par>
                          <p:cTn id="28" fill="hold">
                            <p:stCondLst>
                              <p:cond delay="1000"/>
                            </p:stCondLst>
                            <p:childTnLst>
                              <p:par>
                                <p:cTn id="29" presetID="10" presetClass="entr" presetSubtype="0" fill="hold" nodeType="afterEffect">
                                  <p:stCondLst>
                                    <p:cond delay="0"/>
                                  </p:stCondLst>
                                  <p:childTnLst>
                                    <p:set>
                                      <p:cBhvr>
                                        <p:cTn id="30" dur="1" fill="hold">
                                          <p:stCondLst>
                                            <p:cond delay="0"/>
                                          </p:stCondLst>
                                        </p:cTn>
                                        <p:tgtEl>
                                          <p:spTgt spid="135183"/>
                                        </p:tgtEl>
                                        <p:attrNameLst>
                                          <p:attrName>style.visibility</p:attrName>
                                        </p:attrNameLst>
                                      </p:cBhvr>
                                      <p:to>
                                        <p:strVal val="visible"/>
                                      </p:to>
                                    </p:set>
                                    <p:animEffect transition="in" filter="fade">
                                      <p:cBhvr>
                                        <p:cTn id="31" dur="1000"/>
                                        <p:tgtEl>
                                          <p:spTgt spid="13518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35188"/>
                                        </p:tgtEl>
                                        <p:attrNameLst>
                                          <p:attrName>style.visibility</p:attrName>
                                        </p:attrNameLst>
                                      </p:cBhvr>
                                      <p:to>
                                        <p:strVal val="visible"/>
                                      </p:to>
                                    </p:set>
                                    <p:animEffect transition="in" filter="fade">
                                      <p:cBhvr>
                                        <p:cTn id="36" dur="1000"/>
                                        <p:tgtEl>
                                          <p:spTgt spid="135188"/>
                                        </p:tgtEl>
                                      </p:cBhvr>
                                    </p:animEffect>
                                  </p:childTnLst>
                                </p:cTn>
                              </p:par>
                              <p:par>
                                <p:cTn id="37" presetID="10" presetClass="entr" presetSubtype="0" fill="hold" nodeType="withEffect">
                                  <p:stCondLst>
                                    <p:cond delay="0"/>
                                  </p:stCondLst>
                                  <p:childTnLst>
                                    <p:set>
                                      <p:cBhvr>
                                        <p:cTn id="38" dur="1" fill="hold">
                                          <p:stCondLst>
                                            <p:cond delay="0"/>
                                          </p:stCondLst>
                                        </p:cTn>
                                        <p:tgtEl>
                                          <p:spTgt spid="135178"/>
                                        </p:tgtEl>
                                        <p:attrNameLst>
                                          <p:attrName>style.visibility</p:attrName>
                                        </p:attrNameLst>
                                      </p:cBhvr>
                                      <p:to>
                                        <p:strVal val="visible"/>
                                      </p:to>
                                    </p:set>
                                    <p:animEffect transition="in" filter="fade">
                                      <p:cBhvr>
                                        <p:cTn id="39" dur="1000"/>
                                        <p:tgtEl>
                                          <p:spTgt spid="135178"/>
                                        </p:tgtEl>
                                      </p:cBhvr>
                                    </p:animEffect>
                                  </p:childTnLst>
                                </p:cTn>
                              </p:par>
                              <p:par>
                                <p:cTn id="40" presetID="10" presetClass="entr" presetSubtype="0" fill="hold" nodeType="withEffect">
                                  <p:stCondLst>
                                    <p:cond delay="0"/>
                                  </p:stCondLst>
                                  <p:childTnLst>
                                    <p:set>
                                      <p:cBhvr>
                                        <p:cTn id="41" dur="1" fill="hold">
                                          <p:stCondLst>
                                            <p:cond delay="0"/>
                                          </p:stCondLst>
                                        </p:cTn>
                                        <p:tgtEl>
                                          <p:spTgt spid="135176"/>
                                        </p:tgtEl>
                                        <p:attrNameLst>
                                          <p:attrName>style.visibility</p:attrName>
                                        </p:attrNameLst>
                                      </p:cBhvr>
                                      <p:to>
                                        <p:strVal val="visible"/>
                                      </p:to>
                                    </p:set>
                                    <p:animEffect transition="in" filter="fade">
                                      <p:cBhvr>
                                        <p:cTn id="42" dur="1000"/>
                                        <p:tgtEl>
                                          <p:spTgt spid="135176"/>
                                        </p:tgtEl>
                                      </p:cBhvr>
                                    </p:animEffect>
                                  </p:childTnLst>
                                </p:cTn>
                              </p:par>
                              <p:par>
                                <p:cTn id="43" presetID="10" presetClass="entr" presetSubtype="0" fill="hold" nodeType="withEffect">
                                  <p:stCondLst>
                                    <p:cond delay="0"/>
                                  </p:stCondLst>
                                  <p:childTnLst>
                                    <p:set>
                                      <p:cBhvr>
                                        <p:cTn id="44" dur="1" fill="hold">
                                          <p:stCondLst>
                                            <p:cond delay="0"/>
                                          </p:stCondLst>
                                        </p:cTn>
                                        <p:tgtEl>
                                          <p:spTgt spid="135180"/>
                                        </p:tgtEl>
                                        <p:attrNameLst>
                                          <p:attrName>style.visibility</p:attrName>
                                        </p:attrNameLst>
                                      </p:cBhvr>
                                      <p:to>
                                        <p:strVal val="visible"/>
                                      </p:to>
                                    </p:set>
                                    <p:animEffect transition="in" filter="fade">
                                      <p:cBhvr>
                                        <p:cTn id="45" dur="1000"/>
                                        <p:tgtEl>
                                          <p:spTgt spid="135180"/>
                                        </p:tgtEl>
                                      </p:cBhvr>
                                    </p:animEffect>
                                  </p:childTnLst>
                                </p:cTn>
                              </p:par>
                              <p:par>
                                <p:cTn id="46" presetID="10" presetClass="entr" presetSubtype="0" fill="hold" nodeType="withEffect">
                                  <p:stCondLst>
                                    <p:cond delay="0"/>
                                  </p:stCondLst>
                                  <p:childTnLst>
                                    <p:set>
                                      <p:cBhvr>
                                        <p:cTn id="47" dur="1" fill="hold">
                                          <p:stCondLst>
                                            <p:cond delay="0"/>
                                          </p:stCondLst>
                                        </p:cTn>
                                        <p:tgtEl>
                                          <p:spTgt spid="135179"/>
                                        </p:tgtEl>
                                        <p:attrNameLst>
                                          <p:attrName>style.visibility</p:attrName>
                                        </p:attrNameLst>
                                      </p:cBhvr>
                                      <p:to>
                                        <p:strVal val="visible"/>
                                      </p:to>
                                    </p:set>
                                    <p:animEffect transition="in" filter="fade">
                                      <p:cBhvr>
                                        <p:cTn id="48" dur="1000"/>
                                        <p:tgtEl>
                                          <p:spTgt spid="13517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2" descr="http://hyperexperience.com/wp-content/uploads/2008/07/catwalk1.jpg"/>
          <p:cNvPicPr>
            <a:picLocks noChangeAspect="1" noChangeArrowheads="1"/>
          </p:cNvPicPr>
          <p:nvPr>
            <p:custDataLst>
              <p:tags r:id="rId2"/>
            </p:custDataLst>
          </p:nvPr>
        </p:nvPicPr>
        <p:blipFill>
          <a:blip r:embed="rId26" cstate="print">
            <a:lum bright="10000" contrast="10000"/>
          </a:blip>
          <a:srcRect l="29873" t="15984" b="12088"/>
          <a:stretch>
            <a:fillRect/>
          </a:stretch>
        </p:blipFill>
        <p:spPr bwMode="auto">
          <a:xfrm>
            <a:off x="533400" y="990600"/>
            <a:ext cx="2017395" cy="1546884"/>
          </a:xfrm>
          <a:prstGeom prst="rect">
            <a:avLst/>
          </a:prstGeom>
          <a:ln>
            <a:noFill/>
          </a:ln>
          <a:effectLst>
            <a:outerShdw blurRad="292100" dist="139700" dir="2700000" algn="tl" rotWithShape="0">
              <a:srgbClr val="333333">
                <a:alpha val="65000"/>
              </a:srgbClr>
            </a:outerShdw>
          </a:effectLst>
        </p:spPr>
      </p:pic>
      <p:pic>
        <p:nvPicPr>
          <p:cNvPr id="43" name="Picture 5" descr="http://www.greenpeace.org/raw/image_full/international/photosvideos/photos/clearcut-forest-in-russia-muc.jpg"/>
          <p:cNvPicPr>
            <a:picLocks noChangeAspect="1" noChangeArrowheads="1"/>
          </p:cNvPicPr>
          <p:nvPr>
            <p:custDataLst>
              <p:tags r:id="rId3"/>
            </p:custDataLst>
          </p:nvPr>
        </p:nvPicPr>
        <p:blipFill>
          <a:blip r:embed="rId27" cstate="print"/>
          <a:srcRect/>
          <a:stretch>
            <a:fillRect/>
          </a:stretch>
        </p:blipFill>
        <p:spPr bwMode="auto">
          <a:xfrm>
            <a:off x="152400" y="2362200"/>
            <a:ext cx="1623084" cy="1219200"/>
          </a:xfrm>
          <a:prstGeom prst="rect">
            <a:avLst/>
          </a:prstGeom>
          <a:ln>
            <a:noFill/>
          </a:ln>
          <a:effectLst>
            <a:outerShdw blurRad="292100" dist="139700" dir="2700000" algn="tl" rotWithShape="0">
              <a:srgbClr val="333333">
                <a:alpha val="65000"/>
              </a:srgbClr>
            </a:outerShdw>
          </a:effectLst>
        </p:spPr>
      </p:pic>
      <p:pic>
        <p:nvPicPr>
          <p:cNvPr id="30" name="Picture 2" descr="http://www.recon2020-movie.com/global-warming.jpg"/>
          <p:cNvPicPr>
            <a:picLocks noChangeAspect="1" noChangeArrowheads="1"/>
          </p:cNvPicPr>
          <p:nvPr>
            <p:custDataLst>
              <p:tags r:id="rId4"/>
            </p:custDataLst>
          </p:nvPr>
        </p:nvPicPr>
        <p:blipFill>
          <a:blip r:embed="rId28" cstate="print"/>
          <a:srcRect/>
          <a:stretch>
            <a:fillRect/>
          </a:stretch>
        </p:blipFill>
        <p:spPr bwMode="auto">
          <a:xfrm>
            <a:off x="3048000" y="990600"/>
            <a:ext cx="1600200" cy="1600200"/>
          </a:xfrm>
          <a:prstGeom prst="rect">
            <a:avLst/>
          </a:prstGeom>
          <a:ln>
            <a:noFill/>
          </a:ln>
          <a:effectLst>
            <a:outerShdw blurRad="292100" dist="139700" dir="2700000" algn="tl" rotWithShape="0">
              <a:srgbClr val="333333">
                <a:alpha val="65000"/>
              </a:srgbClr>
            </a:outerShdw>
          </a:effectLst>
        </p:spPr>
      </p:pic>
      <p:pic>
        <p:nvPicPr>
          <p:cNvPr id="31" name="Picture 4" descr="http://www.compassionatespirit.com/images/financial-crisis-5.jpg"/>
          <p:cNvPicPr>
            <a:picLocks noChangeAspect="1" noChangeArrowheads="1"/>
          </p:cNvPicPr>
          <p:nvPr>
            <p:custDataLst>
              <p:tags r:id="rId5"/>
            </p:custDataLst>
          </p:nvPr>
        </p:nvPicPr>
        <p:blipFill>
          <a:blip r:embed="rId29" cstate="print"/>
          <a:srcRect/>
          <a:stretch>
            <a:fillRect/>
          </a:stretch>
        </p:blipFill>
        <p:spPr bwMode="auto">
          <a:xfrm>
            <a:off x="381000" y="4038600"/>
            <a:ext cx="1981200" cy="1320800"/>
          </a:xfrm>
          <a:prstGeom prst="rect">
            <a:avLst/>
          </a:prstGeom>
          <a:ln>
            <a:noFill/>
          </a:ln>
          <a:effectLst>
            <a:outerShdw blurRad="292100" dist="139700" dir="2700000" algn="tl" rotWithShape="0">
              <a:srgbClr val="333333">
                <a:alpha val="65000"/>
              </a:srgbClr>
            </a:outerShdw>
          </a:effectLst>
        </p:spPr>
      </p:pic>
      <p:sp>
        <p:nvSpPr>
          <p:cNvPr id="33" name="Oval 32"/>
          <p:cNvSpPr/>
          <p:nvPr>
            <p:custDataLst>
              <p:tags r:id="rId6"/>
            </p:custDataLst>
          </p:nvPr>
        </p:nvSpPr>
        <p:spPr>
          <a:xfrm>
            <a:off x="4839047" y="2609850"/>
            <a:ext cx="3124200" cy="3048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12"/>
          <p:cNvPicPr>
            <a:picLocks noChangeAspect="1" noChangeArrowheads="1"/>
          </p:cNvPicPr>
          <p:nvPr>
            <p:custDataLst>
              <p:tags r:id="rId7"/>
            </p:custDataLst>
          </p:nvPr>
        </p:nvPicPr>
        <p:blipFill>
          <a:blip r:embed="rId30" cstate="print"/>
          <a:srcRect t="49850"/>
          <a:stretch>
            <a:fillRect/>
          </a:stretch>
        </p:blipFill>
        <p:spPr bwMode="auto">
          <a:xfrm>
            <a:off x="6172200" y="3572257"/>
            <a:ext cx="2780953" cy="1533143"/>
          </a:xfrm>
          <a:prstGeom prst="rect">
            <a:avLst/>
          </a:prstGeom>
          <a:ln>
            <a:noFill/>
          </a:ln>
          <a:effectLst>
            <a:outerShdw blurRad="292100" dist="139700" dir="2700000" algn="tl" rotWithShape="0">
              <a:srgbClr val="333333">
                <a:alpha val="65000"/>
              </a:srgbClr>
            </a:outerShdw>
          </a:effectLst>
        </p:spPr>
      </p:pic>
      <p:pic>
        <p:nvPicPr>
          <p:cNvPr id="35" name="Picture 8" descr="http://www.heftyseed.com/pic-corn-field-big.jpg"/>
          <p:cNvPicPr>
            <a:picLocks noChangeAspect="1" noChangeArrowheads="1"/>
          </p:cNvPicPr>
          <p:nvPr>
            <p:custDataLst>
              <p:tags r:id="rId8"/>
            </p:custDataLst>
          </p:nvPr>
        </p:nvPicPr>
        <p:blipFill>
          <a:blip r:embed="rId31" cstate="print"/>
          <a:srcRect/>
          <a:stretch>
            <a:fillRect/>
          </a:stretch>
        </p:blipFill>
        <p:spPr bwMode="auto">
          <a:xfrm>
            <a:off x="4267200" y="3106843"/>
            <a:ext cx="2111589" cy="1388957"/>
          </a:xfrm>
          <a:prstGeom prst="rect">
            <a:avLst/>
          </a:prstGeom>
          <a:ln>
            <a:noFill/>
          </a:ln>
          <a:effectLst>
            <a:outerShdw blurRad="292100" dist="139700" dir="2700000" algn="tl" rotWithShape="0">
              <a:srgbClr val="333333">
                <a:alpha val="65000"/>
              </a:srgbClr>
            </a:outerShdw>
          </a:effectLst>
        </p:spPr>
      </p:pic>
      <p:pic>
        <p:nvPicPr>
          <p:cNvPr id="37" name="Picture 11"/>
          <p:cNvPicPr>
            <a:picLocks noChangeAspect="1" noChangeArrowheads="1"/>
          </p:cNvPicPr>
          <p:nvPr>
            <p:custDataLst>
              <p:tags r:id="rId9"/>
            </p:custDataLst>
          </p:nvPr>
        </p:nvPicPr>
        <p:blipFill>
          <a:blip r:embed="rId32" cstate="print"/>
          <a:srcRect/>
          <a:stretch>
            <a:fillRect/>
          </a:stretch>
        </p:blipFill>
        <p:spPr bwMode="auto">
          <a:xfrm>
            <a:off x="4913188" y="5181600"/>
            <a:ext cx="2934729" cy="1447800"/>
          </a:xfrm>
          <a:prstGeom prst="rect">
            <a:avLst/>
          </a:prstGeom>
          <a:ln>
            <a:noFill/>
          </a:ln>
          <a:effectLst>
            <a:outerShdw blurRad="292100" dist="139700" dir="2700000" algn="tl" rotWithShape="0">
              <a:srgbClr val="333333">
                <a:alpha val="65000"/>
              </a:srgbClr>
            </a:outerShdw>
          </a:effectLst>
        </p:spPr>
      </p:pic>
      <p:pic>
        <p:nvPicPr>
          <p:cNvPr id="38" name="Picture 14" descr="http://upload.wikimedia.org/wikipedia/commons/a/ad/Global_Warming_Predictions_Map.jpg"/>
          <p:cNvPicPr>
            <a:picLocks noChangeAspect="1" noChangeArrowheads="1"/>
          </p:cNvPicPr>
          <p:nvPr>
            <p:custDataLst>
              <p:tags r:id="rId10"/>
            </p:custDataLst>
          </p:nvPr>
        </p:nvPicPr>
        <p:blipFill>
          <a:blip r:embed="rId33" cstate="print"/>
          <a:srcRect/>
          <a:stretch>
            <a:fillRect/>
          </a:stretch>
        </p:blipFill>
        <p:spPr bwMode="auto">
          <a:xfrm>
            <a:off x="1978773" y="2286000"/>
            <a:ext cx="1983627" cy="1447800"/>
          </a:xfrm>
          <a:prstGeom prst="rect">
            <a:avLst/>
          </a:prstGeom>
          <a:ln>
            <a:noFill/>
          </a:ln>
          <a:effectLst>
            <a:outerShdw blurRad="292100" dist="139700" dir="2700000" algn="tl" rotWithShape="0">
              <a:srgbClr val="333333">
                <a:alpha val="65000"/>
              </a:srgbClr>
            </a:outerShdw>
          </a:effectLst>
        </p:spPr>
      </p:pic>
      <p:pic>
        <p:nvPicPr>
          <p:cNvPr id="39" name="Picture 15"/>
          <p:cNvPicPr>
            <a:picLocks noChangeAspect="1" noChangeArrowheads="1"/>
          </p:cNvPicPr>
          <p:nvPr>
            <p:custDataLst>
              <p:tags r:id="rId11"/>
            </p:custDataLst>
          </p:nvPr>
        </p:nvPicPr>
        <p:blipFill>
          <a:blip r:embed="rId34" cstate="print"/>
          <a:srcRect l="3556" t="37055" r="28667"/>
          <a:stretch>
            <a:fillRect/>
          </a:stretch>
        </p:blipFill>
        <p:spPr bwMode="auto">
          <a:xfrm>
            <a:off x="1066800" y="4800600"/>
            <a:ext cx="2905125" cy="1852613"/>
          </a:xfrm>
          <a:prstGeom prst="rect">
            <a:avLst/>
          </a:prstGeom>
          <a:ln>
            <a:noFill/>
          </a:ln>
          <a:effectLst>
            <a:outerShdw blurRad="292100" dist="139700" dir="2700000" algn="tl" rotWithShape="0">
              <a:srgbClr val="333333">
                <a:alpha val="65000"/>
              </a:srgbClr>
            </a:outerShdw>
          </a:effectLst>
        </p:spPr>
      </p:pic>
      <p:pic>
        <p:nvPicPr>
          <p:cNvPr id="40" name="Picture 20" descr="http://www.heritage.org/research/agriculture/images/b2043_chart5-lg.gif"/>
          <p:cNvPicPr>
            <a:picLocks noChangeAspect="1" noChangeArrowheads="1"/>
          </p:cNvPicPr>
          <p:nvPr>
            <p:custDataLst>
              <p:tags r:id="rId12"/>
            </p:custDataLst>
          </p:nvPr>
        </p:nvPicPr>
        <p:blipFill>
          <a:blip r:embed="rId35" cstate="print"/>
          <a:srcRect/>
          <a:stretch>
            <a:fillRect/>
          </a:stretch>
        </p:blipFill>
        <p:spPr bwMode="auto">
          <a:xfrm>
            <a:off x="4800600" y="762000"/>
            <a:ext cx="1834206" cy="2171700"/>
          </a:xfrm>
          <a:prstGeom prst="rect">
            <a:avLst/>
          </a:prstGeom>
          <a:ln>
            <a:noFill/>
          </a:ln>
          <a:effectLst>
            <a:outerShdw blurRad="292100" dist="139700" dir="2700000" algn="tl" rotWithShape="0">
              <a:srgbClr val="333333">
                <a:alpha val="65000"/>
              </a:srgbClr>
            </a:outerShdw>
          </a:effectLst>
        </p:spPr>
      </p:pic>
      <p:pic>
        <p:nvPicPr>
          <p:cNvPr id="36" name="Picture 10" descr="http://www.heritage.org/research/agriculture/images/b2043_chart3-lg.gif"/>
          <p:cNvPicPr>
            <a:picLocks noChangeAspect="1" noChangeArrowheads="1"/>
          </p:cNvPicPr>
          <p:nvPr>
            <p:custDataLst>
              <p:tags r:id="rId13"/>
            </p:custDataLst>
          </p:nvPr>
        </p:nvPicPr>
        <p:blipFill>
          <a:blip r:embed="rId36" cstate="print"/>
          <a:srcRect/>
          <a:stretch>
            <a:fillRect/>
          </a:stretch>
        </p:blipFill>
        <p:spPr bwMode="auto">
          <a:xfrm>
            <a:off x="6477000" y="1447800"/>
            <a:ext cx="2247900" cy="1964665"/>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custDataLst>
              <p:tags r:id="rId14"/>
            </p:custDataLst>
          </p:nvPr>
        </p:nvSpPr>
        <p:spPr/>
        <p:txBody>
          <a:bodyPr>
            <a:normAutofit/>
          </a:bodyPr>
          <a:lstStyle/>
          <a:p>
            <a:r>
              <a:rPr lang="en-US" dirty="0" smtClean="0"/>
              <a:t>Invisible, Virtual, …Unnoticed</a:t>
            </a:r>
            <a:endParaRPr lang="en-US" dirty="0"/>
          </a:p>
        </p:txBody>
      </p:sp>
      <p:sp>
        <p:nvSpPr>
          <p:cNvPr id="4" name="Slide Number Placeholder 3"/>
          <p:cNvSpPr>
            <a:spLocks noGrp="1"/>
          </p:cNvSpPr>
          <p:nvPr>
            <p:ph type="sldNum" sz="quarter" idx="12"/>
            <p:custDataLst>
              <p:tags r:id="rId15"/>
            </p:custDataLst>
          </p:nvPr>
        </p:nvSpPr>
        <p:spPr/>
        <p:txBody>
          <a:bodyPr/>
          <a:lstStyle/>
          <a:p>
            <a:fld id="{B72D1917-259D-4232-B42C-EAC33CA2F09A}" type="slidenum">
              <a:rPr lang="en-US" smtClean="0"/>
              <a:pPr/>
              <a:t>4</a:t>
            </a:fld>
            <a:endParaRPr lang="en-US"/>
          </a:p>
        </p:txBody>
      </p:sp>
      <p:sp>
        <p:nvSpPr>
          <p:cNvPr id="5" name="Slide Number Placeholder 3"/>
          <p:cNvSpPr txBox="1">
            <a:spLocks/>
          </p:cNvSpPr>
          <p:nvPr>
            <p:custDataLst>
              <p:tags r:id="rId16"/>
            </p:custDataLst>
          </p:nvPr>
        </p:nvSpPr>
        <p:spPr>
          <a:xfrm>
            <a:off x="6982264" y="6502839"/>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B72D1917-259D-4232-B42C-EAC33CA2F09A}" type="slidenum">
              <a:rPr kumimoji="0" lang="en-US" sz="14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4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6" name="Rectangle 15"/>
          <p:cNvSpPr/>
          <p:nvPr>
            <p:custDataLst>
              <p:tags r:id="rId17"/>
            </p:custDataLst>
          </p:nvPr>
        </p:nvSpPr>
        <p:spPr>
          <a:xfrm>
            <a:off x="0" y="762000"/>
            <a:ext cx="9144000" cy="6096000"/>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0291" name="Picture 3"/>
          <p:cNvPicPr>
            <a:picLocks noChangeAspect="1" noChangeArrowheads="1"/>
          </p:cNvPicPr>
          <p:nvPr>
            <p:custDataLst>
              <p:tags r:id="rId18"/>
            </p:custDataLst>
          </p:nvPr>
        </p:nvPicPr>
        <p:blipFill>
          <a:blip r:embed="rId37" cstate="print"/>
          <a:srcRect/>
          <a:stretch>
            <a:fillRect/>
          </a:stretch>
        </p:blipFill>
        <p:spPr bwMode="auto">
          <a:xfrm>
            <a:off x="6934200" y="914400"/>
            <a:ext cx="1281303" cy="2247900"/>
          </a:xfrm>
          <a:prstGeom prst="rect">
            <a:avLst/>
          </a:prstGeom>
          <a:ln>
            <a:noFill/>
          </a:ln>
          <a:effectLst>
            <a:outerShdw blurRad="292100" dist="139700" dir="2700000" algn="tl" rotWithShape="0">
              <a:srgbClr val="333333">
                <a:alpha val="65000"/>
              </a:srgbClr>
            </a:outerShdw>
          </a:effectLst>
        </p:spPr>
      </p:pic>
      <p:pic>
        <p:nvPicPr>
          <p:cNvPr id="140296" name="Picture 8" descr="Picture of Maine Bank &amp; Trust, Portland, Maine, USA - Free Pictures - FreeFoto.com"/>
          <p:cNvPicPr>
            <a:picLocks noChangeAspect="1" noChangeArrowheads="1"/>
          </p:cNvPicPr>
          <p:nvPr>
            <p:custDataLst>
              <p:tags r:id="rId19"/>
            </p:custDataLst>
          </p:nvPr>
        </p:nvPicPr>
        <p:blipFill>
          <a:blip r:embed="rId38" cstate="print">
            <a:lum bright="10000" contrast="20000"/>
          </a:blip>
          <a:srcRect/>
          <a:stretch>
            <a:fillRect/>
          </a:stretch>
        </p:blipFill>
        <p:spPr bwMode="auto">
          <a:xfrm>
            <a:off x="1447800" y="4267200"/>
            <a:ext cx="1447800" cy="2171700"/>
          </a:xfrm>
          <a:prstGeom prst="rect">
            <a:avLst/>
          </a:prstGeom>
          <a:ln>
            <a:noFill/>
          </a:ln>
          <a:effectLst>
            <a:outerShdw blurRad="292100" dist="139700" dir="2700000" algn="tl" rotWithShape="0">
              <a:srgbClr val="333333">
                <a:alpha val="65000"/>
              </a:srgbClr>
            </a:outerShdw>
          </a:effectLst>
        </p:spPr>
      </p:pic>
      <p:grpSp>
        <p:nvGrpSpPr>
          <p:cNvPr id="26" name="Group 25"/>
          <p:cNvGrpSpPr/>
          <p:nvPr>
            <p:custDataLst>
              <p:tags r:id="rId20"/>
            </p:custDataLst>
          </p:nvPr>
        </p:nvGrpSpPr>
        <p:grpSpPr>
          <a:xfrm>
            <a:off x="6172200" y="4648200"/>
            <a:ext cx="2667000" cy="1828800"/>
            <a:chOff x="1295400" y="3048000"/>
            <a:chExt cx="2514600" cy="1652124"/>
          </a:xfrm>
        </p:grpSpPr>
        <p:pic>
          <p:nvPicPr>
            <p:cNvPr id="140298" name="Picture 10" descr="Picture of McDonalds - Free Pictures - FreeFoto.com"/>
            <p:cNvPicPr>
              <a:picLocks noChangeAspect="1" noChangeArrowheads="1"/>
            </p:cNvPicPr>
            <p:nvPr>
              <p:custDataLst>
                <p:tags r:id="rId23"/>
              </p:custDataLst>
            </p:nvPr>
          </p:nvPicPr>
          <p:blipFill>
            <a:blip r:embed="rId39" cstate="print"/>
            <a:srcRect t="14865" r="13513"/>
            <a:stretch>
              <a:fillRect/>
            </a:stretch>
          </p:blipFill>
          <p:spPr bwMode="auto">
            <a:xfrm>
              <a:off x="1295400" y="3048000"/>
              <a:ext cx="2438400" cy="1600200"/>
            </a:xfrm>
            <a:prstGeom prst="rect">
              <a:avLst/>
            </a:prstGeom>
            <a:ln>
              <a:noFill/>
            </a:ln>
            <a:effectLst>
              <a:outerShdw blurRad="292100" dist="139700" dir="2700000" algn="tl" rotWithShape="0">
                <a:srgbClr val="333333">
                  <a:alpha val="65000"/>
                </a:srgbClr>
              </a:outerShdw>
            </a:effectLst>
          </p:spPr>
        </p:pic>
        <p:sp>
          <p:nvSpPr>
            <p:cNvPr id="25" name="TextBox 24"/>
            <p:cNvSpPr txBox="1"/>
            <p:nvPr>
              <p:custDataLst>
                <p:tags r:id="rId24"/>
              </p:custDataLst>
            </p:nvPr>
          </p:nvSpPr>
          <p:spPr>
            <a:xfrm>
              <a:off x="2667000" y="4453903"/>
              <a:ext cx="1143000" cy="246221"/>
            </a:xfrm>
            <a:prstGeom prst="rect">
              <a:avLst/>
            </a:prstGeom>
            <a:noFill/>
          </p:spPr>
          <p:txBody>
            <a:bodyPr wrap="square" rtlCol="0">
              <a:spAutoFit/>
            </a:bodyPr>
            <a:lstStyle/>
            <a:p>
              <a:pPr algn="r"/>
              <a:r>
                <a:rPr lang="en-US" sz="1000" dirty="0" smtClean="0">
                  <a:solidFill>
                    <a:schemeClr val="bg1"/>
                  </a:solidFill>
                </a:rPr>
                <a:t>FreeFoto.com</a:t>
              </a:r>
              <a:endParaRPr lang="en-US" sz="1000" dirty="0">
                <a:solidFill>
                  <a:schemeClr val="bg1"/>
                </a:solidFill>
              </a:endParaRPr>
            </a:p>
          </p:txBody>
        </p:sp>
      </p:grpSp>
      <p:pic>
        <p:nvPicPr>
          <p:cNvPr id="27" name="Picture 3" descr="C:\research\THESIS PROPOSAL\crowd.jpg"/>
          <p:cNvPicPr>
            <a:picLocks noChangeAspect="1" noChangeArrowheads="1"/>
          </p:cNvPicPr>
          <p:nvPr>
            <p:custDataLst>
              <p:tags r:id="rId21"/>
            </p:custDataLst>
          </p:nvPr>
        </p:nvPicPr>
        <p:blipFill>
          <a:blip r:embed="rId40" cstate="print"/>
          <a:srcRect t="16667"/>
          <a:stretch>
            <a:fillRect/>
          </a:stretch>
        </p:blipFill>
        <p:spPr bwMode="auto">
          <a:xfrm>
            <a:off x="3200400" y="2133601"/>
            <a:ext cx="3413760" cy="2133600"/>
          </a:xfrm>
          <a:prstGeom prst="rect">
            <a:avLst/>
          </a:prstGeom>
          <a:ln>
            <a:noFill/>
          </a:ln>
          <a:effectLst>
            <a:outerShdw blurRad="292100" dist="139700" dir="2700000" algn="tl" rotWithShape="0">
              <a:srgbClr val="333333">
                <a:alpha val="65000"/>
              </a:srgbClr>
            </a:outerShdw>
          </a:effectLst>
        </p:spPr>
      </p:pic>
      <p:pic>
        <p:nvPicPr>
          <p:cNvPr id="28" name="Picture 2"/>
          <p:cNvPicPr>
            <a:picLocks noChangeAspect="1" noChangeArrowheads="1"/>
          </p:cNvPicPr>
          <p:nvPr>
            <p:custDataLst>
              <p:tags r:id="rId22"/>
            </p:custDataLst>
          </p:nvPr>
        </p:nvPicPr>
        <p:blipFill>
          <a:blip r:embed="rId41" cstate="print"/>
          <a:stretch>
            <a:fillRect/>
          </a:stretch>
        </p:blipFill>
        <p:spPr bwMode="auto">
          <a:xfrm>
            <a:off x="457200" y="1219200"/>
            <a:ext cx="2461375" cy="1600200"/>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p:transition spd="med" advTm="133006">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0296"/>
                                        </p:tgtEl>
                                        <p:attrNameLst>
                                          <p:attrName>style.visibility</p:attrName>
                                        </p:attrNameLst>
                                      </p:cBhvr>
                                      <p:to>
                                        <p:strVal val="visible"/>
                                      </p:to>
                                    </p:set>
                                    <p:animEffect transition="in" filter="fade">
                                      <p:cBhvr>
                                        <p:cTn id="12" dur="1000"/>
                                        <p:tgtEl>
                                          <p:spTgt spid="14029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0291"/>
                                        </p:tgtEl>
                                        <p:attrNameLst>
                                          <p:attrName>style.visibility</p:attrName>
                                        </p:attrNameLst>
                                      </p:cBhvr>
                                      <p:to>
                                        <p:strVal val="visible"/>
                                      </p:to>
                                    </p:set>
                                    <p:animEffect transition="in" filter="fade">
                                      <p:cBhvr>
                                        <p:cTn id="17" dur="1000"/>
                                        <p:tgtEl>
                                          <p:spTgt spid="14029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72D1917-259D-4232-B42C-EAC33CA2F09A}" type="slidenum">
              <a:rPr lang="en-US" smtClean="0"/>
              <a:pPr/>
              <a:t>5</a:t>
            </a:fld>
            <a:endParaRPr lang="en-US"/>
          </a:p>
        </p:txBody>
      </p:sp>
      <p:pic>
        <p:nvPicPr>
          <p:cNvPr id="4" name="Picture 3" descr="DSCF0648.JPG"/>
          <p:cNvPicPr>
            <a:picLocks noChangeAspect="1"/>
          </p:cNvPicPr>
          <p:nvPr/>
        </p:nvPicPr>
        <p:blipFill>
          <a:blip r:embed="rId2" cstate="print">
            <a:lum contrast="20000"/>
          </a:blip>
          <a:srcRect l="10000" t="12222" b="24444"/>
          <a:stretch>
            <a:fillRect/>
          </a:stretch>
        </p:blipFill>
        <p:spPr>
          <a:xfrm>
            <a:off x="142874" y="1143000"/>
            <a:ext cx="8839201" cy="4665134"/>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6838950" y="838200"/>
            <a:ext cx="2286000" cy="369332"/>
          </a:xfrm>
          <a:prstGeom prst="rect">
            <a:avLst/>
          </a:prstGeom>
          <a:noFill/>
        </p:spPr>
        <p:txBody>
          <a:bodyPr wrap="square" rtlCol="0">
            <a:spAutoFit/>
          </a:bodyPr>
          <a:lstStyle/>
          <a:p>
            <a:r>
              <a:rPr lang="en-US" dirty="0" smtClean="0">
                <a:effectLst>
                  <a:outerShdw blurRad="38100" dist="38100" dir="2700000" algn="tl">
                    <a:srgbClr val="000000">
                      <a:alpha val="43137"/>
                    </a:srgbClr>
                  </a:outerShdw>
                </a:effectLst>
              </a:rPr>
              <a:t>USA Today, 10/1/2009</a:t>
            </a:r>
            <a:endParaRPr lang="en-US" dirty="0">
              <a:effectLst>
                <a:outerShdw blurRad="38100" dist="38100" dir="2700000" algn="tl">
                  <a:srgbClr val="000000">
                    <a:alpha val="43137"/>
                  </a:srgbClr>
                </a:outerShdw>
              </a:effectLst>
            </a:endParaRPr>
          </a:p>
        </p:txBody>
      </p:sp>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3" name="Picture 9" descr="http://906fmstereo.webs.com/trafficjam.jpg"/>
          <p:cNvPicPr>
            <a:picLocks noChangeAspect="1" noChangeArrowheads="1"/>
          </p:cNvPicPr>
          <p:nvPr/>
        </p:nvPicPr>
        <p:blipFill>
          <a:blip r:embed="rId5" cstate="print"/>
          <a:srcRect b="6250"/>
          <a:stretch>
            <a:fillRect/>
          </a:stretch>
        </p:blipFill>
        <p:spPr bwMode="auto">
          <a:xfrm>
            <a:off x="0" y="0"/>
            <a:ext cx="9144000" cy="6858000"/>
          </a:xfrm>
          <a:prstGeom prst="rect">
            <a:avLst/>
          </a:prstGeom>
          <a:noFill/>
        </p:spPr>
      </p:pic>
      <p:sp>
        <p:nvSpPr>
          <p:cNvPr id="19" name="Rectangle 18"/>
          <p:cNvSpPr/>
          <p:nvPr/>
        </p:nvSpPr>
        <p:spPr>
          <a:xfrm>
            <a:off x="0" y="0"/>
            <a:ext cx="9144000" cy="6858000"/>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3" name="Title 1"/>
          <p:cNvSpPr>
            <a:spLocks noGrp="1"/>
          </p:cNvSpPr>
          <p:nvPr>
            <p:ph type="title"/>
            <p:custDataLst>
              <p:tags r:id="rId1"/>
            </p:custDataLst>
          </p:nvPr>
        </p:nvSpPr>
        <p:spPr/>
        <p:txBody>
          <a:bodyPr>
            <a:normAutofit/>
          </a:bodyPr>
          <a:lstStyle/>
          <a:p>
            <a:r>
              <a:rPr lang="en-US" dirty="0" smtClean="0"/>
              <a:t>Fact Sheet: Air Pollution</a:t>
            </a:r>
            <a:r>
              <a:rPr lang="en-US" dirty="0" smtClean="0"/>
              <a:t>	</a:t>
            </a:r>
          </a:p>
        </p:txBody>
      </p:sp>
      <p:sp>
        <p:nvSpPr>
          <p:cNvPr id="15365" name="Slide Number Placeholder 3"/>
          <p:cNvSpPr>
            <a:spLocks noGrp="1"/>
          </p:cNvSpPr>
          <p:nvPr>
            <p:ph type="sldNum" sz="quarter" idx="12"/>
            <p:custDataLst>
              <p:tags r:id="rId2"/>
            </p:custDataLst>
          </p:nvPr>
        </p:nvSpPr>
        <p:spPr/>
        <p:txBody>
          <a:bodyPr/>
          <a:lstStyle/>
          <a:p>
            <a:fld id="{AA72ED3A-EEFB-412F-B7CC-309B4CAD6C1B}" type="slidenum">
              <a:rPr lang="en-US" smtClean="0"/>
              <a:pPr/>
              <a:t>6</a:t>
            </a:fld>
            <a:endParaRPr lang="en-US"/>
          </a:p>
        </p:txBody>
      </p:sp>
      <p:grpSp>
        <p:nvGrpSpPr>
          <p:cNvPr id="15" name="Group 14"/>
          <p:cNvGrpSpPr/>
          <p:nvPr/>
        </p:nvGrpSpPr>
        <p:grpSpPr>
          <a:xfrm>
            <a:off x="381000" y="987972"/>
            <a:ext cx="2438400" cy="1923970"/>
            <a:chOff x="2133600" y="1219200"/>
            <a:chExt cx="2438400" cy="1923970"/>
          </a:xfrm>
        </p:grpSpPr>
        <p:pic>
          <p:nvPicPr>
            <p:cNvPr id="1026" name="Picture 2" descr="http://www.sdshred.com/images/plain_county_map.gif"/>
            <p:cNvPicPr>
              <a:picLocks noChangeAspect="1" noChangeArrowheads="1"/>
            </p:cNvPicPr>
            <p:nvPr/>
          </p:nvPicPr>
          <p:blipFill>
            <a:blip r:embed="rId6" cstate="print"/>
            <a:srcRect/>
            <a:stretch>
              <a:fillRect/>
            </a:stretch>
          </p:blipFill>
          <p:spPr bwMode="auto">
            <a:xfrm>
              <a:off x="2133600" y="1219200"/>
              <a:ext cx="2438400" cy="1923970"/>
            </a:xfrm>
            <a:prstGeom prst="rect">
              <a:avLst/>
            </a:prstGeom>
            <a:ln>
              <a:noFill/>
            </a:ln>
            <a:effectLst>
              <a:outerShdw blurRad="292100" dist="139700" dir="2700000" algn="tl" rotWithShape="0">
                <a:srgbClr val="333333">
                  <a:alpha val="65000"/>
                </a:srgbClr>
              </a:outerShdw>
            </a:effectLst>
          </p:spPr>
        </p:pic>
        <p:sp>
          <p:nvSpPr>
            <p:cNvPr id="12" name="TextBox 11"/>
            <p:cNvSpPr txBox="1"/>
            <p:nvPr/>
          </p:nvSpPr>
          <p:spPr>
            <a:xfrm>
              <a:off x="2514600" y="1752600"/>
              <a:ext cx="1600200" cy="400110"/>
            </a:xfrm>
            <a:prstGeom prst="rect">
              <a:avLst/>
            </a:prstGeom>
            <a:solidFill>
              <a:schemeClr val="bg1">
                <a:alpha val="48000"/>
              </a:schemeClr>
            </a:solidFill>
          </p:spPr>
          <p:txBody>
            <a:bodyPr wrap="square" rtlCol="0">
              <a:spAutoFit/>
            </a:bodyPr>
            <a:lstStyle/>
            <a:p>
              <a:pPr algn="ctr"/>
              <a:r>
                <a:rPr lang="en-US" sz="2000" b="1" dirty="0" smtClean="0">
                  <a:effectLst>
                    <a:outerShdw blurRad="38100" dist="38100" dir="2700000" algn="tl">
                      <a:srgbClr val="000000">
                        <a:alpha val="43137"/>
                      </a:srgbClr>
                    </a:outerShdw>
                  </a:effectLst>
                </a:rPr>
                <a:t>4000 sq. mi.</a:t>
              </a:r>
            </a:p>
          </p:txBody>
        </p:sp>
      </p:grpSp>
      <p:grpSp>
        <p:nvGrpSpPr>
          <p:cNvPr id="16" name="Group 15"/>
          <p:cNvGrpSpPr/>
          <p:nvPr/>
        </p:nvGrpSpPr>
        <p:grpSpPr>
          <a:xfrm>
            <a:off x="1447800" y="2130972"/>
            <a:ext cx="2438400" cy="1875692"/>
            <a:chOff x="6096000" y="867508"/>
            <a:chExt cx="2438400" cy="1875692"/>
          </a:xfrm>
        </p:grpSpPr>
        <p:pic>
          <p:nvPicPr>
            <p:cNvPr id="1030" name="Picture 6" descr="http://proceedings.esri.com/library/userconf/proc00/professional/papers/pap232/p2323.jpg"/>
            <p:cNvPicPr>
              <a:picLocks noChangeAspect="1" noChangeArrowheads="1"/>
            </p:cNvPicPr>
            <p:nvPr/>
          </p:nvPicPr>
          <p:blipFill>
            <a:blip r:embed="rId7" cstate="print"/>
            <a:srcRect l="17333" t="32618" r="30666" b="15880"/>
            <a:stretch>
              <a:fillRect/>
            </a:stretch>
          </p:blipFill>
          <p:spPr bwMode="auto">
            <a:xfrm>
              <a:off x="6096000" y="867508"/>
              <a:ext cx="2438400" cy="1875692"/>
            </a:xfrm>
            <a:prstGeom prst="rect">
              <a:avLst/>
            </a:prstGeom>
            <a:ln>
              <a:noFill/>
            </a:ln>
            <a:effectLst>
              <a:outerShdw blurRad="292100" dist="139700" dir="2700000" algn="tl" rotWithShape="0">
                <a:srgbClr val="333333">
                  <a:alpha val="65000"/>
                </a:srgbClr>
              </a:outerShdw>
            </a:effectLst>
          </p:spPr>
        </p:pic>
        <p:sp>
          <p:nvSpPr>
            <p:cNvPr id="14" name="TextBox 13"/>
            <p:cNvSpPr txBox="1"/>
            <p:nvPr/>
          </p:nvSpPr>
          <p:spPr>
            <a:xfrm>
              <a:off x="6410325" y="1025328"/>
              <a:ext cx="1820708" cy="400110"/>
            </a:xfrm>
            <a:prstGeom prst="rect">
              <a:avLst/>
            </a:prstGeom>
            <a:solidFill>
              <a:schemeClr val="bg1">
                <a:alpha val="48000"/>
              </a:schemeClr>
            </a:solidFill>
          </p:spPr>
          <p:txBody>
            <a:bodyPr wrap="square" rtlCol="0">
              <a:spAutoFit/>
            </a:bodyPr>
            <a:lstStyle/>
            <a:p>
              <a:pPr algn="ctr"/>
              <a:r>
                <a:rPr lang="en-US" sz="2000" b="1" dirty="0" smtClean="0">
                  <a:effectLst>
                    <a:outerShdw blurRad="38100" dist="38100" dir="2700000" algn="tl">
                      <a:srgbClr val="000000">
                        <a:alpha val="43137"/>
                      </a:srgbClr>
                    </a:outerShdw>
                  </a:effectLst>
                </a:rPr>
                <a:t>3.1M residents</a:t>
              </a:r>
            </a:p>
          </p:txBody>
        </p:sp>
      </p:grpSp>
      <p:grpSp>
        <p:nvGrpSpPr>
          <p:cNvPr id="17" name="Group 16"/>
          <p:cNvGrpSpPr/>
          <p:nvPr/>
        </p:nvGrpSpPr>
        <p:grpSpPr>
          <a:xfrm>
            <a:off x="2667000" y="3273972"/>
            <a:ext cx="2590800" cy="3126828"/>
            <a:chOff x="685800" y="3505200"/>
            <a:chExt cx="2590800" cy="3126828"/>
          </a:xfrm>
        </p:grpSpPr>
        <p:pic>
          <p:nvPicPr>
            <p:cNvPr id="1028" name="Picture 4"/>
            <p:cNvPicPr>
              <a:picLocks noChangeAspect="1" noChangeArrowheads="1"/>
            </p:cNvPicPr>
            <p:nvPr/>
          </p:nvPicPr>
          <p:blipFill>
            <a:blip r:embed="rId8" cstate="print"/>
            <a:srcRect l="38437" t="31055" r="33463" b="14681"/>
            <a:stretch>
              <a:fillRect/>
            </a:stretch>
          </p:blipFill>
          <p:spPr bwMode="auto">
            <a:xfrm>
              <a:off x="685800" y="3505200"/>
              <a:ext cx="2590800" cy="3126828"/>
            </a:xfrm>
            <a:prstGeom prst="rect">
              <a:avLst/>
            </a:prstGeom>
            <a:ln>
              <a:noFill/>
            </a:ln>
            <a:effectLst>
              <a:outerShdw blurRad="292100" dist="139700" dir="2700000" algn="tl" rotWithShape="0">
                <a:srgbClr val="333333">
                  <a:alpha val="65000"/>
                </a:srgbClr>
              </a:outerShdw>
            </a:effectLst>
          </p:spPr>
        </p:pic>
        <p:sp>
          <p:nvSpPr>
            <p:cNvPr id="13" name="TextBox 12"/>
            <p:cNvSpPr txBox="1"/>
            <p:nvPr/>
          </p:nvSpPr>
          <p:spPr>
            <a:xfrm rot="2861250">
              <a:off x="1534755" y="5125725"/>
              <a:ext cx="1702452" cy="400110"/>
            </a:xfrm>
            <a:prstGeom prst="rect">
              <a:avLst/>
            </a:prstGeom>
            <a:solidFill>
              <a:schemeClr val="bg1">
                <a:alpha val="48000"/>
              </a:schemeClr>
            </a:solidFill>
          </p:spPr>
          <p:txBody>
            <a:bodyPr wrap="square" rtlCol="0">
              <a:spAutoFit/>
            </a:bodyPr>
            <a:lstStyle/>
            <a:p>
              <a:pPr algn="ctr"/>
              <a:r>
                <a:rPr lang="en-US" sz="2000" b="1" dirty="0" smtClean="0">
                  <a:effectLst>
                    <a:outerShdw blurRad="38100" dist="38100" dir="2700000" algn="tl">
                      <a:srgbClr val="000000">
                        <a:alpha val="43137"/>
                      </a:srgbClr>
                    </a:outerShdw>
                  </a:effectLst>
                </a:rPr>
                <a:t>5 EPA Sensors</a:t>
              </a:r>
              <a:endParaRPr lang="en-US" sz="2000" b="1" dirty="0">
                <a:effectLst>
                  <a:outerShdw blurRad="38100" dist="38100" dir="2700000" algn="tl">
                    <a:srgbClr val="000000">
                      <a:alpha val="43137"/>
                    </a:srgbClr>
                  </a:outerShdw>
                </a:effectLst>
              </a:endParaRPr>
            </a:p>
          </p:txBody>
        </p:sp>
      </p:grpSp>
      <p:pic>
        <p:nvPicPr>
          <p:cNvPr id="1031" name="Picture 7"/>
          <p:cNvPicPr>
            <a:picLocks noChangeAspect="1" noChangeArrowheads="1"/>
          </p:cNvPicPr>
          <p:nvPr/>
        </p:nvPicPr>
        <p:blipFill>
          <a:blip r:embed="rId9" cstate="print"/>
          <a:srcRect l="19681" t="34358" r="42817" b="20434"/>
          <a:stretch>
            <a:fillRect/>
          </a:stretch>
        </p:blipFill>
        <p:spPr bwMode="auto">
          <a:xfrm>
            <a:off x="6019800" y="4343400"/>
            <a:ext cx="2229326" cy="2325720"/>
          </a:xfrm>
          <a:prstGeom prst="rect">
            <a:avLst/>
          </a:prstGeom>
          <a:ln>
            <a:noFill/>
          </a:ln>
          <a:effectLst>
            <a:outerShdw blurRad="292100" dist="139700" dir="2700000" algn="tl" rotWithShape="0">
              <a:srgbClr val="333333">
                <a:alpha val="65000"/>
              </a:srgbClr>
            </a:outerShdw>
          </a:effectLst>
        </p:spPr>
      </p:pic>
      <p:sp>
        <p:nvSpPr>
          <p:cNvPr id="18" name="Content Placeholder 2"/>
          <p:cNvSpPr>
            <a:spLocks noGrp="1"/>
          </p:cNvSpPr>
          <p:nvPr>
            <p:ph idx="1"/>
            <p:custDataLst>
              <p:tags r:id="rId3"/>
            </p:custDataLst>
          </p:nvPr>
        </p:nvSpPr>
        <p:spPr>
          <a:xfrm>
            <a:off x="5334000" y="762000"/>
            <a:ext cx="3810000" cy="4114800"/>
          </a:xfrm>
        </p:spPr>
        <p:txBody>
          <a:bodyPr>
            <a:normAutofit/>
          </a:bodyPr>
          <a:lstStyle/>
          <a:p>
            <a:pPr marL="182880" indent="-182880"/>
            <a:r>
              <a:rPr lang="en-US" sz="2000" dirty="0" smtClean="0"/>
              <a:t>158 million live in counties violating air standards</a:t>
            </a:r>
          </a:p>
          <a:p>
            <a:pPr marL="640080" lvl="1" indent="-182880"/>
            <a:r>
              <a:rPr lang="en-US" sz="1800" u="sng" dirty="0" smtClean="0"/>
              <a:t>cancer</a:t>
            </a:r>
            <a:r>
              <a:rPr lang="en-US" sz="1800" dirty="0" smtClean="0"/>
              <a:t> in Chula Vista, CA increased 140/million residents</a:t>
            </a:r>
          </a:p>
          <a:p>
            <a:pPr marL="640080" lvl="1" indent="-182880"/>
            <a:r>
              <a:rPr lang="en-US" sz="1800" dirty="0" smtClean="0"/>
              <a:t>Primarily diesel </a:t>
            </a:r>
            <a:r>
              <a:rPr lang="en-US" sz="1800" dirty="0" smtClean="0"/>
              <a:t>trucks </a:t>
            </a:r>
            <a:r>
              <a:rPr lang="en-US" sz="1800" dirty="0" smtClean="0"/>
              <a:t>&amp; autos</a:t>
            </a:r>
            <a:endParaRPr lang="en-US" sz="1800" dirty="0" smtClean="0"/>
          </a:p>
          <a:p>
            <a:pPr marL="1097280" lvl="2" indent="-182880"/>
            <a:r>
              <a:rPr lang="en-US" sz="1600" dirty="0" smtClean="0"/>
              <a:t>particulates, benzene, sulfur dioxide, formaldehyde, etc. </a:t>
            </a:r>
          </a:p>
          <a:p>
            <a:pPr marL="182880" indent="-182880"/>
            <a:r>
              <a:rPr lang="en-US" sz="2000" dirty="0" smtClean="0"/>
              <a:t>30% of </a:t>
            </a:r>
            <a:r>
              <a:rPr lang="en-US" sz="2000" dirty="0" smtClean="0"/>
              <a:t>schools near </a:t>
            </a:r>
            <a:r>
              <a:rPr lang="en-US" sz="2000" dirty="0" smtClean="0"/>
              <a:t>highways</a:t>
            </a:r>
          </a:p>
          <a:p>
            <a:pPr marL="640080" lvl="1" indent="-182880"/>
            <a:r>
              <a:rPr lang="en-US" sz="1800" u="sng" dirty="0" smtClean="0"/>
              <a:t>asthma</a:t>
            </a:r>
            <a:r>
              <a:rPr lang="en-US" sz="1800" dirty="0" smtClean="0"/>
              <a:t> rates 50% higher there</a:t>
            </a:r>
          </a:p>
          <a:p>
            <a:pPr marL="640080" lvl="1" indent="-182880"/>
            <a:r>
              <a:rPr lang="en-US" sz="1800" dirty="0" smtClean="0"/>
              <a:t>350,000 – 1,300,000 respiratory events in children </a:t>
            </a:r>
            <a:r>
              <a:rPr lang="en-US" sz="1800" dirty="0" smtClean="0"/>
              <a:t>annually</a:t>
            </a:r>
            <a:endParaRPr lang="en-US" sz="1800" dirty="0" smtClean="0"/>
          </a:p>
        </p:txBody>
      </p:sp>
      <p:sp>
        <p:nvSpPr>
          <p:cNvPr id="21" name="TextBox 20"/>
          <p:cNvSpPr txBox="1"/>
          <p:nvPr/>
        </p:nvSpPr>
        <p:spPr>
          <a:xfrm>
            <a:off x="0" y="1219200"/>
            <a:ext cx="9144000" cy="4093428"/>
          </a:xfrm>
          <a:prstGeom prst="rect">
            <a:avLst/>
          </a:prstGeom>
          <a:noFill/>
        </p:spPr>
        <p:txBody>
          <a:bodyPr wrap="square" rtlCol="0">
            <a:spAutoFit/>
          </a:bodyPr>
          <a:lstStyle/>
          <a:p>
            <a:pPr algn="ctr"/>
            <a:r>
              <a:rPr lang="en-US" sz="26000" dirty="0" smtClean="0">
                <a:effectLst>
                  <a:outerShdw blurRad="38100" dist="38100" dir="2700000" algn="tl">
                    <a:srgbClr val="000000">
                      <a:alpha val="43137"/>
                    </a:srgbClr>
                  </a:outerShdw>
                </a:effectLst>
              </a:rPr>
              <a:t>Ideas?</a:t>
            </a:r>
            <a:endParaRPr lang="en-US" sz="26000" dirty="0">
              <a:effectLst>
                <a:outerShdw blurRad="38100" dist="38100" dir="2700000" algn="tl">
                  <a:srgbClr val="000000">
                    <a:alpha val="43137"/>
                  </a:srgbClr>
                </a:outerShdw>
              </a:effectLst>
            </a:endParaRPr>
          </a:p>
        </p:txBody>
      </p:sp>
    </p:spTree>
  </p:cSld>
  <p:clrMapOvr>
    <a:masterClrMapping/>
  </p:clrMapOvr>
  <p:transition spd="med" advTm="26762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dissolve">
                                      <p:cBhvr>
                                        <p:cTn id="7" dur="500"/>
                                        <p:tgtEl>
                                          <p:spTgt spid="18">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8">
                                            <p:txEl>
                                              <p:pRg st="1" end="1"/>
                                            </p:txEl>
                                          </p:spTgt>
                                        </p:tgtEl>
                                        <p:attrNameLst>
                                          <p:attrName>style.visibility</p:attrName>
                                        </p:attrNameLst>
                                      </p:cBhvr>
                                      <p:to>
                                        <p:strVal val="visible"/>
                                      </p:to>
                                    </p:set>
                                    <p:animEffect transition="in" filter="dissolve">
                                      <p:cBhvr>
                                        <p:cTn id="10" dur="500"/>
                                        <p:tgtEl>
                                          <p:spTgt spid="18">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8">
                                            <p:txEl>
                                              <p:pRg st="2" end="2"/>
                                            </p:txEl>
                                          </p:spTgt>
                                        </p:tgtEl>
                                        <p:attrNameLst>
                                          <p:attrName>style.visibility</p:attrName>
                                        </p:attrNameLst>
                                      </p:cBhvr>
                                      <p:to>
                                        <p:strVal val="visible"/>
                                      </p:to>
                                    </p:set>
                                    <p:animEffect transition="in" filter="dissolve">
                                      <p:cBhvr>
                                        <p:cTn id="13" dur="500"/>
                                        <p:tgtEl>
                                          <p:spTgt spid="18">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8">
                                            <p:txEl>
                                              <p:pRg st="3" end="3"/>
                                            </p:txEl>
                                          </p:spTgt>
                                        </p:tgtEl>
                                        <p:attrNameLst>
                                          <p:attrName>style.visibility</p:attrName>
                                        </p:attrNameLst>
                                      </p:cBhvr>
                                      <p:to>
                                        <p:strVal val="visible"/>
                                      </p:to>
                                    </p:set>
                                    <p:animEffect transition="in" filter="dissolve">
                                      <p:cBhvr>
                                        <p:cTn id="16" dur="500"/>
                                        <p:tgtEl>
                                          <p:spTgt spid="18">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8">
                                            <p:txEl>
                                              <p:pRg st="4" end="4"/>
                                            </p:txEl>
                                          </p:spTgt>
                                        </p:tgtEl>
                                        <p:attrNameLst>
                                          <p:attrName>style.visibility</p:attrName>
                                        </p:attrNameLst>
                                      </p:cBhvr>
                                      <p:to>
                                        <p:strVal val="visible"/>
                                      </p:to>
                                    </p:set>
                                    <p:animEffect transition="in" filter="dissolve">
                                      <p:cBhvr>
                                        <p:cTn id="21" dur="500"/>
                                        <p:tgtEl>
                                          <p:spTgt spid="18">
                                            <p:txEl>
                                              <p:pRg st="4" end="4"/>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8">
                                            <p:txEl>
                                              <p:pRg st="5" end="5"/>
                                            </p:txEl>
                                          </p:spTgt>
                                        </p:tgtEl>
                                        <p:attrNameLst>
                                          <p:attrName>style.visibility</p:attrName>
                                        </p:attrNameLst>
                                      </p:cBhvr>
                                      <p:to>
                                        <p:strVal val="visible"/>
                                      </p:to>
                                    </p:set>
                                    <p:animEffect transition="in" filter="dissolve">
                                      <p:cBhvr>
                                        <p:cTn id="24" dur="500"/>
                                        <p:tgtEl>
                                          <p:spTgt spid="18">
                                            <p:txEl>
                                              <p:pRg st="5" end="5"/>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8">
                                            <p:txEl>
                                              <p:pRg st="6" end="6"/>
                                            </p:txEl>
                                          </p:spTgt>
                                        </p:tgtEl>
                                        <p:attrNameLst>
                                          <p:attrName>style.visibility</p:attrName>
                                        </p:attrNameLst>
                                      </p:cBhvr>
                                      <p:to>
                                        <p:strVal val="visible"/>
                                      </p:to>
                                    </p:set>
                                    <p:animEffect transition="in" filter="dissolve">
                                      <p:cBhvr>
                                        <p:cTn id="27" dur="500"/>
                                        <p:tgtEl>
                                          <p:spTgt spid="18">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31"/>
                                        </p:tgtEl>
                                        <p:attrNameLst>
                                          <p:attrName>style.visibility</p:attrName>
                                        </p:attrNameLst>
                                      </p:cBhvr>
                                      <p:to>
                                        <p:strVal val="visible"/>
                                      </p:to>
                                    </p:set>
                                    <p:animEffect transition="in" filter="fade">
                                      <p:cBhvr>
                                        <p:cTn id="32" dur="500"/>
                                        <p:tgtEl>
                                          <p:spTgt spid="103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dissolve">
                                      <p:cBhvr>
                                        <p:cTn id="52"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custDataLst>
              <p:tags r:id="rId1"/>
            </p:custDataLst>
          </p:nvPr>
        </p:nvSpPr>
        <p:spPr/>
        <p:txBody>
          <a:bodyPr/>
          <a:lstStyle/>
          <a:p>
            <a:fld id="{B72D1917-259D-4232-B42C-EAC33CA2F09A}" type="slidenum">
              <a:rPr lang="en-US" smtClean="0"/>
              <a:pPr/>
              <a:t>7</a:t>
            </a:fld>
            <a:endParaRPr lang="en-US"/>
          </a:p>
        </p:txBody>
      </p:sp>
      <p:sp>
        <p:nvSpPr>
          <p:cNvPr id="7" name="TextBox 6"/>
          <p:cNvSpPr txBox="1"/>
          <p:nvPr>
            <p:custDataLst>
              <p:tags r:id="rId2"/>
            </p:custDataLst>
          </p:nvPr>
        </p:nvSpPr>
        <p:spPr>
          <a:xfrm>
            <a:off x="1524000" y="762000"/>
            <a:ext cx="6324600" cy="3046988"/>
          </a:xfrm>
          <a:prstGeom prst="rect">
            <a:avLst/>
          </a:prstGeom>
          <a:noFill/>
        </p:spPr>
        <p:txBody>
          <a:bodyPr wrap="square" rtlCol="0">
            <a:spAutoFit/>
          </a:bodyPr>
          <a:lstStyle/>
          <a:p>
            <a:pPr algn="ctr"/>
            <a:r>
              <a:rPr lang="en-US" sz="4800" dirty="0" smtClean="0">
                <a:solidFill>
                  <a:schemeClr val="tx1">
                    <a:lumMod val="65000"/>
                    <a:lumOff val="35000"/>
                  </a:schemeClr>
                </a:solidFill>
              </a:rPr>
              <a:t>Ubiquitous Computing?</a:t>
            </a:r>
          </a:p>
          <a:p>
            <a:pPr algn="ctr"/>
            <a:r>
              <a:rPr lang="en-US" sz="4800" dirty="0" smtClean="0">
                <a:solidFill>
                  <a:schemeClr val="tx1">
                    <a:lumMod val="65000"/>
                    <a:lumOff val="35000"/>
                  </a:schemeClr>
                </a:solidFill>
              </a:rPr>
              <a:t>[Pervasive </a:t>
            </a:r>
            <a:r>
              <a:rPr lang="en-US" sz="4800" dirty="0" smtClean="0">
                <a:solidFill>
                  <a:schemeClr val="tx1">
                    <a:lumMod val="65000"/>
                    <a:lumOff val="35000"/>
                  </a:schemeClr>
                </a:solidFill>
              </a:rPr>
              <a:t>Computing</a:t>
            </a:r>
          </a:p>
          <a:p>
            <a:pPr algn="ctr"/>
            <a:r>
              <a:rPr lang="en-US" sz="4800" dirty="0" smtClean="0">
                <a:solidFill>
                  <a:schemeClr val="tx1">
                    <a:lumMod val="65000"/>
                    <a:lumOff val="35000"/>
                  </a:schemeClr>
                </a:solidFill>
              </a:rPr>
              <a:t>Augmented </a:t>
            </a:r>
            <a:r>
              <a:rPr lang="en-US" sz="4800" dirty="0" smtClean="0">
                <a:solidFill>
                  <a:schemeClr val="tx1">
                    <a:lumMod val="65000"/>
                    <a:lumOff val="35000"/>
                  </a:schemeClr>
                </a:solidFill>
              </a:rPr>
              <a:t>Reality</a:t>
            </a:r>
          </a:p>
          <a:p>
            <a:pPr algn="ctr"/>
            <a:r>
              <a:rPr lang="en-US" sz="4800" dirty="0" smtClean="0">
                <a:solidFill>
                  <a:schemeClr val="tx1">
                    <a:lumMod val="65000"/>
                    <a:lumOff val="35000"/>
                  </a:schemeClr>
                </a:solidFill>
              </a:rPr>
              <a:t>Cyber-Physical </a:t>
            </a:r>
            <a:r>
              <a:rPr lang="en-US" sz="4800" dirty="0" smtClean="0">
                <a:solidFill>
                  <a:schemeClr val="tx1">
                    <a:lumMod val="65000"/>
                    <a:lumOff val="35000"/>
                  </a:schemeClr>
                </a:solidFill>
              </a:rPr>
              <a:t>Systems]</a:t>
            </a:r>
            <a:endParaRPr lang="en-US" sz="4000" dirty="0" smtClean="0">
              <a:solidFill>
                <a:schemeClr val="tx1">
                  <a:lumMod val="65000"/>
                  <a:lumOff val="35000"/>
                </a:schemeClr>
              </a:solidFill>
            </a:endParaRPr>
          </a:p>
        </p:txBody>
      </p:sp>
      <p:sp>
        <p:nvSpPr>
          <p:cNvPr id="4" name="TextBox 3"/>
          <p:cNvSpPr txBox="1"/>
          <p:nvPr/>
        </p:nvSpPr>
        <p:spPr>
          <a:xfrm>
            <a:off x="1295400" y="4456093"/>
            <a:ext cx="6477000" cy="1384995"/>
          </a:xfrm>
          <a:prstGeom prst="rect">
            <a:avLst/>
          </a:prstGeom>
          <a:noFill/>
        </p:spPr>
        <p:txBody>
          <a:bodyPr wrap="square" rtlCol="0">
            <a:spAutoFit/>
          </a:bodyPr>
          <a:lstStyle/>
          <a:p>
            <a:pPr algn="ctr"/>
            <a:r>
              <a:rPr lang="en-US" sz="2800" dirty="0" smtClean="0"/>
              <a:t>Sensors, networks, and (mobile) computers</a:t>
            </a:r>
          </a:p>
          <a:p>
            <a:pPr algn="ctr"/>
            <a:r>
              <a:rPr lang="en-US" sz="2800" dirty="0" smtClean="0"/>
              <a:t>linking the physical and virtual worlds,</a:t>
            </a:r>
          </a:p>
          <a:p>
            <a:pPr algn="ctr"/>
            <a:r>
              <a:rPr lang="en-US" sz="2800" dirty="0" smtClean="0"/>
              <a:t>everywhere, all the time, for everyone</a:t>
            </a:r>
            <a:endParaRPr lang="en-US" sz="28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animEffect transition="in" filter="fade">
                                      <p:cBhvr>
                                        <p:cTn id="23" dur="500"/>
                                        <p:tgtEl>
                                          <p:spTgt spid="4">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txEl>
                                              <p:pRg st="1" end="1"/>
                                            </p:txEl>
                                          </p:spTgt>
                                        </p:tgtEl>
                                        <p:attrNameLst>
                                          <p:attrName>style.visibility</p:attrName>
                                        </p:attrNameLst>
                                      </p:cBhvr>
                                      <p:to>
                                        <p:strVal val="visible"/>
                                      </p:to>
                                    </p:set>
                                    <p:animEffect transition="in" filter="fade">
                                      <p:cBhvr>
                                        <p:cTn id="28" dur="500"/>
                                        <p:tgtEl>
                                          <p:spTgt spid="4">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4">
                                            <p:txEl>
                                              <p:pRg st="2" end="2"/>
                                            </p:txEl>
                                          </p:spTgt>
                                        </p:tgtEl>
                                        <p:attrNameLst>
                                          <p:attrName>style.visibility</p:attrName>
                                        </p:attrNameLst>
                                      </p:cBhvr>
                                      <p:to>
                                        <p:strVal val="visible"/>
                                      </p:to>
                                    </p:set>
                                    <p:animEffect transition="in" filter="fade">
                                      <p:cBhvr>
                                        <p:cTn id="33"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7"/>
          <p:cNvGrpSpPr/>
          <p:nvPr/>
        </p:nvGrpSpPr>
        <p:grpSpPr>
          <a:xfrm>
            <a:off x="5080000" y="3124200"/>
            <a:ext cx="3987800" cy="2514600"/>
            <a:chOff x="5080000" y="3124200"/>
            <a:chExt cx="3987800" cy="2514600"/>
          </a:xfrm>
        </p:grpSpPr>
        <p:pic>
          <p:nvPicPr>
            <p:cNvPr id="18441" name="Picture 9" descr="http://www.hdb.gov.sg/fi10/fi10297p.nsf/ImageViewGen/CORPORATE_ABOUTUS_HDBGALLERY_EHOME/$file/corporate_aboutus_hdbgallery_ehome.jpg"/>
            <p:cNvPicPr>
              <a:picLocks noChangeAspect="1" noChangeArrowheads="1"/>
            </p:cNvPicPr>
            <p:nvPr>
              <p:custDataLst>
                <p:tags r:id="rId9"/>
              </p:custDataLst>
            </p:nvPr>
          </p:nvPicPr>
          <p:blipFill>
            <a:blip r:embed="rId13" cstate="print"/>
            <a:srcRect/>
            <a:stretch>
              <a:fillRect/>
            </a:stretch>
          </p:blipFill>
          <p:spPr bwMode="auto">
            <a:xfrm>
              <a:off x="5080000" y="3124200"/>
              <a:ext cx="3911600" cy="2251964"/>
            </a:xfrm>
            <a:prstGeom prst="rect">
              <a:avLst/>
            </a:prstGeom>
            <a:ln w="3175">
              <a:solidFill>
                <a:schemeClr val="tx1">
                  <a:lumMod val="50000"/>
                  <a:lumOff val="50000"/>
                </a:schemeClr>
              </a:solidFill>
            </a:ln>
            <a:effectLst>
              <a:outerShdw blurRad="292100" dist="139700" dir="2700000" algn="tl" rotWithShape="0">
                <a:srgbClr val="333333">
                  <a:alpha val="65000"/>
                </a:srgbClr>
              </a:outerShdw>
            </a:effectLst>
          </p:spPr>
        </p:pic>
        <p:sp>
          <p:nvSpPr>
            <p:cNvPr id="16" name="Rectangle 15"/>
            <p:cNvSpPr/>
            <p:nvPr>
              <p:custDataLst>
                <p:tags r:id="rId10"/>
              </p:custDataLst>
            </p:nvPr>
          </p:nvSpPr>
          <p:spPr>
            <a:xfrm>
              <a:off x="7736986" y="5407968"/>
              <a:ext cx="1330814" cy="230832"/>
            </a:xfrm>
            <a:prstGeom prst="rect">
              <a:avLst/>
            </a:prstGeom>
          </p:spPr>
          <p:txBody>
            <a:bodyPr wrap="none">
              <a:spAutoFit/>
            </a:bodyPr>
            <a:lstStyle/>
            <a:p>
              <a:r>
                <a:rPr lang="en-US" sz="900" dirty="0" smtClean="0"/>
                <a:t>http://www.hdb.gov.sg/</a:t>
              </a:r>
              <a:endParaRPr lang="en-US" sz="900" dirty="0"/>
            </a:p>
          </p:txBody>
        </p:sp>
      </p:grpSp>
      <p:grpSp>
        <p:nvGrpSpPr>
          <p:cNvPr id="4" name="Group 24"/>
          <p:cNvGrpSpPr/>
          <p:nvPr/>
        </p:nvGrpSpPr>
        <p:grpSpPr>
          <a:xfrm>
            <a:off x="152400" y="152400"/>
            <a:ext cx="4702630" cy="3048000"/>
            <a:chOff x="152400" y="152400"/>
            <a:chExt cx="4702630" cy="3048000"/>
          </a:xfrm>
        </p:grpSpPr>
        <p:grpSp>
          <p:nvGrpSpPr>
            <p:cNvPr id="5" name="Group 17"/>
            <p:cNvGrpSpPr/>
            <p:nvPr/>
          </p:nvGrpSpPr>
          <p:grpSpPr>
            <a:xfrm>
              <a:off x="152400" y="152400"/>
              <a:ext cx="4637303" cy="3048000"/>
              <a:chOff x="152400" y="152400"/>
              <a:chExt cx="4637303" cy="3048000"/>
            </a:xfrm>
          </p:grpSpPr>
          <p:pic>
            <p:nvPicPr>
              <p:cNvPr id="2" name="Picture 6" descr="http://www.virtualworldlets.net/Resources/Hosted/WhatIsAR/augmented-reality-hud.jpg"/>
              <p:cNvPicPr>
                <a:picLocks noChangeAspect="1" noChangeArrowheads="1"/>
              </p:cNvPicPr>
              <p:nvPr>
                <p:custDataLst>
                  <p:tags r:id="rId7"/>
                </p:custDataLst>
              </p:nvPr>
            </p:nvPicPr>
            <p:blipFill>
              <a:blip r:embed="rId14" cstate="print"/>
              <a:srcRect/>
              <a:stretch>
                <a:fillRect/>
              </a:stretch>
            </p:blipFill>
            <p:spPr bwMode="auto">
              <a:xfrm>
                <a:off x="152400" y="342900"/>
                <a:ext cx="3810000" cy="2857500"/>
              </a:xfrm>
              <a:prstGeom prst="rect">
                <a:avLst/>
              </a:prstGeom>
              <a:ln w="3175">
                <a:solidFill>
                  <a:schemeClr val="tx1">
                    <a:lumMod val="50000"/>
                    <a:lumOff val="50000"/>
                  </a:schemeClr>
                </a:solidFill>
              </a:ln>
              <a:effectLst>
                <a:outerShdw blurRad="292100" dist="139700" dir="2700000" algn="tl" rotWithShape="0">
                  <a:srgbClr val="333333">
                    <a:alpha val="65000"/>
                  </a:srgbClr>
                </a:outerShdw>
              </a:effectLst>
            </p:spPr>
          </p:pic>
          <p:pic>
            <p:nvPicPr>
              <p:cNvPr id="18434" name="Picture 2" descr="http://www.aeinnovations.com/projects/ver0/s__aeinnovations.com_forsale_gal5_0403_001.jpg"/>
              <p:cNvPicPr>
                <a:picLocks noChangeAspect="1" noChangeArrowheads="1"/>
              </p:cNvPicPr>
              <p:nvPr>
                <p:custDataLst>
                  <p:tags r:id="rId8"/>
                </p:custDataLst>
              </p:nvPr>
            </p:nvPicPr>
            <p:blipFill>
              <a:blip r:embed="rId15" cstate="print"/>
              <a:srcRect t="3960" b="12872"/>
              <a:stretch>
                <a:fillRect/>
              </a:stretch>
            </p:blipFill>
            <p:spPr bwMode="auto">
              <a:xfrm>
                <a:off x="3581400" y="152400"/>
                <a:ext cx="1208303" cy="1600200"/>
              </a:xfrm>
              <a:prstGeom prst="rect">
                <a:avLst/>
              </a:prstGeom>
              <a:ln w="3175">
                <a:solidFill>
                  <a:schemeClr val="tx1">
                    <a:lumMod val="50000"/>
                    <a:lumOff val="50000"/>
                  </a:schemeClr>
                </a:solidFill>
              </a:ln>
              <a:effectLst>
                <a:outerShdw blurRad="292100" dist="139700" dir="2700000" algn="tl" rotWithShape="0">
                  <a:srgbClr val="333333">
                    <a:alpha val="65000"/>
                  </a:srgbClr>
                </a:outerShdw>
              </a:effectLst>
            </p:spPr>
          </p:pic>
        </p:grpSp>
        <p:sp>
          <p:nvSpPr>
            <p:cNvPr id="15" name="Rectangle 14"/>
            <p:cNvSpPr/>
            <p:nvPr>
              <p:custDataLst>
                <p:tags r:id="rId6"/>
              </p:custDataLst>
            </p:nvPr>
          </p:nvSpPr>
          <p:spPr>
            <a:xfrm>
              <a:off x="3969851" y="1717710"/>
              <a:ext cx="885179" cy="230832"/>
            </a:xfrm>
            <a:prstGeom prst="rect">
              <a:avLst/>
            </a:prstGeom>
          </p:spPr>
          <p:txBody>
            <a:bodyPr wrap="none">
              <a:spAutoFit/>
            </a:bodyPr>
            <a:lstStyle/>
            <a:p>
              <a:r>
                <a:rPr lang="en-US" sz="900" dirty="0" smtClean="0"/>
                <a:t>AE Innovations</a:t>
              </a:r>
              <a:endParaRPr lang="en-US" sz="900" dirty="0"/>
            </a:p>
          </p:txBody>
        </p:sp>
      </p:grpSp>
      <p:grpSp>
        <p:nvGrpSpPr>
          <p:cNvPr id="6" name="Group 23"/>
          <p:cNvGrpSpPr/>
          <p:nvPr/>
        </p:nvGrpSpPr>
        <p:grpSpPr>
          <a:xfrm>
            <a:off x="381000" y="3429000"/>
            <a:ext cx="3133725" cy="3200400"/>
            <a:chOff x="381000" y="3429000"/>
            <a:chExt cx="3133725" cy="3200400"/>
          </a:xfrm>
        </p:grpSpPr>
        <p:sp>
          <p:nvSpPr>
            <p:cNvPr id="20" name="Rectangle 19"/>
            <p:cNvSpPr/>
            <p:nvPr>
              <p:custDataLst>
                <p:tags r:id="rId3"/>
              </p:custDataLst>
            </p:nvPr>
          </p:nvSpPr>
          <p:spPr>
            <a:xfrm>
              <a:off x="381000" y="6333254"/>
              <a:ext cx="478016" cy="230832"/>
            </a:xfrm>
            <a:prstGeom prst="rect">
              <a:avLst/>
            </a:prstGeom>
          </p:spPr>
          <p:txBody>
            <a:bodyPr wrap="none">
              <a:spAutoFit/>
            </a:bodyPr>
            <a:lstStyle/>
            <a:p>
              <a:r>
                <a:rPr lang="en-US" sz="900" dirty="0" err="1" smtClean="0"/>
                <a:t>Bango</a:t>
              </a:r>
              <a:endParaRPr lang="en-US" sz="900" dirty="0"/>
            </a:p>
          </p:txBody>
        </p:sp>
        <p:grpSp>
          <p:nvGrpSpPr>
            <p:cNvPr id="7" name="Group 20"/>
            <p:cNvGrpSpPr/>
            <p:nvPr/>
          </p:nvGrpSpPr>
          <p:grpSpPr>
            <a:xfrm>
              <a:off x="470808" y="3429000"/>
              <a:ext cx="3043917" cy="3200400"/>
              <a:chOff x="470808" y="3429000"/>
              <a:chExt cx="3043917" cy="3200400"/>
            </a:xfrm>
          </p:grpSpPr>
          <p:pic>
            <p:nvPicPr>
              <p:cNvPr id="38914" name="Picture 2" descr="http://www.3g.co.uk/PR/August2002/Barcode1.jpg"/>
              <p:cNvPicPr>
                <a:picLocks noChangeAspect="1" noChangeArrowheads="1"/>
              </p:cNvPicPr>
              <p:nvPr>
                <p:custDataLst>
                  <p:tags r:id="rId4"/>
                </p:custDataLst>
              </p:nvPr>
            </p:nvPicPr>
            <p:blipFill>
              <a:blip r:embed="rId16" cstate="print"/>
              <a:srcRect/>
              <a:stretch>
                <a:fillRect/>
              </a:stretch>
            </p:blipFill>
            <p:spPr bwMode="auto">
              <a:xfrm>
                <a:off x="470808" y="3429000"/>
                <a:ext cx="2686050" cy="2971800"/>
              </a:xfrm>
              <a:prstGeom prst="rect">
                <a:avLst/>
              </a:prstGeom>
              <a:ln>
                <a:noFill/>
              </a:ln>
              <a:effectLst>
                <a:outerShdw blurRad="292100" dist="139700" dir="2700000" algn="tl" rotWithShape="0">
                  <a:srgbClr val="333333">
                    <a:alpha val="65000"/>
                  </a:srgbClr>
                </a:outerShdw>
              </a:effectLst>
            </p:spPr>
          </p:pic>
          <p:pic>
            <p:nvPicPr>
              <p:cNvPr id="38916" name="Picture 4" descr="http://tbn0.google.com/images?q=tbn:isRgyOmg3dvddM:http://www.barcodemobile.com/wp-content/uploads/2006/12/WindowsLiveWriter/HowtoEnableYourNokiaPhonetoReadShotCodes_1335D/shotcode%2520of%2520barcode%2520mobile%255B2%255D.png">
                <a:hlinkClick r:id="rId17"/>
              </p:cNvPr>
              <p:cNvPicPr>
                <a:picLocks noChangeAspect="1" noChangeArrowheads="1"/>
              </p:cNvPicPr>
              <p:nvPr>
                <p:custDataLst>
                  <p:tags r:id="rId5"/>
                </p:custDataLst>
              </p:nvPr>
            </p:nvPicPr>
            <p:blipFill>
              <a:blip r:embed="rId18" cstate="print"/>
              <a:srcRect/>
              <a:stretch>
                <a:fillRect/>
              </a:stretch>
            </p:blipFill>
            <p:spPr bwMode="auto">
              <a:xfrm>
                <a:off x="2286000" y="5400674"/>
                <a:ext cx="1228725" cy="1228726"/>
              </a:xfrm>
              <a:prstGeom prst="rect">
                <a:avLst/>
              </a:prstGeom>
              <a:ln>
                <a:noFill/>
              </a:ln>
              <a:effectLst>
                <a:outerShdw blurRad="292100" dist="139700" dir="2700000" algn="tl" rotWithShape="0">
                  <a:srgbClr val="333333">
                    <a:alpha val="65000"/>
                  </a:srgbClr>
                </a:outerShdw>
              </a:effectLst>
            </p:spPr>
          </p:pic>
        </p:grpSp>
      </p:grpSp>
      <p:sp>
        <p:nvSpPr>
          <p:cNvPr id="19" name="Slide Number Placeholder 18"/>
          <p:cNvSpPr>
            <a:spLocks noGrp="1"/>
          </p:cNvSpPr>
          <p:nvPr>
            <p:ph type="sldNum" sz="quarter" idx="12"/>
            <p:custDataLst>
              <p:tags r:id="rId1"/>
            </p:custDataLst>
          </p:nvPr>
        </p:nvSpPr>
        <p:spPr/>
        <p:txBody>
          <a:bodyPr/>
          <a:lstStyle/>
          <a:p>
            <a:fld id="{B72D1917-259D-4232-B42C-EAC33CA2F09A}" type="slidenum">
              <a:rPr lang="en-US" smtClean="0"/>
              <a:pPr/>
              <a:t>8</a:t>
            </a:fld>
            <a:endParaRPr lang="en-US"/>
          </a:p>
        </p:txBody>
      </p:sp>
      <p:pic>
        <p:nvPicPr>
          <p:cNvPr id="8194" name="Picture 2" descr="http://waimingmok.files.wordpress.com/2008/11/microsoft-surface-3.jpg"/>
          <p:cNvPicPr>
            <a:picLocks noChangeAspect="1" noChangeArrowheads="1"/>
          </p:cNvPicPr>
          <p:nvPr/>
        </p:nvPicPr>
        <p:blipFill>
          <a:blip r:embed="rId19" cstate="print"/>
          <a:srcRect/>
          <a:stretch>
            <a:fillRect/>
          </a:stretch>
        </p:blipFill>
        <p:spPr bwMode="auto">
          <a:xfrm>
            <a:off x="5257801" y="228600"/>
            <a:ext cx="3352800" cy="2601449"/>
          </a:xfrm>
          <a:prstGeom prst="rect">
            <a:avLst/>
          </a:prstGeom>
          <a:ln>
            <a:noFill/>
          </a:ln>
          <a:effectLst>
            <a:outerShdw blurRad="292100" dist="139700" dir="2700000" algn="tl" rotWithShape="0">
              <a:srgbClr val="333333">
                <a:alpha val="65000"/>
              </a:srgbClr>
            </a:outerShdw>
          </a:effectLst>
        </p:spPr>
      </p:pic>
      <p:pic>
        <p:nvPicPr>
          <p:cNvPr id="18445" name="Picture 13" descr="http://www.hdb.gov.sg/fi10/fi10297p.nsf/ImageViewGen/CORPORATE_ABOUTUS_HDBGALLERY_EKITCHEN/$file/corporate_aboutus_hdbgallery_ekitchen.jpg"/>
          <p:cNvPicPr>
            <a:picLocks noChangeAspect="1" noChangeArrowheads="1"/>
          </p:cNvPicPr>
          <p:nvPr>
            <p:custDataLst>
              <p:tags r:id="rId2"/>
            </p:custDataLst>
          </p:nvPr>
        </p:nvPicPr>
        <p:blipFill>
          <a:blip r:embed="rId20" cstate="print"/>
          <a:srcRect/>
          <a:stretch>
            <a:fillRect/>
          </a:stretch>
        </p:blipFill>
        <p:spPr bwMode="auto">
          <a:xfrm>
            <a:off x="4089400" y="4572000"/>
            <a:ext cx="3378200" cy="2195830"/>
          </a:xfrm>
          <a:prstGeom prst="rect">
            <a:avLst/>
          </a:prstGeom>
          <a:ln w="3175">
            <a:solidFill>
              <a:schemeClr val="tx1">
                <a:lumMod val="50000"/>
                <a:lumOff val="50000"/>
              </a:schemeClr>
            </a:solidFill>
          </a:ln>
          <a:effectLst>
            <a:outerShdw blurRad="292100" dist="139700" dir="2700000" algn="tl" rotWithShape="0">
              <a:srgbClr val="333333">
                <a:alpha val="65000"/>
              </a:srgbClr>
            </a:outerShdw>
          </a:effec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445"/>
                                        </p:tgtEl>
                                        <p:attrNameLst>
                                          <p:attrName>style.visibility</p:attrName>
                                        </p:attrNameLst>
                                      </p:cBhvr>
                                      <p:to>
                                        <p:strVal val="visible"/>
                                      </p:to>
                                    </p:set>
                                    <p:animEffect transition="in" filter="fade">
                                      <p:cBhvr>
                                        <p:cTn id="11" dur="500"/>
                                        <p:tgtEl>
                                          <p:spTgt spid="1844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72D1917-259D-4232-B42C-EAC33CA2F09A}" type="slidenum">
              <a:rPr lang="en-US" smtClean="0"/>
              <a:pPr/>
              <a:t>9</a:t>
            </a:fld>
            <a:endParaRPr lang="en-US"/>
          </a:p>
        </p:txBody>
      </p:sp>
      <p:sp>
        <p:nvSpPr>
          <p:cNvPr id="3" name="Title 2"/>
          <p:cNvSpPr>
            <a:spLocks noGrp="1"/>
          </p:cNvSpPr>
          <p:nvPr>
            <p:ph type="ctrTitle" idx="4294967295"/>
          </p:nvPr>
        </p:nvSpPr>
        <p:spPr>
          <a:xfrm>
            <a:off x="0" y="2130425"/>
            <a:ext cx="9144000" cy="1470025"/>
          </a:xfrm>
        </p:spPr>
        <p:txBody>
          <a:bodyPr>
            <a:normAutofit/>
          </a:bodyPr>
          <a:lstStyle/>
          <a:p>
            <a:r>
              <a:rPr lang="en-US" sz="5400" dirty="0" smtClean="0"/>
              <a:t>(Now, back to saving the world)</a:t>
            </a:r>
            <a:endParaRPr lang="en-US" sz="5400" dirty="0"/>
          </a:p>
        </p:txBody>
      </p: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Group 61"/>
          <p:cNvGrpSpPr>
            <a:grpSpLocks noChangeAspect="1"/>
          </p:cNvGrpSpPr>
          <p:nvPr>
            <p:custDataLst>
              <p:tags r:id="rId2"/>
            </p:custDataLst>
          </p:nvPr>
        </p:nvGrpSpPr>
        <p:grpSpPr>
          <a:xfrm>
            <a:off x="-152400" y="1020067"/>
            <a:ext cx="3733800" cy="5837933"/>
            <a:chOff x="-76200" y="990600"/>
            <a:chExt cx="3124200" cy="4884801"/>
          </a:xfrm>
        </p:grpSpPr>
        <p:pic>
          <p:nvPicPr>
            <p:cNvPr id="141320" name="Picture 8"/>
            <p:cNvPicPr>
              <a:picLocks noChangeAspect="1" noChangeArrowheads="1"/>
            </p:cNvPicPr>
            <p:nvPr>
              <p:custDataLst>
                <p:tags r:id="rId98"/>
              </p:custDataLst>
            </p:nvPr>
          </p:nvPicPr>
          <p:blipFill>
            <a:blip r:embed="rId101" cstate="print"/>
            <a:srcRect l="1582" t="23578" r="33570" b="849"/>
            <a:stretch>
              <a:fillRect/>
            </a:stretch>
          </p:blipFill>
          <p:spPr bwMode="auto">
            <a:xfrm>
              <a:off x="-76200" y="990600"/>
              <a:ext cx="3124200" cy="4884801"/>
            </a:xfrm>
            <a:prstGeom prst="rect">
              <a:avLst/>
            </a:prstGeom>
            <a:noFill/>
            <a:ln w="9525">
              <a:noFill/>
              <a:miter lim="800000"/>
              <a:headEnd/>
              <a:tailEnd/>
            </a:ln>
            <a:effectLst/>
          </p:spPr>
        </p:pic>
        <p:pic>
          <p:nvPicPr>
            <p:cNvPr id="141321" name="Picture 9"/>
            <p:cNvPicPr>
              <a:picLocks noChangeAspect="1" noChangeArrowheads="1"/>
            </p:cNvPicPr>
            <p:nvPr>
              <p:custDataLst>
                <p:tags r:id="rId99"/>
              </p:custDataLst>
            </p:nvPr>
          </p:nvPicPr>
          <p:blipFill>
            <a:blip r:embed="rId102" cstate="print"/>
            <a:srcRect l="17777" t="65238" r="74815" b="11905"/>
            <a:stretch>
              <a:fillRect/>
            </a:stretch>
          </p:blipFill>
          <p:spPr bwMode="auto">
            <a:xfrm>
              <a:off x="-76200" y="990600"/>
              <a:ext cx="381000" cy="1371600"/>
            </a:xfrm>
            <a:prstGeom prst="rect">
              <a:avLst/>
            </a:prstGeom>
            <a:noFill/>
            <a:ln w="9525">
              <a:noFill/>
              <a:miter lim="800000"/>
              <a:headEnd/>
              <a:tailEnd/>
            </a:ln>
            <a:effectLst/>
          </p:spPr>
        </p:pic>
      </p:grpSp>
      <p:sp>
        <p:nvSpPr>
          <p:cNvPr id="2" name="Title 1"/>
          <p:cNvSpPr>
            <a:spLocks noGrp="1"/>
          </p:cNvSpPr>
          <p:nvPr>
            <p:ph type="title"/>
            <p:custDataLst>
              <p:tags r:id="rId3"/>
            </p:custDataLst>
          </p:nvPr>
        </p:nvSpPr>
        <p:spPr/>
        <p:txBody>
          <a:bodyPr>
            <a:normAutofit/>
          </a:bodyPr>
          <a:lstStyle/>
          <a:p>
            <a:r>
              <a:rPr lang="en-US" dirty="0" err="1" smtClean="0"/>
              <a:t>CitiSense</a:t>
            </a:r>
            <a:r>
              <a:rPr lang="en-US" dirty="0" smtClean="0"/>
              <a:t> </a:t>
            </a:r>
            <a:r>
              <a:rPr lang="en-US" dirty="0" smtClean="0"/>
              <a:t>– Participatory Sensing</a:t>
            </a:r>
            <a:endParaRPr lang="en-US" dirty="0"/>
          </a:p>
        </p:txBody>
      </p:sp>
      <p:sp>
        <p:nvSpPr>
          <p:cNvPr id="6" name="Cloud 5"/>
          <p:cNvSpPr/>
          <p:nvPr>
            <p:custDataLst>
              <p:tags r:id="rId4"/>
            </p:custDataLst>
          </p:nvPr>
        </p:nvSpPr>
        <p:spPr>
          <a:xfrm>
            <a:off x="3962400" y="2395246"/>
            <a:ext cx="5105400" cy="2590800"/>
          </a:xfrm>
          <a:prstGeom prst="cloud">
            <a:avLst/>
          </a:prstGeom>
          <a:solidFill>
            <a:schemeClr val="bg1">
              <a:lumMod val="95000"/>
            </a:schemeClr>
          </a:solidFill>
          <a:ln>
            <a:solidFill>
              <a:schemeClr val="tx1">
                <a:lumMod val="50000"/>
                <a:lumOff val="50000"/>
              </a:schemeClr>
            </a:solidFill>
          </a:ln>
          <a:effectLst>
            <a:outerShdw blurRad="215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an 22"/>
          <p:cNvSpPr/>
          <p:nvPr>
            <p:custDataLst>
              <p:tags r:id="rId5"/>
            </p:custDataLst>
          </p:nvPr>
        </p:nvSpPr>
        <p:spPr>
          <a:xfrm>
            <a:off x="6400800" y="4528846"/>
            <a:ext cx="152400" cy="2286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an 23"/>
          <p:cNvSpPr/>
          <p:nvPr>
            <p:custDataLst>
              <p:tags r:id="rId6"/>
            </p:custDataLst>
          </p:nvPr>
        </p:nvSpPr>
        <p:spPr>
          <a:xfrm>
            <a:off x="6172200" y="2819400"/>
            <a:ext cx="152400" cy="2286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Can 24"/>
          <p:cNvSpPr/>
          <p:nvPr>
            <p:custDataLst>
              <p:tags r:id="rId7"/>
            </p:custDataLst>
          </p:nvPr>
        </p:nvSpPr>
        <p:spPr>
          <a:xfrm>
            <a:off x="7620000" y="3385846"/>
            <a:ext cx="152400" cy="2286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1315" name="Picture 3"/>
          <p:cNvPicPr>
            <a:picLocks noChangeAspect="1" noChangeArrowheads="1"/>
          </p:cNvPicPr>
          <p:nvPr>
            <p:custDataLst>
              <p:tags r:id="rId8"/>
            </p:custDataLst>
          </p:nvPr>
        </p:nvPicPr>
        <p:blipFill>
          <a:blip r:embed="rId103" cstate="print"/>
          <a:srcRect/>
          <a:stretch>
            <a:fillRect/>
          </a:stretch>
        </p:blipFill>
        <p:spPr bwMode="auto">
          <a:xfrm>
            <a:off x="4495800" y="3276600"/>
            <a:ext cx="228600" cy="264735"/>
          </a:xfrm>
          <a:prstGeom prst="rect">
            <a:avLst/>
          </a:prstGeom>
          <a:noFill/>
          <a:ln w="9525">
            <a:noFill/>
            <a:miter lim="800000"/>
            <a:headEnd/>
            <a:tailEnd/>
          </a:ln>
          <a:effectLst/>
        </p:spPr>
      </p:pic>
      <p:pic>
        <p:nvPicPr>
          <p:cNvPr id="141316" name="Picture 4"/>
          <p:cNvPicPr>
            <a:picLocks noChangeAspect="1" noChangeArrowheads="1"/>
          </p:cNvPicPr>
          <p:nvPr>
            <p:custDataLst>
              <p:tags r:id="rId9"/>
            </p:custDataLst>
          </p:nvPr>
        </p:nvPicPr>
        <p:blipFill>
          <a:blip r:embed="rId104" cstate="print"/>
          <a:srcRect/>
          <a:stretch>
            <a:fillRect/>
          </a:stretch>
        </p:blipFill>
        <p:spPr bwMode="auto">
          <a:xfrm>
            <a:off x="6553200" y="2852446"/>
            <a:ext cx="161619" cy="187166"/>
          </a:xfrm>
          <a:prstGeom prst="rect">
            <a:avLst/>
          </a:prstGeom>
          <a:noFill/>
          <a:ln w="9525">
            <a:noFill/>
            <a:miter lim="800000"/>
            <a:headEnd/>
            <a:tailEnd/>
          </a:ln>
          <a:effectLst/>
        </p:spPr>
      </p:pic>
      <p:pic>
        <p:nvPicPr>
          <p:cNvPr id="141317" name="Picture 5"/>
          <p:cNvPicPr>
            <a:picLocks noChangeAspect="1" noChangeArrowheads="1"/>
          </p:cNvPicPr>
          <p:nvPr>
            <p:custDataLst>
              <p:tags r:id="rId10"/>
            </p:custDataLst>
          </p:nvPr>
        </p:nvPicPr>
        <p:blipFill>
          <a:blip r:embed="rId105" cstate="print"/>
          <a:srcRect/>
          <a:stretch>
            <a:fillRect/>
          </a:stretch>
        </p:blipFill>
        <p:spPr bwMode="auto">
          <a:xfrm>
            <a:off x="5410200" y="3004846"/>
            <a:ext cx="199835" cy="196787"/>
          </a:xfrm>
          <a:prstGeom prst="rect">
            <a:avLst/>
          </a:prstGeom>
          <a:noFill/>
          <a:ln w="9525">
            <a:noFill/>
            <a:miter lim="800000"/>
            <a:headEnd/>
            <a:tailEnd/>
          </a:ln>
          <a:effectLst/>
        </p:spPr>
      </p:pic>
      <p:pic>
        <p:nvPicPr>
          <p:cNvPr id="141318" name="Picture 6"/>
          <p:cNvPicPr>
            <a:picLocks noChangeAspect="1" noChangeArrowheads="1"/>
          </p:cNvPicPr>
          <p:nvPr>
            <p:custDataLst>
              <p:tags r:id="rId11"/>
            </p:custDataLst>
          </p:nvPr>
        </p:nvPicPr>
        <p:blipFill>
          <a:blip r:embed="rId106" cstate="print"/>
          <a:srcRect/>
          <a:stretch>
            <a:fillRect/>
          </a:stretch>
        </p:blipFill>
        <p:spPr bwMode="auto">
          <a:xfrm>
            <a:off x="7696200" y="2700046"/>
            <a:ext cx="198501" cy="196787"/>
          </a:xfrm>
          <a:prstGeom prst="rect">
            <a:avLst/>
          </a:prstGeom>
          <a:noFill/>
          <a:ln w="9525">
            <a:noFill/>
            <a:miter lim="800000"/>
            <a:headEnd/>
            <a:tailEnd/>
          </a:ln>
          <a:effectLst/>
        </p:spPr>
      </p:pic>
      <p:pic>
        <p:nvPicPr>
          <p:cNvPr id="141319" name="Picture 7"/>
          <p:cNvPicPr>
            <a:picLocks noChangeAspect="1" noChangeArrowheads="1"/>
          </p:cNvPicPr>
          <p:nvPr>
            <p:custDataLst>
              <p:tags r:id="rId12"/>
            </p:custDataLst>
          </p:nvPr>
        </p:nvPicPr>
        <p:blipFill>
          <a:blip r:embed="rId107" cstate="print"/>
          <a:srcRect/>
          <a:stretch>
            <a:fillRect/>
          </a:stretch>
        </p:blipFill>
        <p:spPr bwMode="auto">
          <a:xfrm>
            <a:off x="7696200" y="3810000"/>
            <a:ext cx="198501" cy="196787"/>
          </a:xfrm>
          <a:prstGeom prst="rect">
            <a:avLst/>
          </a:prstGeom>
          <a:noFill/>
          <a:ln w="9525">
            <a:noFill/>
            <a:miter lim="800000"/>
            <a:headEnd/>
            <a:tailEnd/>
          </a:ln>
          <a:effectLst/>
        </p:spPr>
      </p:pic>
      <p:sp>
        <p:nvSpPr>
          <p:cNvPr id="32" name="Can 31"/>
          <p:cNvSpPr/>
          <p:nvPr>
            <p:custDataLst>
              <p:tags r:id="rId13"/>
            </p:custDataLst>
          </p:nvPr>
        </p:nvSpPr>
        <p:spPr>
          <a:xfrm>
            <a:off x="8458200" y="2928646"/>
            <a:ext cx="152400" cy="2286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Can 32"/>
          <p:cNvSpPr/>
          <p:nvPr>
            <p:custDataLst>
              <p:tags r:id="rId14"/>
            </p:custDataLst>
          </p:nvPr>
        </p:nvSpPr>
        <p:spPr>
          <a:xfrm>
            <a:off x="5257800" y="4300246"/>
            <a:ext cx="152400" cy="2286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Can 34"/>
          <p:cNvSpPr/>
          <p:nvPr>
            <p:custDataLst>
              <p:tags r:id="rId15"/>
            </p:custDataLst>
          </p:nvPr>
        </p:nvSpPr>
        <p:spPr>
          <a:xfrm>
            <a:off x="7696200" y="4191000"/>
            <a:ext cx="152400" cy="2286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
          <p:cNvPicPr>
            <a:picLocks noChangeAspect="1" noChangeArrowheads="1"/>
          </p:cNvPicPr>
          <p:nvPr>
            <p:custDataLst>
              <p:tags r:id="rId16"/>
            </p:custDataLst>
          </p:nvPr>
        </p:nvPicPr>
        <p:blipFill>
          <a:blip r:embed="rId108" cstate="print"/>
          <a:srcRect/>
          <a:stretch>
            <a:fillRect/>
          </a:stretch>
        </p:blipFill>
        <p:spPr bwMode="auto">
          <a:xfrm>
            <a:off x="7620000" y="3093091"/>
            <a:ext cx="152400" cy="176490"/>
          </a:xfrm>
          <a:prstGeom prst="rect">
            <a:avLst/>
          </a:prstGeom>
          <a:noFill/>
          <a:ln w="9525">
            <a:noFill/>
            <a:miter lim="800000"/>
            <a:headEnd/>
            <a:tailEnd/>
          </a:ln>
          <a:effectLst/>
        </p:spPr>
      </p:pic>
      <p:pic>
        <p:nvPicPr>
          <p:cNvPr id="37" name="Picture 4"/>
          <p:cNvPicPr>
            <a:picLocks noChangeAspect="1" noChangeArrowheads="1"/>
          </p:cNvPicPr>
          <p:nvPr>
            <p:custDataLst>
              <p:tags r:id="rId17"/>
            </p:custDataLst>
          </p:nvPr>
        </p:nvPicPr>
        <p:blipFill>
          <a:blip r:embed="rId104" cstate="print"/>
          <a:srcRect/>
          <a:stretch>
            <a:fillRect/>
          </a:stretch>
        </p:blipFill>
        <p:spPr bwMode="auto">
          <a:xfrm>
            <a:off x="6324600" y="4114800"/>
            <a:ext cx="161619" cy="187166"/>
          </a:xfrm>
          <a:prstGeom prst="rect">
            <a:avLst/>
          </a:prstGeom>
          <a:noFill/>
          <a:ln w="9525">
            <a:noFill/>
            <a:miter lim="800000"/>
            <a:headEnd/>
            <a:tailEnd/>
          </a:ln>
          <a:effectLst/>
        </p:spPr>
      </p:pic>
      <p:pic>
        <p:nvPicPr>
          <p:cNvPr id="38" name="Picture 5"/>
          <p:cNvPicPr>
            <a:picLocks noChangeAspect="1" noChangeArrowheads="1"/>
          </p:cNvPicPr>
          <p:nvPr>
            <p:custDataLst>
              <p:tags r:id="rId18"/>
            </p:custDataLst>
          </p:nvPr>
        </p:nvPicPr>
        <p:blipFill>
          <a:blip r:embed="rId105" cstate="print"/>
          <a:srcRect/>
          <a:stretch>
            <a:fillRect/>
          </a:stretch>
        </p:blipFill>
        <p:spPr bwMode="auto">
          <a:xfrm>
            <a:off x="6781800" y="3462046"/>
            <a:ext cx="199835" cy="196787"/>
          </a:xfrm>
          <a:prstGeom prst="rect">
            <a:avLst/>
          </a:prstGeom>
          <a:noFill/>
          <a:ln w="9525">
            <a:noFill/>
            <a:miter lim="800000"/>
            <a:headEnd/>
            <a:tailEnd/>
          </a:ln>
          <a:effectLst/>
        </p:spPr>
      </p:pic>
      <p:pic>
        <p:nvPicPr>
          <p:cNvPr id="39" name="Picture 6"/>
          <p:cNvPicPr>
            <a:picLocks noChangeAspect="1" noChangeArrowheads="1"/>
          </p:cNvPicPr>
          <p:nvPr>
            <p:custDataLst>
              <p:tags r:id="rId19"/>
            </p:custDataLst>
          </p:nvPr>
        </p:nvPicPr>
        <p:blipFill>
          <a:blip r:embed="rId106" cstate="print"/>
          <a:srcRect/>
          <a:stretch>
            <a:fillRect/>
          </a:stretch>
        </p:blipFill>
        <p:spPr bwMode="auto">
          <a:xfrm>
            <a:off x="8077200" y="3385846"/>
            <a:ext cx="198501" cy="196787"/>
          </a:xfrm>
          <a:prstGeom prst="rect">
            <a:avLst/>
          </a:prstGeom>
          <a:noFill/>
          <a:ln w="9525">
            <a:noFill/>
            <a:miter lim="800000"/>
            <a:headEnd/>
            <a:tailEnd/>
          </a:ln>
          <a:effectLst/>
        </p:spPr>
      </p:pic>
      <p:pic>
        <p:nvPicPr>
          <p:cNvPr id="40" name="Picture 7"/>
          <p:cNvPicPr>
            <a:picLocks noChangeAspect="1" noChangeArrowheads="1"/>
          </p:cNvPicPr>
          <p:nvPr>
            <p:custDataLst>
              <p:tags r:id="rId20"/>
            </p:custDataLst>
          </p:nvPr>
        </p:nvPicPr>
        <p:blipFill>
          <a:blip r:embed="rId107" cstate="print"/>
          <a:srcRect/>
          <a:stretch>
            <a:fillRect/>
          </a:stretch>
        </p:blipFill>
        <p:spPr bwMode="auto">
          <a:xfrm>
            <a:off x="7239000" y="3505200"/>
            <a:ext cx="198501" cy="196787"/>
          </a:xfrm>
          <a:prstGeom prst="rect">
            <a:avLst/>
          </a:prstGeom>
          <a:noFill/>
          <a:ln w="9525">
            <a:noFill/>
            <a:miter lim="800000"/>
            <a:headEnd/>
            <a:tailEnd/>
          </a:ln>
          <a:effectLst/>
        </p:spPr>
      </p:pic>
      <p:sp>
        <p:nvSpPr>
          <p:cNvPr id="42" name="Can 41"/>
          <p:cNvSpPr/>
          <p:nvPr>
            <p:custDataLst>
              <p:tags r:id="rId21"/>
            </p:custDataLst>
          </p:nvPr>
        </p:nvSpPr>
        <p:spPr>
          <a:xfrm flipH="1">
            <a:off x="8686800" y="3614446"/>
            <a:ext cx="152400" cy="2286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Can 42"/>
          <p:cNvSpPr/>
          <p:nvPr>
            <p:custDataLst>
              <p:tags r:id="rId22"/>
            </p:custDataLst>
          </p:nvPr>
        </p:nvSpPr>
        <p:spPr>
          <a:xfrm flipH="1">
            <a:off x="7391400" y="2776246"/>
            <a:ext cx="152400" cy="2286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3"/>
          <p:cNvPicPr>
            <a:picLocks noChangeAspect="1" noChangeArrowheads="1"/>
          </p:cNvPicPr>
          <p:nvPr>
            <p:custDataLst>
              <p:tags r:id="rId23"/>
            </p:custDataLst>
          </p:nvPr>
        </p:nvPicPr>
        <p:blipFill>
          <a:blip r:embed="rId103" cstate="print"/>
          <a:srcRect/>
          <a:stretch>
            <a:fillRect/>
          </a:stretch>
        </p:blipFill>
        <p:spPr bwMode="auto">
          <a:xfrm flipH="1">
            <a:off x="8382000" y="3233446"/>
            <a:ext cx="228600" cy="264735"/>
          </a:xfrm>
          <a:prstGeom prst="rect">
            <a:avLst/>
          </a:prstGeom>
          <a:noFill/>
          <a:ln w="9525">
            <a:noFill/>
            <a:miter lim="800000"/>
            <a:headEnd/>
            <a:tailEnd/>
          </a:ln>
          <a:effectLst/>
        </p:spPr>
      </p:pic>
      <p:pic>
        <p:nvPicPr>
          <p:cNvPr id="46" name="Picture 4"/>
          <p:cNvPicPr>
            <a:picLocks noChangeAspect="1" noChangeArrowheads="1"/>
          </p:cNvPicPr>
          <p:nvPr>
            <p:custDataLst>
              <p:tags r:id="rId24"/>
            </p:custDataLst>
          </p:nvPr>
        </p:nvPicPr>
        <p:blipFill>
          <a:blip r:embed="rId104" cstate="print"/>
          <a:srcRect/>
          <a:stretch>
            <a:fillRect/>
          </a:stretch>
        </p:blipFill>
        <p:spPr bwMode="auto">
          <a:xfrm flipH="1">
            <a:off x="8067981" y="3462046"/>
            <a:ext cx="161619" cy="187166"/>
          </a:xfrm>
          <a:prstGeom prst="rect">
            <a:avLst/>
          </a:prstGeom>
          <a:noFill/>
          <a:ln w="9525">
            <a:noFill/>
            <a:miter lim="800000"/>
            <a:headEnd/>
            <a:tailEnd/>
          </a:ln>
          <a:effectLst/>
        </p:spPr>
      </p:pic>
      <p:pic>
        <p:nvPicPr>
          <p:cNvPr id="47" name="Picture 5"/>
          <p:cNvPicPr>
            <a:picLocks noChangeAspect="1" noChangeArrowheads="1"/>
          </p:cNvPicPr>
          <p:nvPr>
            <p:custDataLst>
              <p:tags r:id="rId25"/>
            </p:custDataLst>
          </p:nvPr>
        </p:nvPicPr>
        <p:blipFill>
          <a:blip r:embed="rId105" cstate="print"/>
          <a:srcRect/>
          <a:stretch>
            <a:fillRect/>
          </a:stretch>
        </p:blipFill>
        <p:spPr bwMode="auto">
          <a:xfrm flipH="1">
            <a:off x="8029765" y="2928646"/>
            <a:ext cx="199835" cy="196787"/>
          </a:xfrm>
          <a:prstGeom prst="rect">
            <a:avLst/>
          </a:prstGeom>
          <a:noFill/>
          <a:ln w="9525">
            <a:noFill/>
            <a:miter lim="800000"/>
            <a:headEnd/>
            <a:tailEnd/>
          </a:ln>
          <a:effectLst/>
        </p:spPr>
      </p:pic>
      <p:pic>
        <p:nvPicPr>
          <p:cNvPr id="48" name="Picture 6"/>
          <p:cNvPicPr>
            <a:picLocks noChangeAspect="1" noChangeArrowheads="1"/>
          </p:cNvPicPr>
          <p:nvPr>
            <p:custDataLst>
              <p:tags r:id="rId26"/>
            </p:custDataLst>
          </p:nvPr>
        </p:nvPicPr>
        <p:blipFill>
          <a:blip r:embed="rId106" cstate="print"/>
          <a:srcRect/>
          <a:stretch>
            <a:fillRect/>
          </a:stretch>
        </p:blipFill>
        <p:spPr bwMode="auto">
          <a:xfrm flipH="1">
            <a:off x="5867400" y="2623846"/>
            <a:ext cx="198501" cy="196787"/>
          </a:xfrm>
          <a:prstGeom prst="rect">
            <a:avLst/>
          </a:prstGeom>
          <a:noFill/>
          <a:ln w="9525">
            <a:noFill/>
            <a:miter lim="800000"/>
            <a:headEnd/>
            <a:tailEnd/>
          </a:ln>
          <a:effectLst/>
        </p:spPr>
      </p:pic>
      <p:pic>
        <p:nvPicPr>
          <p:cNvPr id="49" name="Picture 7"/>
          <p:cNvPicPr>
            <a:picLocks noChangeAspect="1" noChangeArrowheads="1"/>
          </p:cNvPicPr>
          <p:nvPr>
            <p:custDataLst>
              <p:tags r:id="rId27"/>
            </p:custDataLst>
          </p:nvPr>
        </p:nvPicPr>
        <p:blipFill>
          <a:blip r:embed="rId107" cstate="print"/>
          <a:srcRect/>
          <a:stretch>
            <a:fillRect/>
          </a:stretch>
        </p:blipFill>
        <p:spPr bwMode="auto">
          <a:xfrm flipH="1">
            <a:off x="6781800" y="4224046"/>
            <a:ext cx="198501" cy="196787"/>
          </a:xfrm>
          <a:prstGeom prst="rect">
            <a:avLst/>
          </a:prstGeom>
          <a:noFill/>
          <a:ln w="9525">
            <a:noFill/>
            <a:miter lim="800000"/>
            <a:headEnd/>
            <a:tailEnd/>
          </a:ln>
          <a:effectLst/>
        </p:spPr>
      </p:pic>
      <p:sp>
        <p:nvSpPr>
          <p:cNvPr id="50" name="Can 49"/>
          <p:cNvSpPr/>
          <p:nvPr>
            <p:custDataLst>
              <p:tags r:id="rId28"/>
            </p:custDataLst>
          </p:nvPr>
        </p:nvSpPr>
        <p:spPr>
          <a:xfrm flipH="1">
            <a:off x="5029200" y="2852446"/>
            <a:ext cx="152400" cy="2286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Can 51"/>
          <p:cNvSpPr/>
          <p:nvPr>
            <p:custDataLst>
              <p:tags r:id="rId29"/>
            </p:custDataLst>
          </p:nvPr>
        </p:nvSpPr>
        <p:spPr>
          <a:xfrm flipH="1">
            <a:off x="7010400" y="3157246"/>
            <a:ext cx="152400" cy="2286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4" name="Picture 3"/>
          <p:cNvPicPr>
            <a:picLocks noChangeAspect="1" noChangeArrowheads="1"/>
          </p:cNvPicPr>
          <p:nvPr>
            <p:custDataLst>
              <p:tags r:id="rId30"/>
            </p:custDataLst>
          </p:nvPr>
        </p:nvPicPr>
        <p:blipFill>
          <a:blip r:embed="rId103" cstate="print"/>
          <a:srcRect/>
          <a:stretch>
            <a:fillRect/>
          </a:stretch>
        </p:blipFill>
        <p:spPr bwMode="auto">
          <a:xfrm flipH="1">
            <a:off x="6781800" y="3810000"/>
            <a:ext cx="228600" cy="264735"/>
          </a:xfrm>
          <a:prstGeom prst="rect">
            <a:avLst/>
          </a:prstGeom>
          <a:noFill/>
          <a:ln w="9525">
            <a:noFill/>
            <a:miter lim="800000"/>
            <a:headEnd/>
            <a:tailEnd/>
          </a:ln>
          <a:effectLst/>
        </p:spPr>
      </p:pic>
      <p:pic>
        <p:nvPicPr>
          <p:cNvPr id="55" name="Picture 4"/>
          <p:cNvPicPr>
            <a:picLocks noChangeAspect="1" noChangeArrowheads="1"/>
          </p:cNvPicPr>
          <p:nvPr>
            <p:custDataLst>
              <p:tags r:id="rId31"/>
            </p:custDataLst>
          </p:nvPr>
        </p:nvPicPr>
        <p:blipFill>
          <a:blip r:embed="rId104" cstate="print"/>
          <a:srcRect/>
          <a:stretch>
            <a:fillRect/>
          </a:stretch>
        </p:blipFill>
        <p:spPr bwMode="auto">
          <a:xfrm flipH="1">
            <a:off x="7315200" y="4038600"/>
            <a:ext cx="161619" cy="187166"/>
          </a:xfrm>
          <a:prstGeom prst="rect">
            <a:avLst/>
          </a:prstGeom>
          <a:noFill/>
          <a:ln w="9525">
            <a:noFill/>
            <a:miter lim="800000"/>
            <a:headEnd/>
            <a:tailEnd/>
          </a:ln>
          <a:effectLst/>
        </p:spPr>
      </p:pic>
      <p:pic>
        <p:nvPicPr>
          <p:cNvPr id="56" name="Picture 5"/>
          <p:cNvPicPr>
            <a:picLocks noChangeAspect="1" noChangeArrowheads="1"/>
          </p:cNvPicPr>
          <p:nvPr>
            <p:custDataLst>
              <p:tags r:id="rId32"/>
            </p:custDataLst>
          </p:nvPr>
        </p:nvPicPr>
        <p:blipFill>
          <a:blip r:embed="rId105" cstate="print"/>
          <a:srcRect/>
          <a:stretch>
            <a:fillRect/>
          </a:stretch>
        </p:blipFill>
        <p:spPr bwMode="auto">
          <a:xfrm flipH="1">
            <a:off x="6477000" y="3157246"/>
            <a:ext cx="199835" cy="196787"/>
          </a:xfrm>
          <a:prstGeom prst="rect">
            <a:avLst/>
          </a:prstGeom>
          <a:noFill/>
          <a:ln w="9525">
            <a:noFill/>
            <a:miter lim="800000"/>
            <a:headEnd/>
            <a:tailEnd/>
          </a:ln>
          <a:effectLst/>
        </p:spPr>
      </p:pic>
      <p:pic>
        <p:nvPicPr>
          <p:cNvPr id="57" name="Picture 6"/>
          <p:cNvPicPr>
            <a:picLocks noChangeAspect="1" noChangeArrowheads="1"/>
          </p:cNvPicPr>
          <p:nvPr>
            <p:custDataLst>
              <p:tags r:id="rId33"/>
            </p:custDataLst>
          </p:nvPr>
        </p:nvPicPr>
        <p:blipFill>
          <a:blip r:embed="rId106" cstate="print"/>
          <a:srcRect/>
          <a:stretch>
            <a:fillRect/>
          </a:stretch>
        </p:blipFill>
        <p:spPr bwMode="auto">
          <a:xfrm flipH="1">
            <a:off x="6400800" y="3614446"/>
            <a:ext cx="198501" cy="196787"/>
          </a:xfrm>
          <a:prstGeom prst="rect">
            <a:avLst/>
          </a:prstGeom>
          <a:noFill/>
          <a:ln w="9525">
            <a:noFill/>
            <a:miter lim="800000"/>
            <a:headEnd/>
            <a:tailEnd/>
          </a:ln>
          <a:effectLst/>
        </p:spPr>
      </p:pic>
      <p:pic>
        <p:nvPicPr>
          <p:cNvPr id="63" name="Picture 2" descr="http://blog.bestcontractmobilephone.co.uk/wp-content/uploads/2008/09/xperia-x11.jpg"/>
          <p:cNvPicPr>
            <a:picLocks noChangeAspect="1" noChangeArrowheads="1"/>
          </p:cNvPicPr>
          <p:nvPr>
            <p:custDataLst>
              <p:tags r:id="rId34"/>
            </p:custDataLst>
          </p:nvPr>
        </p:nvPicPr>
        <p:blipFill>
          <a:blip r:embed="rId109" cstate="print">
            <a:clrChange>
              <a:clrFrom>
                <a:srgbClr val="F8F8F8"/>
              </a:clrFrom>
              <a:clrTo>
                <a:srgbClr val="F8F8F8">
                  <a:alpha val="0"/>
                </a:srgbClr>
              </a:clrTo>
            </a:clrChange>
          </a:blip>
          <a:srcRect l="26494" t="6360" r="26494" b="17077"/>
          <a:stretch>
            <a:fillRect/>
          </a:stretch>
        </p:blipFill>
        <p:spPr bwMode="auto">
          <a:xfrm>
            <a:off x="2743200" y="1371600"/>
            <a:ext cx="192194" cy="406485"/>
          </a:xfrm>
          <a:prstGeom prst="rect">
            <a:avLst/>
          </a:prstGeom>
          <a:ln>
            <a:noFill/>
          </a:ln>
          <a:effectLst>
            <a:outerShdw blurRad="292100" dist="139700" dir="2700000" algn="tl" rotWithShape="0">
              <a:srgbClr val="333333">
                <a:alpha val="65000"/>
              </a:srgbClr>
            </a:outerShdw>
          </a:effectLst>
        </p:spPr>
      </p:pic>
      <p:pic>
        <p:nvPicPr>
          <p:cNvPr id="64" name="Picture 2" descr="http://blog.bestcontractmobilephone.co.uk/wp-content/uploads/2008/09/xperia-x11.jpg"/>
          <p:cNvPicPr>
            <a:picLocks noChangeAspect="1" noChangeArrowheads="1"/>
          </p:cNvPicPr>
          <p:nvPr>
            <p:custDataLst>
              <p:tags r:id="rId35"/>
            </p:custDataLst>
          </p:nvPr>
        </p:nvPicPr>
        <p:blipFill>
          <a:blip r:embed="rId109" cstate="print">
            <a:clrChange>
              <a:clrFrom>
                <a:srgbClr val="F8F8F8"/>
              </a:clrFrom>
              <a:clrTo>
                <a:srgbClr val="F8F8F8">
                  <a:alpha val="0"/>
                </a:srgbClr>
              </a:clrTo>
            </a:clrChange>
          </a:blip>
          <a:srcRect l="26494" t="6360" r="26494" b="17077"/>
          <a:stretch>
            <a:fillRect/>
          </a:stretch>
        </p:blipFill>
        <p:spPr bwMode="auto">
          <a:xfrm>
            <a:off x="1828800" y="3048000"/>
            <a:ext cx="192194" cy="406485"/>
          </a:xfrm>
          <a:prstGeom prst="rect">
            <a:avLst/>
          </a:prstGeom>
          <a:ln>
            <a:noFill/>
          </a:ln>
          <a:effectLst>
            <a:outerShdw blurRad="292100" dist="139700" dir="2700000" algn="tl" rotWithShape="0">
              <a:srgbClr val="333333">
                <a:alpha val="65000"/>
              </a:srgbClr>
            </a:outerShdw>
          </a:effectLst>
        </p:spPr>
      </p:pic>
      <p:pic>
        <p:nvPicPr>
          <p:cNvPr id="65" name="Picture 2" descr="http://blog.bestcontractmobilephone.co.uk/wp-content/uploads/2008/09/xperia-x11.jpg"/>
          <p:cNvPicPr>
            <a:picLocks noChangeAspect="1" noChangeArrowheads="1"/>
          </p:cNvPicPr>
          <p:nvPr>
            <p:custDataLst>
              <p:tags r:id="rId36"/>
            </p:custDataLst>
          </p:nvPr>
        </p:nvPicPr>
        <p:blipFill>
          <a:blip r:embed="rId109" cstate="print">
            <a:clrChange>
              <a:clrFrom>
                <a:srgbClr val="F8F8F8"/>
              </a:clrFrom>
              <a:clrTo>
                <a:srgbClr val="F8F8F8">
                  <a:alpha val="0"/>
                </a:srgbClr>
              </a:clrTo>
            </a:clrChange>
          </a:blip>
          <a:srcRect l="26494" t="6360" r="26494" b="17077"/>
          <a:stretch>
            <a:fillRect/>
          </a:stretch>
        </p:blipFill>
        <p:spPr bwMode="auto">
          <a:xfrm>
            <a:off x="990600" y="1752600"/>
            <a:ext cx="192194" cy="406485"/>
          </a:xfrm>
          <a:prstGeom prst="rect">
            <a:avLst/>
          </a:prstGeom>
          <a:ln>
            <a:noFill/>
          </a:ln>
          <a:effectLst>
            <a:outerShdw blurRad="292100" dist="139700" dir="2700000" algn="tl" rotWithShape="0">
              <a:srgbClr val="333333">
                <a:alpha val="65000"/>
              </a:srgbClr>
            </a:outerShdw>
          </a:effectLst>
        </p:spPr>
      </p:pic>
      <p:pic>
        <p:nvPicPr>
          <p:cNvPr id="66" name="Picture 2" descr="http://blog.bestcontractmobilephone.co.uk/wp-content/uploads/2008/09/xperia-x11.jpg"/>
          <p:cNvPicPr>
            <a:picLocks noChangeAspect="1" noChangeArrowheads="1"/>
          </p:cNvPicPr>
          <p:nvPr>
            <p:custDataLst>
              <p:tags r:id="rId37"/>
            </p:custDataLst>
          </p:nvPr>
        </p:nvPicPr>
        <p:blipFill>
          <a:blip r:embed="rId109" cstate="print">
            <a:clrChange>
              <a:clrFrom>
                <a:srgbClr val="F8F8F8"/>
              </a:clrFrom>
              <a:clrTo>
                <a:srgbClr val="F8F8F8">
                  <a:alpha val="0"/>
                </a:srgbClr>
              </a:clrTo>
            </a:clrChange>
          </a:blip>
          <a:srcRect l="26494" t="6360" r="26494" b="17077"/>
          <a:stretch>
            <a:fillRect/>
          </a:stretch>
        </p:blipFill>
        <p:spPr bwMode="auto">
          <a:xfrm>
            <a:off x="990600" y="3276600"/>
            <a:ext cx="192194" cy="406485"/>
          </a:xfrm>
          <a:prstGeom prst="rect">
            <a:avLst/>
          </a:prstGeom>
          <a:ln>
            <a:noFill/>
          </a:ln>
          <a:effectLst>
            <a:outerShdw blurRad="292100" dist="139700" dir="2700000" algn="tl" rotWithShape="0">
              <a:srgbClr val="333333">
                <a:alpha val="65000"/>
              </a:srgbClr>
            </a:outerShdw>
          </a:effectLst>
        </p:spPr>
      </p:pic>
      <p:pic>
        <p:nvPicPr>
          <p:cNvPr id="67" name="Picture 2" descr="http://blog.bestcontractmobilephone.co.uk/wp-content/uploads/2008/09/xperia-x11.jpg"/>
          <p:cNvPicPr>
            <a:picLocks noChangeAspect="1" noChangeArrowheads="1"/>
          </p:cNvPicPr>
          <p:nvPr>
            <p:custDataLst>
              <p:tags r:id="rId38"/>
            </p:custDataLst>
          </p:nvPr>
        </p:nvPicPr>
        <p:blipFill>
          <a:blip r:embed="rId109" cstate="print">
            <a:clrChange>
              <a:clrFrom>
                <a:srgbClr val="F8F8F8"/>
              </a:clrFrom>
              <a:clrTo>
                <a:srgbClr val="F8F8F8">
                  <a:alpha val="0"/>
                </a:srgbClr>
              </a:clrTo>
            </a:clrChange>
          </a:blip>
          <a:srcRect l="26494" t="6360" r="26494" b="17077"/>
          <a:stretch>
            <a:fillRect/>
          </a:stretch>
        </p:blipFill>
        <p:spPr bwMode="auto">
          <a:xfrm>
            <a:off x="2743200" y="4876800"/>
            <a:ext cx="192194" cy="406485"/>
          </a:xfrm>
          <a:prstGeom prst="rect">
            <a:avLst/>
          </a:prstGeom>
          <a:ln>
            <a:noFill/>
          </a:ln>
          <a:effectLst>
            <a:outerShdw blurRad="292100" dist="139700" dir="2700000" algn="tl" rotWithShape="0">
              <a:srgbClr val="333333">
                <a:alpha val="65000"/>
              </a:srgbClr>
            </a:outerShdw>
          </a:effectLst>
        </p:spPr>
      </p:pic>
      <p:pic>
        <p:nvPicPr>
          <p:cNvPr id="70" name="Picture 4" descr="http://www.mp4converter.net/images/upload/iphone_home.gif"/>
          <p:cNvPicPr>
            <a:picLocks noChangeAspect="1" noChangeArrowheads="1"/>
          </p:cNvPicPr>
          <p:nvPr>
            <p:custDataLst>
              <p:tags r:id="rId39"/>
            </p:custDataLst>
          </p:nvPr>
        </p:nvPicPr>
        <p:blipFill>
          <a:blip r:embed="rId110" cstate="print">
            <a:clrChange>
              <a:clrFrom>
                <a:srgbClr val="FFFFFF"/>
              </a:clrFrom>
              <a:clrTo>
                <a:srgbClr val="FFFFFF">
                  <a:alpha val="0"/>
                </a:srgbClr>
              </a:clrTo>
            </a:clrChange>
          </a:blip>
          <a:srcRect l="11765" t="7130" r="11765" b="7308"/>
          <a:stretch>
            <a:fillRect/>
          </a:stretch>
        </p:blipFill>
        <p:spPr bwMode="auto">
          <a:xfrm>
            <a:off x="2590800" y="6019800"/>
            <a:ext cx="263525" cy="486508"/>
          </a:xfrm>
          <a:prstGeom prst="rect">
            <a:avLst/>
          </a:prstGeom>
          <a:ln>
            <a:noFill/>
          </a:ln>
          <a:effectLst>
            <a:outerShdw blurRad="292100" dist="139700" dir="2700000" algn="tl" rotWithShape="0">
              <a:srgbClr val="333333">
                <a:alpha val="65000"/>
              </a:srgbClr>
            </a:outerShdw>
          </a:effectLst>
        </p:spPr>
      </p:pic>
      <p:pic>
        <p:nvPicPr>
          <p:cNvPr id="71" name="Picture 4" descr="http://www.mp4converter.net/images/upload/iphone_home.gif"/>
          <p:cNvPicPr>
            <a:picLocks noChangeAspect="1" noChangeArrowheads="1"/>
          </p:cNvPicPr>
          <p:nvPr>
            <p:custDataLst>
              <p:tags r:id="rId40"/>
            </p:custDataLst>
          </p:nvPr>
        </p:nvPicPr>
        <p:blipFill>
          <a:blip r:embed="rId110" cstate="print">
            <a:clrChange>
              <a:clrFrom>
                <a:srgbClr val="FFFFFF"/>
              </a:clrFrom>
              <a:clrTo>
                <a:srgbClr val="FFFFFF">
                  <a:alpha val="0"/>
                </a:srgbClr>
              </a:clrTo>
            </a:clrChange>
          </a:blip>
          <a:srcRect l="11765" t="7130" r="11765" b="7308"/>
          <a:stretch>
            <a:fillRect/>
          </a:stretch>
        </p:blipFill>
        <p:spPr bwMode="auto">
          <a:xfrm>
            <a:off x="2667000" y="2286000"/>
            <a:ext cx="263525" cy="486508"/>
          </a:xfrm>
          <a:prstGeom prst="rect">
            <a:avLst/>
          </a:prstGeom>
          <a:ln>
            <a:noFill/>
          </a:ln>
          <a:effectLst>
            <a:outerShdw blurRad="292100" dist="139700" dir="2700000" algn="tl" rotWithShape="0">
              <a:srgbClr val="333333">
                <a:alpha val="65000"/>
              </a:srgbClr>
            </a:outerShdw>
          </a:effectLst>
        </p:spPr>
      </p:pic>
      <p:pic>
        <p:nvPicPr>
          <p:cNvPr id="72" name="Picture 4" descr="http://www.mp4converter.net/images/upload/iphone_home.gif"/>
          <p:cNvPicPr>
            <a:picLocks noChangeAspect="1" noChangeArrowheads="1"/>
          </p:cNvPicPr>
          <p:nvPr>
            <p:custDataLst>
              <p:tags r:id="rId41"/>
            </p:custDataLst>
          </p:nvPr>
        </p:nvPicPr>
        <p:blipFill>
          <a:blip r:embed="rId110" cstate="print">
            <a:clrChange>
              <a:clrFrom>
                <a:srgbClr val="FFFFFF"/>
              </a:clrFrom>
              <a:clrTo>
                <a:srgbClr val="FFFFFF">
                  <a:alpha val="0"/>
                </a:srgbClr>
              </a:clrTo>
            </a:clrChange>
          </a:blip>
          <a:srcRect l="11765" t="7130" r="11765" b="7308"/>
          <a:stretch>
            <a:fillRect/>
          </a:stretch>
        </p:blipFill>
        <p:spPr bwMode="auto">
          <a:xfrm>
            <a:off x="533400" y="2514600"/>
            <a:ext cx="263525" cy="486508"/>
          </a:xfrm>
          <a:prstGeom prst="rect">
            <a:avLst/>
          </a:prstGeom>
          <a:ln>
            <a:noFill/>
          </a:ln>
          <a:effectLst>
            <a:outerShdw blurRad="292100" dist="139700" dir="2700000" algn="tl" rotWithShape="0">
              <a:srgbClr val="333333">
                <a:alpha val="65000"/>
              </a:srgbClr>
            </a:outerShdw>
          </a:effectLst>
        </p:spPr>
      </p:pic>
      <p:pic>
        <p:nvPicPr>
          <p:cNvPr id="73" name="Picture 4" descr="http://www.mp4converter.net/images/upload/iphone_home.gif"/>
          <p:cNvPicPr>
            <a:picLocks noChangeAspect="1" noChangeArrowheads="1"/>
          </p:cNvPicPr>
          <p:nvPr>
            <p:custDataLst>
              <p:tags r:id="rId42"/>
            </p:custDataLst>
          </p:nvPr>
        </p:nvPicPr>
        <p:blipFill>
          <a:blip r:embed="rId110" cstate="print">
            <a:clrChange>
              <a:clrFrom>
                <a:srgbClr val="FFFFFF"/>
              </a:clrFrom>
              <a:clrTo>
                <a:srgbClr val="FFFFFF">
                  <a:alpha val="0"/>
                </a:srgbClr>
              </a:clrTo>
            </a:clrChange>
          </a:blip>
          <a:srcRect l="11765" t="7130" r="11765" b="7308"/>
          <a:stretch>
            <a:fillRect/>
          </a:stretch>
        </p:blipFill>
        <p:spPr bwMode="auto">
          <a:xfrm>
            <a:off x="1981200" y="4191000"/>
            <a:ext cx="263525" cy="486508"/>
          </a:xfrm>
          <a:prstGeom prst="rect">
            <a:avLst/>
          </a:prstGeom>
          <a:ln>
            <a:noFill/>
          </a:ln>
          <a:effectLst>
            <a:outerShdw blurRad="292100" dist="139700" dir="2700000" algn="tl" rotWithShape="0">
              <a:srgbClr val="333333">
                <a:alpha val="65000"/>
              </a:srgbClr>
            </a:outerShdw>
          </a:effectLst>
        </p:spPr>
      </p:pic>
      <p:pic>
        <p:nvPicPr>
          <p:cNvPr id="74" name="Picture 4" descr="http://www.mp4converter.net/images/upload/iphone_home.gif"/>
          <p:cNvPicPr>
            <a:picLocks noChangeAspect="1" noChangeArrowheads="1"/>
          </p:cNvPicPr>
          <p:nvPr>
            <p:custDataLst>
              <p:tags r:id="rId43"/>
            </p:custDataLst>
          </p:nvPr>
        </p:nvPicPr>
        <p:blipFill>
          <a:blip r:embed="rId110" cstate="print">
            <a:clrChange>
              <a:clrFrom>
                <a:srgbClr val="FFFFFF"/>
              </a:clrFrom>
              <a:clrTo>
                <a:srgbClr val="FFFFFF">
                  <a:alpha val="0"/>
                </a:srgbClr>
              </a:clrTo>
            </a:clrChange>
          </a:blip>
          <a:srcRect l="11765" t="7130" r="11765" b="7308"/>
          <a:stretch>
            <a:fillRect/>
          </a:stretch>
        </p:blipFill>
        <p:spPr bwMode="auto">
          <a:xfrm>
            <a:off x="304800" y="4495800"/>
            <a:ext cx="263525" cy="486508"/>
          </a:xfrm>
          <a:prstGeom prst="rect">
            <a:avLst/>
          </a:prstGeom>
          <a:ln>
            <a:noFill/>
          </a:ln>
          <a:effectLst>
            <a:outerShdw blurRad="292100" dist="139700" dir="2700000" algn="tl" rotWithShape="0">
              <a:srgbClr val="333333">
                <a:alpha val="65000"/>
              </a:srgbClr>
            </a:outerShdw>
          </a:effectLst>
        </p:spPr>
      </p:pic>
      <p:pic>
        <p:nvPicPr>
          <p:cNvPr id="75" name="Picture 4" descr="http://www.mp4converter.net/images/upload/iphone_home.gif"/>
          <p:cNvPicPr>
            <a:picLocks noChangeAspect="1" noChangeArrowheads="1"/>
          </p:cNvPicPr>
          <p:nvPr>
            <p:custDataLst>
              <p:tags r:id="rId44"/>
            </p:custDataLst>
          </p:nvPr>
        </p:nvPicPr>
        <p:blipFill>
          <a:blip r:embed="rId110" cstate="print">
            <a:clrChange>
              <a:clrFrom>
                <a:srgbClr val="FFFFFF"/>
              </a:clrFrom>
              <a:clrTo>
                <a:srgbClr val="FFFFFF">
                  <a:alpha val="0"/>
                </a:srgbClr>
              </a:clrTo>
            </a:clrChange>
          </a:blip>
          <a:srcRect l="11765" t="7130" r="11765" b="7308"/>
          <a:stretch>
            <a:fillRect/>
          </a:stretch>
        </p:blipFill>
        <p:spPr bwMode="auto">
          <a:xfrm>
            <a:off x="1905000" y="1600200"/>
            <a:ext cx="263525" cy="486508"/>
          </a:xfrm>
          <a:prstGeom prst="rect">
            <a:avLst/>
          </a:prstGeom>
          <a:ln>
            <a:noFill/>
          </a:ln>
          <a:effectLst>
            <a:outerShdw blurRad="292100" dist="139700" dir="2700000" algn="tl" rotWithShape="0">
              <a:srgbClr val="333333">
                <a:alpha val="65000"/>
              </a:srgbClr>
            </a:outerShdw>
          </a:effectLst>
        </p:spPr>
      </p:pic>
      <p:pic>
        <p:nvPicPr>
          <p:cNvPr id="77" name="Picture 2" descr="HP iPAQ hw6945 Mobile Messenger - iPAQ Pocket PCs"/>
          <p:cNvPicPr>
            <a:picLocks noChangeAspect="1" noChangeArrowheads="1"/>
          </p:cNvPicPr>
          <p:nvPr>
            <p:custDataLst>
              <p:tags r:id="rId45"/>
            </p:custDataLst>
          </p:nvPr>
        </p:nvPicPr>
        <p:blipFill>
          <a:blip r:embed="rId111" cstate="print">
            <a:clrChange>
              <a:clrFrom>
                <a:srgbClr val="FFFFFF"/>
              </a:clrFrom>
              <a:clrTo>
                <a:srgbClr val="FFFFFF">
                  <a:alpha val="0"/>
                </a:srgbClr>
              </a:clrTo>
            </a:clrChange>
          </a:blip>
          <a:srcRect l="22588" t="5053" r="22588" b="12632"/>
          <a:stretch>
            <a:fillRect/>
          </a:stretch>
        </p:blipFill>
        <p:spPr bwMode="auto">
          <a:xfrm>
            <a:off x="2514600" y="3581400"/>
            <a:ext cx="252013" cy="422910"/>
          </a:xfrm>
          <a:prstGeom prst="rect">
            <a:avLst/>
          </a:prstGeom>
          <a:ln>
            <a:noFill/>
          </a:ln>
          <a:effectLst>
            <a:outerShdw blurRad="292100" dist="139700" dir="2700000" algn="tl" rotWithShape="0">
              <a:srgbClr val="333333">
                <a:alpha val="65000"/>
              </a:srgbClr>
            </a:outerShdw>
          </a:effectLst>
        </p:spPr>
      </p:pic>
      <p:pic>
        <p:nvPicPr>
          <p:cNvPr id="78" name="Picture 2" descr="HP iPAQ hw6945 Mobile Messenger - iPAQ Pocket PCs"/>
          <p:cNvPicPr>
            <a:picLocks noChangeAspect="1" noChangeArrowheads="1"/>
          </p:cNvPicPr>
          <p:nvPr>
            <p:custDataLst>
              <p:tags r:id="rId46"/>
            </p:custDataLst>
          </p:nvPr>
        </p:nvPicPr>
        <p:blipFill>
          <a:blip r:embed="rId111" cstate="print">
            <a:clrChange>
              <a:clrFrom>
                <a:srgbClr val="FFFFFF"/>
              </a:clrFrom>
              <a:clrTo>
                <a:srgbClr val="FFFFFF">
                  <a:alpha val="0"/>
                </a:srgbClr>
              </a:clrTo>
            </a:clrChange>
          </a:blip>
          <a:srcRect l="22588" t="5053" r="22588" b="12632"/>
          <a:stretch>
            <a:fillRect/>
          </a:stretch>
        </p:blipFill>
        <p:spPr bwMode="auto">
          <a:xfrm>
            <a:off x="1524000" y="4648200"/>
            <a:ext cx="252013" cy="422910"/>
          </a:xfrm>
          <a:prstGeom prst="rect">
            <a:avLst/>
          </a:prstGeom>
          <a:ln>
            <a:noFill/>
          </a:ln>
          <a:effectLst>
            <a:outerShdw blurRad="292100" dist="139700" dir="2700000" algn="tl" rotWithShape="0">
              <a:srgbClr val="333333">
                <a:alpha val="65000"/>
              </a:srgbClr>
            </a:outerShdw>
          </a:effectLst>
        </p:spPr>
      </p:pic>
      <p:pic>
        <p:nvPicPr>
          <p:cNvPr id="79" name="Picture 2" descr="HP iPAQ hw6945 Mobile Messenger - iPAQ Pocket PCs"/>
          <p:cNvPicPr>
            <a:picLocks noChangeAspect="1" noChangeArrowheads="1"/>
          </p:cNvPicPr>
          <p:nvPr>
            <p:custDataLst>
              <p:tags r:id="rId47"/>
            </p:custDataLst>
          </p:nvPr>
        </p:nvPicPr>
        <p:blipFill>
          <a:blip r:embed="rId111" cstate="print">
            <a:clrChange>
              <a:clrFrom>
                <a:srgbClr val="FFFFFF"/>
              </a:clrFrom>
              <a:clrTo>
                <a:srgbClr val="FFFFFF">
                  <a:alpha val="0"/>
                </a:srgbClr>
              </a:clrTo>
            </a:clrChange>
          </a:blip>
          <a:srcRect l="22588" t="5053" r="22588" b="12632"/>
          <a:stretch>
            <a:fillRect/>
          </a:stretch>
        </p:blipFill>
        <p:spPr bwMode="auto">
          <a:xfrm>
            <a:off x="1371600" y="3810000"/>
            <a:ext cx="252013" cy="422910"/>
          </a:xfrm>
          <a:prstGeom prst="rect">
            <a:avLst/>
          </a:prstGeom>
          <a:ln>
            <a:noFill/>
          </a:ln>
          <a:effectLst>
            <a:outerShdw blurRad="292100" dist="139700" dir="2700000" algn="tl" rotWithShape="0">
              <a:srgbClr val="333333">
                <a:alpha val="65000"/>
              </a:srgbClr>
            </a:outerShdw>
          </a:effectLst>
        </p:spPr>
      </p:pic>
      <p:pic>
        <p:nvPicPr>
          <p:cNvPr id="80" name="Picture 2" descr="HP iPAQ hw6945 Mobile Messenger - iPAQ Pocket PCs"/>
          <p:cNvPicPr>
            <a:picLocks noChangeAspect="1" noChangeArrowheads="1"/>
          </p:cNvPicPr>
          <p:nvPr>
            <p:custDataLst>
              <p:tags r:id="rId48"/>
            </p:custDataLst>
          </p:nvPr>
        </p:nvPicPr>
        <p:blipFill>
          <a:blip r:embed="rId111" cstate="print">
            <a:clrChange>
              <a:clrFrom>
                <a:srgbClr val="FFFFFF"/>
              </a:clrFrom>
              <a:clrTo>
                <a:srgbClr val="FFFFFF">
                  <a:alpha val="0"/>
                </a:srgbClr>
              </a:clrTo>
            </a:clrChange>
          </a:blip>
          <a:srcRect l="22588" t="5053" r="22588" b="12632"/>
          <a:stretch>
            <a:fillRect/>
          </a:stretch>
        </p:blipFill>
        <p:spPr bwMode="auto">
          <a:xfrm>
            <a:off x="762000" y="5334000"/>
            <a:ext cx="252013" cy="422910"/>
          </a:xfrm>
          <a:prstGeom prst="rect">
            <a:avLst/>
          </a:prstGeom>
          <a:ln>
            <a:noFill/>
          </a:ln>
          <a:effectLst>
            <a:outerShdw blurRad="292100" dist="139700" dir="2700000" algn="tl" rotWithShape="0">
              <a:srgbClr val="333333">
                <a:alpha val="65000"/>
              </a:srgbClr>
            </a:outerShdw>
          </a:effectLst>
        </p:spPr>
      </p:pic>
      <p:pic>
        <p:nvPicPr>
          <p:cNvPr id="81" name="Picture 2" descr="HP iPAQ hw6945 Mobile Messenger - iPAQ Pocket PCs"/>
          <p:cNvPicPr>
            <a:picLocks noChangeAspect="1" noChangeArrowheads="1"/>
          </p:cNvPicPr>
          <p:nvPr>
            <p:custDataLst>
              <p:tags r:id="rId49"/>
            </p:custDataLst>
          </p:nvPr>
        </p:nvPicPr>
        <p:blipFill>
          <a:blip r:embed="rId111" cstate="print">
            <a:clrChange>
              <a:clrFrom>
                <a:srgbClr val="FFFFFF"/>
              </a:clrFrom>
              <a:clrTo>
                <a:srgbClr val="FFFFFF">
                  <a:alpha val="0"/>
                </a:srgbClr>
              </a:clrTo>
            </a:clrChange>
          </a:blip>
          <a:srcRect l="22588" t="5053" r="22588" b="12632"/>
          <a:stretch>
            <a:fillRect/>
          </a:stretch>
        </p:blipFill>
        <p:spPr bwMode="auto">
          <a:xfrm>
            <a:off x="1524000" y="2362200"/>
            <a:ext cx="252013" cy="422910"/>
          </a:xfrm>
          <a:prstGeom prst="rect">
            <a:avLst/>
          </a:prstGeom>
          <a:ln>
            <a:noFill/>
          </a:ln>
          <a:effectLst>
            <a:outerShdw blurRad="292100" dist="139700" dir="2700000" algn="tl" rotWithShape="0">
              <a:srgbClr val="333333">
                <a:alpha val="65000"/>
              </a:srgbClr>
            </a:outerShdw>
          </a:effectLst>
        </p:spPr>
      </p:pic>
      <p:pic>
        <p:nvPicPr>
          <p:cNvPr id="84" name="Picture 4"/>
          <p:cNvPicPr>
            <a:picLocks noChangeAspect="1" noChangeArrowheads="1"/>
          </p:cNvPicPr>
          <p:nvPr>
            <p:custDataLst>
              <p:tags r:id="rId50"/>
            </p:custDataLst>
          </p:nvPr>
        </p:nvPicPr>
        <p:blipFill>
          <a:blip r:embed="rId104" cstate="print"/>
          <a:srcRect/>
          <a:stretch>
            <a:fillRect/>
          </a:stretch>
        </p:blipFill>
        <p:spPr bwMode="auto">
          <a:xfrm>
            <a:off x="4419600" y="4038600"/>
            <a:ext cx="161619" cy="187166"/>
          </a:xfrm>
          <a:prstGeom prst="rect">
            <a:avLst/>
          </a:prstGeom>
          <a:noFill/>
          <a:ln w="9525">
            <a:noFill/>
            <a:miter lim="800000"/>
            <a:headEnd/>
            <a:tailEnd/>
          </a:ln>
          <a:effectLst/>
        </p:spPr>
      </p:pic>
      <p:grpSp>
        <p:nvGrpSpPr>
          <p:cNvPr id="107" name="Group 106"/>
          <p:cNvGrpSpPr/>
          <p:nvPr>
            <p:custDataLst>
              <p:tags r:id="rId51"/>
            </p:custDataLst>
          </p:nvPr>
        </p:nvGrpSpPr>
        <p:grpSpPr>
          <a:xfrm>
            <a:off x="1905000" y="1905000"/>
            <a:ext cx="3352800" cy="3352800"/>
            <a:chOff x="1905000" y="1905000"/>
            <a:chExt cx="3352800" cy="3352800"/>
          </a:xfrm>
        </p:grpSpPr>
        <p:pic>
          <p:nvPicPr>
            <p:cNvPr id="31" name="Picture 30" descr="Picture1.png"/>
            <p:cNvPicPr>
              <a:picLocks noChangeAspect="1"/>
            </p:cNvPicPr>
            <p:nvPr>
              <p:custDataLst>
                <p:tags r:id="rId90"/>
              </p:custDataLst>
            </p:nvPr>
          </p:nvPicPr>
          <p:blipFill>
            <a:blip r:embed="rId112" cstate="print"/>
            <a:stretch>
              <a:fillRect/>
            </a:stretch>
          </p:blipFill>
          <p:spPr>
            <a:xfrm>
              <a:off x="2819400" y="3048000"/>
              <a:ext cx="1468670" cy="990600"/>
            </a:xfrm>
            <a:prstGeom prst="rect">
              <a:avLst/>
            </a:prstGeom>
            <a:ln>
              <a:noFill/>
            </a:ln>
            <a:effectLst>
              <a:outerShdw blurRad="292100" dist="139700" dir="2700000" algn="tl" rotWithShape="0">
                <a:srgbClr val="333333">
                  <a:alpha val="65000"/>
                </a:srgbClr>
              </a:outerShdw>
            </a:effectLst>
          </p:spPr>
        </p:pic>
        <p:sp>
          <p:nvSpPr>
            <p:cNvPr id="86" name="Circular Arrow 85"/>
            <p:cNvSpPr/>
            <p:nvPr>
              <p:custDataLst>
                <p:tags r:id="rId91"/>
              </p:custDataLst>
            </p:nvPr>
          </p:nvSpPr>
          <p:spPr>
            <a:xfrm>
              <a:off x="1905000" y="1905000"/>
              <a:ext cx="3352800" cy="3352800"/>
            </a:xfrm>
            <a:prstGeom prst="circularArrow">
              <a:avLst>
                <a:gd name="adj1" fmla="val 7901"/>
                <a:gd name="adj2" fmla="val 680962"/>
                <a:gd name="adj3" fmla="val 9732777"/>
                <a:gd name="adj4" fmla="val 11350897"/>
                <a:gd name="adj5" fmla="val 7731"/>
              </a:avLst>
            </a:prstGeom>
            <a:solidFill>
              <a:srgbClr val="92D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CitiSense</a:t>
              </a:r>
              <a:r>
                <a:rPr lang="en-US" dirty="0" smtClean="0">
                  <a:solidFill>
                    <a:schemeClr val="tx1"/>
                  </a:solidFill>
                </a:rPr>
                <a:t/>
              </a:r>
              <a:br>
                <a:rPr lang="en-US" dirty="0" smtClean="0">
                  <a:solidFill>
                    <a:schemeClr val="tx1"/>
                  </a:solidFill>
                </a:rPr>
              </a:br>
              <a:r>
                <a:rPr lang="en-US" dirty="0" smtClean="0">
                  <a:solidFill>
                    <a:schemeClr val="tx1"/>
                  </a:solidFill>
                </a:rPr>
                <a:t/>
              </a:r>
              <a:br>
                <a:rPr lang="en-US" dirty="0" smtClean="0">
                  <a:solidFill>
                    <a:schemeClr val="tx1"/>
                  </a:solidFill>
                </a:rPr>
              </a:br>
              <a:r>
                <a:rPr lang="en-US" sz="1600" dirty="0" smtClean="0">
                  <a:solidFill>
                    <a:schemeClr val="tx1"/>
                  </a:solidFill>
                </a:rPr>
                <a:t/>
              </a:r>
              <a:br>
                <a:rPr lang="en-US" sz="1600" dirty="0" smtClean="0">
                  <a:solidFill>
                    <a:schemeClr val="tx1"/>
                  </a:solidFill>
                </a:rPr>
              </a:br>
              <a:r>
                <a:rPr lang="en-US" sz="1600" dirty="0" smtClean="0">
                  <a:solidFill>
                    <a:schemeClr val="tx1"/>
                  </a:solidFill>
                </a:rPr>
                <a:t/>
              </a:r>
              <a:br>
                <a:rPr lang="en-US" sz="1600" dirty="0" smtClean="0">
                  <a:solidFill>
                    <a:schemeClr val="tx1"/>
                  </a:solidFill>
                </a:rPr>
              </a:br>
              <a:r>
                <a:rPr lang="en-US" sz="1600" dirty="0" smtClean="0">
                  <a:solidFill>
                    <a:schemeClr val="tx1"/>
                  </a:solidFill>
                </a:rPr>
                <a:t/>
              </a:r>
              <a:br>
                <a:rPr lang="en-US" sz="1600" dirty="0" smtClean="0">
                  <a:solidFill>
                    <a:schemeClr val="tx1"/>
                  </a:solidFill>
                </a:rPr>
              </a:br>
              <a:endParaRPr lang="en-US" sz="1600" dirty="0" smtClean="0">
                <a:solidFill>
                  <a:schemeClr val="tx1"/>
                </a:solidFill>
              </a:endParaRPr>
            </a:p>
          </p:txBody>
        </p:sp>
        <p:sp>
          <p:nvSpPr>
            <p:cNvPr id="87" name="TextBox 86"/>
            <p:cNvSpPr txBox="1"/>
            <p:nvPr>
              <p:custDataLst>
                <p:tags r:id="rId92"/>
              </p:custDataLst>
            </p:nvPr>
          </p:nvSpPr>
          <p:spPr>
            <a:xfrm>
              <a:off x="2971800" y="1984776"/>
              <a:ext cx="1295400" cy="369332"/>
            </a:xfrm>
            <a:prstGeom prst="rect">
              <a:avLst/>
            </a:prstGeom>
            <a:noFill/>
          </p:spPr>
          <p:txBody>
            <a:bodyPr wrap="square" rtlCol="0">
              <a:spAutoFit/>
            </a:bodyPr>
            <a:lstStyle/>
            <a:p>
              <a:r>
                <a:rPr lang="en-US" dirty="0" smtClean="0">
                  <a:effectLst>
                    <a:outerShdw blurRad="38100" dist="38100" dir="2700000" algn="tl">
                      <a:srgbClr val="000000">
                        <a:alpha val="43137"/>
                      </a:srgbClr>
                    </a:outerShdw>
                  </a:effectLst>
                </a:rPr>
                <a:t>contribute</a:t>
              </a:r>
              <a:endParaRPr lang="en-US" dirty="0">
                <a:effectLst>
                  <a:outerShdw blurRad="38100" dist="38100" dir="2700000" algn="tl">
                    <a:srgbClr val="000000">
                      <a:alpha val="43137"/>
                    </a:srgbClr>
                  </a:outerShdw>
                </a:effectLst>
              </a:endParaRPr>
            </a:p>
          </p:txBody>
        </p:sp>
        <p:sp>
          <p:nvSpPr>
            <p:cNvPr id="88" name="TextBox 87"/>
            <p:cNvSpPr txBox="1"/>
            <p:nvPr>
              <p:custDataLst>
                <p:tags r:id="rId93"/>
              </p:custDataLst>
            </p:nvPr>
          </p:nvSpPr>
          <p:spPr>
            <a:xfrm>
              <a:off x="3048000" y="4800600"/>
              <a:ext cx="1295400" cy="369332"/>
            </a:xfrm>
            <a:prstGeom prst="rect">
              <a:avLst/>
            </a:prstGeom>
            <a:noFill/>
          </p:spPr>
          <p:txBody>
            <a:bodyPr wrap="square" rtlCol="0">
              <a:spAutoFit/>
            </a:bodyPr>
            <a:lstStyle/>
            <a:p>
              <a:r>
                <a:rPr lang="en-US" dirty="0" smtClean="0">
                  <a:effectLst>
                    <a:outerShdw blurRad="38100" dist="38100" dir="2700000" algn="tl">
                      <a:srgbClr val="000000">
                        <a:alpha val="43137"/>
                      </a:srgbClr>
                    </a:outerShdw>
                  </a:effectLst>
                </a:rPr>
                <a:t>distribute</a:t>
              </a:r>
              <a:endParaRPr lang="en-US" dirty="0">
                <a:effectLst>
                  <a:outerShdw blurRad="38100" dist="38100" dir="2700000" algn="tl">
                    <a:srgbClr val="000000">
                      <a:alpha val="43137"/>
                    </a:srgbClr>
                  </a:outerShdw>
                </a:effectLst>
              </a:endParaRPr>
            </a:p>
          </p:txBody>
        </p:sp>
        <p:sp>
          <p:nvSpPr>
            <p:cNvPr id="90" name="TextBox 89"/>
            <p:cNvSpPr txBox="1"/>
            <p:nvPr>
              <p:custDataLst>
                <p:tags r:id="rId94"/>
              </p:custDataLst>
            </p:nvPr>
          </p:nvSpPr>
          <p:spPr>
            <a:xfrm rot="18551659">
              <a:off x="2057400" y="2540448"/>
              <a:ext cx="762000" cy="369332"/>
            </a:xfrm>
            <a:prstGeom prst="rect">
              <a:avLst/>
            </a:prstGeom>
            <a:noFill/>
          </p:spPr>
          <p:txBody>
            <a:bodyPr wrap="square" rtlCol="0">
              <a:spAutoFit/>
            </a:bodyPr>
            <a:lstStyle/>
            <a:p>
              <a:r>
                <a:rPr lang="en-US" dirty="0" smtClean="0">
                  <a:effectLst>
                    <a:outerShdw blurRad="38100" dist="38100" dir="2700000" algn="tl">
                      <a:srgbClr val="000000">
                        <a:alpha val="43137"/>
                      </a:srgbClr>
                    </a:outerShdw>
                  </a:effectLst>
                </a:rPr>
                <a:t>sense</a:t>
              </a:r>
              <a:endParaRPr lang="en-US" dirty="0">
                <a:effectLst>
                  <a:outerShdw blurRad="38100" dist="38100" dir="2700000" algn="tl">
                    <a:srgbClr val="000000">
                      <a:alpha val="43137"/>
                    </a:srgbClr>
                  </a:outerShdw>
                </a:effectLst>
              </a:endParaRPr>
            </a:p>
          </p:txBody>
        </p:sp>
        <p:sp>
          <p:nvSpPr>
            <p:cNvPr id="91" name="TextBox 90"/>
            <p:cNvSpPr txBox="1"/>
            <p:nvPr>
              <p:custDataLst>
                <p:tags r:id="rId95"/>
              </p:custDataLst>
            </p:nvPr>
          </p:nvSpPr>
          <p:spPr>
            <a:xfrm rot="2947119">
              <a:off x="1981200" y="4283384"/>
              <a:ext cx="1066800" cy="369332"/>
            </a:xfrm>
            <a:prstGeom prst="rect">
              <a:avLst/>
            </a:prstGeom>
            <a:noFill/>
          </p:spPr>
          <p:txBody>
            <a:bodyPr wrap="square" rtlCol="0">
              <a:spAutoFit/>
            </a:bodyPr>
            <a:lstStyle/>
            <a:p>
              <a:r>
                <a:rPr lang="en-US" dirty="0" smtClean="0">
                  <a:effectLst>
                    <a:outerShdw blurRad="38100" dist="38100" dir="2700000" algn="tl">
                      <a:srgbClr val="000000">
                        <a:alpha val="43137"/>
                      </a:srgbClr>
                    </a:outerShdw>
                  </a:effectLst>
                </a:rPr>
                <a:t>“display”</a:t>
              </a:r>
              <a:endParaRPr lang="en-US" dirty="0">
                <a:effectLst>
                  <a:outerShdw blurRad="38100" dist="38100" dir="2700000" algn="tl">
                    <a:srgbClr val="000000">
                      <a:alpha val="43137"/>
                    </a:srgbClr>
                  </a:outerShdw>
                </a:effectLst>
              </a:endParaRPr>
            </a:p>
          </p:txBody>
        </p:sp>
        <p:sp>
          <p:nvSpPr>
            <p:cNvPr id="93" name="TextBox 92"/>
            <p:cNvSpPr txBox="1"/>
            <p:nvPr>
              <p:custDataLst>
                <p:tags r:id="rId96"/>
              </p:custDataLst>
            </p:nvPr>
          </p:nvSpPr>
          <p:spPr>
            <a:xfrm rot="18152372">
              <a:off x="4267200" y="4142211"/>
              <a:ext cx="990600" cy="369332"/>
            </a:xfrm>
            <a:prstGeom prst="rect">
              <a:avLst/>
            </a:prstGeom>
            <a:noFill/>
          </p:spPr>
          <p:txBody>
            <a:bodyPr wrap="square" rtlCol="0">
              <a:spAutoFit/>
            </a:bodyPr>
            <a:lstStyle/>
            <a:p>
              <a:r>
                <a:rPr lang="en-US" dirty="0" smtClean="0">
                  <a:effectLst>
                    <a:outerShdw blurRad="38100" dist="38100" dir="2700000" algn="tl">
                      <a:srgbClr val="000000">
                        <a:alpha val="43137"/>
                      </a:srgbClr>
                    </a:outerShdw>
                  </a:effectLst>
                </a:rPr>
                <a:t>discover</a:t>
              </a:r>
              <a:endParaRPr lang="en-US" dirty="0">
                <a:effectLst>
                  <a:outerShdw blurRad="38100" dist="38100" dir="2700000" algn="tl">
                    <a:srgbClr val="000000">
                      <a:alpha val="43137"/>
                    </a:srgbClr>
                  </a:outerShdw>
                </a:effectLst>
              </a:endParaRPr>
            </a:p>
          </p:txBody>
        </p:sp>
        <p:sp>
          <p:nvSpPr>
            <p:cNvPr id="94" name="TextBox 93"/>
            <p:cNvSpPr txBox="1"/>
            <p:nvPr>
              <p:custDataLst>
                <p:tags r:id="rId97"/>
              </p:custDataLst>
            </p:nvPr>
          </p:nvSpPr>
          <p:spPr>
            <a:xfrm rot="3549912">
              <a:off x="4336737" y="2773676"/>
              <a:ext cx="990600" cy="369332"/>
            </a:xfrm>
            <a:prstGeom prst="rect">
              <a:avLst/>
            </a:prstGeom>
            <a:noFill/>
          </p:spPr>
          <p:txBody>
            <a:bodyPr wrap="square" rtlCol="0">
              <a:spAutoFit/>
            </a:bodyPr>
            <a:lstStyle/>
            <a:p>
              <a:r>
                <a:rPr lang="en-US" dirty="0" smtClean="0">
                  <a:effectLst>
                    <a:outerShdw blurRad="38100" dist="38100" dir="2700000" algn="tl">
                      <a:srgbClr val="000000">
                        <a:alpha val="43137"/>
                      </a:srgbClr>
                    </a:outerShdw>
                  </a:effectLst>
                </a:rPr>
                <a:t>retrieve</a:t>
              </a:r>
              <a:endParaRPr lang="en-US" dirty="0">
                <a:effectLst>
                  <a:outerShdw blurRad="38100" dist="38100" dir="2700000" algn="tl">
                    <a:srgbClr val="000000">
                      <a:alpha val="43137"/>
                    </a:srgbClr>
                  </a:outerShdw>
                </a:effectLst>
              </a:endParaRPr>
            </a:p>
          </p:txBody>
        </p:sp>
      </p:grpSp>
      <p:sp>
        <p:nvSpPr>
          <p:cNvPr id="96" name="TextBox 95"/>
          <p:cNvSpPr txBox="1"/>
          <p:nvPr>
            <p:custDataLst>
              <p:tags r:id="rId52"/>
            </p:custDataLst>
          </p:nvPr>
        </p:nvSpPr>
        <p:spPr>
          <a:xfrm>
            <a:off x="5815476" y="838200"/>
            <a:ext cx="1295400" cy="307777"/>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1400" dirty="0" smtClean="0"/>
              <a:t>Seacoast Sci.</a:t>
            </a:r>
            <a:endParaRPr lang="en-US" sz="1400" dirty="0"/>
          </a:p>
        </p:txBody>
      </p:sp>
      <p:sp>
        <p:nvSpPr>
          <p:cNvPr id="97" name="TextBox 96"/>
          <p:cNvSpPr txBox="1"/>
          <p:nvPr>
            <p:custDataLst>
              <p:tags r:id="rId53"/>
            </p:custDataLst>
          </p:nvPr>
        </p:nvSpPr>
        <p:spPr>
          <a:xfrm>
            <a:off x="4038600" y="965886"/>
            <a:ext cx="1524000" cy="584775"/>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en-US" sz="1600" dirty="0" smtClean="0"/>
              <a:t>4oz</a:t>
            </a:r>
          </a:p>
          <a:p>
            <a:pPr algn="r"/>
            <a:r>
              <a:rPr lang="en-US" sz="1600" dirty="0" smtClean="0"/>
              <a:t>30 compounds</a:t>
            </a:r>
            <a:endParaRPr lang="en-US" sz="1600" dirty="0"/>
          </a:p>
        </p:txBody>
      </p:sp>
      <p:grpSp>
        <p:nvGrpSpPr>
          <p:cNvPr id="102" name="Group 101"/>
          <p:cNvGrpSpPr/>
          <p:nvPr>
            <p:custDataLst>
              <p:tags r:id="rId54"/>
            </p:custDataLst>
          </p:nvPr>
        </p:nvGrpSpPr>
        <p:grpSpPr>
          <a:xfrm>
            <a:off x="5486400" y="3843046"/>
            <a:ext cx="609600" cy="544469"/>
            <a:chOff x="6096000" y="3121223"/>
            <a:chExt cx="609600" cy="544469"/>
          </a:xfrm>
        </p:grpSpPr>
        <p:sp>
          <p:nvSpPr>
            <p:cNvPr id="41" name="Can 40"/>
            <p:cNvSpPr/>
            <p:nvPr>
              <p:custDataLst>
                <p:tags r:id="rId87"/>
              </p:custDataLst>
            </p:nvPr>
          </p:nvSpPr>
          <p:spPr>
            <a:xfrm flipH="1">
              <a:off x="6460816" y="3437092"/>
              <a:ext cx="152400" cy="228600"/>
            </a:xfrm>
            <a:prstGeom prst="can">
              <a:avLst/>
            </a:prstGeom>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extBox 97"/>
            <p:cNvSpPr txBox="1"/>
            <p:nvPr>
              <p:custDataLst>
                <p:tags r:id="rId88"/>
              </p:custDataLst>
            </p:nvPr>
          </p:nvSpPr>
          <p:spPr>
            <a:xfrm>
              <a:off x="6096000" y="3121223"/>
              <a:ext cx="609600" cy="307777"/>
            </a:xfrm>
            <a:prstGeom prst="rect">
              <a:avLst/>
            </a:prstGeom>
            <a:noFill/>
          </p:spPr>
          <p:txBody>
            <a:bodyPr wrap="square" rtlCol="0">
              <a:spAutoFit/>
            </a:bodyPr>
            <a:lstStyle/>
            <a:p>
              <a:pPr algn="r"/>
              <a:r>
                <a:rPr lang="en-US" sz="1400" dirty="0" smtClean="0"/>
                <a:t>EPA</a:t>
              </a:r>
              <a:endParaRPr lang="en-US" sz="1400" dirty="0"/>
            </a:p>
          </p:txBody>
        </p:sp>
        <p:pic>
          <p:nvPicPr>
            <p:cNvPr id="58" name="Picture 7"/>
            <p:cNvPicPr>
              <a:picLocks noChangeAspect="1" noChangeArrowheads="1"/>
            </p:cNvPicPr>
            <p:nvPr>
              <p:custDataLst>
                <p:tags r:id="rId89"/>
              </p:custDataLst>
            </p:nvPr>
          </p:nvPicPr>
          <p:blipFill>
            <a:blip r:embed="rId107" cstate="print"/>
            <a:srcRect/>
            <a:stretch>
              <a:fillRect/>
            </a:stretch>
          </p:blipFill>
          <p:spPr bwMode="auto">
            <a:xfrm flipH="1">
              <a:off x="6278499" y="3352800"/>
              <a:ext cx="198501" cy="196787"/>
            </a:xfrm>
            <a:prstGeom prst="rect">
              <a:avLst/>
            </a:prstGeom>
            <a:noFill/>
            <a:ln w="9525">
              <a:noFill/>
              <a:miter lim="800000"/>
              <a:headEnd/>
              <a:tailEnd/>
            </a:ln>
            <a:effectLst/>
          </p:spPr>
        </p:pic>
      </p:grpSp>
      <p:cxnSp>
        <p:nvCxnSpPr>
          <p:cNvPr id="108" name="Straight Arrow Connector 107"/>
          <p:cNvCxnSpPr/>
          <p:nvPr>
            <p:custDataLst>
              <p:tags r:id="rId55"/>
            </p:custDataLst>
          </p:nvPr>
        </p:nvCxnSpPr>
        <p:spPr>
          <a:xfrm rot="10800000">
            <a:off x="5181600" y="3962400"/>
            <a:ext cx="457200" cy="185446"/>
          </a:xfrm>
          <a:prstGeom prst="straightConnector1">
            <a:avLst/>
          </a:prstGeom>
          <a:ln w="38100">
            <a:solidFill>
              <a:schemeClr val="tx1"/>
            </a:solidFill>
            <a:headEnd type="none" w="med" len="med"/>
            <a:tailEnd type="triangl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82" name="Picture 3"/>
          <p:cNvPicPr>
            <a:picLocks noChangeAspect="1" noChangeArrowheads="1"/>
          </p:cNvPicPr>
          <p:nvPr>
            <p:custDataLst>
              <p:tags r:id="rId56"/>
            </p:custDataLst>
          </p:nvPr>
        </p:nvPicPr>
        <p:blipFill>
          <a:blip r:embed="rId103" cstate="print"/>
          <a:srcRect/>
          <a:stretch>
            <a:fillRect/>
          </a:stretch>
        </p:blipFill>
        <p:spPr bwMode="auto">
          <a:xfrm flipH="1">
            <a:off x="6934200" y="2623846"/>
            <a:ext cx="228600" cy="264735"/>
          </a:xfrm>
          <a:prstGeom prst="rect">
            <a:avLst/>
          </a:prstGeom>
          <a:noFill/>
          <a:ln w="9525">
            <a:noFill/>
            <a:miter lim="800000"/>
            <a:headEnd/>
            <a:tailEnd/>
          </a:ln>
          <a:effectLst/>
        </p:spPr>
      </p:pic>
      <p:pic>
        <p:nvPicPr>
          <p:cNvPr id="57349" name="Picture 5"/>
          <p:cNvPicPr>
            <a:picLocks noChangeAspect="1" noChangeArrowheads="1"/>
          </p:cNvPicPr>
          <p:nvPr>
            <p:custDataLst>
              <p:tags r:id="rId57"/>
            </p:custDataLst>
          </p:nvPr>
        </p:nvPicPr>
        <p:blipFill>
          <a:blip r:embed="rId113" cstate="print"/>
          <a:srcRect l="10666" t="45141" r="8704" b="4498"/>
          <a:stretch>
            <a:fillRect/>
          </a:stretch>
        </p:blipFill>
        <p:spPr bwMode="auto">
          <a:xfrm>
            <a:off x="7620000" y="457200"/>
            <a:ext cx="1384611" cy="1828800"/>
          </a:xfrm>
          <a:prstGeom prst="rect">
            <a:avLst/>
          </a:prstGeom>
          <a:ln>
            <a:noFill/>
          </a:ln>
          <a:effectLst>
            <a:outerShdw blurRad="292100" dist="139700" dir="2700000" algn="tl" rotWithShape="0">
              <a:srgbClr val="333333">
                <a:alpha val="65000"/>
              </a:srgbClr>
            </a:outerShdw>
          </a:effectLst>
        </p:spPr>
      </p:pic>
      <p:sp>
        <p:nvSpPr>
          <p:cNvPr id="85" name="Lightning Bolt 84"/>
          <p:cNvSpPr/>
          <p:nvPr>
            <p:custDataLst>
              <p:tags r:id="rId58"/>
            </p:custDataLst>
          </p:nvPr>
        </p:nvSpPr>
        <p:spPr>
          <a:xfrm rot="16792985">
            <a:off x="7736343" y="1177300"/>
            <a:ext cx="538564" cy="174886"/>
          </a:xfrm>
          <a:prstGeom prst="lightningBolt">
            <a:avLst/>
          </a:prstGeom>
          <a:solidFill>
            <a:srgbClr val="FFFF00"/>
          </a:solidFill>
          <a:ln w="6350">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5" name="Picture 7"/>
          <p:cNvPicPr>
            <a:picLocks noChangeAspect="1" noChangeArrowheads="1"/>
          </p:cNvPicPr>
          <p:nvPr>
            <p:custDataLst>
              <p:tags r:id="rId59"/>
            </p:custDataLst>
          </p:nvPr>
        </p:nvPicPr>
        <p:blipFill>
          <a:blip r:embed="rId107" cstate="print"/>
          <a:srcRect/>
          <a:stretch>
            <a:fillRect/>
          </a:stretch>
        </p:blipFill>
        <p:spPr bwMode="auto">
          <a:xfrm>
            <a:off x="6096000" y="3352800"/>
            <a:ext cx="198501" cy="196787"/>
          </a:xfrm>
          <a:prstGeom prst="rect">
            <a:avLst/>
          </a:prstGeom>
          <a:noFill/>
          <a:ln w="9525">
            <a:noFill/>
            <a:miter lim="800000"/>
            <a:headEnd/>
            <a:tailEnd/>
          </a:ln>
          <a:effectLst/>
        </p:spPr>
      </p:pic>
      <p:pic>
        <p:nvPicPr>
          <p:cNvPr id="99" name="Picture 6"/>
          <p:cNvPicPr>
            <a:picLocks noChangeAspect="1" noChangeArrowheads="1"/>
          </p:cNvPicPr>
          <p:nvPr>
            <p:custDataLst>
              <p:tags r:id="rId60"/>
            </p:custDataLst>
          </p:nvPr>
        </p:nvPicPr>
        <p:blipFill>
          <a:blip r:embed="rId106" cstate="print"/>
          <a:srcRect/>
          <a:stretch>
            <a:fillRect/>
          </a:stretch>
        </p:blipFill>
        <p:spPr bwMode="auto">
          <a:xfrm>
            <a:off x="5486400" y="3505200"/>
            <a:ext cx="198501" cy="196787"/>
          </a:xfrm>
          <a:prstGeom prst="rect">
            <a:avLst/>
          </a:prstGeom>
          <a:noFill/>
          <a:ln w="9525">
            <a:noFill/>
            <a:miter lim="800000"/>
            <a:headEnd/>
            <a:tailEnd/>
          </a:ln>
          <a:effectLst/>
        </p:spPr>
      </p:pic>
      <p:grpSp>
        <p:nvGrpSpPr>
          <p:cNvPr id="125" name="Group 124"/>
          <p:cNvGrpSpPr/>
          <p:nvPr>
            <p:custDataLst>
              <p:tags r:id="rId61"/>
            </p:custDataLst>
          </p:nvPr>
        </p:nvGrpSpPr>
        <p:grpSpPr>
          <a:xfrm>
            <a:off x="5715000" y="1066800"/>
            <a:ext cx="2246899" cy="990600"/>
            <a:chOff x="5715000" y="1066800"/>
            <a:chExt cx="2246899" cy="990600"/>
          </a:xfrm>
        </p:grpSpPr>
        <p:cxnSp>
          <p:nvCxnSpPr>
            <p:cNvPr id="114" name="Straight Connector 113"/>
            <p:cNvCxnSpPr/>
            <p:nvPr>
              <p:custDataLst>
                <p:tags r:id="rId83"/>
              </p:custDataLst>
            </p:nvPr>
          </p:nvCxnSpPr>
          <p:spPr>
            <a:xfrm>
              <a:off x="6858000" y="1066800"/>
              <a:ext cx="1067589" cy="51853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custDataLst>
                <p:tags r:id="rId84"/>
              </p:custDataLst>
            </p:nvPr>
          </p:nvCxnSpPr>
          <p:spPr>
            <a:xfrm flipV="1">
              <a:off x="6858000" y="1694217"/>
              <a:ext cx="1103899" cy="36318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custDataLst>
                <p:tags r:id="rId85"/>
              </p:custDataLst>
            </p:nvPr>
          </p:nvCxnSpPr>
          <p:spPr>
            <a:xfrm>
              <a:off x="5715000" y="1143000"/>
              <a:ext cx="2096079" cy="45021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custDataLst>
                <p:tags r:id="rId86"/>
              </p:custDataLst>
            </p:nvPr>
          </p:nvCxnSpPr>
          <p:spPr>
            <a:xfrm flipV="1">
              <a:off x="5715000" y="1702096"/>
              <a:ext cx="2132390" cy="355304"/>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141323" name="Picture 11" descr="http://www.seacoastscience.com/images/SC210%20with%20penny.jpg"/>
          <p:cNvPicPr>
            <a:picLocks noChangeAspect="1" noChangeArrowheads="1"/>
          </p:cNvPicPr>
          <p:nvPr>
            <p:custDataLst>
              <p:tags r:id="rId62"/>
            </p:custDataLst>
          </p:nvPr>
        </p:nvPicPr>
        <p:blipFill>
          <a:blip r:embed="rId114" cstate="print"/>
          <a:srcRect r="3967" b="4571"/>
          <a:stretch>
            <a:fillRect/>
          </a:stretch>
        </p:blipFill>
        <p:spPr bwMode="auto">
          <a:xfrm>
            <a:off x="5638800" y="1069777"/>
            <a:ext cx="1189124" cy="1025395"/>
          </a:xfrm>
          <a:prstGeom prst="rect">
            <a:avLst/>
          </a:prstGeom>
          <a:ln>
            <a:noFill/>
          </a:ln>
          <a:effectLst>
            <a:outerShdw blurRad="292100" dist="139700" dir="2700000" algn="tl" rotWithShape="0">
              <a:srgbClr val="333333">
                <a:alpha val="65000"/>
              </a:srgbClr>
            </a:outerShdw>
          </a:effectLst>
        </p:spPr>
      </p:pic>
      <p:pic>
        <p:nvPicPr>
          <p:cNvPr id="126" name="Picture 7" descr="http://tbn3.google.com/images?q=tbn:4FNv85mmBIQTgM:http://www.theboxcompany.com.my/gallery/boxes/white/White-Box-Close.jpg">
            <a:hlinkClick r:id="rId115"/>
          </p:cNvPr>
          <p:cNvPicPr>
            <a:picLocks noChangeAspect="1" noChangeArrowheads="1"/>
          </p:cNvPicPr>
          <p:nvPr>
            <p:custDataLst>
              <p:tags r:id="rId63"/>
            </p:custDataLst>
          </p:nvPr>
        </p:nvPicPr>
        <p:blipFill>
          <a:blip r:embed="rId116" cstate="print">
            <a:clrChange>
              <a:clrFrom>
                <a:srgbClr val="FFFFFF"/>
              </a:clrFrom>
              <a:clrTo>
                <a:srgbClr val="FFFFFF">
                  <a:alpha val="0"/>
                </a:srgbClr>
              </a:clrTo>
            </a:clrChange>
            <a:lum bright="-10000"/>
          </a:blip>
          <a:srcRect/>
          <a:stretch>
            <a:fillRect/>
          </a:stretch>
        </p:blipFill>
        <p:spPr bwMode="auto">
          <a:xfrm rot="2028654">
            <a:off x="7831160" y="1570858"/>
            <a:ext cx="181519" cy="140531"/>
          </a:xfrm>
          <a:prstGeom prst="rect">
            <a:avLst/>
          </a:prstGeom>
          <a:noFill/>
        </p:spPr>
      </p:pic>
      <p:sp>
        <p:nvSpPr>
          <p:cNvPr id="127" name="TextBox 126"/>
          <p:cNvSpPr txBox="1"/>
          <p:nvPr>
            <p:custDataLst>
              <p:tags r:id="rId64"/>
            </p:custDataLst>
          </p:nvPr>
        </p:nvSpPr>
        <p:spPr>
          <a:xfrm>
            <a:off x="6096000" y="5027474"/>
            <a:ext cx="2971800" cy="1754326"/>
          </a:xfrm>
          <a:prstGeom prst="rect">
            <a:avLst/>
          </a:prstGeom>
          <a:noFill/>
        </p:spPr>
        <p:txBody>
          <a:bodyPr wrap="square" rtlCol="0">
            <a:spAutoFit/>
          </a:bodyPr>
          <a:lstStyle/>
          <a:p>
            <a:pPr algn="r"/>
            <a:r>
              <a:rPr lang="en-US" b="1" u="sng" dirty="0" err="1" smtClean="0"/>
              <a:t>CitiSense</a:t>
            </a:r>
            <a:r>
              <a:rPr lang="en-US" b="1" u="sng" dirty="0" smtClean="0"/>
              <a:t> Team</a:t>
            </a:r>
          </a:p>
          <a:p>
            <a:pPr algn="r"/>
            <a:r>
              <a:rPr lang="en-US" dirty="0" err="1" smtClean="0"/>
              <a:t>Ingolf</a:t>
            </a:r>
            <a:r>
              <a:rPr lang="en-US" dirty="0" smtClean="0"/>
              <a:t> Krueger</a:t>
            </a:r>
          </a:p>
          <a:p>
            <a:pPr algn="r"/>
            <a:r>
              <a:rPr lang="en-US" dirty="0" err="1" smtClean="0"/>
              <a:t>Tajana</a:t>
            </a:r>
            <a:r>
              <a:rPr lang="en-US" dirty="0" smtClean="0"/>
              <a:t> </a:t>
            </a:r>
            <a:r>
              <a:rPr lang="en-US" dirty="0" err="1" smtClean="0"/>
              <a:t>Simunic</a:t>
            </a:r>
            <a:r>
              <a:rPr lang="en-US" dirty="0" smtClean="0"/>
              <a:t> </a:t>
            </a:r>
            <a:r>
              <a:rPr lang="en-US" dirty="0" err="1" smtClean="0"/>
              <a:t>Rosing</a:t>
            </a:r>
            <a:endParaRPr lang="en-US" dirty="0" smtClean="0"/>
          </a:p>
          <a:p>
            <a:pPr algn="r"/>
            <a:r>
              <a:rPr lang="en-US" dirty="0" err="1" smtClean="0"/>
              <a:t>Sanjoy</a:t>
            </a:r>
            <a:r>
              <a:rPr lang="en-US" dirty="0" smtClean="0"/>
              <a:t> </a:t>
            </a:r>
            <a:r>
              <a:rPr lang="en-US" dirty="0" err="1" smtClean="0"/>
              <a:t>Dasgupta</a:t>
            </a:r>
            <a:endParaRPr lang="en-US" dirty="0" smtClean="0"/>
          </a:p>
          <a:p>
            <a:pPr algn="r"/>
            <a:r>
              <a:rPr lang="en-US" dirty="0" err="1" smtClean="0"/>
              <a:t>Hovav</a:t>
            </a:r>
            <a:r>
              <a:rPr lang="en-US" dirty="0" smtClean="0"/>
              <a:t> </a:t>
            </a:r>
            <a:r>
              <a:rPr lang="en-US" dirty="0" err="1" smtClean="0"/>
              <a:t>Shacham</a:t>
            </a:r>
            <a:endParaRPr lang="en-US" dirty="0" smtClean="0"/>
          </a:p>
          <a:p>
            <a:pPr algn="r"/>
            <a:r>
              <a:rPr lang="en-US" dirty="0" smtClean="0"/>
              <a:t>Kevin Patrick (Prev. Medicine)</a:t>
            </a:r>
            <a:endParaRPr lang="en-US" dirty="0"/>
          </a:p>
        </p:txBody>
      </p:sp>
      <p:pic>
        <p:nvPicPr>
          <p:cNvPr id="128" name="Picture 2" descr="C:\Users\Bill\AppData\Local\Microsoft\Windows\Temporary Internet Files\Content.IE5\YX7NFK32\MCj04369980000[1].wmf"/>
          <p:cNvPicPr>
            <a:picLocks noChangeAspect="1" noChangeArrowheads="1"/>
          </p:cNvPicPr>
          <p:nvPr>
            <p:custDataLst>
              <p:tags r:id="rId65"/>
            </p:custDataLst>
          </p:nvPr>
        </p:nvPicPr>
        <p:blipFill>
          <a:blip r:embed="rId117" cstate="print"/>
          <a:stretch>
            <a:fillRect/>
          </a:stretch>
        </p:blipFill>
        <p:spPr bwMode="auto">
          <a:xfrm>
            <a:off x="4267200" y="5919705"/>
            <a:ext cx="1219200" cy="785895"/>
          </a:xfrm>
          <a:prstGeom prst="rect">
            <a:avLst/>
          </a:prstGeom>
          <a:ln>
            <a:noFill/>
          </a:ln>
          <a:effectLst>
            <a:outerShdw blurRad="292100" dist="139700" dir="2700000" algn="tl" rotWithShape="0">
              <a:srgbClr val="333333">
                <a:alpha val="65000"/>
              </a:srgbClr>
            </a:outerShdw>
          </a:effectLst>
        </p:spPr>
      </p:pic>
      <p:cxnSp>
        <p:nvCxnSpPr>
          <p:cNvPr id="129" name="Straight Arrow Connector 128"/>
          <p:cNvCxnSpPr/>
          <p:nvPr>
            <p:custDataLst>
              <p:tags r:id="rId66"/>
            </p:custDataLst>
          </p:nvPr>
        </p:nvCxnSpPr>
        <p:spPr>
          <a:xfrm rot="16200000" flipH="1">
            <a:off x="4012448" y="5207752"/>
            <a:ext cx="814305" cy="609600"/>
          </a:xfrm>
          <a:prstGeom prst="straightConnector1">
            <a:avLst/>
          </a:prstGeom>
          <a:ln w="38100">
            <a:solidFill>
              <a:schemeClr val="tx1"/>
            </a:solidFill>
            <a:headEnd type="none" w="med" len="med"/>
            <a:tailEnd type="triangl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2" name="Can 131"/>
          <p:cNvSpPr/>
          <p:nvPr>
            <p:custDataLst>
              <p:tags r:id="rId67"/>
            </p:custDataLst>
          </p:nvPr>
        </p:nvSpPr>
        <p:spPr>
          <a:xfrm>
            <a:off x="6019800" y="3657600"/>
            <a:ext cx="304800" cy="304800"/>
          </a:xfrm>
          <a:prstGeom prst="can">
            <a:avLst/>
          </a:prstGeom>
          <a:solidFill>
            <a:srgbClr val="92D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200" dirty="0" smtClean="0">
                <a:solidFill>
                  <a:sysClr val="windowText" lastClr="000000"/>
                </a:solidFill>
              </a:rPr>
              <a:t>C/A</a:t>
            </a:r>
            <a:endParaRPr lang="en-US" sz="1200" dirty="0">
              <a:solidFill>
                <a:sysClr val="windowText" lastClr="000000"/>
              </a:solidFill>
            </a:endParaRPr>
          </a:p>
        </p:txBody>
      </p:sp>
      <p:sp>
        <p:nvSpPr>
          <p:cNvPr id="133" name="Can 132"/>
          <p:cNvSpPr/>
          <p:nvPr>
            <p:custDataLst>
              <p:tags r:id="rId68"/>
            </p:custDataLst>
          </p:nvPr>
        </p:nvSpPr>
        <p:spPr>
          <a:xfrm>
            <a:off x="5867400" y="3124200"/>
            <a:ext cx="152400" cy="228600"/>
          </a:xfrm>
          <a:prstGeom prst="can">
            <a:avLst/>
          </a:prstGeom>
          <a:solidFill>
            <a:srgbClr val="92D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dirty="0" smtClean="0">
                <a:solidFill>
                  <a:sysClr val="windowText" lastClr="000000"/>
                </a:solidFill>
              </a:rPr>
              <a:t>L</a:t>
            </a:r>
            <a:endParaRPr lang="en-US" sz="1600" dirty="0">
              <a:solidFill>
                <a:sysClr val="windowText" lastClr="000000"/>
              </a:solidFill>
            </a:endParaRPr>
          </a:p>
        </p:txBody>
      </p:sp>
      <p:sp>
        <p:nvSpPr>
          <p:cNvPr id="134" name="Can 133"/>
          <p:cNvSpPr/>
          <p:nvPr>
            <p:custDataLst>
              <p:tags r:id="rId69"/>
            </p:custDataLst>
          </p:nvPr>
        </p:nvSpPr>
        <p:spPr>
          <a:xfrm>
            <a:off x="8382000" y="3733800"/>
            <a:ext cx="152400" cy="228600"/>
          </a:xfrm>
          <a:prstGeom prst="can">
            <a:avLst/>
          </a:prstGeom>
          <a:solidFill>
            <a:srgbClr val="92D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dirty="0" smtClean="0">
                <a:solidFill>
                  <a:sysClr val="windowText" lastClr="000000"/>
                </a:solidFill>
              </a:rPr>
              <a:t>S</a:t>
            </a:r>
            <a:endParaRPr lang="en-US" sz="1600" dirty="0">
              <a:solidFill>
                <a:sysClr val="windowText" lastClr="000000"/>
              </a:solidFill>
            </a:endParaRPr>
          </a:p>
        </p:txBody>
      </p:sp>
      <p:sp>
        <p:nvSpPr>
          <p:cNvPr id="135" name="Can 134"/>
          <p:cNvSpPr/>
          <p:nvPr>
            <p:custDataLst>
              <p:tags r:id="rId70"/>
            </p:custDataLst>
          </p:nvPr>
        </p:nvSpPr>
        <p:spPr>
          <a:xfrm>
            <a:off x="8025714" y="2566086"/>
            <a:ext cx="228600" cy="304800"/>
          </a:xfrm>
          <a:prstGeom prst="can">
            <a:avLst/>
          </a:prstGeom>
          <a:solidFill>
            <a:srgbClr val="92D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dirty="0" smtClean="0">
                <a:solidFill>
                  <a:sysClr val="windowText" lastClr="000000"/>
                </a:solidFill>
              </a:rPr>
              <a:t>W</a:t>
            </a:r>
            <a:endParaRPr lang="en-US" sz="1600" dirty="0">
              <a:solidFill>
                <a:sysClr val="windowText" lastClr="000000"/>
              </a:solidFill>
            </a:endParaRPr>
          </a:p>
        </p:txBody>
      </p:sp>
      <p:sp>
        <p:nvSpPr>
          <p:cNvPr id="136" name="Can 135"/>
          <p:cNvSpPr/>
          <p:nvPr>
            <p:custDataLst>
              <p:tags r:id="rId71"/>
            </p:custDataLst>
          </p:nvPr>
        </p:nvSpPr>
        <p:spPr>
          <a:xfrm>
            <a:off x="5562600" y="4495800"/>
            <a:ext cx="152400" cy="228600"/>
          </a:xfrm>
          <a:prstGeom prst="can">
            <a:avLst/>
          </a:prstGeom>
          <a:solidFill>
            <a:srgbClr val="92D0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dirty="0" smtClean="0">
                <a:solidFill>
                  <a:sysClr val="windowText" lastClr="000000"/>
                </a:solidFill>
              </a:rPr>
              <a:t>F</a:t>
            </a:r>
            <a:endParaRPr lang="en-US" sz="1600" dirty="0">
              <a:solidFill>
                <a:sysClr val="windowText" lastClr="000000"/>
              </a:solidFill>
            </a:endParaRPr>
          </a:p>
        </p:txBody>
      </p:sp>
      <p:cxnSp>
        <p:nvCxnSpPr>
          <p:cNvPr id="137" name="Straight Arrow Connector 136"/>
          <p:cNvCxnSpPr/>
          <p:nvPr>
            <p:custDataLst>
              <p:tags r:id="rId72"/>
            </p:custDataLst>
          </p:nvPr>
        </p:nvCxnSpPr>
        <p:spPr>
          <a:xfrm rot="10800000">
            <a:off x="5257800" y="3733800"/>
            <a:ext cx="685800" cy="76200"/>
          </a:xfrm>
          <a:prstGeom prst="straightConnector1">
            <a:avLst/>
          </a:prstGeom>
          <a:ln w="38100">
            <a:solidFill>
              <a:schemeClr val="tx1"/>
            </a:solidFill>
            <a:headEnd type="triangle" w="med" len="med"/>
            <a:tailEnd type="triangl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7355" name="Picture 11" descr="http://www.poynter.org/resource/59006/AP_nyc_newsroom.jpg"/>
          <p:cNvPicPr>
            <a:picLocks noChangeAspect="1" noChangeArrowheads="1"/>
          </p:cNvPicPr>
          <p:nvPr>
            <p:custDataLst>
              <p:tags r:id="rId73"/>
            </p:custDataLst>
          </p:nvPr>
        </p:nvPicPr>
        <p:blipFill>
          <a:blip r:embed="rId118" cstate="print">
            <a:grayscl/>
          </a:blip>
          <a:srcRect/>
          <a:stretch>
            <a:fillRect/>
          </a:stretch>
        </p:blipFill>
        <p:spPr bwMode="auto">
          <a:xfrm>
            <a:off x="5333999" y="5538704"/>
            <a:ext cx="1034515" cy="862096"/>
          </a:xfrm>
          <a:prstGeom prst="rect">
            <a:avLst/>
          </a:prstGeom>
          <a:ln>
            <a:noFill/>
          </a:ln>
          <a:effectLst>
            <a:outerShdw blurRad="292100" dist="139700" dir="2700000" algn="tl" rotWithShape="0">
              <a:srgbClr val="333333">
                <a:alpha val="65000"/>
              </a:srgbClr>
            </a:outerShdw>
          </a:effectLst>
        </p:spPr>
      </p:pic>
      <p:cxnSp>
        <p:nvCxnSpPr>
          <p:cNvPr id="141" name="Straight Arrow Connector 140"/>
          <p:cNvCxnSpPr/>
          <p:nvPr>
            <p:custDataLst>
              <p:tags r:id="rId74"/>
            </p:custDataLst>
          </p:nvPr>
        </p:nvCxnSpPr>
        <p:spPr>
          <a:xfrm>
            <a:off x="4572000" y="4876800"/>
            <a:ext cx="914400" cy="585705"/>
          </a:xfrm>
          <a:prstGeom prst="straightConnector1">
            <a:avLst/>
          </a:prstGeom>
          <a:ln w="38100">
            <a:solidFill>
              <a:schemeClr val="tx1"/>
            </a:solidFill>
            <a:headEnd type="none" w="med" len="med"/>
            <a:tailEnd type="triangl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7357" name="Picture 13" descr="http://www.cse.ucsd.edu/~tsohn/images/tim.jpg"/>
          <p:cNvPicPr>
            <a:picLocks noChangeAspect="1" noChangeArrowheads="1"/>
          </p:cNvPicPr>
          <p:nvPr>
            <p:custDataLst>
              <p:tags r:id="rId75"/>
            </p:custDataLst>
          </p:nvPr>
        </p:nvPicPr>
        <p:blipFill>
          <a:blip r:embed="rId119" cstate="print"/>
          <a:srcRect l="2500" r="30000" b="10074"/>
          <a:stretch>
            <a:fillRect/>
          </a:stretch>
        </p:blipFill>
        <p:spPr bwMode="auto">
          <a:xfrm>
            <a:off x="4667250" y="1676400"/>
            <a:ext cx="685800" cy="609600"/>
          </a:xfrm>
          <a:prstGeom prst="rect">
            <a:avLst/>
          </a:prstGeom>
          <a:ln>
            <a:noFill/>
          </a:ln>
          <a:effectLst>
            <a:outerShdw blurRad="292100" dist="139700" dir="2700000" algn="tl" rotWithShape="0">
              <a:srgbClr val="333333">
                <a:alpha val="65000"/>
              </a:srgbClr>
            </a:outerShdw>
          </a:effectLst>
        </p:spPr>
      </p:pic>
      <p:cxnSp>
        <p:nvCxnSpPr>
          <p:cNvPr id="145" name="Straight Arrow Connector 144"/>
          <p:cNvCxnSpPr/>
          <p:nvPr>
            <p:custDataLst>
              <p:tags r:id="rId76"/>
            </p:custDataLst>
          </p:nvPr>
        </p:nvCxnSpPr>
        <p:spPr>
          <a:xfrm rot="5400000">
            <a:off x="4799166" y="2347448"/>
            <a:ext cx="228602" cy="209550"/>
          </a:xfrm>
          <a:prstGeom prst="straightConnector1">
            <a:avLst/>
          </a:prstGeom>
          <a:ln w="38100">
            <a:solidFill>
              <a:schemeClr val="tx1"/>
            </a:solidFill>
            <a:headEnd type="none" w="med" len="med"/>
            <a:tailEnd type="triangl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7358" name="Picture 14" descr="C:\Users\Bill\AppData\Local\Microsoft\Windows\Temporary Internet Files\Content.IE5\00YPL6UR\MPj04015910000[1].jpg"/>
          <p:cNvPicPr>
            <a:picLocks noChangeAspect="1" noChangeArrowheads="1"/>
          </p:cNvPicPr>
          <p:nvPr>
            <p:custDataLst>
              <p:tags r:id="rId77"/>
            </p:custDataLst>
          </p:nvPr>
        </p:nvPicPr>
        <p:blipFill>
          <a:blip r:embed="rId120" cstate="print"/>
          <a:srcRect/>
          <a:stretch>
            <a:fillRect/>
          </a:stretch>
        </p:blipFill>
        <p:spPr bwMode="auto">
          <a:xfrm>
            <a:off x="5638800" y="4929104"/>
            <a:ext cx="1064959" cy="709695"/>
          </a:xfrm>
          <a:prstGeom prst="rect">
            <a:avLst/>
          </a:prstGeom>
          <a:ln>
            <a:noFill/>
          </a:ln>
          <a:effectLst>
            <a:outerShdw blurRad="292100" dist="139700" dir="2700000" algn="tl" rotWithShape="0">
              <a:srgbClr val="333333">
                <a:alpha val="65000"/>
              </a:srgbClr>
            </a:outerShdw>
          </a:effectLst>
        </p:spPr>
      </p:pic>
      <p:cxnSp>
        <p:nvCxnSpPr>
          <p:cNvPr id="146" name="Straight Arrow Connector 145"/>
          <p:cNvCxnSpPr/>
          <p:nvPr>
            <p:custDataLst>
              <p:tags r:id="rId78"/>
            </p:custDataLst>
          </p:nvPr>
        </p:nvCxnSpPr>
        <p:spPr>
          <a:xfrm>
            <a:off x="4800600" y="4648200"/>
            <a:ext cx="762000" cy="357105"/>
          </a:xfrm>
          <a:prstGeom prst="straightConnector1">
            <a:avLst/>
          </a:prstGeom>
          <a:ln w="38100">
            <a:solidFill>
              <a:schemeClr val="tx1"/>
            </a:solidFill>
            <a:headEnd type="none" w="med" len="med"/>
            <a:tailEnd type="triangl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103" name="Group 102"/>
          <p:cNvGrpSpPr/>
          <p:nvPr>
            <p:custDataLst>
              <p:tags r:id="rId79"/>
            </p:custDataLst>
          </p:nvPr>
        </p:nvGrpSpPr>
        <p:grpSpPr>
          <a:xfrm>
            <a:off x="6096000" y="1566662"/>
            <a:ext cx="914400" cy="1024138"/>
            <a:chOff x="6569384" y="1978223"/>
            <a:chExt cx="914400" cy="1024138"/>
          </a:xfrm>
        </p:grpSpPr>
        <p:pic>
          <p:nvPicPr>
            <p:cNvPr id="47106" name="Picture 2" descr="http://myexperience.sourceforge.net/images/beltworn_msp.png"/>
            <p:cNvPicPr>
              <a:picLocks noChangeAspect="1" noChangeArrowheads="1"/>
            </p:cNvPicPr>
            <p:nvPr>
              <p:custDataLst>
                <p:tags r:id="rId81"/>
              </p:custDataLst>
            </p:nvPr>
          </p:nvPicPr>
          <p:blipFill>
            <a:blip r:embed="rId121" cstate="print">
              <a:clrChange>
                <a:clrFrom>
                  <a:srgbClr val="A1A2A2"/>
                </a:clrFrom>
                <a:clrTo>
                  <a:srgbClr val="A1A2A2">
                    <a:alpha val="0"/>
                  </a:srgbClr>
                </a:clrTo>
              </a:clrChange>
              <a:lum bright="20000" contrast="40000"/>
            </a:blip>
            <a:srcRect l="5564" t="2689" r="73309" b="69450"/>
            <a:stretch>
              <a:fillRect/>
            </a:stretch>
          </p:blipFill>
          <p:spPr bwMode="auto">
            <a:xfrm>
              <a:off x="6705600" y="2209800"/>
              <a:ext cx="714574" cy="792561"/>
            </a:xfrm>
            <a:prstGeom prst="rect">
              <a:avLst/>
            </a:prstGeom>
            <a:ln>
              <a:noFill/>
            </a:ln>
            <a:effectLst>
              <a:outerShdw blurRad="292100" dist="139700" dir="2700000" algn="tl" rotWithShape="0">
                <a:srgbClr val="333333">
                  <a:alpha val="65000"/>
                </a:srgbClr>
              </a:outerShdw>
            </a:effectLst>
          </p:spPr>
        </p:pic>
        <p:sp>
          <p:nvSpPr>
            <p:cNvPr id="101" name="TextBox 100"/>
            <p:cNvSpPr txBox="1"/>
            <p:nvPr>
              <p:custDataLst>
                <p:tags r:id="rId82"/>
              </p:custDataLst>
            </p:nvPr>
          </p:nvSpPr>
          <p:spPr>
            <a:xfrm>
              <a:off x="6569384" y="1978223"/>
              <a:ext cx="914400" cy="307777"/>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en-US" sz="1400" dirty="0" smtClean="0">
                  <a:solidFill>
                    <a:schemeClr val="bg1"/>
                  </a:solidFill>
                </a:rPr>
                <a:t>Intel MSP</a:t>
              </a:r>
              <a:endParaRPr lang="en-US" sz="1400" dirty="0">
                <a:solidFill>
                  <a:schemeClr val="bg1"/>
                </a:solidFill>
              </a:endParaRPr>
            </a:p>
          </p:txBody>
        </p:sp>
      </p:grpSp>
      <p:pic>
        <p:nvPicPr>
          <p:cNvPr id="104" name="Picture 2" descr="http://myexperience.sourceforge.net/images/beltworn_msp.png"/>
          <p:cNvPicPr>
            <a:picLocks noChangeAspect="1" noChangeArrowheads="1"/>
          </p:cNvPicPr>
          <p:nvPr>
            <p:custDataLst>
              <p:tags r:id="rId80"/>
            </p:custDataLst>
          </p:nvPr>
        </p:nvPicPr>
        <p:blipFill>
          <a:blip r:embed="rId122" cstate="print">
            <a:clrChange>
              <a:clrFrom>
                <a:srgbClr val="A1A2A2"/>
              </a:clrFrom>
              <a:clrTo>
                <a:srgbClr val="A1A2A2">
                  <a:alpha val="0"/>
                </a:srgbClr>
              </a:clrTo>
            </a:clrChange>
            <a:lum bright="20000" contrast="40000"/>
          </a:blip>
          <a:srcRect l="5564" t="2689" r="73309" b="69450"/>
          <a:stretch>
            <a:fillRect/>
          </a:stretch>
        </p:blipFill>
        <p:spPr bwMode="auto">
          <a:xfrm>
            <a:off x="6810537" y="2057400"/>
            <a:ext cx="123663" cy="137160"/>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p:transition spd="med" advTm="387911">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7349"/>
                                        </p:tgtEl>
                                        <p:attrNameLst>
                                          <p:attrName>style.visibility</p:attrName>
                                        </p:attrNameLst>
                                      </p:cBhvr>
                                      <p:to>
                                        <p:strVal val="visible"/>
                                      </p:to>
                                    </p:set>
                                    <p:animEffect transition="in" filter="fade">
                                      <p:cBhvr>
                                        <p:cTn id="7" dur="500"/>
                                        <p:tgtEl>
                                          <p:spTgt spid="573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1323"/>
                                        </p:tgtEl>
                                        <p:attrNameLst>
                                          <p:attrName>style.visibility</p:attrName>
                                        </p:attrNameLst>
                                      </p:cBhvr>
                                      <p:to>
                                        <p:strVal val="visible"/>
                                      </p:to>
                                    </p:set>
                                    <p:animEffect transition="in" filter="fade">
                                      <p:cBhvr>
                                        <p:cTn id="12" dur="1000"/>
                                        <p:tgtEl>
                                          <p:spTgt spid="14132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7"/>
                                        </p:tgtEl>
                                        <p:attrNameLst>
                                          <p:attrName>style.visibility</p:attrName>
                                        </p:attrNameLst>
                                      </p:cBhvr>
                                      <p:to>
                                        <p:strVal val="visible"/>
                                      </p:to>
                                    </p:set>
                                    <p:animEffect transition="in" filter="fade">
                                      <p:cBhvr>
                                        <p:cTn id="15" dur="1000"/>
                                        <p:tgtEl>
                                          <p:spTgt spid="9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6"/>
                                        </p:tgtEl>
                                        <p:attrNameLst>
                                          <p:attrName>style.visibility</p:attrName>
                                        </p:attrNameLst>
                                      </p:cBhvr>
                                      <p:to>
                                        <p:strVal val="visible"/>
                                      </p:to>
                                    </p:set>
                                    <p:animEffect transition="in" filter="fade">
                                      <p:cBhvr>
                                        <p:cTn id="18" dur="1000"/>
                                        <p:tgtEl>
                                          <p:spTgt spid="9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25"/>
                                        </p:tgtEl>
                                        <p:attrNameLst>
                                          <p:attrName>style.visibility</p:attrName>
                                        </p:attrNameLst>
                                      </p:cBhvr>
                                      <p:to>
                                        <p:strVal val="visible"/>
                                      </p:to>
                                    </p:set>
                                    <p:animEffect transition="in" filter="wipe(left)">
                                      <p:cBhvr>
                                        <p:cTn id="23" dur="500"/>
                                        <p:tgtEl>
                                          <p:spTgt spid="125"/>
                                        </p:tgtEl>
                                      </p:cBhvr>
                                    </p:animEffect>
                                  </p:childTnLst>
                                </p:cTn>
                              </p:par>
                            </p:childTnLst>
                          </p:cTn>
                        </p:par>
                        <p:par>
                          <p:cTn id="24" fill="hold">
                            <p:stCondLst>
                              <p:cond delay="500"/>
                            </p:stCondLst>
                            <p:childTnLst>
                              <p:par>
                                <p:cTn id="25" presetID="1" presetClass="entr" presetSubtype="0" fill="hold" nodeType="afterEffect">
                                  <p:stCondLst>
                                    <p:cond delay="0"/>
                                  </p:stCondLst>
                                  <p:childTnLst>
                                    <p:set>
                                      <p:cBhvr>
                                        <p:cTn id="26" dur="1" fill="hold">
                                          <p:stCondLst>
                                            <p:cond delay="0"/>
                                          </p:stCondLst>
                                        </p:cTn>
                                        <p:tgtEl>
                                          <p:spTgt spid="126"/>
                                        </p:tgtEl>
                                        <p:attrNameLst>
                                          <p:attrName>style.visibility</p:attrName>
                                        </p:attrNameLst>
                                      </p:cBhvr>
                                      <p:to>
                                        <p:strVal val="visible"/>
                                      </p:to>
                                    </p:set>
                                  </p:childTnLst>
                                </p:cTn>
                              </p:par>
                            </p:childTnLst>
                          </p:cTn>
                        </p:par>
                        <p:par>
                          <p:cTn id="27" fill="hold">
                            <p:stCondLst>
                              <p:cond delay="500"/>
                            </p:stCondLst>
                            <p:childTnLst>
                              <p:par>
                                <p:cTn id="28" presetID="22" presetClass="entr" presetSubtype="8" fill="hold" nodeType="afterEffect">
                                  <p:stCondLst>
                                    <p:cond delay="1000"/>
                                  </p:stCondLst>
                                  <p:childTnLst>
                                    <p:set>
                                      <p:cBhvr>
                                        <p:cTn id="29" dur="1" fill="hold">
                                          <p:stCondLst>
                                            <p:cond delay="0"/>
                                          </p:stCondLst>
                                        </p:cTn>
                                        <p:tgtEl>
                                          <p:spTgt spid="85"/>
                                        </p:tgtEl>
                                        <p:attrNameLst>
                                          <p:attrName>style.visibility</p:attrName>
                                        </p:attrNameLst>
                                      </p:cBhvr>
                                      <p:to>
                                        <p:strVal val="visible"/>
                                      </p:to>
                                    </p:set>
                                    <p:animEffect transition="in" filter="wipe(left)">
                                      <p:cBhvr>
                                        <p:cTn id="30" dur="500"/>
                                        <p:tgtEl>
                                          <p:spTgt spid="8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03"/>
                                        </p:tgtEl>
                                        <p:attrNameLst>
                                          <p:attrName>style.visibility</p:attrName>
                                        </p:attrNameLst>
                                      </p:cBhvr>
                                      <p:to>
                                        <p:strVal val="visible"/>
                                      </p:to>
                                    </p:set>
                                    <p:animEffect transition="in" filter="fade">
                                      <p:cBhvr>
                                        <p:cTn id="35" dur="1000"/>
                                        <p:tgtEl>
                                          <p:spTgt spid="10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04"/>
                                        </p:tgtEl>
                                        <p:attrNameLst>
                                          <p:attrName>style.visibility</p:attrName>
                                        </p:attrNameLst>
                                      </p:cBhvr>
                                      <p:to>
                                        <p:strVal val="visible"/>
                                      </p:to>
                                    </p:set>
                                    <p:animEffect transition="in" filter="fade">
                                      <p:cBhvr>
                                        <p:cTn id="40" dur="500"/>
                                        <p:tgtEl>
                                          <p:spTgt spid="104"/>
                                        </p:tgtEl>
                                      </p:cBhvr>
                                    </p:animEffect>
                                  </p:childTnLst>
                                </p:cTn>
                              </p:par>
                              <p:par>
                                <p:cTn id="41" presetID="63" presetClass="path" presetSubtype="0" accel="50000" decel="50000" fill="hold" nodeType="withEffect">
                                  <p:stCondLst>
                                    <p:cond delay="0"/>
                                  </p:stCondLst>
                                  <p:childTnLst>
                                    <p:animMotion origin="layout" path="M -2.5E-6 1.39255E-6 L 0.18177 -0.04326 " pathEditMode="relative" rAng="0" ptsTypes="AA">
                                      <p:cBhvr>
                                        <p:cTn id="42" dur="500" fill="hold"/>
                                        <p:tgtEl>
                                          <p:spTgt spid="104"/>
                                        </p:tgtEl>
                                        <p:attrNameLst>
                                          <p:attrName>ppt_x</p:attrName>
                                          <p:attrName>ppt_y</p:attrName>
                                        </p:attrNameLst>
                                      </p:cBhvr>
                                      <p:rCtr x="91" y="-22"/>
                                    </p:animMotion>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fade">
                                      <p:cBhvr>
                                        <p:cTn id="47" dur="500"/>
                                        <p:tgtEl>
                                          <p:spTgt spid="63"/>
                                        </p:tgtEl>
                                      </p:cBhvr>
                                    </p:animEffect>
                                  </p:childTnLst>
                                </p:cTn>
                              </p:par>
                              <p:par>
                                <p:cTn id="48" presetID="10" presetClass="entr" presetSubtype="0" fill="hold" nodeType="withEffect">
                                  <p:stCondLst>
                                    <p:cond delay="0"/>
                                  </p:stCondLst>
                                  <p:childTnLst>
                                    <p:set>
                                      <p:cBhvr>
                                        <p:cTn id="49" dur="1" fill="hold">
                                          <p:stCondLst>
                                            <p:cond delay="0"/>
                                          </p:stCondLst>
                                        </p:cTn>
                                        <p:tgtEl>
                                          <p:spTgt spid="65"/>
                                        </p:tgtEl>
                                        <p:attrNameLst>
                                          <p:attrName>style.visibility</p:attrName>
                                        </p:attrNameLst>
                                      </p:cBhvr>
                                      <p:to>
                                        <p:strVal val="visible"/>
                                      </p:to>
                                    </p:set>
                                    <p:animEffect transition="in" filter="fade">
                                      <p:cBhvr>
                                        <p:cTn id="50" dur="500"/>
                                        <p:tgtEl>
                                          <p:spTgt spid="65"/>
                                        </p:tgtEl>
                                      </p:cBhvr>
                                    </p:animEffect>
                                  </p:childTnLst>
                                </p:cTn>
                              </p:par>
                              <p:par>
                                <p:cTn id="51" presetID="10" presetClass="entr" presetSubtype="0" fill="hold" nodeType="withEffect">
                                  <p:stCondLst>
                                    <p:cond delay="0"/>
                                  </p:stCondLst>
                                  <p:childTnLst>
                                    <p:set>
                                      <p:cBhvr>
                                        <p:cTn id="52" dur="1" fill="hold">
                                          <p:stCondLst>
                                            <p:cond delay="0"/>
                                          </p:stCondLst>
                                        </p:cTn>
                                        <p:tgtEl>
                                          <p:spTgt spid="67"/>
                                        </p:tgtEl>
                                        <p:attrNameLst>
                                          <p:attrName>style.visibility</p:attrName>
                                        </p:attrNameLst>
                                      </p:cBhvr>
                                      <p:to>
                                        <p:strVal val="visible"/>
                                      </p:to>
                                    </p:set>
                                    <p:animEffect transition="in" filter="fade">
                                      <p:cBhvr>
                                        <p:cTn id="53" dur="500"/>
                                        <p:tgtEl>
                                          <p:spTgt spid="67"/>
                                        </p:tgtEl>
                                      </p:cBhvr>
                                    </p:animEffect>
                                  </p:childTnLst>
                                </p:cTn>
                              </p:par>
                            </p:childTnLst>
                          </p:cTn>
                        </p:par>
                        <p:par>
                          <p:cTn id="54" fill="hold">
                            <p:stCondLst>
                              <p:cond delay="500"/>
                            </p:stCondLst>
                            <p:childTnLst>
                              <p:par>
                                <p:cTn id="55" presetID="10" presetClass="entr" presetSubtype="0" fill="hold" nodeType="afterEffect">
                                  <p:stCondLst>
                                    <p:cond delay="0"/>
                                  </p:stCondLst>
                                  <p:childTnLst>
                                    <p:set>
                                      <p:cBhvr>
                                        <p:cTn id="56" dur="1" fill="hold">
                                          <p:stCondLst>
                                            <p:cond delay="0"/>
                                          </p:stCondLst>
                                        </p:cTn>
                                        <p:tgtEl>
                                          <p:spTgt spid="71"/>
                                        </p:tgtEl>
                                        <p:attrNameLst>
                                          <p:attrName>style.visibility</p:attrName>
                                        </p:attrNameLst>
                                      </p:cBhvr>
                                      <p:to>
                                        <p:strVal val="visible"/>
                                      </p:to>
                                    </p:set>
                                    <p:animEffect transition="in" filter="fade">
                                      <p:cBhvr>
                                        <p:cTn id="57" dur="500"/>
                                        <p:tgtEl>
                                          <p:spTgt spid="71"/>
                                        </p:tgtEl>
                                      </p:cBhvr>
                                    </p:animEffect>
                                  </p:childTnLst>
                                </p:cTn>
                              </p:par>
                              <p:par>
                                <p:cTn id="58" presetID="10" presetClass="entr" presetSubtype="0" fill="hold" nodeType="withEffect">
                                  <p:stCondLst>
                                    <p:cond delay="0"/>
                                  </p:stCondLst>
                                  <p:childTnLst>
                                    <p:set>
                                      <p:cBhvr>
                                        <p:cTn id="59" dur="1" fill="hold">
                                          <p:stCondLst>
                                            <p:cond delay="0"/>
                                          </p:stCondLst>
                                        </p:cTn>
                                        <p:tgtEl>
                                          <p:spTgt spid="70"/>
                                        </p:tgtEl>
                                        <p:attrNameLst>
                                          <p:attrName>style.visibility</p:attrName>
                                        </p:attrNameLst>
                                      </p:cBhvr>
                                      <p:to>
                                        <p:strVal val="visible"/>
                                      </p:to>
                                    </p:set>
                                    <p:animEffect transition="in" filter="fade">
                                      <p:cBhvr>
                                        <p:cTn id="60" dur="500"/>
                                        <p:tgtEl>
                                          <p:spTgt spid="70"/>
                                        </p:tgtEl>
                                      </p:cBhvr>
                                    </p:animEffect>
                                  </p:childTnLst>
                                </p:cTn>
                              </p:par>
                              <p:par>
                                <p:cTn id="61" presetID="10" presetClass="entr" presetSubtype="0" fill="hold" nodeType="withEffect">
                                  <p:stCondLst>
                                    <p:cond delay="0"/>
                                  </p:stCondLst>
                                  <p:childTnLst>
                                    <p:set>
                                      <p:cBhvr>
                                        <p:cTn id="62" dur="1" fill="hold">
                                          <p:stCondLst>
                                            <p:cond delay="0"/>
                                          </p:stCondLst>
                                        </p:cTn>
                                        <p:tgtEl>
                                          <p:spTgt spid="80"/>
                                        </p:tgtEl>
                                        <p:attrNameLst>
                                          <p:attrName>style.visibility</p:attrName>
                                        </p:attrNameLst>
                                      </p:cBhvr>
                                      <p:to>
                                        <p:strVal val="visible"/>
                                      </p:to>
                                    </p:set>
                                    <p:animEffect transition="in" filter="fade">
                                      <p:cBhvr>
                                        <p:cTn id="63" dur="500"/>
                                        <p:tgtEl>
                                          <p:spTgt spid="80"/>
                                        </p:tgtEl>
                                      </p:cBhvr>
                                    </p:animEffect>
                                  </p:childTnLst>
                                </p:cTn>
                              </p:par>
                            </p:childTnLst>
                          </p:cTn>
                        </p:par>
                        <p:par>
                          <p:cTn id="64" fill="hold">
                            <p:stCondLst>
                              <p:cond delay="1000"/>
                            </p:stCondLst>
                            <p:childTnLst>
                              <p:par>
                                <p:cTn id="65" presetID="10" presetClass="entr" presetSubtype="0" fill="hold" nodeType="afterEffect">
                                  <p:stCondLst>
                                    <p:cond delay="0"/>
                                  </p:stCondLst>
                                  <p:childTnLst>
                                    <p:set>
                                      <p:cBhvr>
                                        <p:cTn id="66" dur="1" fill="hold">
                                          <p:stCondLst>
                                            <p:cond delay="0"/>
                                          </p:stCondLst>
                                        </p:cTn>
                                        <p:tgtEl>
                                          <p:spTgt spid="74"/>
                                        </p:tgtEl>
                                        <p:attrNameLst>
                                          <p:attrName>style.visibility</p:attrName>
                                        </p:attrNameLst>
                                      </p:cBhvr>
                                      <p:to>
                                        <p:strVal val="visible"/>
                                      </p:to>
                                    </p:set>
                                    <p:animEffect transition="in" filter="fade">
                                      <p:cBhvr>
                                        <p:cTn id="67" dur="500"/>
                                        <p:tgtEl>
                                          <p:spTgt spid="74"/>
                                        </p:tgtEl>
                                      </p:cBhvr>
                                    </p:animEffect>
                                  </p:childTnLst>
                                </p:cTn>
                              </p:par>
                              <p:par>
                                <p:cTn id="68" presetID="10" presetClass="entr" presetSubtype="0" fill="hold" nodeType="withEffect">
                                  <p:stCondLst>
                                    <p:cond delay="0"/>
                                  </p:stCondLst>
                                  <p:childTnLst>
                                    <p:set>
                                      <p:cBhvr>
                                        <p:cTn id="69" dur="1" fill="hold">
                                          <p:stCondLst>
                                            <p:cond delay="0"/>
                                          </p:stCondLst>
                                        </p:cTn>
                                        <p:tgtEl>
                                          <p:spTgt spid="77"/>
                                        </p:tgtEl>
                                        <p:attrNameLst>
                                          <p:attrName>style.visibility</p:attrName>
                                        </p:attrNameLst>
                                      </p:cBhvr>
                                      <p:to>
                                        <p:strVal val="visible"/>
                                      </p:to>
                                    </p:set>
                                    <p:animEffect transition="in" filter="fade">
                                      <p:cBhvr>
                                        <p:cTn id="70" dur="500"/>
                                        <p:tgtEl>
                                          <p:spTgt spid="77"/>
                                        </p:tgtEl>
                                      </p:cBhvr>
                                    </p:animEffect>
                                  </p:childTnLst>
                                </p:cTn>
                              </p:par>
                              <p:par>
                                <p:cTn id="71" presetID="10" presetClass="entr" presetSubtype="0" fill="hold" nodeType="withEffect">
                                  <p:stCondLst>
                                    <p:cond delay="0"/>
                                  </p:stCondLst>
                                  <p:childTnLst>
                                    <p:set>
                                      <p:cBhvr>
                                        <p:cTn id="72" dur="1" fill="hold">
                                          <p:stCondLst>
                                            <p:cond delay="0"/>
                                          </p:stCondLst>
                                        </p:cTn>
                                        <p:tgtEl>
                                          <p:spTgt spid="64"/>
                                        </p:tgtEl>
                                        <p:attrNameLst>
                                          <p:attrName>style.visibility</p:attrName>
                                        </p:attrNameLst>
                                      </p:cBhvr>
                                      <p:to>
                                        <p:strVal val="visible"/>
                                      </p:to>
                                    </p:set>
                                    <p:animEffect transition="in" filter="fade">
                                      <p:cBhvr>
                                        <p:cTn id="73" dur="500"/>
                                        <p:tgtEl>
                                          <p:spTgt spid="64"/>
                                        </p:tgtEl>
                                      </p:cBhvr>
                                    </p:animEffect>
                                  </p:childTnLst>
                                </p:cTn>
                              </p:par>
                            </p:childTnLst>
                          </p:cTn>
                        </p:par>
                        <p:par>
                          <p:cTn id="74" fill="hold">
                            <p:stCondLst>
                              <p:cond delay="1500"/>
                            </p:stCondLst>
                            <p:childTnLst>
                              <p:par>
                                <p:cTn id="75" presetID="10" presetClass="entr" presetSubtype="0" fill="hold" nodeType="afterEffect">
                                  <p:stCondLst>
                                    <p:cond delay="0"/>
                                  </p:stCondLst>
                                  <p:childTnLst>
                                    <p:set>
                                      <p:cBhvr>
                                        <p:cTn id="76" dur="1" fill="hold">
                                          <p:stCondLst>
                                            <p:cond delay="0"/>
                                          </p:stCondLst>
                                        </p:cTn>
                                        <p:tgtEl>
                                          <p:spTgt spid="72"/>
                                        </p:tgtEl>
                                        <p:attrNameLst>
                                          <p:attrName>style.visibility</p:attrName>
                                        </p:attrNameLst>
                                      </p:cBhvr>
                                      <p:to>
                                        <p:strVal val="visible"/>
                                      </p:to>
                                    </p:set>
                                    <p:animEffect transition="in" filter="fade">
                                      <p:cBhvr>
                                        <p:cTn id="77" dur="500"/>
                                        <p:tgtEl>
                                          <p:spTgt spid="72"/>
                                        </p:tgtEl>
                                      </p:cBhvr>
                                    </p:animEffect>
                                  </p:childTnLst>
                                </p:cTn>
                              </p:par>
                              <p:par>
                                <p:cTn id="78" presetID="10" presetClass="entr" presetSubtype="0" fill="hold" nodeType="withEffect">
                                  <p:stCondLst>
                                    <p:cond delay="0"/>
                                  </p:stCondLst>
                                  <p:childTnLst>
                                    <p:set>
                                      <p:cBhvr>
                                        <p:cTn id="79" dur="1" fill="hold">
                                          <p:stCondLst>
                                            <p:cond delay="0"/>
                                          </p:stCondLst>
                                        </p:cTn>
                                        <p:tgtEl>
                                          <p:spTgt spid="73"/>
                                        </p:tgtEl>
                                        <p:attrNameLst>
                                          <p:attrName>style.visibility</p:attrName>
                                        </p:attrNameLst>
                                      </p:cBhvr>
                                      <p:to>
                                        <p:strVal val="visible"/>
                                      </p:to>
                                    </p:set>
                                    <p:animEffect transition="in" filter="fade">
                                      <p:cBhvr>
                                        <p:cTn id="80" dur="500"/>
                                        <p:tgtEl>
                                          <p:spTgt spid="73"/>
                                        </p:tgtEl>
                                      </p:cBhvr>
                                    </p:animEffect>
                                  </p:childTnLst>
                                </p:cTn>
                              </p:par>
                              <p:par>
                                <p:cTn id="81" presetID="10" presetClass="entr" presetSubtype="0" fill="hold" nodeType="withEffect">
                                  <p:stCondLst>
                                    <p:cond delay="0"/>
                                  </p:stCondLst>
                                  <p:childTnLst>
                                    <p:set>
                                      <p:cBhvr>
                                        <p:cTn id="82" dur="1" fill="hold">
                                          <p:stCondLst>
                                            <p:cond delay="0"/>
                                          </p:stCondLst>
                                        </p:cTn>
                                        <p:tgtEl>
                                          <p:spTgt spid="78"/>
                                        </p:tgtEl>
                                        <p:attrNameLst>
                                          <p:attrName>style.visibility</p:attrName>
                                        </p:attrNameLst>
                                      </p:cBhvr>
                                      <p:to>
                                        <p:strVal val="visible"/>
                                      </p:to>
                                    </p:set>
                                    <p:animEffect transition="in" filter="fade">
                                      <p:cBhvr>
                                        <p:cTn id="83" dur="500"/>
                                        <p:tgtEl>
                                          <p:spTgt spid="78"/>
                                        </p:tgtEl>
                                      </p:cBhvr>
                                    </p:animEffect>
                                  </p:childTnLst>
                                </p:cTn>
                              </p:par>
                            </p:childTnLst>
                          </p:cTn>
                        </p:par>
                        <p:par>
                          <p:cTn id="84" fill="hold">
                            <p:stCondLst>
                              <p:cond delay="2000"/>
                            </p:stCondLst>
                            <p:childTnLst>
                              <p:par>
                                <p:cTn id="85" presetID="10" presetClass="entr" presetSubtype="0" fill="hold" nodeType="afterEffect">
                                  <p:stCondLst>
                                    <p:cond delay="0"/>
                                  </p:stCondLst>
                                  <p:childTnLst>
                                    <p:set>
                                      <p:cBhvr>
                                        <p:cTn id="86" dur="1" fill="hold">
                                          <p:stCondLst>
                                            <p:cond delay="0"/>
                                          </p:stCondLst>
                                        </p:cTn>
                                        <p:tgtEl>
                                          <p:spTgt spid="66"/>
                                        </p:tgtEl>
                                        <p:attrNameLst>
                                          <p:attrName>style.visibility</p:attrName>
                                        </p:attrNameLst>
                                      </p:cBhvr>
                                      <p:to>
                                        <p:strVal val="visible"/>
                                      </p:to>
                                    </p:set>
                                    <p:animEffect transition="in" filter="fade">
                                      <p:cBhvr>
                                        <p:cTn id="87" dur="500"/>
                                        <p:tgtEl>
                                          <p:spTgt spid="66"/>
                                        </p:tgtEl>
                                      </p:cBhvr>
                                    </p:animEffect>
                                  </p:childTnLst>
                                </p:cTn>
                              </p:par>
                              <p:par>
                                <p:cTn id="88" presetID="10" presetClass="entr" presetSubtype="0" fill="hold" nodeType="withEffect">
                                  <p:stCondLst>
                                    <p:cond delay="0"/>
                                  </p:stCondLst>
                                  <p:childTnLst>
                                    <p:set>
                                      <p:cBhvr>
                                        <p:cTn id="89" dur="1" fill="hold">
                                          <p:stCondLst>
                                            <p:cond delay="0"/>
                                          </p:stCondLst>
                                        </p:cTn>
                                        <p:tgtEl>
                                          <p:spTgt spid="75"/>
                                        </p:tgtEl>
                                        <p:attrNameLst>
                                          <p:attrName>style.visibility</p:attrName>
                                        </p:attrNameLst>
                                      </p:cBhvr>
                                      <p:to>
                                        <p:strVal val="visible"/>
                                      </p:to>
                                    </p:set>
                                    <p:animEffect transition="in" filter="fade">
                                      <p:cBhvr>
                                        <p:cTn id="90" dur="500"/>
                                        <p:tgtEl>
                                          <p:spTgt spid="75"/>
                                        </p:tgtEl>
                                      </p:cBhvr>
                                    </p:animEffect>
                                  </p:childTnLst>
                                </p:cTn>
                              </p:par>
                              <p:par>
                                <p:cTn id="91" presetID="10" presetClass="entr" presetSubtype="0" fill="hold" nodeType="withEffect">
                                  <p:stCondLst>
                                    <p:cond delay="0"/>
                                  </p:stCondLst>
                                  <p:childTnLst>
                                    <p:set>
                                      <p:cBhvr>
                                        <p:cTn id="92" dur="1" fill="hold">
                                          <p:stCondLst>
                                            <p:cond delay="0"/>
                                          </p:stCondLst>
                                        </p:cTn>
                                        <p:tgtEl>
                                          <p:spTgt spid="79"/>
                                        </p:tgtEl>
                                        <p:attrNameLst>
                                          <p:attrName>style.visibility</p:attrName>
                                        </p:attrNameLst>
                                      </p:cBhvr>
                                      <p:to>
                                        <p:strVal val="visible"/>
                                      </p:to>
                                    </p:set>
                                    <p:animEffect transition="in" filter="fade">
                                      <p:cBhvr>
                                        <p:cTn id="93" dur="500"/>
                                        <p:tgtEl>
                                          <p:spTgt spid="79"/>
                                        </p:tgtEl>
                                      </p:cBhvr>
                                    </p:animEffect>
                                  </p:childTnLst>
                                </p:cTn>
                              </p:par>
                              <p:par>
                                <p:cTn id="94" presetID="10" presetClass="entr" presetSubtype="0" fill="hold" nodeType="withEffect">
                                  <p:stCondLst>
                                    <p:cond delay="0"/>
                                  </p:stCondLst>
                                  <p:childTnLst>
                                    <p:set>
                                      <p:cBhvr>
                                        <p:cTn id="95" dur="1" fill="hold">
                                          <p:stCondLst>
                                            <p:cond delay="0"/>
                                          </p:stCondLst>
                                        </p:cTn>
                                        <p:tgtEl>
                                          <p:spTgt spid="81"/>
                                        </p:tgtEl>
                                        <p:attrNameLst>
                                          <p:attrName>style.visibility</p:attrName>
                                        </p:attrNameLst>
                                      </p:cBhvr>
                                      <p:to>
                                        <p:strVal val="visible"/>
                                      </p:to>
                                    </p:set>
                                    <p:animEffect transition="in" filter="fade">
                                      <p:cBhvr>
                                        <p:cTn id="96" dur="500"/>
                                        <p:tgtEl>
                                          <p:spTgt spid="81"/>
                                        </p:tgtEl>
                                      </p:cBhvr>
                                    </p:animEffect>
                                  </p:childTnLst>
                                </p:cTn>
                              </p:par>
                            </p:childTnLst>
                          </p:cTn>
                        </p:par>
                      </p:childTnLst>
                    </p:cTn>
                  </p:par>
                  <p:par>
                    <p:cTn id="97" fill="hold">
                      <p:stCondLst>
                        <p:cond delay="indefinite"/>
                      </p:stCondLst>
                      <p:childTnLst>
                        <p:par>
                          <p:cTn id="98" fill="hold">
                            <p:stCondLst>
                              <p:cond delay="0"/>
                            </p:stCondLst>
                            <p:childTnLst>
                              <p:par>
                                <p:cTn id="99" presetID="23" presetClass="entr" presetSubtype="16" fill="hold" nodeType="clickEffect">
                                  <p:stCondLst>
                                    <p:cond delay="0"/>
                                  </p:stCondLst>
                                  <p:childTnLst>
                                    <p:set>
                                      <p:cBhvr>
                                        <p:cTn id="100" dur="1" fill="hold">
                                          <p:stCondLst>
                                            <p:cond delay="0"/>
                                          </p:stCondLst>
                                        </p:cTn>
                                        <p:tgtEl>
                                          <p:spTgt spid="107"/>
                                        </p:tgtEl>
                                        <p:attrNameLst>
                                          <p:attrName>style.visibility</p:attrName>
                                        </p:attrNameLst>
                                      </p:cBhvr>
                                      <p:to>
                                        <p:strVal val="visible"/>
                                      </p:to>
                                    </p:set>
                                    <p:anim calcmode="lin" valueType="num">
                                      <p:cBhvr>
                                        <p:cTn id="101" dur="500" fill="hold"/>
                                        <p:tgtEl>
                                          <p:spTgt spid="107"/>
                                        </p:tgtEl>
                                        <p:attrNameLst>
                                          <p:attrName>ppt_w</p:attrName>
                                        </p:attrNameLst>
                                      </p:cBhvr>
                                      <p:tavLst>
                                        <p:tav tm="0">
                                          <p:val>
                                            <p:fltVal val="0"/>
                                          </p:val>
                                        </p:tav>
                                        <p:tav tm="100000">
                                          <p:val>
                                            <p:strVal val="#ppt_w"/>
                                          </p:val>
                                        </p:tav>
                                      </p:tavLst>
                                    </p:anim>
                                    <p:anim calcmode="lin" valueType="num">
                                      <p:cBhvr>
                                        <p:cTn id="102" dur="500" fill="hold"/>
                                        <p:tgtEl>
                                          <p:spTgt spid="107"/>
                                        </p:tgtEl>
                                        <p:attrNameLst>
                                          <p:attrName>ppt_h</p:attrName>
                                        </p:attrNameLst>
                                      </p:cBhvr>
                                      <p:tavLst>
                                        <p:tav tm="0">
                                          <p:val>
                                            <p:fltVal val="0"/>
                                          </p:val>
                                        </p:tav>
                                        <p:tav tm="100000">
                                          <p:val>
                                            <p:strVal val="#ppt_h"/>
                                          </p:val>
                                        </p:tav>
                                      </p:tavLst>
                                    </p:anim>
                                  </p:childTnLst>
                                </p:cTn>
                              </p:par>
                            </p:childTnLst>
                          </p:cTn>
                        </p:par>
                      </p:childTnLst>
                    </p:cTn>
                  </p:par>
                  <p:par>
                    <p:cTn id="103" fill="hold">
                      <p:stCondLst>
                        <p:cond delay="indefinite"/>
                      </p:stCondLst>
                      <p:childTnLst>
                        <p:par>
                          <p:cTn id="104" fill="hold">
                            <p:stCondLst>
                              <p:cond delay="0"/>
                            </p:stCondLst>
                            <p:childTnLst>
                              <p:par>
                                <p:cTn id="105" presetID="9" presetClass="entr" presetSubtype="0" fill="hold" grpId="0" nodeType="clickEffect">
                                  <p:stCondLst>
                                    <p:cond delay="0"/>
                                  </p:stCondLst>
                                  <p:childTnLst>
                                    <p:set>
                                      <p:cBhvr>
                                        <p:cTn id="106" dur="1" fill="hold">
                                          <p:stCondLst>
                                            <p:cond delay="0"/>
                                          </p:stCondLst>
                                        </p:cTn>
                                        <p:tgtEl>
                                          <p:spTgt spid="132"/>
                                        </p:tgtEl>
                                        <p:attrNameLst>
                                          <p:attrName>style.visibility</p:attrName>
                                        </p:attrNameLst>
                                      </p:cBhvr>
                                      <p:to>
                                        <p:strVal val="visible"/>
                                      </p:to>
                                    </p:set>
                                    <p:animEffect transition="in" filter="dissolve">
                                      <p:cBhvr>
                                        <p:cTn id="107" dur="500"/>
                                        <p:tgtEl>
                                          <p:spTgt spid="132"/>
                                        </p:tgtEl>
                                      </p:cBhvr>
                                    </p:animEffect>
                                  </p:childTnLst>
                                </p:cTn>
                              </p:par>
                              <p:par>
                                <p:cTn id="108" presetID="22" presetClass="entr" presetSubtype="8" fill="hold" nodeType="withEffect">
                                  <p:stCondLst>
                                    <p:cond delay="0"/>
                                  </p:stCondLst>
                                  <p:childTnLst>
                                    <p:set>
                                      <p:cBhvr>
                                        <p:cTn id="109" dur="1" fill="hold">
                                          <p:stCondLst>
                                            <p:cond delay="0"/>
                                          </p:stCondLst>
                                        </p:cTn>
                                        <p:tgtEl>
                                          <p:spTgt spid="137"/>
                                        </p:tgtEl>
                                        <p:attrNameLst>
                                          <p:attrName>style.visibility</p:attrName>
                                        </p:attrNameLst>
                                      </p:cBhvr>
                                      <p:to>
                                        <p:strVal val="visible"/>
                                      </p:to>
                                    </p:set>
                                    <p:animEffect transition="in" filter="wipe(left)">
                                      <p:cBhvr>
                                        <p:cTn id="110" dur="1000"/>
                                        <p:tgtEl>
                                          <p:spTgt spid="137"/>
                                        </p:tgtEl>
                                      </p:cBhvr>
                                    </p:animEffect>
                                  </p:childTnLst>
                                </p:cTn>
                              </p:par>
                            </p:childTnLst>
                          </p:cTn>
                        </p:par>
                        <p:par>
                          <p:cTn id="111" fill="hold">
                            <p:stCondLst>
                              <p:cond delay="1000"/>
                            </p:stCondLst>
                            <p:childTnLst>
                              <p:par>
                                <p:cTn id="112" presetID="22" presetClass="entr" presetSubtype="2" fill="hold" nodeType="afterEffect">
                                  <p:stCondLst>
                                    <p:cond delay="0"/>
                                  </p:stCondLst>
                                  <p:childTnLst>
                                    <p:set>
                                      <p:cBhvr>
                                        <p:cTn id="113" dur="1" fill="hold">
                                          <p:stCondLst>
                                            <p:cond delay="0"/>
                                          </p:stCondLst>
                                        </p:cTn>
                                        <p:tgtEl>
                                          <p:spTgt spid="137"/>
                                        </p:tgtEl>
                                        <p:attrNameLst>
                                          <p:attrName>style.visibility</p:attrName>
                                        </p:attrNameLst>
                                      </p:cBhvr>
                                      <p:to>
                                        <p:strVal val="visible"/>
                                      </p:to>
                                    </p:set>
                                    <p:animEffect transition="in" filter="wipe(right)">
                                      <p:cBhvr>
                                        <p:cTn id="114" dur="500"/>
                                        <p:tgtEl>
                                          <p:spTgt spid="137"/>
                                        </p:tgtEl>
                                      </p:cBhvr>
                                    </p:animEffect>
                                  </p:childTnLst>
                                </p:cTn>
                              </p:par>
                            </p:childTnLst>
                          </p:cTn>
                        </p:par>
                      </p:childTnLst>
                    </p:cTn>
                  </p:par>
                  <p:par>
                    <p:cTn id="115" fill="hold">
                      <p:stCondLst>
                        <p:cond delay="indefinite"/>
                      </p:stCondLst>
                      <p:childTnLst>
                        <p:par>
                          <p:cTn id="116" fill="hold">
                            <p:stCondLst>
                              <p:cond delay="0"/>
                            </p:stCondLst>
                            <p:childTnLst>
                              <p:par>
                                <p:cTn id="117" presetID="6" presetClass="emph" presetSubtype="0" fill="hold" nodeType="clickEffect">
                                  <p:stCondLst>
                                    <p:cond delay="0"/>
                                  </p:stCondLst>
                                  <p:childTnLst>
                                    <p:animScale>
                                      <p:cBhvr>
                                        <p:cTn id="118" dur="500" fill="hold"/>
                                        <p:tgtEl>
                                          <p:spTgt spid="102"/>
                                        </p:tgtEl>
                                      </p:cBhvr>
                                      <p:by x="150000" y="150000"/>
                                    </p:animScale>
                                  </p:childTnLst>
                                </p:cTn>
                              </p:par>
                              <p:par>
                                <p:cTn id="119" presetID="22" presetClass="entr" presetSubtype="2" fill="hold" nodeType="withEffect">
                                  <p:stCondLst>
                                    <p:cond delay="0"/>
                                  </p:stCondLst>
                                  <p:childTnLst>
                                    <p:set>
                                      <p:cBhvr>
                                        <p:cTn id="120" dur="1" fill="hold">
                                          <p:stCondLst>
                                            <p:cond delay="0"/>
                                          </p:stCondLst>
                                        </p:cTn>
                                        <p:tgtEl>
                                          <p:spTgt spid="108"/>
                                        </p:tgtEl>
                                        <p:attrNameLst>
                                          <p:attrName>style.visibility</p:attrName>
                                        </p:attrNameLst>
                                      </p:cBhvr>
                                      <p:to>
                                        <p:strVal val="visible"/>
                                      </p:to>
                                    </p:set>
                                    <p:animEffect transition="in" filter="wipe(right)">
                                      <p:cBhvr>
                                        <p:cTn id="121" dur="1000"/>
                                        <p:tgtEl>
                                          <p:spTgt spid="108"/>
                                        </p:tgtEl>
                                      </p:cBhvr>
                                    </p:animEffect>
                                  </p:childTnLst>
                                </p:cTn>
                              </p:par>
                            </p:childTnLst>
                          </p:cTn>
                        </p:par>
                        <p:par>
                          <p:cTn id="122" fill="hold">
                            <p:stCondLst>
                              <p:cond delay="1000"/>
                            </p:stCondLst>
                            <p:childTnLst>
                              <p:par>
                                <p:cTn id="123" presetID="6" presetClass="emph" presetSubtype="0" fill="hold" nodeType="afterEffect">
                                  <p:stCondLst>
                                    <p:cond delay="0"/>
                                  </p:stCondLst>
                                  <p:childTnLst>
                                    <p:animScale>
                                      <p:cBhvr>
                                        <p:cTn id="124" dur="500" fill="hold"/>
                                        <p:tgtEl>
                                          <p:spTgt spid="102"/>
                                        </p:tgtEl>
                                      </p:cBhvr>
                                      <p:by x="66000" y="66000"/>
                                    </p:animScale>
                                  </p:childTnLst>
                                </p:cTn>
                              </p:par>
                            </p:childTnLst>
                          </p:cTn>
                        </p:par>
                      </p:childTnLst>
                    </p:cTn>
                  </p:par>
                  <p:par>
                    <p:cTn id="125" fill="hold">
                      <p:stCondLst>
                        <p:cond delay="indefinite"/>
                      </p:stCondLst>
                      <p:childTnLst>
                        <p:par>
                          <p:cTn id="126" fill="hold">
                            <p:stCondLst>
                              <p:cond delay="0"/>
                            </p:stCondLst>
                            <p:childTnLst>
                              <p:par>
                                <p:cTn id="127" presetID="22" presetClass="entr" presetSubtype="8" fill="hold" nodeType="clickEffect">
                                  <p:stCondLst>
                                    <p:cond delay="0"/>
                                  </p:stCondLst>
                                  <p:childTnLst>
                                    <p:set>
                                      <p:cBhvr>
                                        <p:cTn id="128" dur="1" fill="hold">
                                          <p:stCondLst>
                                            <p:cond delay="0"/>
                                          </p:stCondLst>
                                        </p:cTn>
                                        <p:tgtEl>
                                          <p:spTgt spid="129"/>
                                        </p:tgtEl>
                                        <p:attrNameLst>
                                          <p:attrName>style.visibility</p:attrName>
                                        </p:attrNameLst>
                                      </p:cBhvr>
                                      <p:to>
                                        <p:strVal val="visible"/>
                                      </p:to>
                                    </p:set>
                                    <p:animEffect transition="in" filter="wipe(left)">
                                      <p:cBhvr>
                                        <p:cTn id="129" dur="500"/>
                                        <p:tgtEl>
                                          <p:spTgt spid="129"/>
                                        </p:tgtEl>
                                      </p:cBhvr>
                                    </p:animEffect>
                                  </p:childTnLst>
                                </p:cTn>
                              </p:par>
                              <p:par>
                                <p:cTn id="130" presetID="10" presetClass="entr" presetSubtype="0" fill="hold" nodeType="withEffect">
                                  <p:stCondLst>
                                    <p:cond delay="0"/>
                                  </p:stCondLst>
                                  <p:childTnLst>
                                    <p:set>
                                      <p:cBhvr>
                                        <p:cTn id="131" dur="1" fill="hold">
                                          <p:stCondLst>
                                            <p:cond delay="0"/>
                                          </p:stCondLst>
                                        </p:cTn>
                                        <p:tgtEl>
                                          <p:spTgt spid="128"/>
                                        </p:tgtEl>
                                        <p:attrNameLst>
                                          <p:attrName>style.visibility</p:attrName>
                                        </p:attrNameLst>
                                      </p:cBhvr>
                                      <p:to>
                                        <p:strVal val="visible"/>
                                      </p:to>
                                    </p:set>
                                    <p:animEffect transition="in" filter="fade">
                                      <p:cBhvr>
                                        <p:cTn id="132" dur="500"/>
                                        <p:tgtEl>
                                          <p:spTgt spid="128"/>
                                        </p:tgtEl>
                                      </p:cBhvr>
                                    </p:animEffect>
                                  </p:childTnLst>
                                </p:cTn>
                              </p:par>
                            </p:childTnLst>
                          </p:cTn>
                        </p:par>
                      </p:childTnLst>
                    </p:cTn>
                  </p:par>
                  <p:par>
                    <p:cTn id="133" fill="hold">
                      <p:stCondLst>
                        <p:cond delay="indefinite"/>
                      </p:stCondLst>
                      <p:childTnLst>
                        <p:par>
                          <p:cTn id="134" fill="hold">
                            <p:stCondLst>
                              <p:cond delay="0"/>
                            </p:stCondLst>
                            <p:childTnLst>
                              <p:par>
                                <p:cTn id="135" presetID="22" presetClass="entr" presetSubtype="8" fill="hold" nodeType="clickEffect">
                                  <p:stCondLst>
                                    <p:cond delay="0"/>
                                  </p:stCondLst>
                                  <p:childTnLst>
                                    <p:set>
                                      <p:cBhvr>
                                        <p:cTn id="136" dur="1" fill="hold">
                                          <p:stCondLst>
                                            <p:cond delay="0"/>
                                          </p:stCondLst>
                                        </p:cTn>
                                        <p:tgtEl>
                                          <p:spTgt spid="141"/>
                                        </p:tgtEl>
                                        <p:attrNameLst>
                                          <p:attrName>style.visibility</p:attrName>
                                        </p:attrNameLst>
                                      </p:cBhvr>
                                      <p:to>
                                        <p:strVal val="visible"/>
                                      </p:to>
                                    </p:set>
                                    <p:animEffect transition="in" filter="wipe(left)">
                                      <p:cBhvr>
                                        <p:cTn id="137" dur="500"/>
                                        <p:tgtEl>
                                          <p:spTgt spid="141"/>
                                        </p:tgtEl>
                                      </p:cBhvr>
                                    </p:animEffect>
                                  </p:childTnLst>
                                </p:cTn>
                              </p:par>
                              <p:par>
                                <p:cTn id="138" presetID="10" presetClass="entr" presetSubtype="0" fill="hold" nodeType="withEffect">
                                  <p:stCondLst>
                                    <p:cond delay="0"/>
                                  </p:stCondLst>
                                  <p:childTnLst>
                                    <p:set>
                                      <p:cBhvr>
                                        <p:cTn id="139" dur="1" fill="hold">
                                          <p:stCondLst>
                                            <p:cond delay="0"/>
                                          </p:stCondLst>
                                        </p:cTn>
                                        <p:tgtEl>
                                          <p:spTgt spid="57355"/>
                                        </p:tgtEl>
                                        <p:attrNameLst>
                                          <p:attrName>style.visibility</p:attrName>
                                        </p:attrNameLst>
                                      </p:cBhvr>
                                      <p:to>
                                        <p:strVal val="visible"/>
                                      </p:to>
                                    </p:set>
                                    <p:animEffect transition="in" filter="fade">
                                      <p:cBhvr>
                                        <p:cTn id="140" dur="500"/>
                                        <p:tgtEl>
                                          <p:spTgt spid="57355"/>
                                        </p:tgtEl>
                                      </p:cBhvr>
                                    </p:animEffect>
                                  </p:childTnLst>
                                </p:cTn>
                              </p:par>
                            </p:childTnLst>
                          </p:cTn>
                        </p:par>
                      </p:childTnLst>
                    </p:cTn>
                  </p:par>
                  <p:par>
                    <p:cTn id="141" fill="hold">
                      <p:stCondLst>
                        <p:cond delay="indefinite"/>
                      </p:stCondLst>
                      <p:childTnLst>
                        <p:par>
                          <p:cTn id="142" fill="hold">
                            <p:stCondLst>
                              <p:cond delay="0"/>
                            </p:stCondLst>
                            <p:childTnLst>
                              <p:par>
                                <p:cTn id="143" presetID="22" presetClass="entr" presetSubtype="8" fill="hold" nodeType="clickEffect">
                                  <p:stCondLst>
                                    <p:cond delay="0"/>
                                  </p:stCondLst>
                                  <p:childTnLst>
                                    <p:set>
                                      <p:cBhvr>
                                        <p:cTn id="144" dur="1" fill="hold">
                                          <p:stCondLst>
                                            <p:cond delay="0"/>
                                          </p:stCondLst>
                                        </p:cTn>
                                        <p:tgtEl>
                                          <p:spTgt spid="146"/>
                                        </p:tgtEl>
                                        <p:attrNameLst>
                                          <p:attrName>style.visibility</p:attrName>
                                        </p:attrNameLst>
                                      </p:cBhvr>
                                      <p:to>
                                        <p:strVal val="visible"/>
                                      </p:to>
                                    </p:set>
                                    <p:animEffect transition="in" filter="wipe(left)">
                                      <p:cBhvr>
                                        <p:cTn id="145" dur="500"/>
                                        <p:tgtEl>
                                          <p:spTgt spid="146"/>
                                        </p:tgtEl>
                                      </p:cBhvr>
                                    </p:animEffect>
                                  </p:childTnLst>
                                </p:cTn>
                              </p:par>
                              <p:par>
                                <p:cTn id="146" presetID="10" presetClass="entr" presetSubtype="0" fill="hold" nodeType="withEffect">
                                  <p:stCondLst>
                                    <p:cond delay="0"/>
                                  </p:stCondLst>
                                  <p:childTnLst>
                                    <p:set>
                                      <p:cBhvr>
                                        <p:cTn id="147" dur="1" fill="hold">
                                          <p:stCondLst>
                                            <p:cond delay="0"/>
                                          </p:stCondLst>
                                        </p:cTn>
                                        <p:tgtEl>
                                          <p:spTgt spid="57358"/>
                                        </p:tgtEl>
                                        <p:attrNameLst>
                                          <p:attrName>style.visibility</p:attrName>
                                        </p:attrNameLst>
                                      </p:cBhvr>
                                      <p:to>
                                        <p:strVal val="visible"/>
                                      </p:to>
                                    </p:set>
                                    <p:animEffect transition="in" filter="fade">
                                      <p:cBhvr>
                                        <p:cTn id="148" dur="500"/>
                                        <p:tgtEl>
                                          <p:spTgt spid="57358"/>
                                        </p:tgtEl>
                                      </p:cBhvr>
                                    </p:animEffect>
                                  </p:childTnLst>
                                </p:cTn>
                              </p:par>
                            </p:childTnLst>
                          </p:cTn>
                        </p:par>
                      </p:childTnLst>
                    </p:cTn>
                  </p:par>
                  <p:par>
                    <p:cTn id="149" fill="hold">
                      <p:stCondLst>
                        <p:cond delay="indefinite"/>
                      </p:stCondLst>
                      <p:childTnLst>
                        <p:par>
                          <p:cTn id="150" fill="hold">
                            <p:stCondLst>
                              <p:cond delay="0"/>
                            </p:stCondLst>
                            <p:childTnLst>
                              <p:par>
                                <p:cTn id="151" presetID="9" presetClass="entr" presetSubtype="0" fill="hold" grpId="0" nodeType="clickEffect">
                                  <p:stCondLst>
                                    <p:cond delay="0"/>
                                  </p:stCondLst>
                                  <p:childTnLst>
                                    <p:set>
                                      <p:cBhvr>
                                        <p:cTn id="152" dur="1" fill="hold">
                                          <p:stCondLst>
                                            <p:cond delay="0"/>
                                          </p:stCondLst>
                                        </p:cTn>
                                        <p:tgtEl>
                                          <p:spTgt spid="136"/>
                                        </p:tgtEl>
                                        <p:attrNameLst>
                                          <p:attrName>style.visibility</p:attrName>
                                        </p:attrNameLst>
                                      </p:cBhvr>
                                      <p:to>
                                        <p:strVal val="visible"/>
                                      </p:to>
                                    </p:set>
                                    <p:animEffect transition="in" filter="dissolve">
                                      <p:cBhvr>
                                        <p:cTn id="153" dur="500"/>
                                        <p:tgtEl>
                                          <p:spTgt spid="136"/>
                                        </p:tgtEl>
                                      </p:cBhvr>
                                    </p:animEffect>
                                  </p:childTnLst>
                                </p:cTn>
                              </p:par>
                            </p:childTnLst>
                          </p:cTn>
                        </p:par>
                        <p:par>
                          <p:cTn id="154" fill="hold">
                            <p:stCondLst>
                              <p:cond delay="500"/>
                            </p:stCondLst>
                            <p:childTnLst>
                              <p:par>
                                <p:cTn id="155" presetID="9" presetClass="entr" presetSubtype="0" fill="hold" grpId="0" nodeType="afterEffect">
                                  <p:stCondLst>
                                    <p:cond delay="0"/>
                                  </p:stCondLst>
                                  <p:childTnLst>
                                    <p:set>
                                      <p:cBhvr>
                                        <p:cTn id="156" dur="1" fill="hold">
                                          <p:stCondLst>
                                            <p:cond delay="0"/>
                                          </p:stCondLst>
                                        </p:cTn>
                                        <p:tgtEl>
                                          <p:spTgt spid="134"/>
                                        </p:tgtEl>
                                        <p:attrNameLst>
                                          <p:attrName>style.visibility</p:attrName>
                                        </p:attrNameLst>
                                      </p:cBhvr>
                                      <p:to>
                                        <p:strVal val="visible"/>
                                      </p:to>
                                    </p:set>
                                    <p:animEffect transition="in" filter="dissolve">
                                      <p:cBhvr>
                                        <p:cTn id="157" dur="500"/>
                                        <p:tgtEl>
                                          <p:spTgt spid="134"/>
                                        </p:tgtEl>
                                      </p:cBhvr>
                                    </p:animEffect>
                                  </p:childTnLst>
                                </p:cTn>
                              </p:par>
                            </p:childTnLst>
                          </p:cTn>
                        </p:par>
                        <p:par>
                          <p:cTn id="158" fill="hold">
                            <p:stCondLst>
                              <p:cond delay="1000"/>
                            </p:stCondLst>
                            <p:childTnLst>
                              <p:par>
                                <p:cTn id="159" presetID="9" presetClass="entr" presetSubtype="0" fill="hold" grpId="0" nodeType="afterEffect">
                                  <p:stCondLst>
                                    <p:cond delay="0"/>
                                  </p:stCondLst>
                                  <p:childTnLst>
                                    <p:set>
                                      <p:cBhvr>
                                        <p:cTn id="160" dur="1" fill="hold">
                                          <p:stCondLst>
                                            <p:cond delay="0"/>
                                          </p:stCondLst>
                                        </p:cTn>
                                        <p:tgtEl>
                                          <p:spTgt spid="133"/>
                                        </p:tgtEl>
                                        <p:attrNameLst>
                                          <p:attrName>style.visibility</p:attrName>
                                        </p:attrNameLst>
                                      </p:cBhvr>
                                      <p:to>
                                        <p:strVal val="visible"/>
                                      </p:to>
                                    </p:set>
                                    <p:animEffect transition="in" filter="dissolve">
                                      <p:cBhvr>
                                        <p:cTn id="161" dur="500"/>
                                        <p:tgtEl>
                                          <p:spTgt spid="133"/>
                                        </p:tgtEl>
                                      </p:cBhvr>
                                    </p:animEffect>
                                  </p:childTnLst>
                                </p:cTn>
                              </p:par>
                            </p:childTnLst>
                          </p:cTn>
                        </p:par>
                        <p:par>
                          <p:cTn id="162" fill="hold">
                            <p:stCondLst>
                              <p:cond delay="1500"/>
                            </p:stCondLst>
                            <p:childTnLst>
                              <p:par>
                                <p:cTn id="163" presetID="9" presetClass="entr" presetSubtype="0" fill="hold" grpId="0" nodeType="afterEffect">
                                  <p:stCondLst>
                                    <p:cond delay="0"/>
                                  </p:stCondLst>
                                  <p:childTnLst>
                                    <p:set>
                                      <p:cBhvr>
                                        <p:cTn id="164" dur="1" fill="hold">
                                          <p:stCondLst>
                                            <p:cond delay="0"/>
                                          </p:stCondLst>
                                        </p:cTn>
                                        <p:tgtEl>
                                          <p:spTgt spid="135"/>
                                        </p:tgtEl>
                                        <p:attrNameLst>
                                          <p:attrName>style.visibility</p:attrName>
                                        </p:attrNameLst>
                                      </p:cBhvr>
                                      <p:to>
                                        <p:strVal val="visible"/>
                                      </p:to>
                                    </p:set>
                                    <p:animEffect transition="in" filter="dissolve">
                                      <p:cBhvr>
                                        <p:cTn id="165" dur="500"/>
                                        <p:tgtEl>
                                          <p:spTgt spid="135"/>
                                        </p:tgtEl>
                                      </p:cBhvr>
                                    </p:animEffect>
                                  </p:childTnLst>
                                </p:cTn>
                              </p:par>
                            </p:childTnLst>
                          </p:cTn>
                        </p:par>
                      </p:childTnLst>
                    </p:cTn>
                  </p:par>
                  <p:par>
                    <p:cTn id="166" fill="hold">
                      <p:stCondLst>
                        <p:cond delay="indefinite"/>
                      </p:stCondLst>
                      <p:childTnLst>
                        <p:par>
                          <p:cTn id="167" fill="hold">
                            <p:stCondLst>
                              <p:cond delay="0"/>
                            </p:stCondLst>
                            <p:childTnLst>
                              <p:par>
                                <p:cTn id="168" presetID="10" presetClass="entr" presetSubtype="0" fill="hold" nodeType="clickEffect">
                                  <p:stCondLst>
                                    <p:cond delay="0"/>
                                  </p:stCondLst>
                                  <p:childTnLst>
                                    <p:set>
                                      <p:cBhvr>
                                        <p:cTn id="169" dur="1" fill="hold">
                                          <p:stCondLst>
                                            <p:cond delay="0"/>
                                          </p:stCondLst>
                                        </p:cTn>
                                        <p:tgtEl>
                                          <p:spTgt spid="57357"/>
                                        </p:tgtEl>
                                        <p:attrNameLst>
                                          <p:attrName>style.visibility</p:attrName>
                                        </p:attrNameLst>
                                      </p:cBhvr>
                                      <p:to>
                                        <p:strVal val="visible"/>
                                      </p:to>
                                    </p:set>
                                    <p:animEffect transition="in" filter="fade">
                                      <p:cBhvr>
                                        <p:cTn id="170" dur="500"/>
                                        <p:tgtEl>
                                          <p:spTgt spid="57357"/>
                                        </p:tgtEl>
                                      </p:cBhvr>
                                    </p:animEffect>
                                  </p:childTnLst>
                                </p:cTn>
                              </p:par>
                              <p:par>
                                <p:cTn id="171" presetID="22" presetClass="entr" presetSubtype="1" fill="hold" nodeType="withEffect">
                                  <p:stCondLst>
                                    <p:cond delay="0"/>
                                  </p:stCondLst>
                                  <p:childTnLst>
                                    <p:set>
                                      <p:cBhvr>
                                        <p:cTn id="172" dur="1" fill="hold">
                                          <p:stCondLst>
                                            <p:cond delay="0"/>
                                          </p:stCondLst>
                                        </p:cTn>
                                        <p:tgtEl>
                                          <p:spTgt spid="145"/>
                                        </p:tgtEl>
                                        <p:attrNameLst>
                                          <p:attrName>style.visibility</p:attrName>
                                        </p:attrNameLst>
                                      </p:cBhvr>
                                      <p:to>
                                        <p:strVal val="visible"/>
                                      </p:to>
                                    </p:set>
                                    <p:animEffect transition="in" filter="wipe(up)">
                                      <p:cBhvr>
                                        <p:cTn id="173" dur="500"/>
                                        <p:tgtEl>
                                          <p:spTgt spid="145"/>
                                        </p:tgtEl>
                                      </p:cBhvr>
                                    </p:animEffect>
                                  </p:childTnLst>
                                </p:cTn>
                              </p:par>
                            </p:childTnLst>
                          </p:cTn>
                        </p:par>
                      </p:childTnLst>
                    </p:cTn>
                  </p:par>
                  <p:par>
                    <p:cTn id="174" fill="hold">
                      <p:stCondLst>
                        <p:cond delay="indefinite"/>
                      </p:stCondLst>
                      <p:childTnLst>
                        <p:par>
                          <p:cTn id="175" fill="hold">
                            <p:stCondLst>
                              <p:cond delay="0"/>
                            </p:stCondLst>
                            <p:childTnLst>
                              <p:par>
                                <p:cTn id="176" presetID="9" presetClass="entr" presetSubtype="0" fill="hold" grpId="0" nodeType="clickEffect">
                                  <p:stCondLst>
                                    <p:cond delay="0"/>
                                  </p:stCondLst>
                                  <p:childTnLst>
                                    <p:set>
                                      <p:cBhvr>
                                        <p:cTn id="177" dur="1" fill="hold">
                                          <p:stCondLst>
                                            <p:cond delay="0"/>
                                          </p:stCondLst>
                                        </p:cTn>
                                        <p:tgtEl>
                                          <p:spTgt spid="127"/>
                                        </p:tgtEl>
                                        <p:attrNameLst>
                                          <p:attrName>style.visibility</p:attrName>
                                        </p:attrNameLst>
                                      </p:cBhvr>
                                      <p:to>
                                        <p:strVal val="visible"/>
                                      </p:to>
                                    </p:set>
                                    <p:animEffect transition="in" filter="dissolve">
                                      <p:cBhvr>
                                        <p:cTn id="178"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P spid="97" grpId="0"/>
      <p:bldP spid="127" grpId="0"/>
      <p:bldP spid="132" grpId="0" animBg="1"/>
      <p:bldP spid="133" grpId="0" animBg="1"/>
      <p:bldP spid="134" grpId="0" animBg="1"/>
      <p:bldP spid="135" grpId="0" animBg="1"/>
      <p:bldP spid="13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US" dirty="0" smtClean="0"/>
              <a:t>An idea long in coming…</a:t>
            </a:r>
            <a:endParaRPr lang="en-US" dirty="0"/>
          </a:p>
        </p:txBody>
      </p:sp>
      <p:grpSp>
        <p:nvGrpSpPr>
          <p:cNvPr id="21" name="Group 20"/>
          <p:cNvGrpSpPr/>
          <p:nvPr>
            <p:custDataLst>
              <p:tags r:id="rId3"/>
            </p:custDataLst>
          </p:nvPr>
        </p:nvGrpSpPr>
        <p:grpSpPr>
          <a:xfrm>
            <a:off x="4419600" y="494883"/>
            <a:ext cx="2514600" cy="2629317"/>
            <a:chOff x="6629400" y="118646"/>
            <a:chExt cx="2514600" cy="2629317"/>
          </a:xfrm>
        </p:grpSpPr>
        <p:pic>
          <p:nvPicPr>
            <p:cNvPr id="142341" name="Picture 5"/>
            <p:cNvPicPr>
              <a:picLocks noChangeAspect="1" noChangeArrowheads="1"/>
            </p:cNvPicPr>
            <p:nvPr>
              <p:custDataLst>
                <p:tags r:id="rId27"/>
              </p:custDataLst>
            </p:nvPr>
          </p:nvPicPr>
          <p:blipFill>
            <a:blip r:embed="rId30" cstate="print"/>
            <a:srcRect/>
            <a:stretch>
              <a:fillRect/>
            </a:stretch>
          </p:blipFill>
          <p:spPr bwMode="auto">
            <a:xfrm>
              <a:off x="6629400" y="381000"/>
              <a:ext cx="2433638" cy="2366963"/>
            </a:xfrm>
            <a:prstGeom prst="rect">
              <a:avLst/>
            </a:prstGeom>
            <a:ln>
              <a:noFill/>
            </a:ln>
            <a:effectLst>
              <a:outerShdw blurRad="292100" dist="139700" dir="2700000" algn="tl" rotWithShape="0">
                <a:srgbClr val="333333">
                  <a:alpha val="65000"/>
                </a:srgbClr>
              </a:outerShdw>
            </a:effectLst>
          </p:spPr>
        </p:pic>
        <p:sp>
          <p:nvSpPr>
            <p:cNvPr id="17" name="Rectangle 16"/>
            <p:cNvSpPr/>
            <p:nvPr>
              <p:custDataLst>
                <p:tags r:id="rId28"/>
              </p:custDataLst>
            </p:nvPr>
          </p:nvSpPr>
          <p:spPr>
            <a:xfrm>
              <a:off x="8542553" y="118646"/>
              <a:ext cx="601447" cy="338554"/>
            </a:xfrm>
            <a:prstGeom prst="rect">
              <a:avLst/>
            </a:prstGeom>
            <a:effectLst>
              <a:outerShdw blurRad="76200" dist="38100" dir="2700000" algn="tl" rotWithShape="0">
                <a:prstClr val="black">
                  <a:alpha val="40000"/>
                </a:prstClr>
              </a:outerShdw>
            </a:effectLst>
          </p:spPr>
          <p:txBody>
            <a:bodyPr wrap="none">
              <a:spAutoFit/>
            </a:bodyPr>
            <a:lstStyle/>
            <a:p>
              <a:pPr algn="r"/>
              <a:r>
                <a:rPr lang="en-US" sz="1600" dirty="0" smtClean="0"/>
                <a:t>2008</a:t>
              </a:r>
              <a:endParaRPr lang="en-US" sz="1600" dirty="0"/>
            </a:p>
          </p:txBody>
        </p:sp>
      </p:grpSp>
      <p:sp>
        <p:nvSpPr>
          <p:cNvPr id="4" name="Slide Number Placeholder 3"/>
          <p:cNvSpPr>
            <a:spLocks noGrp="1"/>
          </p:cNvSpPr>
          <p:nvPr>
            <p:ph type="sldNum" sz="quarter" idx="12"/>
            <p:custDataLst>
              <p:tags r:id="rId4"/>
            </p:custDataLst>
          </p:nvPr>
        </p:nvSpPr>
        <p:spPr/>
        <p:txBody>
          <a:bodyPr/>
          <a:lstStyle/>
          <a:p>
            <a:fld id="{B72D1917-259D-4232-B42C-EAC33CA2F09A}" type="slidenum">
              <a:rPr lang="en-US" smtClean="0"/>
              <a:pPr/>
              <a:t>11</a:t>
            </a:fld>
            <a:endParaRPr lang="en-US"/>
          </a:p>
        </p:txBody>
      </p:sp>
      <p:grpSp>
        <p:nvGrpSpPr>
          <p:cNvPr id="16" name="Group 15"/>
          <p:cNvGrpSpPr/>
          <p:nvPr>
            <p:custDataLst>
              <p:tags r:id="rId5"/>
            </p:custDataLst>
          </p:nvPr>
        </p:nvGrpSpPr>
        <p:grpSpPr>
          <a:xfrm>
            <a:off x="228600" y="685800"/>
            <a:ext cx="1232348" cy="2209801"/>
            <a:chOff x="457200" y="830222"/>
            <a:chExt cx="1576141" cy="2754353"/>
          </a:xfrm>
        </p:grpSpPr>
        <p:pic>
          <p:nvPicPr>
            <p:cNvPr id="142338" name="Picture 2"/>
            <p:cNvPicPr>
              <a:picLocks noChangeAspect="1" noChangeArrowheads="1"/>
            </p:cNvPicPr>
            <p:nvPr>
              <p:custDataLst>
                <p:tags r:id="rId25"/>
              </p:custDataLst>
            </p:nvPr>
          </p:nvPicPr>
          <p:blipFill>
            <a:blip r:embed="rId31" cstate="print"/>
            <a:srcRect/>
            <a:stretch>
              <a:fillRect/>
            </a:stretch>
          </p:blipFill>
          <p:spPr bwMode="auto">
            <a:xfrm>
              <a:off x="457200" y="1143000"/>
              <a:ext cx="1576141" cy="2441575"/>
            </a:xfrm>
            <a:prstGeom prst="rect">
              <a:avLst/>
            </a:prstGeom>
            <a:ln>
              <a:noFill/>
            </a:ln>
            <a:effectLst>
              <a:outerShdw blurRad="292100" dist="139700" dir="2700000" algn="tl" rotWithShape="0">
                <a:srgbClr val="333333">
                  <a:alpha val="65000"/>
                </a:srgbClr>
              </a:outerShdw>
            </a:effectLst>
          </p:spPr>
        </p:pic>
        <p:sp>
          <p:nvSpPr>
            <p:cNvPr id="12" name="Rectangle 11"/>
            <p:cNvSpPr/>
            <p:nvPr>
              <p:custDataLst>
                <p:tags r:id="rId26"/>
              </p:custDataLst>
            </p:nvPr>
          </p:nvSpPr>
          <p:spPr>
            <a:xfrm>
              <a:off x="1415077" y="830222"/>
              <a:ext cx="601446" cy="338554"/>
            </a:xfrm>
            <a:prstGeom prst="rect">
              <a:avLst/>
            </a:prstGeom>
            <a:effectLst>
              <a:outerShdw blurRad="76200" dist="38100" dir="2700000" algn="tl" rotWithShape="0">
                <a:prstClr val="black">
                  <a:alpha val="40000"/>
                </a:prstClr>
              </a:outerShdw>
            </a:effectLst>
          </p:spPr>
          <p:txBody>
            <a:bodyPr wrap="none">
              <a:spAutoFit/>
            </a:bodyPr>
            <a:lstStyle/>
            <a:p>
              <a:r>
                <a:rPr lang="en-US" sz="1600" dirty="0" smtClean="0"/>
                <a:t>1998</a:t>
              </a:r>
              <a:endParaRPr lang="en-US" sz="1600" dirty="0"/>
            </a:p>
          </p:txBody>
        </p:sp>
      </p:grpSp>
      <p:grpSp>
        <p:nvGrpSpPr>
          <p:cNvPr id="22" name="Group 21"/>
          <p:cNvGrpSpPr/>
          <p:nvPr>
            <p:custDataLst>
              <p:tags r:id="rId6"/>
            </p:custDataLst>
          </p:nvPr>
        </p:nvGrpSpPr>
        <p:grpSpPr>
          <a:xfrm>
            <a:off x="5197230" y="1525296"/>
            <a:ext cx="3420855" cy="3580104"/>
            <a:chOff x="5418353" y="3125496"/>
            <a:chExt cx="3420855" cy="3580104"/>
          </a:xfrm>
        </p:grpSpPr>
        <p:pic>
          <p:nvPicPr>
            <p:cNvPr id="142339" name="Picture 3"/>
            <p:cNvPicPr>
              <a:picLocks noChangeAspect="1" noChangeArrowheads="1"/>
            </p:cNvPicPr>
            <p:nvPr>
              <p:custDataLst>
                <p:tags r:id="rId23"/>
              </p:custDataLst>
            </p:nvPr>
          </p:nvPicPr>
          <p:blipFill>
            <a:blip r:embed="rId32" cstate="print"/>
            <a:srcRect l="4286" t="9075" r="5715" b="6785"/>
            <a:stretch>
              <a:fillRect/>
            </a:stretch>
          </p:blipFill>
          <p:spPr bwMode="auto">
            <a:xfrm>
              <a:off x="5418353" y="3406019"/>
              <a:ext cx="3352800" cy="3299581"/>
            </a:xfrm>
            <a:prstGeom prst="rect">
              <a:avLst/>
            </a:prstGeom>
            <a:ln>
              <a:noFill/>
            </a:ln>
            <a:effectLst>
              <a:outerShdw blurRad="292100" dist="139700" dir="2700000" algn="tl" rotWithShape="0">
                <a:srgbClr val="333333">
                  <a:alpha val="65000"/>
                </a:srgbClr>
              </a:outerShdw>
            </a:effectLst>
          </p:spPr>
        </p:pic>
        <p:sp>
          <p:nvSpPr>
            <p:cNvPr id="13" name="Rectangle 12"/>
            <p:cNvSpPr/>
            <p:nvPr>
              <p:custDataLst>
                <p:tags r:id="rId24"/>
              </p:custDataLst>
            </p:nvPr>
          </p:nvSpPr>
          <p:spPr>
            <a:xfrm>
              <a:off x="7207223" y="3125496"/>
              <a:ext cx="1631985" cy="338554"/>
            </a:xfrm>
            <a:prstGeom prst="rect">
              <a:avLst/>
            </a:prstGeom>
          </p:spPr>
          <p:txBody>
            <a:bodyPr wrap="none">
              <a:spAutoFit/>
            </a:bodyPr>
            <a:lstStyle/>
            <a:p>
              <a:pPr algn="r"/>
              <a:r>
                <a:rPr lang="en-US" sz="1600" dirty="0" err="1" smtClean="0"/>
                <a:t>Estrin</a:t>
              </a:r>
              <a:r>
                <a:rPr lang="en-US" sz="1600" dirty="0" smtClean="0"/>
                <a:t> </a:t>
              </a:r>
              <a:r>
                <a:rPr lang="en-US" sz="1600" i="1" dirty="0" smtClean="0"/>
                <a:t>et al.</a:t>
              </a:r>
              <a:r>
                <a:rPr lang="en-US" sz="1600" dirty="0" smtClean="0"/>
                <a:t>, 2009</a:t>
              </a:r>
              <a:endParaRPr lang="en-US" sz="1600" dirty="0"/>
            </a:p>
          </p:txBody>
        </p:sp>
      </p:grpSp>
      <p:grpSp>
        <p:nvGrpSpPr>
          <p:cNvPr id="20" name="Group 19"/>
          <p:cNvGrpSpPr/>
          <p:nvPr>
            <p:custDataLst>
              <p:tags r:id="rId7"/>
            </p:custDataLst>
          </p:nvPr>
        </p:nvGrpSpPr>
        <p:grpSpPr>
          <a:xfrm>
            <a:off x="5563915" y="3733800"/>
            <a:ext cx="3519515" cy="2971800"/>
            <a:chOff x="3048000" y="990600"/>
            <a:chExt cx="3519515" cy="2971800"/>
          </a:xfrm>
        </p:grpSpPr>
        <p:pic>
          <p:nvPicPr>
            <p:cNvPr id="142340" name="Picture 4"/>
            <p:cNvPicPr>
              <a:picLocks noChangeAspect="1" noChangeArrowheads="1"/>
            </p:cNvPicPr>
            <p:nvPr>
              <p:custDataLst>
                <p:tags r:id="rId21"/>
              </p:custDataLst>
            </p:nvPr>
          </p:nvPicPr>
          <p:blipFill>
            <a:blip r:embed="rId33" cstate="print"/>
            <a:srcRect l="2581" r="1935"/>
            <a:stretch>
              <a:fillRect/>
            </a:stretch>
          </p:blipFill>
          <p:spPr bwMode="auto">
            <a:xfrm>
              <a:off x="3048000" y="1295400"/>
              <a:ext cx="3439790" cy="2667000"/>
            </a:xfrm>
            <a:prstGeom prst="rect">
              <a:avLst/>
            </a:prstGeom>
            <a:ln>
              <a:noFill/>
            </a:ln>
            <a:effectLst>
              <a:outerShdw blurRad="292100" dist="139700" dir="2700000" algn="tl" rotWithShape="0">
                <a:srgbClr val="333333">
                  <a:alpha val="65000"/>
                </a:srgbClr>
              </a:outerShdw>
            </a:effectLst>
          </p:spPr>
        </p:pic>
        <p:sp>
          <p:nvSpPr>
            <p:cNvPr id="15" name="Rectangle 14"/>
            <p:cNvSpPr/>
            <p:nvPr>
              <p:custDataLst>
                <p:tags r:id="rId22"/>
              </p:custDataLst>
            </p:nvPr>
          </p:nvSpPr>
          <p:spPr>
            <a:xfrm>
              <a:off x="5966068" y="990600"/>
              <a:ext cx="601447" cy="338554"/>
            </a:xfrm>
            <a:prstGeom prst="rect">
              <a:avLst/>
            </a:prstGeom>
            <a:effectLst>
              <a:outerShdw blurRad="76200" dist="38100" dir="2700000" algn="tl" rotWithShape="0">
                <a:prstClr val="black">
                  <a:alpha val="40000"/>
                </a:prstClr>
              </a:outerShdw>
            </a:effectLst>
          </p:spPr>
          <p:txBody>
            <a:bodyPr wrap="none">
              <a:spAutoFit/>
            </a:bodyPr>
            <a:lstStyle/>
            <a:p>
              <a:r>
                <a:rPr lang="en-US" sz="1600" dirty="0" smtClean="0"/>
                <a:t>2009</a:t>
              </a:r>
              <a:endParaRPr lang="en-US" sz="1600" dirty="0"/>
            </a:p>
          </p:txBody>
        </p:sp>
      </p:grpSp>
      <p:grpSp>
        <p:nvGrpSpPr>
          <p:cNvPr id="32" name="Group 31"/>
          <p:cNvGrpSpPr/>
          <p:nvPr>
            <p:custDataLst>
              <p:tags r:id="rId8"/>
            </p:custDataLst>
          </p:nvPr>
        </p:nvGrpSpPr>
        <p:grpSpPr>
          <a:xfrm>
            <a:off x="1447800" y="762000"/>
            <a:ext cx="2808018" cy="2514600"/>
            <a:chOff x="-7612" y="4083540"/>
            <a:chExt cx="2663230" cy="2445848"/>
          </a:xfrm>
        </p:grpSpPr>
        <p:pic>
          <p:nvPicPr>
            <p:cNvPr id="56325" name="Picture 5"/>
            <p:cNvPicPr>
              <a:picLocks noChangeAspect="1" noChangeArrowheads="1"/>
            </p:cNvPicPr>
            <p:nvPr>
              <p:custDataLst>
                <p:tags r:id="rId19"/>
              </p:custDataLst>
            </p:nvPr>
          </p:nvPicPr>
          <p:blipFill>
            <a:blip r:embed="rId34" cstate="print"/>
            <a:srcRect/>
            <a:stretch>
              <a:fillRect/>
            </a:stretch>
          </p:blipFill>
          <p:spPr bwMode="auto">
            <a:xfrm>
              <a:off x="228600" y="4343400"/>
              <a:ext cx="2317433" cy="2185988"/>
            </a:xfrm>
            <a:prstGeom prst="rect">
              <a:avLst/>
            </a:prstGeom>
            <a:noFill/>
            <a:ln w="9525">
              <a:noFill/>
              <a:miter lim="800000"/>
              <a:headEnd/>
              <a:tailEnd/>
            </a:ln>
            <a:effectLst/>
          </p:spPr>
        </p:pic>
        <p:sp>
          <p:nvSpPr>
            <p:cNvPr id="31" name="Rectangle 30"/>
            <p:cNvSpPr/>
            <p:nvPr>
              <p:custDataLst>
                <p:tags r:id="rId20"/>
              </p:custDataLst>
            </p:nvPr>
          </p:nvSpPr>
          <p:spPr>
            <a:xfrm>
              <a:off x="-7612" y="4083540"/>
              <a:ext cx="2663230" cy="338554"/>
            </a:xfrm>
            <a:prstGeom prst="rect">
              <a:avLst/>
            </a:prstGeom>
            <a:effectLst>
              <a:outerShdw blurRad="76200" dist="38100" dir="2700000" algn="tl" rotWithShape="0">
                <a:prstClr val="black">
                  <a:alpha val="40000"/>
                </a:prstClr>
              </a:outerShdw>
            </a:effectLst>
          </p:spPr>
          <p:txBody>
            <a:bodyPr wrap="none">
              <a:spAutoFit/>
            </a:bodyPr>
            <a:lstStyle/>
            <a:p>
              <a:pPr algn="r"/>
              <a:r>
                <a:rPr lang="en-US" sz="1600" dirty="0" smtClean="0"/>
                <a:t>Wattenberg, </a:t>
              </a:r>
              <a:r>
                <a:rPr lang="en-US" sz="1600" i="1" dirty="0" smtClean="0"/>
                <a:t>et al. </a:t>
              </a:r>
              <a:r>
                <a:rPr lang="en-US" sz="1600" dirty="0" smtClean="0"/>
                <a:t>(IBM)</a:t>
              </a:r>
              <a:r>
                <a:rPr lang="en-US" sz="1600" i="1" dirty="0" smtClean="0"/>
                <a:t> </a:t>
              </a:r>
              <a:r>
                <a:rPr lang="en-US" sz="1600" dirty="0" smtClean="0"/>
                <a:t>2007</a:t>
              </a:r>
              <a:endParaRPr lang="en-US" sz="1600" dirty="0"/>
            </a:p>
          </p:txBody>
        </p:sp>
      </p:grpSp>
      <p:grpSp>
        <p:nvGrpSpPr>
          <p:cNvPr id="19" name="Group 18"/>
          <p:cNvGrpSpPr/>
          <p:nvPr>
            <p:custDataLst>
              <p:tags r:id="rId9"/>
            </p:custDataLst>
          </p:nvPr>
        </p:nvGrpSpPr>
        <p:grpSpPr>
          <a:xfrm>
            <a:off x="3429000" y="5078737"/>
            <a:ext cx="1778051" cy="1766782"/>
            <a:chOff x="1828800" y="4128351"/>
            <a:chExt cx="1778051" cy="1766782"/>
          </a:xfrm>
        </p:grpSpPr>
        <p:pic>
          <p:nvPicPr>
            <p:cNvPr id="8" name="Picture 2" descr="squirrel400.jpg"/>
            <p:cNvPicPr>
              <a:picLocks noChangeAspect="1" noChangeArrowheads="1"/>
            </p:cNvPicPr>
            <p:nvPr>
              <p:custDataLst>
                <p:tags r:id="rId16"/>
              </p:custDataLst>
            </p:nvPr>
          </p:nvPicPr>
          <p:blipFill>
            <a:blip r:embed="rId35" cstate="print">
              <a:clrChange>
                <a:clrFrom>
                  <a:srgbClr val="FFFFFF"/>
                </a:clrFrom>
                <a:clrTo>
                  <a:srgbClr val="FFFFFF">
                    <a:alpha val="0"/>
                  </a:srgbClr>
                </a:clrTo>
              </a:clrChange>
            </a:blip>
            <a:srcRect/>
            <a:stretch>
              <a:fillRect/>
            </a:stretch>
          </p:blipFill>
          <p:spPr bwMode="auto">
            <a:xfrm>
              <a:off x="1836615" y="5526614"/>
              <a:ext cx="1295400" cy="368519"/>
            </a:xfrm>
            <a:prstGeom prst="rect">
              <a:avLst/>
            </a:prstGeom>
            <a:noFill/>
          </p:spPr>
        </p:pic>
        <p:sp>
          <p:nvSpPr>
            <p:cNvPr id="11" name="Rectangle 10"/>
            <p:cNvSpPr/>
            <p:nvPr>
              <p:custDataLst>
                <p:tags r:id="rId17"/>
              </p:custDataLst>
            </p:nvPr>
          </p:nvSpPr>
          <p:spPr>
            <a:xfrm>
              <a:off x="1828800" y="4128351"/>
              <a:ext cx="1778051" cy="292388"/>
            </a:xfrm>
            <a:prstGeom prst="rect">
              <a:avLst/>
            </a:prstGeom>
            <a:solidFill>
              <a:schemeClr val="bg1">
                <a:alpha val="26000"/>
              </a:schemeClr>
            </a:solidFill>
            <a:effectLst>
              <a:outerShdw blurRad="76200" dist="38100" dir="2700000" algn="tl" rotWithShape="0">
                <a:prstClr val="black">
                  <a:alpha val="40000"/>
                </a:prstClr>
              </a:outerShdw>
            </a:effectLst>
          </p:spPr>
          <p:txBody>
            <a:bodyPr wrap="none" lIns="0" tIns="0" rIns="0">
              <a:spAutoFit/>
            </a:bodyPr>
            <a:lstStyle/>
            <a:p>
              <a:r>
                <a:rPr lang="en-US" sz="1600" dirty="0" err="1" smtClean="0"/>
                <a:t>Spanhake</a:t>
              </a:r>
              <a:r>
                <a:rPr lang="en-US" sz="1600" dirty="0" smtClean="0"/>
                <a:t> </a:t>
              </a:r>
              <a:r>
                <a:rPr lang="en-US" sz="1600" i="1" dirty="0" smtClean="0"/>
                <a:t>et al., </a:t>
              </a:r>
              <a:r>
                <a:rPr lang="en-US" sz="1600" dirty="0" smtClean="0"/>
                <a:t>2007</a:t>
              </a:r>
              <a:endParaRPr lang="en-US" sz="1600" dirty="0"/>
            </a:p>
          </p:txBody>
        </p:sp>
        <p:pic>
          <p:nvPicPr>
            <p:cNvPr id="9" name="Picture 4" descr="http://www.shannonspanhake.org/images/airbud2.jpg"/>
            <p:cNvPicPr>
              <a:picLocks noChangeAspect="1" noChangeArrowheads="1"/>
            </p:cNvPicPr>
            <p:nvPr>
              <p:custDataLst>
                <p:tags r:id="rId18"/>
              </p:custDataLst>
            </p:nvPr>
          </p:nvPicPr>
          <p:blipFill>
            <a:blip r:embed="rId36" cstate="print"/>
            <a:srcRect l="7064" r="19943"/>
            <a:stretch>
              <a:fillRect/>
            </a:stretch>
          </p:blipFill>
          <p:spPr bwMode="auto">
            <a:xfrm>
              <a:off x="1831714" y="4341169"/>
              <a:ext cx="1749685" cy="1185445"/>
            </a:xfrm>
            <a:prstGeom prst="rect">
              <a:avLst/>
            </a:prstGeom>
            <a:ln>
              <a:noFill/>
            </a:ln>
            <a:effectLst>
              <a:outerShdw blurRad="292100" dist="139700" dir="2700000" algn="tl" rotWithShape="0">
                <a:srgbClr val="333333">
                  <a:alpha val="65000"/>
                </a:srgbClr>
              </a:outerShdw>
            </a:effectLst>
          </p:spPr>
        </p:pic>
      </p:grpSp>
      <p:grpSp>
        <p:nvGrpSpPr>
          <p:cNvPr id="34" name="Group 33"/>
          <p:cNvGrpSpPr/>
          <p:nvPr>
            <p:custDataLst>
              <p:tags r:id="rId10"/>
            </p:custDataLst>
          </p:nvPr>
        </p:nvGrpSpPr>
        <p:grpSpPr>
          <a:xfrm>
            <a:off x="150547" y="3505200"/>
            <a:ext cx="2318775" cy="2257150"/>
            <a:chOff x="219075" y="4106985"/>
            <a:chExt cx="2318775" cy="2257150"/>
          </a:xfrm>
        </p:grpSpPr>
        <p:sp>
          <p:nvSpPr>
            <p:cNvPr id="25" name="Rectangle 24"/>
            <p:cNvSpPr/>
            <p:nvPr>
              <p:custDataLst>
                <p:tags r:id="rId14"/>
              </p:custDataLst>
            </p:nvPr>
          </p:nvSpPr>
          <p:spPr>
            <a:xfrm>
              <a:off x="1936403" y="4106985"/>
              <a:ext cx="601447" cy="338554"/>
            </a:xfrm>
            <a:prstGeom prst="rect">
              <a:avLst/>
            </a:prstGeom>
            <a:effectLst>
              <a:outerShdw blurRad="76200" dist="38100" dir="2700000" algn="tl" rotWithShape="0">
                <a:prstClr val="black">
                  <a:alpha val="40000"/>
                </a:prstClr>
              </a:outerShdw>
            </a:effectLst>
          </p:spPr>
          <p:txBody>
            <a:bodyPr wrap="none">
              <a:spAutoFit/>
            </a:bodyPr>
            <a:lstStyle/>
            <a:p>
              <a:r>
                <a:rPr lang="en-US" sz="1600" dirty="0" smtClean="0"/>
                <a:t>2001</a:t>
              </a:r>
              <a:endParaRPr lang="en-US" sz="1600" dirty="0"/>
            </a:p>
          </p:txBody>
        </p:sp>
        <p:pic>
          <p:nvPicPr>
            <p:cNvPr id="56326" name="Picture 6"/>
            <p:cNvPicPr>
              <a:picLocks noChangeAspect="1" noChangeArrowheads="1"/>
            </p:cNvPicPr>
            <p:nvPr>
              <p:custDataLst>
                <p:tags r:id="rId15"/>
              </p:custDataLst>
            </p:nvPr>
          </p:nvPicPr>
          <p:blipFill>
            <a:blip r:embed="rId37" cstate="print"/>
            <a:srcRect/>
            <a:stretch>
              <a:fillRect/>
            </a:stretch>
          </p:blipFill>
          <p:spPr bwMode="auto">
            <a:xfrm>
              <a:off x="219075" y="4396155"/>
              <a:ext cx="2219325" cy="1967980"/>
            </a:xfrm>
            <a:prstGeom prst="rect">
              <a:avLst/>
            </a:prstGeom>
            <a:ln>
              <a:noFill/>
            </a:ln>
            <a:effectLst>
              <a:outerShdw blurRad="292100" dist="139700" dir="2700000" algn="tl" rotWithShape="0">
                <a:srgbClr val="333333">
                  <a:alpha val="65000"/>
                </a:srgbClr>
              </a:outerShdw>
            </a:effectLst>
          </p:spPr>
        </p:pic>
      </p:grpSp>
      <p:grpSp>
        <p:nvGrpSpPr>
          <p:cNvPr id="29" name="Group 28"/>
          <p:cNvGrpSpPr/>
          <p:nvPr>
            <p:custDataLst>
              <p:tags r:id="rId11"/>
            </p:custDataLst>
          </p:nvPr>
        </p:nvGrpSpPr>
        <p:grpSpPr>
          <a:xfrm>
            <a:off x="2438400" y="2309445"/>
            <a:ext cx="2452083" cy="2780293"/>
            <a:chOff x="1905000" y="1056491"/>
            <a:chExt cx="2452083" cy="2780293"/>
          </a:xfrm>
        </p:grpSpPr>
        <p:sp>
          <p:nvSpPr>
            <p:cNvPr id="23" name="Rectangle 22"/>
            <p:cNvSpPr/>
            <p:nvPr>
              <p:custDataLst>
                <p:tags r:id="rId12"/>
              </p:custDataLst>
            </p:nvPr>
          </p:nvSpPr>
          <p:spPr>
            <a:xfrm>
              <a:off x="2230283" y="1056491"/>
              <a:ext cx="2126800" cy="292388"/>
            </a:xfrm>
            <a:prstGeom prst="rect">
              <a:avLst/>
            </a:prstGeom>
            <a:solidFill>
              <a:schemeClr val="bg1">
                <a:alpha val="33000"/>
              </a:schemeClr>
            </a:solidFill>
            <a:effectLst>
              <a:outerShdw blurRad="88900" dist="38100" dir="2700000" algn="tl" rotWithShape="0">
                <a:prstClr val="black">
                  <a:alpha val="40000"/>
                </a:prstClr>
              </a:outerShdw>
            </a:effectLst>
          </p:spPr>
          <p:txBody>
            <a:bodyPr wrap="none" lIns="0" tIns="0" rIns="0">
              <a:spAutoFit/>
            </a:bodyPr>
            <a:lstStyle/>
            <a:p>
              <a:pPr algn="r"/>
              <a:r>
                <a:rPr lang="en-US" sz="1600" dirty="0" err="1" smtClean="0"/>
                <a:t>Chockalingam</a:t>
              </a:r>
              <a:r>
                <a:rPr lang="en-US" sz="1600" dirty="0" smtClean="0"/>
                <a:t> </a:t>
              </a:r>
              <a:r>
                <a:rPr lang="en-US" sz="1600" i="1" dirty="0" smtClean="0"/>
                <a:t>et al.</a:t>
              </a:r>
              <a:r>
                <a:rPr lang="en-US" sz="1600" dirty="0" smtClean="0"/>
                <a:t>, 2007</a:t>
              </a:r>
              <a:endParaRPr lang="en-US" sz="1600" dirty="0"/>
            </a:p>
          </p:txBody>
        </p:sp>
        <p:pic>
          <p:nvPicPr>
            <p:cNvPr id="56324" name="Picture 4"/>
            <p:cNvPicPr>
              <a:picLocks noChangeAspect="1" noChangeArrowheads="1"/>
            </p:cNvPicPr>
            <p:nvPr>
              <p:custDataLst>
                <p:tags r:id="rId13"/>
              </p:custDataLst>
            </p:nvPr>
          </p:nvPicPr>
          <p:blipFill>
            <a:blip r:embed="rId38" cstate="print"/>
            <a:srcRect/>
            <a:stretch>
              <a:fillRect/>
            </a:stretch>
          </p:blipFill>
          <p:spPr bwMode="auto">
            <a:xfrm>
              <a:off x="1905000" y="1295399"/>
              <a:ext cx="2438400" cy="2541385"/>
            </a:xfrm>
            <a:prstGeom prst="rect">
              <a:avLst/>
            </a:prstGeom>
            <a:ln>
              <a:noFill/>
            </a:ln>
            <a:effectLst>
              <a:outerShdw blurRad="292100" dist="139700" dir="2700000" algn="tl" rotWithShape="0">
                <a:srgbClr val="333333">
                  <a:alpha val="65000"/>
                </a:srgbClr>
              </a:outerShdw>
            </a:effectLst>
          </p:spPr>
        </p:pic>
      </p:grpSp>
    </p:spTree>
    <p:custDataLst>
      <p:tags r:id="rId1"/>
    </p:custDataLst>
  </p:cSld>
  <p:clrMapOvr>
    <a:masterClrMapping/>
  </p:clrMapOvr>
  <p:transition spd="med" advTm="398833">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10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10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10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10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10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custDataLst>
              <p:tags r:id="rId2"/>
            </p:custDataLst>
          </p:nvPr>
        </p:nvSpPr>
        <p:spPr/>
        <p:txBody>
          <a:bodyPr/>
          <a:lstStyle/>
          <a:p>
            <a:r>
              <a:rPr lang="en-US" dirty="0" smtClean="0"/>
              <a:t>… and a long way to go</a:t>
            </a:r>
            <a:endParaRPr lang="en-US" dirty="0" smtClean="0"/>
          </a:p>
        </p:txBody>
      </p:sp>
      <p:sp>
        <p:nvSpPr>
          <p:cNvPr id="3" name="Content Placeholder 2"/>
          <p:cNvSpPr>
            <a:spLocks noGrp="1"/>
          </p:cNvSpPr>
          <p:nvPr>
            <p:ph idx="1"/>
            <p:custDataLst>
              <p:tags r:id="rId3"/>
            </p:custDataLst>
          </p:nvPr>
        </p:nvSpPr>
        <p:spPr>
          <a:xfrm>
            <a:off x="152400" y="1143000"/>
            <a:ext cx="7162800" cy="5562600"/>
          </a:xfrm>
        </p:spPr>
        <p:txBody>
          <a:bodyPr>
            <a:normAutofit fontScale="92500" lnSpcReduction="20000"/>
          </a:bodyPr>
          <a:lstStyle/>
          <a:p>
            <a:r>
              <a:rPr lang="en-US" i="1" dirty="0" smtClean="0"/>
              <a:t>Extensible software </a:t>
            </a:r>
            <a:r>
              <a:rPr lang="en-US" i="1" dirty="0" smtClean="0"/>
              <a:t>a</a:t>
            </a:r>
            <a:r>
              <a:rPr lang="en-US" i="1" dirty="0" smtClean="0"/>
              <a:t>rchitecture</a:t>
            </a:r>
            <a:endParaRPr lang="en-US" i="1" dirty="0" smtClean="0"/>
          </a:p>
          <a:p>
            <a:pPr lvl="1"/>
            <a:r>
              <a:rPr lang="en-US" dirty="0" smtClean="0"/>
              <a:t>Citizens, policy makers, &amp; researchers should be able to easily add sensors, displays, &amp; apps</a:t>
            </a:r>
          </a:p>
          <a:p>
            <a:r>
              <a:rPr lang="en-US" i="1" dirty="0" smtClean="0"/>
              <a:t>Inference with noisy commodity sensors</a:t>
            </a:r>
          </a:p>
          <a:p>
            <a:pPr lvl="1"/>
            <a:r>
              <a:rPr lang="en-US" dirty="0" smtClean="0"/>
              <a:t>Low cost for ubiquity, heterogeneous due to innovation</a:t>
            </a:r>
          </a:p>
          <a:p>
            <a:r>
              <a:rPr lang="en-US" i="1" dirty="0" smtClean="0"/>
              <a:t>Mobile power</a:t>
            </a:r>
          </a:p>
          <a:p>
            <a:pPr lvl="1"/>
            <a:r>
              <a:rPr lang="en-US" dirty="0" smtClean="0"/>
              <a:t>Resources will be scarce at the fringes</a:t>
            </a:r>
          </a:p>
          <a:p>
            <a:r>
              <a:rPr lang="en-US" i="1" dirty="0" smtClean="0"/>
              <a:t>Security and </a:t>
            </a:r>
            <a:r>
              <a:rPr lang="en-US" i="1" dirty="0" smtClean="0"/>
              <a:t>privacy</a:t>
            </a:r>
            <a:endParaRPr lang="en-US" i="1" dirty="0" smtClean="0"/>
          </a:p>
          <a:p>
            <a:pPr lvl="1"/>
            <a:r>
              <a:rPr lang="en-US" dirty="0" smtClean="0"/>
              <a:t>Under multiple authorities, sensors not securable</a:t>
            </a:r>
          </a:p>
          <a:p>
            <a:r>
              <a:rPr lang="en-US" i="1" dirty="0" smtClean="0"/>
              <a:t>Use and </a:t>
            </a:r>
            <a:r>
              <a:rPr lang="en-US" i="1" dirty="0" smtClean="0"/>
              <a:t>efficacy</a:t>
            </a:r>
            <a:endParaRPr lang="en-US" i="1" dirty="0" smtClean="0"/>
          </a:p>
          <a:p>
            <a:pPr lvl="1"/>
            <a:r>
              <a:rPr lang="en-US" dirty="0" smtClean="0"/>
              <a:t>How will people </a:t>
            </a:r>
            <a:r>
              <a:rPr lang="en-US" dirty="0" smtClean="0"/>
              <a:t>use, </a:t>
            </a:r>
            <a:r>
              <a:rPr lang="en-US" dirty="0" smtClean="0"/>
              <a:t>and </a:t>
            </a:r>
            <a:br>
              <a:rPr lang="en-US" dirty="0" smtClean="0"/>
            </a:br>
            <a:r>
              <a:rPr lang="en-US" dirty="0" smtClean="0"/>
              <a:t>how to design for it?</a:t>
            </a:r>
          </a:p>
        </p:txBody>
      </p:sp>
      <p:sp>
        <p:nvSpPr>
          <p:cNvPr id="17412" name="Slide Number Placeholder 3"/>
          <p:cNvSpPr>
            <a:spLocks noGrp="1"/>
          </p:cNvSpPr>
          <p:nvPr>
            <p:ph type="sldNum" sz="quarter" idx="12"/>
            <p:custDataLst>
              <p:tags r:id="rId4"/>
            </p:custDataLst>
          </p:nvPr>
        </p:nvSpPr>
        <p:spPr/>
        <p:txBody>
          <a:bodyPr/>
          <a:lstStyle/>
          <a:p>
            <a:fld id="{355D1910-DB8B-4840-98C9-488E977E4F29}" type="slidenum">
              <a:rPr lang="en-US" smtClean="0"/>
              <a:pPr/>
              <a:t>12</a:t>
            </a:fld>
            <a:endParaRPr lang="en-US" dirty="0"/>
          </a:p>
        </p:txBody>
      </p:sp>
      <p:grpSp>
        <p:nvGrpSpPr>
          <p:cNvPr id="2" name="Group 12"/>
          <p:cNvGrpSpPr/>
          <p:nvPr/>
        </p:nvGrpSpPr>
        <p:grpSpPr>
          <a:xfrm>
            <a:off x="7162800" y="76200"/>
            <a:ext cx="1828800" cy="2045732"/>
            <a:chOff x="7086600" y="3276600"/>
            <a:chExt cx="1828800" cy="2045732"/>
          </a:xfrm>
        </p:grpSpPr>
        <p:pic>
          <p:nvPicPr>
            <p:cNvPr id="35842" name="Picture 2" descr="http://www.calit2.net/images/articles/2006/Ingolf200x145.jpg"/>
            <p:cNvPicPr>
              <a:picLocks noChangeAspect="1" noChangeArrowheads="1"/>
            </p:cNvPicPr>
            <p:nvPr/>
          </p:nvPicPr>
          <p:blipFill>
            <a:blip r:embed="rId10" cstate="print">
              <a:lum bright="10000" contrast="10000"/>
            </a:blip>
            <a:srcRect l="15000" t="10084" r="13000" b="24370"/>
            <a:stretch>
              <a:fillRect/>
            </a:stretch>
          </p:blipFill>
          <p:spPr bwMode="auto">
            <a:xfrm>
              <a:off x="7086600" y="3276600"/>
              <a:ext cx="1828800" cy="1981200"/>
            </a:xfrm>
            <a:prstGeom prst="rect">
              <a:avLst/>
            </a:prstGeom>
            <a:ln>
              <a:noFill/>
            </a:ln>
            <a:effectLst>
              <a:outerShdw blurRad="292100" dist="139700" dir="2700000" algn="tl" rotWithShape="0">
                <a:srgbClr val="333333">
                  <a:alpha val="65000"/>
                </a:srgbClr>
              </a:outerShdw>
            </a:effectLst>
          </p:spPr>
        </p:pic>
        <p:sp>
          <p:nvSpPr>
            <p:cNvPr id="11" name="TextBox 10"/>
            <p:cNvSpPr txBox="1"/>
            <p:nvPr/>
          </p:nvSpPr>
          <p:spPr>
            <a:xfrm>
              <a:off x="7239000" y="4953000"/>
              <a:ext cx="1600200" cy="369332"/>
            </a:xfrm>
            <a:prstGeom prst="rect">
              <a:avLst/>
            </a:prstGeom>
            <a:noFill/>
          </p:spPr>
          <p:txBody>
            <a:bodyPr wrap="square" rtlCol="0">
              <a:spAutoFit/>
            </a:bodyPr>
            <a:lstStyle/>
            <a:p>
              <a:r>
                <a:rPr lang="en-US" dirty="0" err="1" smtClean="0">
                  <a:solidFill>
                    <a:schemeClr val="bg1"/>
                  </a:solidFill>
                  <a:effectLst>
                    <a:outerShdw blurRad="38100" dist="38100" dir="2700000" algn="tl">
                      <a:srgbClr val="000000">
                        <a:alpha val="43137"/>
                      </a:srgbClr>
                    </a:outerShdw>
                  </a:effectLst>
                </a:rPr>
                <a:t>Ingolf</a:t>
              </a:r>
              <a:r>
                <a:rPr lang="en-US" dirty="0" smtClean="0">
                  <a:solidFill>
                    <a:schemeClr val="bg1"/>
                  </a:solidFill>
                  <a:effectLst>
                    <a:outerShdw blurRad="38100" dist="38100" dir="2700000" algn="tl">
                      <a:srgbClr val="000000">
                        <a:alpha val="43137"/>
                      </a:srgbClr>
                    </a:outerShdw>
                  </a:effectLst>
                </a:rPr>
                <a:t> Krueger</a:t>
              </a:r>
              <a:endParaRPr lang="en-US" dirty="0">
                <a:solidFill>
                  <a:schemeClr val="bg1"/>
                </a:solidFill>
                <a:effectLst>
                  <a:outerShdw blurRad="38100" dist="38100" dir="2700000" algn="tl">
                    <a:srgbClr val="000000">
                      <a:alpha val="43137"/>
                    </a:srgbClr>
                  </a:outerShdw>
                </a:effectLst>
              </a:endParaRPr>
            </a:p>
          </p:txBody>
        </p:sp>
      </p:grpSp>
      <p:grpSp>
        <p:nvGrpSpPr>
          <p:cNvPr id="4" name="Group 25"/>
          <p:cNvGrpSpPr/>
          <p:nvPr/>
        </p:nvGrpSpPr>
        <p:grpSpPr>
          <a:xfrm>
            <a:off x="7391400" y="2286000"/>
            <a:ext cx="1752600" cy="1359932"/>
            <a:chOff x="7315200" y="2362200"/>
            <a:chExt cx="1752600" cy="1359932"/>
          </a:xfrm>
        </p:grpSpPr>
        <p:pic>
          <p:nvPicPr>
            <p:cNvPr id="35844" name="Picture 4" descr="http://t2.gstatic.com/images?q=tbn:JMHyM58zbhQm1M:http://www.research.att.com/~dsj/algs/pics/newsanjoy.jpg"/>
            <p:cNvPicPr>
              <a:picLocks noChangeAspect="1" noChangeArrowheads="1"/>
            </p:cNvPicPr>
            <p:nvPr/>
          </p:nvPicPr>
          <p:blipFill>
            <a:blip r:embed="rId11" cstate="print"/>
            <a:srcRect/>
            <a:stretch>
              <a:fillRect/>
            </a:stretch>
          </p:blipFill>
          <p:spPr bwMode="auto">
            <a:xfrm>
              <a:off x="7848600" y="2362200"/>
              <a:ext cx="714375" cy="1009650"/>
            </a:xfrm>
            <a:prstGeom prst="rect">
              <a:avLst/>
            </a:prstGeom>
            <a:ln>
              <a:noFill/>
            </a:ln>
            <a:effectLst>
              <a:outerShdw blurRad="292100" dist="139700" dir="2700000" algn="tl" rotWithShape="0">
                <a:srgbClr val="333333">
                  <a:alpha val="65000"/>
                </a:srgbClr>
              </a:outerShdw>
            </a:effectLst>
          </p:spPr>
        </p:pic>
        <p:sp>
          <p:nvSpPr>
            <p:cNvPr id="14" name="TextBox 13"/>
            <p:cNvSpPr txBox="1"/>
            <p:nvPr/>
          </p:nvSpPr>
          <p:spPr>
            <a:xfrm>
              <a:off x="7315200" y="3352800"/>
              <a:ext cx="1752600" cy="369332"/>
            </a:xfrm>
            <a:prstGeom prst="rect">
              <a:avLst/>
            </a:prstGeom>
            <a:noFill/>
          </p:spPr>
          <p:txBody>
            <a:bodyPr wrap="square" rtlCol="0">
              <a:spAutoFit/>
            </a:bodyPr>
            <a:lstStyle/>
            <a:p>
              <a:r>
                <a:rPr lang="en-US" dirty="0" err="1" smtClean="0"/>
                <a:t>Sanjoy</a:t>
              </a:r>
              <a:r>
                <a:rPr lang="en-US" dirty="0" smtClean="0"/>
                <a:t> </a:t>
              </a:r>
              <a:r>
                <a:rPr lang="en-US" dirty="0" err="1" smtClean="0"/>
                <a:t>Dasgupta</a:t>
              </a:r>
              <a:endParaRPr lang="en-US" dirty="0"/>
            </a:p>
          </p:txBody>
        </p:sp>
      </p:grpSp>
      <p:grpSp>
        <p:nvGrpSpPr>
          <p:cNvPr id="5" name="Group 23"/>
          <p:cNvGrpSpPr/>
          <p:nvPr/>
        </p:nvGrpSpPr>
        <p:grpSpPr>
          <a:xfrm>
            <a:off x="6096000" y="3352800"/>
            <a:ext cx="1796901" cy="1336897"/>
            <a:chOff x="6096000" y="3429000"/>
            <a:chExt cx="1796901" cy="1336897"/>
          </a:xfrm>
        </p:grpSpPr>
        <p:pic>
          <p:nvPicPr>
            <p:cNvPr id="35846" name="Picture 6" descr="http://cseweb.ucsd.edu/~trosing/images/tajana_pups3.jpg"/>
            <p:cNvPicPr>
              <a:picLocks noChangeAspect="1" noChangeArrowheads="1"/>
            </p:cNvPicPr>
            <p:nvPr/>
          </p:nvPicPr>
          <p:blipFill>
            <a:blip r:embed="rId12" cstate="print"/>
            <a:srcRect l="4396" t="31666" r="29670" b="40001"/>
            <a:stretch>
              <a:fillRect/>
            </a:stretch>
          </p:blipFill>
          <p:spPr bwMode="auto">
            <a:xfrm>
              <a:off x="6096000" y="3429000"/>
              <a:ext cx="1143000" cy="1295400"/>
            </a:xfrm>
            <a:prstGeom prst="rect">
              <a:avLst/>
            </a:prstGeom>
            <a:ln>
              <a:noFill/>
            </a:ln>
            <a:effectLst>
              <a:outerShdw blurRad="292100" dist="139700" dir="2700000" algn="tl" rotWithShape="0">
                <a:srgbClr val="333333">
                  <a:alpha val="65000"/>
                </a:srgbClr>
              </a:outerShdw>
            </a:effectLst>
          </p:spPr>
        </p:pic>
        <p:sp>
          <p:nvSpPr>
            <p:cNvPr id="18" name="TextBox 17"/>
            <p:cNvSpPr txBox="1"/>
            <p:nvPr/>
          </p:nvSpPr>
          <p:spPr>
            <a:xfrm>
              <a:off x="6140301" y="4396565"/>
              <a:ext cx="1752600" cy="369332"/>
            </a:xfrm>
            <a:prstGeom prst="rect">
              <a:avLst/>
            </a:prstGeom>
            <a:noFill/>
          </p:spPr>
          <p:txBody>
            <a:bodyPr wrap="square" rtlCol="0">
              <a:spAutoFit/>
            </a:bodyPr>
            <a:lstStyle/>
            <a:p>
              <a:r>
                <a:rPr lang="en-US" dirty="0" err="1" smtClean="0">
                  <a:solidFill>
                    <a:schemeClr val="bg1"/>
                  </a:solidFill>
                </a:rPr>
                <a:t>Tajana</a:t>
              </a:r>
              <a:r>
                <a:rPr lang="en-US" dirty="0" smtClean="0">
                  <a:solidFill>
                    <a:schemeClr val="bg1"/>
                  </a:solidFill>
                </a:rPr>
                <a:t> </a:t>
              </a:r>
              <a:r>
                <a:rPr lang="en-US" dirty="0" err="1" smtClean="0">
                  <a:solidFill>
                    <a:schemeClr val="bg1"/>
                  </a:solidFill>
                </a:rPr>
                <a:t>Ros</a:t>
              </a:r>
              <a:r>
                <a:rPr lang="en-US" dirty="0" err="1" smtClean="0"/>
                <a:t>ing</a:t>
              </a:r>
              <a:endParaRPr lang="en-US" dirty="0"/>
            </a:p>
          </p:txBody>
        </p:sp>
      </p:grpSp>
      <p:grpSp>
        <p:nvGrpSpPr>
          <p:cNvPr id="6" name="Group 24"/>
          <p:cNvGrpSpPr/>
          <p:nvPr/>
        </p:nvGrpSpPr>
        <p:grpSpPr>
          <a:xfrm>
            <a:off x="7338235" y="3886200"/>
            <a:ext cx="1752600" cy="1849031"/>
            <a:chOff x="7338235" y="3886200"/>
            <a:chExt cx="1752600" cy="1849031"/>
          </a:xfrm>
        </p:grpSpPr>
        <p:pic>
          <p:nvPicPr>
            <p:cNvPr id="35848" name="Picture 8" descr="http://hovav.net/hovav.jpg"/>
            <p:cNvPicPr>
              <a:picLocks noChangeAspect="1" noChangeArrowheads="1"/>
            </p:cNvPicPr>
            <p:nvPr/>
          </p:nvPicPr>
          <p:blipFill>
            <a:blip r:embed="rId13" cstate="print"/>
            <a:srcRect l="42604" t="40889" b="5778"/>
            <a:stretch>
              <a:fillRect/>
            </a:stretch>
          </p:blipFill>
          <p:spPr bwMode="auto">
            <a:xfrm>
              <a:off x="7565066" y="3886200"/>
              <a:ext cx="1447800" cy="1791093"/>
            </a:xfrm>
            <a:prstGeom prst="rect">
              <a:avLst/>
            </a:prstGeom>
            <a:ln>
              <a:noFill/>
            </a:ln>
            <a:effectLst>
              <a:outerShdw blurRad="292100" dist="139700" dir="2700000" algn="tl" rotWithShape="0">
                <a:srgbClr val="333333">
                  <a:alpha val="65000"/>
                </a:srgbClr>
              </a:outerShdw>
            </a:effectLst>
          </p:spPr>
        </p:pic>
        <p:sp>
          <p:nvSpPr>
            <p:cNvPr id="20" name="TextBox 19"/>
            <p:cNvSpPr txBox="1"/>
            <p:nvPr/>
          </p:nvSpPr>
          <p:spPr>
            <a:xfrm>
              <a:off x="7338235" y="5365899"/>
              <a:ext cx="1752600" cy="369332"/>
            </a:xfrm>
            <a:prstGeom prst="rect">
              <a:avLst/>
            </a:prstGeom>
            <a:noFill/>
          </p:spPr>
          <p:txBody>
            <a:bodyPr wrap="square" rtlCol="0">
              <a:spAutoFit/>
            </a:bodyPr>
            <a:lstStyle/>
            <a:p>
              <a:r>
                <a:rPr lang="en-US" dirty="0" err="1" smtClean="0"/>
                <a:t>H</a:t>
              </a:r>
              <a:r>
                <a:rPr lang="en-US" dirty="0" err="1" smtClean="0">
                  <a:solidFill>
                    <a:schemeClr val="bg1"/>
                  </a:solidFill>
                </a:rPr>
                <a:t>ovav</a:t>
              </a:r>
              <a:r>
                <a:rPr lang="en-US" dirty="0" smtClean="0">
                  <a:solidFill>
                    <a:schemeClr val="bg1"/>
                  </a:solidFill>
                </a:rPr>
                <a:t> </a:t>
              </a:r>
              <a:r>
                <a:rPr lang="en-US" dirty="0" err="1" smtClean="0">
                  <a:solidFill>
                    <a:schemeClr val="bg1"/>
                  </a:solidFill>
                </a:rPr>
                <a:t>Shacham</a:t>
              </a:r>
              <a:endParaRPr lang="en-US" dirty="0"/>
            </a:p>
          </p:txBody>
        </p:sp>
      </p:grpSp>
      <p:grpSp>
        <p:nvGrpSpPr>
          <p:cNvPr id="7" name="Group 22"/>
          <p:cNvGrpSpPr/>
          <p:nvPr>
            <p:custDataLst>
              <p:tags r:id="rId5"/>
            </p:custDataLst>
          </p:nvPr>
        </p:nvGrpSpPr>
        <p:grpSpPr>
          <a:xfrm>
            <a:off x="4595052" y="5334000"/>
            <a:ext cx="3253548" cy="1524000"/>
            <a:chOff x="533400" y="4343400"/>
            <a:chExt cx="3253548" cy="1524000"/>
          </a:xfrm>
        </p:grpSpPr>
        <p:pic>
          <p:nvPicPr>
            <p:cNvPr id="22" name="Picture 1"/>
            <p:cNvPicPr>
              <a:picLocks noChangeAspect="1" noChangeArrowheads="1"/>
            </p:cNvPicPr>
            <p:nvPr>
              <p:custDataLst>
                <p:tags r:id="rId6"/>
              </p:custDataLst>
            </p:nvPr>
          </p:nvPicPr>
          <p:blipFill>
            <a:blip r:embed="rId14" cstate="print"/>
            <a:srcRect/>
            <a:stretch>
              <a:fillRect/>
            </a:stretch>
          </p:blipFill>
          <p:spPr bwMode="auto">
            <a:xfrm>
              <a:off x="533400" y="4343400"/>
              <a:ext cx="1438275" cy="1438275"/>
            </a:xfrm>
            <a:prstGeom prst="rect">
              <a:avLst/>
            </a:prstGeom>
            <a:ln>
              <a:noFill/>
            </a:ln>
            <a:effectLst>
              <a:outerShdw blurRad="292100" dist="139700" dir="2700000" algn="tl" rotWithShape="0">
                <a:srgbClr val="333333">
                  <a:alpha val="65000"/>
                </a:srgbClr>
              </a:outerShdw>
            </a:effectLst>
          </p:spPr>
        </p:pic>
        <p:sp>
          <p:nvSpPr>
            <p:cNvPr id="23" name="TextBox 22"/>
            <p:cNvSpPr txBox="1"/>
            <p:nvPr>
              <p:custDataLst>
                <p:tags r:id="rId7"/>
              </p:custDataLst>
            </p:nvPr>
          </p:nvSpPr>
          <p:spPr>
            <a:xfrm>
              <a:off x="1958148" y="4944070"/>
              <a:ext cx="1828800" cy="923330"/>
            </a:xfrm>
            <a:prstGeom prst="rect">
              <a:avLst/>
            </a:prstGeom>
            <a:noFill/>
          </p:spPr>
          <p:txBody>
            <a:bodyPr wrap="square" rtlCol="0">
              <a:spAutoFit/>
            </a:bodyPr>
            <a:lstStyle/>
            <a:p>
              <a:r>
                <a:rPr lang="en-US" dirty="0" smtClean="0"/>
                <a:t>Kevin Patrick</a:t>
              </a:r>
            </a:p>
            <a:p>
              <a:r>
                <a:rPr lang="en-US" dirty="0" smtClean="0"/>
                <a:t>(Preventive Medicine)</a:t>
              </a:r>
              <a:endParaRPr lang="en-US" dirty="0"/>
            </a:p>
          </p:txBody>
        </p:sp>
      </p:grpSp>
    </p:spTree>
    <p:custDataLst>
      <p:tags r:id="rId1"/>
    </p:custDataLst>
  </p:cSld>
  <p:clrMapOvr>
    <a:masterClrMapping/>
  </p:clrMapOvr>
  <p:transition spd="med" advTm="264297">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p:txBody>
          <a:bodyPr/>
          <a:lstStyle/>
          <a:p>
            <a:r>
              <a:rPr lang="en-US" dirty="0" smtClean="0"/>
              <a:t>Extensible Architecture</a:t>
            </a:r>
            <a:endParaRPr lang="en-US" dirty="0"/>
          </a:p>
        </p:txBody>
      </p:sp>
      <p:sp>
        <p:nvSpPr>
          <p:cNvPr id="3" name="Subtitle 2"/>
          <p:cNvSpPr>
            <a:spLocks noGrp="1"/>
          </p:cNvSpPr>
          <p:nvPr>
            <p:ph type="subTitle" idx="1"/>
            <p:custDataLst>
              <p:tags r:id="rId2"/>
            </p:custDataLst>
          </p:nvPr>
        </p:nvSpPr>
        <p:spPr/>
        <p:txBody>
          <a:bodyPr/>
          <a:lstStyle/>
          <a:p>
            <a:r>
              <a:rPr lang="en-US" dirty="0" smtClean="0"/>
              <a:t>Publish-Subscribe, with a Twist</a:t>
            </a:r>
            <a:endParaRPr lang="en-US" dirty="0"/>
          </a:p>
        </p:txBody>
      </p:sp>
      <p:sp>
        <p:nvSpPr>
          <p:cNvPr id="4" name="Rectangle 3"/>
          <p:cNvSpPr/>
          <p:nvPr>
            <p:custDataLst>
              <p:tags r:id="rId3"/>
            </p:custDataLst>
          </p:nvPr>
        </p:nvSpPr>
        <p:spPr>
          <a:xfrm>
            <a:off x="6324600" y="5562600"/>
            <a:ext cx="2819400" cy="1295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custDataLst>
              <p:tags r:id="rId4"/>
            </p:custDataLst>
          </p:nvPr>
        </p:nvSpPr>
        <p:spPr>
          <a:xfrm>
            <a:off x="0" y="5562600"/>
            <a:ext cx="2819400" cy="1295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custDataLst>
              <p:tags r:id="rId5"/>
            </p:custDataLst>
          </p:nvPr>
        </p:nvSpPr>
        <p:spPr>
          <a:xfrm>
            <a:off x="228600" y="6412468"/>
            <a:ext cx="8686800" cy="369332"/>
          </a:xfrm>
          <a:prstGeom prst="rect">
            <a:avLst/>
          </a:prstGeom>
          <a:noFill/>
        </p:spPr>
        <p:txBody>
          <a:bodyPr wrap="square" rtlCol="0">
            <a:spAutoFit/>
          </a:bodyPr>
          <a:lstStyle/>
          <a:p>
            <a:pPr algn="ctr"/>
            <a:r>
              <a:rPr lang="en-US" b="1" dirty="0" smtClean="0"/>
              <a:t>Architecture       </a:t>
            </a:r>
            <a:r>
              <a:rPr lang="en-US" dirty="0" smtClean="0"/>
              <a:t>Inference	 Power	  Semantic Web	Security &amp; Privacy	   Attention</a:t>
            </a:r>
            <a:endParaRPr lang="en-US" dirty="0"/>
          </a:p>
        </p:txBody>
      </p:sp>
    </p:spTree>
  </p:cSld>
  <p:clrMapOvr>
    <a:masterClrMapping/>
  </p:clrMapOvr>
  <p:transition spd="med" advTm="3432">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custDataLst>
              <p:tags r:id="rId2"/>
            </p:custDataLst>
          </p:nvPr>
        </p:nvSpPr>
        <p:spPr/>
        <p:txBody>
          <a:bodyPr>
            <a:normAutofit fontScale="90000"/>
          </a:bodyPr>
          <a:lstStyle/>
          <a:p>
            <a:r>
              <a:rPr lang="en-US" dirty="0" smtClean="0"/>
              <a:t>Content-Based Publish-Subscribe (CBPS)</a:t>
            </a:r>
            <a:endParaRPr lang="en-US" dirty="0"/>
          </a:p>
        </p:txBody>
      </p:sp>
      <p:sp>
        <p:nvSpPr>
          <p:cNvPr id="76" name="Slide Number Placeholder 5"/>
          <p:cNvSpPr>
            <a:spLocks noGrp="1"/>
          </p:cNvSpPr>
          <p:nvPr>
            <p:ph type="sldNum" sz="quarter" idx="12"/>
            <p:custDataLst>
              <p:tags r:id="rId3"/>
            </p:custDataLst>
          </p:nvPr>
        </p:nvSpPr>
        <p:spPr/>
        <p:txBody>
          <a:bodyPr/>
          <a:lstStyle/>
          <a:p>
            <a:fld id="{8C8ED4FF-058D-49E6-AF11-56441A638509}" type="slidenum">
              <a:rPr lang="en-US" smtClean="0"/>
              <a:pPr/>
              <a:t>14</a:t>
            </a:fld>
            <a:endParaRPr lang="en-US"/>
          </a:p>
        </p:txBody>
      </p:sp>
      <p:grpSp>
        <p:nvGrpSpPr>
          <p:cNvPr id="2" name="Group 3"/>
          <p:cNvGrpSpPr>
            <a:grpSpLocks/>
          </p:cNvGrpSpPr>
          <p:nvPr>
            <p:custDataLst>
              <p:tags r:id="rId4"/>
            </p:custDataLst>
          </p:nvPr>
        </p:nvGrpSpPr>
        <p:grpSpPr bwMode="auto">
          <a:xfrm>
            <a:off x="5170488" y="3059113"/>
            <a:ext cx="958850" cy="1031875"/>
            <a:chOff x="3673" y="4858"/>
            <a:chExt cx="253" cy="276"/>
          </a:xfrm>
        </p:grpSpPr>
        <p:sp>
          <p:nvSpPr>
            <p:cNvPr id="110596" name="Rectangle 4"/>
            <p:cNvSpPr>
              <a:spLocks noChangeArrowheads="1"/>
            </p:cNvSpPr>
            <p:nvPr>
              <p:custDataLst>
                <p:tags r:id="rId64"/>
              </p:custDataLst>
            </p:nvPr>
          </p:nvSpPr>
          <p:spPr bwMode="auto">
            <a:xfrm>
              <a:off x="3673" y="4862"/>
              <a:ext cx="8" cy="32"/>
            </a:xfrm>
            <a:prstGeom prst="rect">
              <a:avLst/>
            </a:prstGeom>
            <a:solidFill>
              <a:srgbClr val="000000"/>
            </a:solidFill>
            <a:ln w="9525">
              <a:noFill/>
              <a:miter lim="800000"/>
              <a:headEnd/>
              <a:tailEnd/>
            </a:ln>
          </p:spPr>
          <p:txBody>
            <a:bodyPr/>
            <a:lstStyle/>
            <a:p>
              <a:endParaRPr lang="en-US"/>
            </a:p>
          </p:txBody>
        </p:sp>
        <p:sp>
          <p:nvSpPr>
            <p:cNvPr id="110597" name="Rectangle 5"/>
            <p:cNvSpPr>
              <a:spLocks noChangeArrowheads="1"/>
            </p:cNvSpPr>
            <p:nvPr>
              <p:custDataLst>
                <p:tags r:id="rId65"/>
              </p:custDataLst>
            </p:nvPr>
          </p:nvSpPr>
          <p:spPr bwMode="auto">
            <a:xfrm>
              <a:off x="3673" y="4919"/>
              <a:ext cx="8" cy="33"/>
            </a:xfrm>
            <a:prstGeom prst="rect">
              <a:avLst/>
            </a:prstGeom>
            <a:solidFill>
              <a:srgbClr val="000000"/>
            </a:solidFill>
            <a:ln w="9525">
              <a:noFill/>
              <a:miter lim="800000"/>
              <a:headEnd/>
              <a:tailEnd/>
            </a:ln>
          </p:spPr>
          <p:txBody>
            <a:bodyPr/>
            <a:lstStyle/>
            <a:p>
              <a:endParaRPr lang="en-US"/>
            </a:p>
          </p:txBody>
        </p:sp>
        <p:sp>
          <p:nvSpPr>
            <p:cNvPr id="110598" name="Rectangle 6"/>
            <p:cNvSpPr>
              <a:spLocks noChangeArrowheads="1"/>
            </p:cNvSpPr>
            <p:nvPr>
              <p:custDataLst>
                <p:tags r:id="rId66"/>
              </p:custDataLst>
            </p:nvPr>
          </p:nvSpPr>
          <p:spPr bwMode="auto">
            <a:xfrm>
              <a:off x="3673" y="4976"/>
              <a:ext cx="8" cy="33"/>
            </a:xfrm>
            <a:prstGeom prst="rect">
              <a:avLst/>
            </a:prstGeom>
            <a:solidFill>
              <a:srgbClr val="000000"/>
            </a:solidFill>
            <a:ln w="9525">
              <a:noFill/>
              <a:miter lim="800000"/>
              <a:headEnd/>
              <a:tailEnd/>
            </a:ln>
          </p:spPr>
          <p:txBody>
            <a:bodyPr/>
            <a:lstStyle/>
            <a:p>
              <a:endParaRPr lang="en-US"/>
            </a:p>
          </p:txBody>
        </p:sp>
        <p:sp>
          <p:nvSpPr>
            <p:cNvPr id="110599" name="Rectangle 7"/>
            <p:cNvSpPr>
              <a:spLocks noChangeArrowheads="1"/>
            </p:cNvSpPr>
            <p:nvPr>
              <p:custDataLst>
                <p:tags r:id="rId67"/>
              </p:custDataLst>
            </p:nvPr>
          </p:nvSpPr>
          <p:spPr bwMode="auto">
            <a:xfrm>
              <a:off x="3673" y="5034"/>
              <a:ext cx="8" cy="32"/>
            </a:xfrm>
            <a:prstGeom prst="rect">
              <a:avLst/>
            </a:prstGeom>
            <a:solidFill>
              <a:srgbClr val="000000"/>
            </a:solidFill>
            <a:ln w="9525">
              <a:noFill/>
              <a:miter lim="800000"/>
              <a:headEnd/>
              <a:tailEnd/>
            </a:ln>
          </p:spPr>
          <p:txBody>
            <a:bodyPr/>
            <a:lstStyle/>
            <a:p>
              <a:endParaRPr lang="en-US"/>
            </a:p>
          </p:txBody>
        </p:sp>
        <p:sp>
          <p:nvSpPr>
            <p:cNvPr id="110600" name="Rectangle 8"/>
            <p:cNvSpPr>
              <a:spLocks noChangeArrowheads="1"/>
            </p:cNvSpPr>
            <p:nvPr>
              <p:custDataLst>
                <p:tags r:id="rId68"/>
              </p:custDataLst>
            </p:nvPr>
          </p:nvSpPr>
          <p:spPr bwMode="auto">
            <a:xfrm>
              <a:off x="3673" y="5091"/>
              <a:ext cx="8" cy="33"/>
            </a:xfrm>
            <a:prstGeom prst="rect">
              <a:avLst/>
            </a:prstGeom>
            <a:solidFill>
              <a:srgbClr val="000000"/>
            </a:solidFill>
            <a:ln w="9525">
              <a:noFill/>
              <a:miter lim="800000"/>
              <a:headEnd/>
              <a:tailEnd/>
            </a:ln>
          </p:spPr>
          <p:txBody>
            <a:bodyPr/>
            <a:lstStyle/>
            <a:p>
              <a:endParaRPr lang="en-US"/>
            </a:p>
          </p:txBody>
        </p:sp>
        <p:sp>
          <p:nvSpPr>
            <p:cNvPr id="110601" name="Rectangle 9"/>
            <p:cNvSpPr>
              <a:spLocks noChangeArrowheads="1"/>
            </p:cNvSpPr>
            <p:nvPr>
              <p:custDataLst>
                <p:tags r:id="rId69"/>
              </p:custDataLst>
            </p:nvPr>
          </p:nvSpPr>
          <p:spPr bwMode="auto">
            <a:xfrm>
              <a:off x="3695" y="5126"/>
              <a:ext cx="33" cy="8"/>
            </a:xfrm>
            <a:prstGeom prst="rect">
              <a:avLst/>
            </a:prstGeom>
            <a:solidFill>
              <a:srgbClr val="000000"/>
            </a:solidFill>
            <a:ln w="9525">
              <a:noFill/>
              <a:miter lim="800000"/>
              <a:headEnd/>
              <a:tailEnd/>
            </a:ln>
          </p:spPr>
          <p:txBody>
            <a:bodyPr/>
            <a:lstStyle/>
            <a:p>
              <a:endParaRPr lang="en-US"/>
            </a:p>
          </p:txBody>
        </p:sp>
        <p:sp>
          <p:nvSpPr>
            <p:cNvPr id="110602" name="Rectangle 10"/>
            <p:cNvSpPr>
              <a:spLocks noChangeArrowheads="1"/>
            </p:cNvSpPr>
            <p:nvPr>
              <p:custDataLst>
                <p:tags r:id="rId70"/>
              </p:custDataLst>
            </p:nvPr>
          </p:nvSpPr>
          <p:spPr bwMode="auto">
            <a:xfrm>
              <a:off x="3752" y="5126"/>
              <a:ext cx="33" cy="8"/>
            </a:xfrm>
            <a:prstGeom prst="rect">
              <a:avLst/>
            </a:prstGeom>
            <a:solidFill>
              <a:srgbClr val="000000"/>
            </a:solidFill>
            <a:ln w="9525">
              <a:noFill/>
              <a:miter lim="800000"/>
              <a:headEnd/>
              <a:tailEnd/>
            </a:ln>
          </p:spPr>
          <p:txBody>
            <a:bodyPr/>
            <a:lstStyle/>
            <a:p>
              <a:endParaRPr lang="en-US"/>
            </a:p>
          </p:txBody>
        </p:sp>
        <p:sp>
          <p:nvSpPr>
            <p:cNvPr id="110603" name="Rectangle 11"/>
            <p:cNvSpPr>
              <a:spLocks noChangeArrowheads="1"/>
            </p:cNvSpPr>
            <p:nvPr>
              <p:custDataLst>
                <p:tags r:id="rId71"/>
              </p:custDataLst>
            </p:nvPr>
          </p:nvSpPr>
          <p:spPr bwMode="auto">
            <a:xfrm>
              <a:off x="3809" y="5126"/>
              <a:ext cx="33" cy="8"/>
            </a:xfrm>
            <a:prstGeom prst="rect">
              <a:avLst/>
            </a:prstGeom>
            <a:solidFill>
              <a:srgbClr val="000000"/>
            </a:solidFill>
            <a:ln w="9525">
              <a:noFill/>
              <a:miter lim="800000"/>
              <a:headEnd/>
              <a:tailEnd/>
            </a:ln>
          </p:spPr>
          <p:txBody>
            <a:bodyPr/>
            <a:lstStyle/>
            <a:p>
              <a:endParaRPr lang="en-US"/>
            </a:p>
          </p:txBody>
        </p:sp>
        <p:sp>
          <p:nvSpPr>
            <p:cNvPr id="110604" name="Rectangle 12"/>
            <p:cNvSpPr>
              <a:spLocks noChangeArrowheads="1"/>
            </p:cNvSpPr>
            <p:nvPr>
              <p:custDataLst>
                <p:tags r:id="rId72"/>
              </p:custDataLst>
            </p:nvPr>
          </p:nvSpPr>
          <p:spPr bwMode="auto">
            <a:xfrm>
              <a:off x="3867" y="5126"/>
              <a:ext cx="32" cy="8"/>
            </a:xfrm>
            <a:prstGeom prst="rect">
              <a:avLst/>
            </a:prstGeom>
            <a:solidFill>
              <a:srgbClr val="000000"/>
            </a:solidFill>
            <a:ln w="9525">
              <a:noFill/>
              <a:miter lim="800000"/>
              <a:headEnd/>
              <a:tailEnd/>
            </a:ln>
          </p:spPr>
          <p:txBody>
            <a:bodyPr/>
            <a:lstStyle/>
            <a:p>
              <a:endParaRPr lang="en-US"/>
            </a:p>
          </p:txBody>
        </p:sp>
        <p:sp>
          <p:nvSpPr>
            <p:cNvPr id="110605" name="Rectangle 13"/>
            <p:cNvSpPr>
              <a:spLocks noChangeArrowheads="1"/>
            </p:cNvSpPr>
            <p:nvPr>
              <p:custDataLst>
                <p:tags r:id="rId73"/>
              </p:custDataLst>
            </p:nvPr>
          </p:nvSpPr>
          <p:spPr bwMode="auto">
            <a:xfrm>
              <a:off x="3918" y="5095"/>
              <a:ext cx="8" cy="33"/>
            </a:xfrm>
            <a:prstGeom prst="rect">
              <a:avLst/>
            </a:prstGeom>
            <a:solidFill>
              <a:srgbClr val="000000"/>
            </a:solidFill>
            <a:ln w="9525">
              <a:noFill/>
              <a:miter lim="800000"/>
              <a:headEnd/>
              <a:tailEnd/>
            </a:ln>
          </p:spPr>
          <p:txBody>
            <a:bodyPr/>
            <a:lstStyle/>
            <a:p>
              <a:endParaRPr lang="en-US"/>
            </a:p>
          </p:txBody>
        </p:sp>
        <p:sp>
          <p:nvSpPr>
            <p:cNvPr id="110606" name="Rectangle 14"/>
            <p:cNvSpPr>
              <a:spLocks noChangeArrowheads="1"/>
            </p:cNvSpPr>
            <p:nvPr>
              <p:custDataLst>
                <p:tags r:id="rId74"/>
              </p:custDataLst>
            </p:nvPr>
          </p:nvSpPr>
          <p:spPr bwMode="auto">
            <a:xfrm>
              <a:off x="3918" y="5038"/>
              <a:ext cx="8" cy="32"/>
            </a:xfrm>
            <a:prstGeom prst="rect">
              <a:avLst/>
            </a:prstGeom>
            <a:solidFill>
              <a:srgbClr val="000000"/>
            </a:solidFill>
            <a:ln w="9525">
              <a:noFill/>
              <a:miter lim="800000"/>
              <a:headEnd/>
              <a:tailEnd/>
            </a:ln>
          </p:spPr>
          <p:txBody>
            <a:bodyPr/>
            <a:lstStyle/>
            <a:p>
              <a:endParaRPr lang="en-US"/>
            </a:p>
          </p:txBody>
        </p:sp>
        <p:sp>
          <p:nvSpPr>
            <p:cNvPr id="110607" name="Rectangle 15"/>
            <p:cNvSpPr>
              <a:spLocks noChangeArrowheads="1"/>
            </p:cNvSpPr>
            <p:nvPr>
              <p:custDataLst>
                <p:tags r:id="rId75"/>
              </p:custDataLst>
            </p:nvPr>
          </p:nvSpPr>
          <p:spPr bwMode="auto">
            <a:xfrm>
              <a:off x="3918" y="4980"/>
              <a:ext cx="8" cy="33"/>
            </a:xfrm>
            <a:prstGeom prst="rect">
              <a:avLst/>
            </a:prstGeom>
            <a:solidFill>
              <a:srgbClr val="000000"/>
            </a:solidFill>
            <a:ln w="9525">
              <a:noFill/>
              <a:miter lim="800000"/>
              <a:headEnd/>
              <a:tailEnd/>
            </a:ln>
          </p:spPr>
          <p:txBody>
            <a:bodyPr/>
            <a:lstStyle/>
            <a:p>
              <a:endParaRPr lang="en-US"/>
            </a:p>
          </p:txBody>
        </p:sp>
        <p:sp>
          <p:nvSpPr>
            <p:cNvPr id="110608" name="Rectangle 16"/>
            <p:cNvSpPr>
              <a:spLocks noChangeArrowheads="1"/>
            </p:cNvSpPr>
            <p:nvPr>
              <p:custDataLst>
                <p:tags r:id="rId76"/>
              </p:custDataLst>
            </p:nvPr>
          </p:nvSpPr>
          <p:spPr bwMode="auto">
            <a:xfrm>
              <a:off x="3918" y="4923"/>
              <a:ext cx="8" cy="33"/>
            </a:xfrm>
            <a:prstGeom prst="rect">
              <a:avLst/>
            </a:prstGeom>
            <a:solidFill>
              <a:srgbClr val="000000"/>
            </a:solidFill>
            <a:ln w="9525">
              <a:noFill/>
              <a:miter lim="800000"/>
              <a:headEnd/>
              <a:tailEnd/>
            </a:ln>
          </p:spPr>
          <p:txBody>
            <a:bodyPr/>
            <a:lstStyle/>
            <a:p>
              <a:endParaRPr lang="en-US"/>
            </a:p>
          </p:txBody>
        </p:sp>
        <p:sp>
          <p:nvSpPr>
            <p:cNvPr id="110609" name="Rectangle 17"/>
            <p:cNvSpPr>
              <a:spLocks noChangeArrowheads="1"/>
            </p:cNvSpPr>
            <p:nvPr>
              <p:custDataLst>
                <p:tags r:id="rId77"/>
              </p:custDataLst>
            </p:nvPr>
          </p:nvSpPr>
          <p:spPr bwMode="auto">
            <a:xfrm>
              <a:off x="3918" y="4866"/>
              <a:ext cx="8" cy="33"/>
            </a:xfrm>
            <a:prstGeom prst="rect">
              <a:avLst/>
            </a:prstGeom>
            <a:solidFill>
              <a:srgbClr val="000000"/>
            </a:solidFill>
            <a:ln w="9525">
              <a:noFill/>
              <a:miter lim="800000"/>
              <a:headEnd/>
              <a:tailEnd/>
            </a:ln>
          </p:spPr>
          <p:txBody>
            <a:bodyPr/>
            <a:lstStyle/>
            <a:p>
              <a:endParaRPr lang="en-US"/>
            </a:p>
          </p:txBody>
        </p:sp>
        <p:sp>
          <p:nvSpPr>
            <p:cNvPr id="110610" name="Rectangle 18"/>
            <p:cNvSpPr>
              <a:spLocks noChangeArrowheads="1"/>
            </p:cNvSpPr>
            <p:nvPr>
              <p:custDataLst>
                <p:tags r:id="rId78"/>
              </p:custDataLst>
            </p:nvPr>
          </p:nvSpPr>
          <p:spPr bwMode="auto">
            <a:xfrm>
              <a:off x="3869" y="4858"/>
              <a:ext cx="32" cy="8"/>
            </a:xfrm>
            <a:prstGeom prst="rect">
              <a:avLst/>
            </a:prstGeom>
            <a:solidFill>
              <a:srgbClr val="000000"/>
            </a:solidFill>
            <a:ln w="9525">
              <a:noFill/>
              <a:miter lim="800000"/>
              <a:headEnd/>
              <a:tailEnd/>
            </a:ln>
          </p:spPr>
          <p:txBody>
            <a:bodyPr/>
            <a:lstStyle/>
            <a:p>
              <a:endParaRPr lang="en-US"/>
            </a:p>
          </p:txBody>
        </p:sp>
        <p:sp>
          <p:nvSpPr>
            <p:cNvPr id="110611" name="Rectangle 19"/>
            <p:cNvSpPr>
              <a:spLocks noChangeArrowheads="1"/>
            </p:cNvSpPr>
            <p:nvPr>
              <p:custDataLst>
                <p:tags r:id="rId79"/>
              </p:custDataLst>
            </p:nvPr>
          </p:nvSpPr>
          <p:spPr bwMode="auto">
            <a:xfrm>
              <a:off x="3811" y="4858"/>
              <a:ext cx="33" cy="8"/>
            </a:xfrm>
            <a:prstGeom prst="rect">
              <a:avLst/>
            </a:prstGeom>
            <a:solidFill>
              <a:srgbClr val="000000"/>
            </a:solidFill>
            <a:ln w="9525">
              <a:noFill/>
              <a:miter lim="800000"/>
              <a:headEnd/>
              <a:tailEnd/>
            </a:ln>
          </p:spPr>
          <p:txBody>
            <a:bodyPr/>
            <a:lstStyle/>
            <a:p>
              <a:endParaRPr lang="en-US"/>
            </a:p>
          </p:txBody>
        </p:sp>
        <p:sp>
          <p:nvSpPr>
            <p:cNvPr id="110612" name="Rectangle 20"/>
            <p:cNvSpPr>
              <a:spLocks noChangeArrowheads="1"/>
            </p:cNvSpPr>
            <p:nvPr>
              <p:custDataLst>
                <p:tags r:id="rId80"/>
              </p:custDataLst>
            </p:nvPr>
          </p:nvSpPr>
          <p:spPr bwMode="auto">
            <a:xfrm>
              <a:off x="3754" y="4858"/>
              <a:ext cx="33" cy="8"/>
            </a:xfrm>
            <a:prstGeom prst="rect">
              <a:avLst/>
            </a:prstGeom>
            <a:solidFill>
              <a:srgbClr val="000000"/>
            </a:solidFill>
            <a:ln w="9525">
              <a:noFill/>
              <a:miter lim="800000"/>
              <a:headEnd/>
              <a:tailEnd/>
            </a:ln>
          </p:spPr>
          <p:txBody>
            <a:bodyPr/>
            <a:lstStyle/>
            <a:p>
              <a:endParaRPr lang="en-US"/>
            </a:p>
          </p:txBody>
        </p:sp>
        <p:sp>
          <p:nvSpPr>
            <p:cNvPr id="110613" name="Rectangle 21"/>
            <p:cNvSpPr>
              <a:spLocks noChangeArrowheads="1"/>
            </p:cNvSpPr>
            <p:nvPr>
              <p:custDataLst>
                <p:tags r:id="rId81"/>
              </p:custDataLst>
            </p:nvPr>
          </p:nvSpPr>
          <p:spPr bwMode="auto">
            <a:xfrm>
              <a:off x="3697" y="4858"/>
              <a:ext cx="33" cy="8"/>
            </a:xfrm>
            <a:prstGeom prst="rect">
              <a:avLst/>
            </a:prstGeom>
            <a:solidFill>
              <a:srgbClr val="000000"/>
            </a:solidFill>
            <a:ln w="9525">
              <a:noFill/>
              <a:miter lim="800000"/>
              <a:headEnd/>
              <a:tailEnd/>
            </a:ln>
          </p:spPr>
          <p:txBody>
            <a:bodyPr/>
            <a:lstStyle/>
            <a:p>
              <a:endParaRPr lang="en-US"/>
            </a:p>
          </p:txBody>
        </p:sp>
      </p:grpSp>
      <p:sp>
        <p:nvSpPr>
          <p:cNvPr id="110614" name="Freeform 22"/>
          <p:cNvSpPr>
            <a:spLocks/>
          </p:cNvSpPr>
          <p:nvPr>
            <p:custDataLst>
              <p:tags r:id="rId5"/>
            </p:custDataLst>
          </p:nvPr>
        </p:nvSpPr>
        <p:spPr bwMode="auto">
          <a:xfrm>
            <a:off x="1463675" y="1828800"/>
            <a:ext cx="5851525" cy="3733800"/>
          </a:xfrm>
          <a:custGeom>
            <a:avLst/>
            <a:gdLst/>
            <a:ahLst/>
            <a:cxnLst>
              <a:cxn ang="0">
                <a:pos x="111" y="407"/>
              </a:cxn>
              <a:cxn ang="0">
                <a:pos x="57" y="438"/>
              </a:cxn>
              <a:cxn ang="0">
                <a:pos x="18" y="484"/>
              </a:cxn>
              <a:cxn ang="0">
                <a:pos x="1" y="543"/>
              </a:cxn>
              <a:cxn ang="0">
                <a:pos x="13" y="620"/>
              </a:cxn>
              <a:cxn ang="0">
                <a:pos x="68" y="687"/>
              </a:cxn>
              <a:cxn ang="0">
                <a:pos x="66" y="722"/>
              </a:cxn>
              <a:cxn ang="0">
                <a:pos x="41" y="778"/>
              </a:cxn>
              <a:cxn ang="0">
                <a:pos x="42" y="841"/>
              </a:cxn>
              <a:cxn ang="0">
                <a:pos x="69" y="900"/>
              </a:cxn>
              <a:cxn ang="0">
                <a:pos x="117" y="944"/>
              </a:cxn>
              <a:cxn ang="0">
                <a:pos x="180" y="968"/>
              </a:cxn>
              <a:cxn ang="0">
                <a:pos x="237" y="970"/>
              </a:cxn>
              <a:cxn ang="0">
                <a:pos x="287" y="1033"/>
              </a:cxn>
              <a:cxn ang="0">
                <a:pos x="369" y="1088"/>
              </a:cxn>
              <a:cxn ang="0">
                <a:pos x="447" y="1111"/>
              </a:cxn>
              <a:cxn ang="0">
                <a:pos x="531" y="1117"/>
              </a:cxn>
              <a:cxn ang="0">
                <a:pos x="613" y="1101"/>
              </a:cxn>
              <a:cxn ang="0">
                <a:pos x="671" y="1077"/>
              </a:cxn>
              <a:cxn ang="0">
                <a:pos x="770" y="1160"/>
              </a:cxn>
              <a:cxn ang="0">
                <a:pos x="900" y="1189"/>
              </a:cxn>
              <a:cxn ang="0">
                <a:pos x="988" y="1176"/>
              </a:cxn>
              <a:cxn ang="0">
                <a:pos x="1064" y="1139"/>
              </a:cxn>
              <a:cxn ang="0">
                <a:pos x="1124" y="1082"/>
              </a:cxn>
              <a:cxn ang="0">
                <a:pos x="1163" y="1009"/>
              </a:cxn>
              <a:cxn ang="0">
                <a:pos x="1239" y="1038"/>
              </a:cxn>
              <a:cxn ang="0">
                <a:pos x="1312" y="1042"/>
              </a:cxn>
              <a:cxn ang="0">
                <a:pos x="1400" y="1017"/>
              </a:cxn>
              <a:cxn ang="0">
                <a:pos x="1470" y="965"/>
              </a:cxn>
              <a:cxn ang="0">
                <a:pos x="1513" y="892"/>
              </a:cxn>
              <a:cxn ang="0">
                <a:pos x="1524" y="828"/>
              </a:cxn>
              <a:cxn ang="0">
                <a:pos x="1618" y="798"/>
              </a:cxn>
              <a:cxn ang="0">
                <a:pos x="1694" y="742"/>
              </a:cxn>
              <a:cxn ang="0">
                <a:pos x="1743" y="666"/>
              </a:cxn>
              <a:cxn ang="0">
                <a:pos x="1761" y="576"/>
              </a:cxn>
              <a:cxn ang="0">
                <a:pos x="1747" y="495"/>
              </a:cxn>
              <a:cxn ang="0">
                <a:pos x="1704" y="422"/>
              </a:cxn>
              <a:cxn ang="0">
                <a:pos x="1719" y="363"/>
              </a:cxn>
              <a:cxn ang="0">
                <a:pos x="1714" y="293"/>
              </a:cxn>
              <a:cxn ang="0">
                <a:pos x="1685" y="234"/>
              </a:cxn>
              <a:cxn ang="0">
                <a:pos x="1625" y="176"/>
              </a:cxn>
              <a:cxn ang="0">
                <a:pos x="1561" y="149"/>
              </a:cxn>
              <a:cxn ang="0">
                <a:pos x="1545" y="103"/>
              </a:cxn>
              <a:cxn ang="0">
                <a:pos x="1506" y="52"/>
              </a:cxn>
              <a:cxn ang="0">
                <a:pos x="1450" y="17"/>
              </a:cxn>
              <a:cxn ang="0">
                <a:pos x="1384" y="1"/>
              </a:cxn>
              <a:cxn ang="0">
                <a:pos x="1303" y="9"/>
              </a:cxn>
              <a:cxn ang="0">
                <a:pos x="1231" y="50"/>
              </a:cxn>
              <a:cxn ang="0">
                <a:pos x="1187" y="36"/>
              </a:cxn>
              <a:cxn ang="0">
                <a:pos x="1114" y="4"/>
              </a:cxn>
              <a:cxn ang="0">
                <a:pos x="1024" y="6"/>
              </a:cxn>
              <a:cxn ang="0">
                <a:pos x="943" y="53"/>
              </a:cxn>
              <a:cxn ang="0">
                <a:pos x="899" y="79"/>
              </a:cxn>
              <a:cxn ang="0">
                <a:pos x="825" y="44"/>
              </a:cxn>
              <a:cxn ang="0">
                <a:pos x="733" y="37"/>
              </a:cxn>
              <a:cxn ang="0">
                <a:pos x="627" y="79"/>
              </a:cxn>
              <a:cxn ang="0">
                <a:pos x="570" y="143"/>
              </a:cxn>
              <a:cxn ang="0">
                <a:pos x="485" y="113"/>
              </a:cxn>
              <a:cxn ang="0">
                <a:pos x="402" y="109"/>
              </a:cxn>
              <a:cxn ang="0">
                <a:pos x="300" y="139"/>
              </a:cxn>
              <a:cxn ang="0">
                <a:pos x="218" y="200"/>
              </a:cxn>
              <a:cxn ang="0">
                <a:pos x="168" y="286"/>
              </a:cxn>
              <a:cxn ang="0">
                <a:pos x="156" y="379"/>
              </a:cxn>
            </a:cxnLst>
            <a:rect l="0" t="0" r="r" b="b"/>
            <a:pathLst>
              <a:path w="1761" h="1189">
                <a:moveTo>
                  <a:pt x="159" y="395"/>
                </a:moveTo>
                <a:lnTo>
                  <a:pt x="143" y="397"/>
                </a:lnTo>
                <a:lnTo>
                  <a:pt x="126" y="402"/>
                </a:lnTo>
                <a:lnTo>
                  <a:pt x="111" y="407"/>
                </a:lnTo>
                <a:lnTo>
                  <a:pt x="96" y="413"/>
                </a:lnTo>
                <a:lnTo>
                  <a:pt x="81" y="420"/>
                </a:lnTo>
                <a:lnTo>
                  <a:pt x="69" y="428"/>
                </a:lnTo>
                <a:lnTo>
                  <a:pt x="57" y="438"/>
                </a:lnTo>
                <a:lnTo>
                  <a:pt x="46" y="449"/>
                </a:lnTo>
                <a:lnTo>
                  <a:pt x="35" y="460"/>
                </a:lnTo>
                <a:lnTo>
                  <a:pt x="26" y="472"/>
                </a:lnTo>
                <a:lnTo>
                  <a:pt x="18" y="484"/>
                </a:lnTo>
                <a:lnTo>
                  <a:pt x="12" y="499"/>
                </a:lnTo>
                <a:lnTo>
                  <a:pt x="7" y="513"/>
                </a:lnTo>
                <a:lnTo>
                  <a:pt x="3" y="527"/>
                </a:lnTo>
                <a:lnTo>
                  <a:pt x="1" y="543"/>
                </a:lnTo>
                <a:lnTo>
                  <a:pt x="0" y="558"/>
                </a:lnTo>
                <a:lnTo>
                  <a:pt x="2" y="580"/>
                </a:lnTo>
                <a:lnTo>
                  <a:pt x="6" y="601"/>
                </a:lnTo>
                <a:lnTo>
                  <a:pt x="13" y="620"/>
                </a:lnTo>
                <a:lnTo>
                  <a:pt x="23" y="640"/>
                </a:lnTo>
                <a:lnTo>
                  <a:pt x="36" y="657"/>
                </a:lnTo>
                <a:lnTo>
                  <a:pt x="51" y="673"/>
                </a:lnTo>
                <a:lnTo>
                  <a:pt x="68" y="687"/>
                </a:lnTo>
                <a:lnTo>
                  <a:pt x="87" y="699"/>
                </a:lnTo>
                <a:lnTo>
                  <a:pt x="86" y="697"/>
                </a:lnTo>
                <a:lnTo>
                  <a:pt x="75" y="709"/>
                </a:lnTo>
                <a:lnTo>
                  <a:pt x="66" y="722"/>
                </a:lnTo>
                <a:lnTo>
                  <a:pt x="58" y="735"/>
                </a:lnTo>
                <a:lnTo>
                  <a:pt x="51" y="749"/>
                </a:lnTo>
                <a:lnTo>
                  <a:pt x="46" y="764"/>
                </a:lnTo>
                <a:lnTo>
                  <a:pt x="41" y="778"/>
                </a:lnTo>
                <a:lnTo>
                  <a:pt x="39" y="793"/>
                </a:lnTo>
                <a:lnTo>
                  <a:pt x="38" y="809"/>
                </a:lnTo>
                <a:lnTo>
                  <a:pt x="39" y="825"/>
                </a:lnTo>
                <a:lnTo>
                  <a:pt x="42" y="841"/>
                </a:lnTo>
                <a:lnTo>
                  <a:pt x="47" y="857"/>
                </a:lnTo>
                <a:lnTo>
                  <a:pt x="53" y="872"/>
                </a:lnTo>
                <a:lnTo>
                  <a:pt x="60" y="886"/>
                </a:lnTo>
                <a:lnTo>
                  <a:pt x="69" y="900"/>
                </a:lnTo>
                <a:lnTo>
                  <a:pt x="79" y="912"/>
                </a:lnTo>
                <a:lnTo>
                  <a:pt x="90" y="924"/>
                </a:lnTo>
                <a:lnTo>
                  <a:pt x="103" y="934"/>
                </a:lnTo>
                <a:lnTo>
                  <a:pt x="117" y="944"/>
                </a:lnTo>
                <a:lnTo>
                  <a:pt x="131" y="952"/>
                </a:lnTo>
                <a:lnTo>
                  <a:pt x="147" y="959"/>
                </a:lnTo>
                <a:lnTo>
                  <a:pt x="163" y="964"/>
                </a:lnTo>
                <a:lnTo>
                  <a:pt x="180" y="968"/>
                </a:lnTo>
                <a:lnTo>
                  <a:pt x="198" y="970"/>
                </a:lnTo>
                <a:lnTo>
                  <a:pt x="216" y="971"/>
                </a:lnTo>
                <a:lnTo>
                  <a:pt x="226" y="971"/>
                </a:lnTo>
                <a:lnTo>
                  <a:pt x="237" y="970"/>
                </a:lnTo>
                <a:lnTo>
                  <a:pt x="236" y="971"/>
                </a:lnTo>
                <a:lnTo>
                  <a:pt x="247" y="988"/>
                </a:lnTo>
                <a:lnTo>
                  <a:pt x="259" y="1004"/>
                </a:lnTo>
                <a:lnTo>
                  <a:pt x="287" y="1033"/>
                </a:lnTo>
                <a:lnTo>
                  <a:pt x="317" y="1057"/>
                </a:lnTo>
                <a:lnTo>
                  <a:pt x="334" y="1068"/>
                </a:lnTo>
                <a:lnTo>
                  <a:pt x="351" y="1079"/>
                </a:lnTo>
                <a:lnTo>
                  <a:pt x="369" y="1088"/>
                </a:lnTo>
                <a:lnTo>
                  <a:pt x="388" y="1095"/>
                </a:lnTo>
                <a:lnTo>
                  <a:pt x="407" y="1102"/>
                </a:lnTo>
                <a:lnTo>
                  <a:pt x="427" y="1107"/>
                </a:lnTo>
                <a:lnTo>
                  <a:pt x="447" y="1111"/>
                </a:lnTo>
                <a:lnTo>
                  <a:pt x="467" y="1116"/>
                </a:lnTo>
                <a:lnTo>
                  <a:pt x="488" y="1117"/>
                </a:lnTo>
                <a:lnTo>
                  <a:pt x="509" y="1118"/>
                </a:lnTo>
                <a:lnTo>
                  <a:pt x="531" y="1117"/>
                </a:lnTo>
                <a:lnTo>
                  <a:pt x="551" y="1115"/>
                </a:lnTo>
                <a:lnTo>
                  <a:pt x="573" y="1111"/>
                </a:lnTo>
                <a:lnTo>
                  <a:pt x="593" y="1107"/>
                </a:lnTo>
                <a:lnTo>
                  <a:pt x="613" y="1101"/>
                </a:lnTo>
                <a:lnTo>
                  <a:pt x="633" y="1094"/>
                </a:lnTo>
                <a:lnTo>
                  <a:pt x="652" y="1086"/>
                </a:lnTo>
                <a:lnTo>
                  <a:pt x="671" y="1076"/>
                </a:lnTo>
                <a:lnTo>
                  <a:pt x="671" y="1077"/>
                </a:lnTo>
                <a:lnTo>
                  <a:pt x="691" y="1101"/>
                </a:lnTo>
                <a:lnTo>
                  <a:pt x="715" y="1124"/>
                </a:lnTo>
                <a:lnTo>
                  <a:pt x="741" y="1143"/>
                </a:lnTo>
                <a:lnTo>
                  <a:pt x="770" y="1160"/>
                </a:lnTo>
                <a:lnTo>
                  <a:pt x="801" y="1172"/>
                </a:lnTo>
                <a:lnTo>
                  <a:pt x="832" y="1181"/>
                </a:lnTo>
                <a:lnTo>
                  <a:pt x="866" y="1187"/>
                </a:lnTo>
                <a:lnTo>
                  <a:pt x="900" y="1189"/>
                </a:lnTo>
                <a:lnTo>
                  <a:pt x="922" y="1188"/>
                </a:lnTo>
                <a:lnTo>
                  <a:pt x="945" y="1186"/>
                </a:lnTo>
                <a:lnTo>
                  <a:pt x="966" y="1182"/>
                </a:lnTo>
                <a:lnTo>
                  <a:pt x="988" y="1176"/>
                </a:lnTo>
                <a:lnTo>
                  <a:pt x="1008" y="1169"/>
                </a:lnTo>
                <a:lnTo>
                  <a:pt x="1027" y="1161"/>
                </a:lnTo>
                <a:lnTo>
                  <a:pt x="1046" y="1150"/>
                </a:lnTo>
                <a:lnTo>
                  <a:pt x="1064" y="1139"/>
                </a:lnTo>
                <a:lnTo>
                  <a:pt x="1081" y="1127"/>
                </a:lnTo>
                <a:lnTo>
                  <a:pt x="1096" y="1112"/>
                </a:lnTo>
                <a:lnTo>
                  <a:pt x="1111" y="1098"/>
                </a:lnTo>
                <a:lnTo>
                  <a:pt x="1124" y="1082"/>
                </a:lnTo>
                <a:lnTo>
                  <a:pt x="1136" y="1065"/>
                </a:lnTo>
                <a:lnTo>
                  <a:pt x="1147" y="1047"/>
                </a:lnTo>
                <a:lnTo>
                  <a:pt x="1156" y="1029"/>
                </a:lnTo>
                <a:lnTo>
                  <a:pt x="1163" y="1009"/>
                </a:lnTo>
                <a:lnTo>
                  <a:pt x="1163" y="1010"/>
                </a:lnTo>
                <a:lnTo>
                  <a:pt x="1193" y="1024"/>
                </a:lnTo>
                <a:lnTo>
                  <a:pt x="1224" y="1035"/>
                </a:lnTo>
                <a:lnTo>
                  <a:pt x="1239" y="1038"/>
                </a:lnTo>
                <a:lnTo>
                  <a:pt x="1255" y="1041"/>
                </a:lnTo>
                <a:lnTo>
                  <a:pt x="1272" y="1043"/>
                </a:lnTo>
                <a:lnTo>
                  <a:pt x="1288" y="1043"/>
                </a:lnTo>
                <a:lnTo>
                  <a:pt x="1312" y="1042"/>
                </a:lnTo>
                <a:lnTo>
                  <a:pt x="1335" y="1039"/>
                </a:lnTo>
                <a:lnTo>
                  <a:pt x="1357" y="1034"/>
                </a:lnTo>
                <a:lnTo>
                  <a:pt x="1380" y="1027"/>
                </a:lnTo>
                <a:lnTo>
                  <a:pt x="1400" y="1017"/>
                </a:lnTo>
                <a:lnTo>
                  <a:pt x="1420" y="1006"/>
                </a:lnTo>
                <a:lnTo>
                  <a:pt x="1437" y="994"/>
                </a:lnTo>
                <a:lnTo>
                  <a:pt x="1454" y="981"/>
                </a:lnTo>
                <a:lnTo>
                  <a:pt x="1470" y="965"/>
                </a:lnTo>
                <a:lnTo>
                  <a:pt x="1483" y="948"/>
                </a:lnTo>
                <a:lnTo>
                  <a:pt x="1495" y="930"/>
                </a:lnTo>
                <a:lnTo>
                  <a:pt x="1505" y="912"/>
                </a:lnTo>
                <a:lnTo>
                  <a:pt x="1513" y="892"/>
                </a:lnTo>
                <a:lnTo>
                  <a:pt x="1519" y="871"/>
                </a:lnTo>
                <a:lnTo>
                  <a:pt x="1523" y="851"/>
                </a:lnTo>
                <a:lnTo>
                  <a:pt x="1524" y="828"/>
                </a:lnTo>
                <a:lnTo>
                  <a:pt x="1524" y="828"/>
                </a:lnTo>
                <a:lnTo>
                  <a:pt x="1549" y="824"/>
                </a:lnTo>
                <a:lnTo>
                  <a:pt x="1573" y="817"/>
                </a:lnTo>
                <a:lnTo>
                  <a:pt x="1596" y="809"/>
                </a:lnTo>
                <a:lnTo>
                  <a:pt x="1618" y="798"/>
                </a:lnTo>
                <a:lnTo>
                  <a:pt x="1639" y="787"/>
                </a:lnTo>
                <a:lnTo>
                  <a:pt x="1659" y="774"/>
                </a:lnTo>
                <a:lnTo>
                  <a:pt x="1677" y="759"/>
                </a:lnTo>
                <a:lnTo>
                  <a:pt x="1694" y="742"/>
                </a:lnTo>
                <a:lnTo>
                  <a:pt x="1709" y="725"/>
                </a:lnTo>
                <a:lnTo>
                  <a:pt x="1722" y="706"/>
                </a:lnTo>
                <a:lnTo>
                  <a:pt x="1733" y="687"/>
                </a:lnTo>
                <a:lnTo>
                  <a:pt x="1743" y="666"/>
                </a:lnTo>
                <a:lnTo>
                  <a:pt x="1751" y="645"/>
                </a:lnTo>
                <a:lnTo>
                  <a:pt x="1757" y="622"/>
                </a:lnTo>
                <a:lnTo>
                  <a:pt x="1760" y="600"/>
                </a:lnTo>
                <a:lnTo>
                  <a:pt x="1761" y="576"/>
                </a:lnTo>
                <a:lnTo>
                  <a:pt x="1760" y="556"/>
                </a:lnTo>
                <a:lnTo>
                  <a:pt x="1757" y="535"/>
                </a:lnTo>
                <a:lnTo>
                  <a:pt x="1753" y="514"/>
                </a:lnTo>
                <a:lnTo>
                  <a:pt x="1747" y="495"/>
                </a:lnTo>
                <a:lnTo>
                  <a:pt x="1738" y="475"/>
                </a:lnTo>
                <a:lnTo>
                  <a:pt x="1728" y="457"/>
                </a:lnTo>
                <a:lnTo>
                  <a:pt x="1717" y="439"/>
                </a:lnTo>
                <a:lnTo>
                  <a:pt x="1704" y="422"/>
                </a:lnTo>
                <a:lnTo>
                  <a:pt x="1703" y="421"/>
                </a:lnTo>
                <a:lnTo>
                  <a:pt x="1711" y="403"/>
                </a:lnTo>
                <a:lnTo>
                  <a:pt x="1716" y="383"/>
                </a:lnTo>
                <a:lnTo>
                  <a:pt x="1719" y="363"/>
                </a:lnTo>
                <a:lnTo>
                  <a:pt x="1720" y="342"/>
                </a:lnTo>
                <a:lnTo>
                  <a:pt x="1719" y="326"/>
                </a:lnTo>
                <a:lnTo>
                  <a:pt x="1717" y="309"/>
                </a:lnTo>
                <a:lnTo>
                  <a:pt x="1714" y="293"/>
                </a:lnTo>
                <a:lnTo>
                  <a:pt x="1709" y="278"/>
                </a:lnTo>
                <a:lnTo>
                  <a:pt x="1702" y="262"/>
                </a:lnTo>
                <a:lnTo>
                  <a:pt x="1695" y="248"/>
                </a:lnTo>
                <a:lnTo>
                  <a:pt x="1685" y="234"/>
                </a:lnTo>
                <a:lnTo>
                  <a:pt x="1676" y="222"/>
                </a:lnTo>
                <a:lnTo>
                  <a:pt x="1665" y="208"/>
                </a:lnTo>
                <a:lnTo>
                  <a:pt x="1653" y="197"/>
                </a:lnTo>
                <a:lnTo>
                  <a:pt x="1625" y="176"/>
                </a:lnTo>
                <a:lnTo>
                  <a:pt x="1611" y="168"/>
                </a:lnTo>
                <a:lnTo>
                  <a:pt x="1594" y="160"/>
                </a:lnTo>
                <a:lnTo>
                  <a:pt x="1578" y="154"/>
                </a:lnTo>
                <a:lnTo>
                  <a:pt x="1561" y="149"/>
                </a:lnTo>
                <a:lnTo>
                  <a:pt x="1561" y="149"/>
                </a:lnTo>
                <a:lnTo>
                  <a:pt x="1557" y="133"/>
                </a:lnTo>
                <a:lnTo>
                  <a:pt x="1552" y="117"/>
                </a:lnTo>
                <a:lnTo>
                  <a:pt x="1545" y="103"/>
                </a:lnTo>
                <a:lnTo>
                  <a:pt x="1537" y="89"/>
                </a:lnTo>
                <a:lnTo>
                  <a:pt x="1528" y="76"/>
                </a:lnTo>
                <a:lnTo>
                  <a:pt x="1517" y="63"/>
                </a:lnTo>
                <a:lnTo>
                  <a:pt x="1506" y="52"/>
                </a:lnTo>
                <a:lnTo>
                  <a:pt x="1493" y="41"/>
                </a:lnTo>
                <a:lnTo>
                  <a:pt x="1480" y="32"/>
                </a:lnTo>
                <a:lnTo>
                  <a:pt x="1466" y="24"/>
                </a:lnTo>
                <a:lnTo>
                  <a:pt x="1450" y="17"/>
                </a:lnTo>
                <a:lnTo>
                  <a:pt x="1435" y="11"/>
                </a:lnTo>
                <a:lnTo>
                  <a:pt x="1419" y="6"/>
                </a:lnTo>
                <a:lnTo>
                  <a:pt x="1401" y="3"/>
                </a:lnTo>
                <a:lnTo>
                  <a:pt x="1384" y="1"/>
                </a:lnTo>
                <a:lnTo>
                  <a:pt x="1367" y="0"/>
                </a:lnTo>
                <a:lnTo>
                  <a:pt x="1345" y="1"/>
                </a:lnTo>
                <a:lnTo>
                  <a:pt x="1324" y="4"/>
                </a:lnTo>
                <a:lnTo>
                  <a:pt x="1303" y="9"/>
                </a:lnTo>
                <a:lnTo>
                  <a:pt x="1284" y="17"/>
                </a:lnTo>
                <a:lnTo>
                  <a:pt x="1264" y="26"/>
                </a:lnTo>
                <a:lnTo>
                  <a:pt x="1247" y="36"/>
                </a:lnTo>
                <a:lnTo>
                  <a:pt x="1231" y="50"/>
                </a:lnTo>
                <a:lnTo>
                  <a:pt x="1215" y="64"/>
                </a:lnTo>
                <a:lnTo>
                  <a:pt x="1215" y="64"/>
                </a:lnTo>
                <a:lnTo>
                  <a:pt x="1202" y="50"/>
                </a:lnTo>
                <a:lnTo>
                  <a:pt x="1187" y="36"/>
                </a:lnTo>
                <a:lnTo>
                  <a:pt x="1170" y="26"/>
                </a:lnTo>
                <a:lnTo>
                  <a:pt x="1153" y="17"/>
                </a:lnTo>
                <a:lnTo>
                  <a:pt x="1134" y="9"/>
                </a:lnTo>
                <a:lnTo>
                  <a:pt x="1114" y="4"/>
                </a:lnTo>
                <a:lnTo>
                  <a:pt x="1094" y="1"/>
                </a:lnTo>
                <a:lnTo>
                  <a:pt x="1073" y="0"/>
                </a:lnTo>
                <a:lnTo>
                  <a:pt x="1049" y="2"/>
                </a:lnTo>
                <a:lnTo>
                  <a:pt x="1024" y="6"/>
                </a:lnTo>
                <a:lnTo>
                  <a:pt x="1002" y="14"/>
                </a:lnTo>
                <a:lnTo>
                  <a:pt x="980" y="24"/>
                </a:lnTo>
                <a:lnTo>
                  <a:pt x="960" y="37"/>
                </a:lnTo>
                <a:lnTo>
                  <a:pt x="943" y="53"/>
                </a:lnTo>
                <a:lnTo>
                  <a:pt x="927" y="70"/>
                </a:lnTo>
                <a:lnTo>
                  <a:pt x="915" y="91"/>
                </a:lnTo>
                <a:lnTo>
                  <a:pt x="915" y="93"/>
                </a:lnTo>
                <a:lnTo>
                  <a:pt x="899" y="79"/>
                </a:lnTo>
                <a:lnTo>
                  <a:pt x="882" y="68"/>
                </a:lnTo>
                <a:lnTo>
                  <a:pt x="864" y="58"/>
                </a:lnTo>
                <a:lnTo>
                  <a:pt x="846" y="51"/>
                </a:lnTo>
                <a:lnTo>
                  <a:pt x="825" y="44"/>
                </a:lnTo>
                <a:lnTo>
                  <a:pt x="805" y="39"/>
                </a:lnTo>
                <a:lnTo>
                  <a:pt x="784" y="36"/>
                </a:lnTo>
                <a:lnTo>
                  <a:pt x="763" y="35"/>
                </a:lnTo>
                <a:lnTo>
                  <a:pt x="733" y="37"/>
                </a:lnTo>
                <a:lnTo>
                  <a:pt x="705" y="42"/>
                </a:lnTo>
                <a:lnTo>
                  <a:pt x="677" y="52"/>
                </a:lnTo>
                <a:lnTo>
                  <a:pt x="650" y="64"/>
                </a:lnTo>
                <a:lnTo>
                  <a:pt x="627" y="79"/>
                </a:lnTo>
                <a:lnTo>
                  <a:pt x="605" y="98"/>
                </a:lnTo>
                <a:lnTo>
                  <a:pt x="586" y="118"/>
                </a:lnTo>
                <a:lnTo>
                  <a:pt x="571" y="142"/>
                </a:lnTo>
                <a:lnTo>
                  <a:pt x="570" y="143"/>
                </a:lnTo>
                <a:lnTo>
                  <a:pt x="537" y="127"/>
                </a:lnTo>
                <a:lnTo>
                  <a:pt x="521" y="122"/>
                </a:lnTo>
                <a:lnTo>
                  <a:pt x="503" y="117"/>
                </a:lnTo>
                <a:lnTo>
                  <a:pt x="485" y="113"/>
                </a:lnTo>
                <a:lnTo>
                  <a:pt x="467" y="110"/>
                </a:lnTo>
                <a:lnTo>
                  <a:pt x="449" y="109"/>
                </a:lnTo>
                <a:lnTo>
                  <a:pt x="431" y="108"/>
                </a:lnTo>
                <a:lnTo>
                  <a:pt x="402" y="109"/>
                </a:lnTo>
                <a:lnTo>
                  <a:pt x="376" y="113"/>
                </a:lnTo>
                <a:lnTo>
                  <a:pt x="349" y="119"/>
                </a:lnTo>
                <a:lnTo>
                  <a:pt x="323" y="128"/>
                </a:lnTo>
                <a:lnTo>
                  <a:pt x="300" y="139"/>
                </a:lnTo>
                <a:lnTo>
                  <a:pt x="276" y="151"/>
                </a:lnTo>
                <a:lnTo>
                  <a:pt x="256" y="166"/>
                </a:lnTo>
                <a:lnTo>
                  <a:pt x="237" y="183"/>
                </a:lnTo>
                <a:lnTo>
                  <a:pt x="218" y="200"/>
                </a:lnTo>
                <a:lnTo>
                  <a:pt x="203" y="219"/>
                </a:lnTo>
                <a:lnTo>
                  <a:pt x="189" y="241"/>
                </a:lnTo>
                <a:lnTo>
                  <a:pt x="177" y="262"/>
                </a:lnTo>
                <a:lnTo>
                  <a:pt x="168" y="286"/>
                </a:lnTo>
                <a:lnTo>
                  <a:pt x="161" y="310"/>
                </a:lnTo>
                <a:lnTo>
                  <a:pt x="157" y="336"/>
                </a:lnTo>
                <a:lnTo>
                  <a:pt x="156" y="362"/>
                </a:lnTo>
                <a:lnTo>
                  <a:pt x="156" y="379"/>
                </a:lnTo>
                <a:lnTo>
                  <a:pt x="158" y="395"/>
                </a:lnTo>
                <a:lnTo>
                  <a:pt x="159" y="395"/>
                </a:lnTo>
                <a:close/>
              </a:path>
            </a:pathLst>
          </a:custGeom>
          <a:noFill/>
          <a:ln w="9525">
            <a:solidFill>
              <a:schemeClr val="tx1"/>
            </a:solidFill>
            <a:round/>
            <a:headEnd/>
            <a:tailEnd/>
          </a:ln>
        </p:spPr>
        <p:txBody>
          <a:bodyPr/>
          <a:lstStyle/>
          <a:p>
            <a:endParaRPr lang="en-US"/>
          </a:p>
        </p:txBody>
      </p:sp>
      <p:sp>
        <p:nvSpPr>
          <p:cNvPr id="110615" name="Freeform 23"/>
          <p:cNvSpPr>
            <a:spLocks/>
          </p:cNvSpPr>
          <p:nvPr>
            <p:custDataLst>
              <p:tags r:id="rId6"/>
            </p:custDataLst>
          </p:nvPr>
        </p:nvSpPr>
        <p:spPr bwMode="auto">
          <a:xfrm>
            <a:off x="3578225" y="4281488"/>
            <a:ext cx="19050" cy="100012"/>
          </a:xfrm>
          <a:custGeom>
            <a:avLst/>
            <a:gdLst/>
            <a:ahLst/>
            <a:cxnLst>
              <a:cxn ang="0">
                <a:pos x="0" y="53"/>
              </a:cxn>
              <a:cxn ang="0">
                <a:pos x="7" y="26"/>
              </a:cxn>
              <a:cxn ang="0">
                <a:pos x="9" y="13"/>
              </a:cxn>
              <a:cxn ang="0">
                <a:pos x="10" y="0"/>
              </a:cxn>
            </a:cxnLst>
            <a:rect l="0" t="0" r="r" b="b"/>
            <a:pathLst>
              <a:path w="10" h="53">
                <a:moveTo>
                  <a:pt x="0" y="53"/>
                </a:moveTo>
                <a:lnTo>
                  <a:pt x="7" y="26"/>
                </a:lnTo>
                <a:lnTo>
                  <a:pt x="9" y="13"/>
                </a:lnTo>
                <a:lnTo>
                  <a:pt x="10" y="0"/>
                </a:lnTo>
              </a:path>
            </a:pathLst>
          </a:custGeom>
          <a:noFill/>
          <a:ln w="4763">
            <a:solidFill>
              <a:srgbClr val="000000"/>
            </a:solidFill>
            <a:prstDash val="solid"/>
            <a:round/>
            <a:headEnd/>
            <a:tailEnd/>
          </a:ln>
        </p:spPr>
        <p:txBody>
          <a:bodyPr/>
          <a:lstStyle/>
          <a:p>
            <a:endParaRPr lang="en-US"/>
          </a:p>
        </p:txBody>
      </p:sp>
      <p:sp>
        <p:nvSpPr>
          <p:cNvPr id="110616" name="Line 24"/>
          <p:cNvSpPr>
            <a:spLocks noChangeShapeType="1"/>
          </p:cNvSpPr>
          <p:nvPr>
            <p:custDataLst>
              <p:tags r:id="rId7"/>
            </p:custDataLst>
          </p:nvPr>
        </p:nvSpPr>
        <p:spPr bwMode="auto">
          <a:xfrm flipV="1">
            <a:off x="723900" y="3605213"/>
            <a:ext cx="2593975" cy="1381125"/>
          </a:xfrm>
          <a:prstGeom prst="line">
            <a:avLst/>
          </a:prstGeom>
          <a:noFill/>
          <a:ln w="4763">
            <a:solidFill>
              <a:srgbClr val="000000"/>
            </a:solidFill>
            <a:round/>
            <a:headEnd/>
            <a:tailEnd/>
          </a:ln>
        </p:spPr>
        <p:txBody>
          <a:bodyPr/>
          <a:lstStyle/>
          <a:p>
            <a:endParaRPr lang="en-US"/>
          </a:p>
        </p:txBody>
      </p:sp>
      <p:sp>
        <p:nvSpPr>
          <p:cNvPr id="110617" name="Oval 25"/>
          <p:cNvSpPr>
            <a:spLocks noChangeArrowheads="1"/>
          </p:cNvSpPr>
          <p:nvPr>
            <p:custDataLst>
              <p:tags r:id="rId8"/>
            </p:custDataLst>
          </p:nvPr>
        </p:nvSpPr>
        <p:spPr bwMode="auto">
          <a:xfrm>
            <a:off x="352425" y="4897438"/>
            <a:ext cx="461963" cy="458787"/>
          </a:xfrm>
          <a:prstGeom prst="ellipse">
            <a:avLst/>
          </a:prstGeom>
          <a:solidFill>
            <a:srgbClr val="00CC99"/>
          </a:solidFill>
          <a:ln w="4763">
            <a:solidFill>
              <a:srgbClr val="000000"/>
            </a:solidFill>
            <a:round/>
            <a:headEnd/>
            <a:tailEnd/>
          </a:ln>
        </p:spPr>
        <p:txBody>
          <a:bodyPr/>
          <a:lstStyle/>
          <a:p>
            <a:endParaRPr lang="en-US"/>
          </a:p>
        </p:txBody>
      </p:sp>
      <p:sp>
        <p:nvSpPr>
          <p:cNvPr id="110618" name="Oval 26"/>
          <p:cNvSpPr>
            <a:spLocks noChangeArrowheads="1"/>
          </p:cNvSpPr>
          <p:nvPr>
            <p:custDataLst>
              <p:tags r:id="rId9"/>
            </p:custDataLst>
          </p:nvPr>
        </p:nvSpPr>
        <p:spPr bwMode="auto">
          <a:xfrm>
            <a:off x="5715000" y="5791200"/>
            <a:ext cx="466725" cy="461963"/>
          </a:xfrm>
          <a:prstGeom prst="ellipse">
            <a:avLst/>
          </a:prstGeom>
          <a:solidFill>
            <a:srgbClr val="00CC99"/>
          </a:solidFill>
          <a:ln w="4763">
            <a:solidFill>
              <a:srgbClr val="000000"/>
            </a:solidFill>
            <a:round/>
            <a:headEnd/>
            <a:tailEnd/>
          </a:ln>
        </p:spPr>
        <p:txBody>
          <a:bodyPr/>
          <a:lstStyle/>
          <a:p>
            <a:endParaRPr lang="en-US"/>
          </a:p>
        </p:txBody>
      </p:sp>
      <p:sp>
        <p:nvSpPr>
          <p:cNvPr id="110619" name="Line 27"/>
          <p:cNvSpPr>
            <a:spLocks noChangeShapeType="1"/>
          </p:cNvSpPr>
          <p:nvPr>
            <p:custDataLst>
              <p:tags r:id="rId10"/>
            </p:custDataLst>
          </p:nvPr>
        </p:nvSpPr>
        <p:spPr bwMode="auto">
          <a:xfrm flipV="1">
            <a:off x="723900" y="3605213"/>
            <a:ext cx="2593975" cy="1381125"/>
          </a:xfrm>
          <a:prstGeom prst="line">
            <a:avLst/>
          </a:prstGeom>
          <a:noFill/>
          <a:ln w="4826">
            <a:solidFill>
              <a:schemeClr val="tx1"/>
            </a:solidFill>
            <a:round/>
            <a:headEnd/>
            <a:tailEnd/>
          </a:ln>
        </p:spPr>
        <p:txBody>
          <a:bodyPr/>
          <a:lstStyle/>
          <a:p>
            <a:endParaRPr lang="en-US"/>
          </a:p>
        </p:txBody>
      </p:sp>
      <p:sp>
        <p:nvSpPr>
          <p:cNvPr id="110620" name="Line 28"/>
          <p:cNvSpPr>
            <a:spLocks noChangeShapeType="1"/>
          </p:cNvSpPr>
          <p:nvPr>
            <p:custDataLst>
              <p:tags r:id="rId11"/>
            </p:custDataLst>
          </p:nvPr>
        </p:nvSpPr>
        <p:spPr bwMode="auto">
          <a:xfrm>
            <a:off x="2765425" y="3600450"/>
            <a:ext cx="2873375" cy="3175"/>
          </a:xfrm>
          <a:prstGeom prst="line">
            <a:avLst/>
          </a:prstGeom>
          <a:noFill/>
          <a:ln w="4826">
            <a:solidFill>
              <a:schemeClr val="tx1"/>
            </a:solidFill>
            <a:round/>
            <a:headEnd/>
            <a:tailEnd/>
          </a:ln>
        </p:spPr>
        <p:txBody>
          <a:bodyPr/>
          <a:lstStyle/>
          <a:p>
            <a:endParaRPr lang="en-US"/>
          </a:p>
        </p:txBody>
      </p:sp>
      <p:sp>
        <p:nvSpPr>
          <p:cNvPr id="110621" name="Oval 29"/>
          <p:cNvSpPr>
            <a:spLocks noChangeArrowheads="1"/>
          </p:cNvSpPr>
          <p:nvPr>
            <p:custDataLst>
              <p:tags r:id="rId12"/>
            </p:custDataLst>
          </p:nvPr>
        </p:nvSpPr>
        <p:spPr bwMode="auto">
          <a:xfrm>
            <a:off x="352425" y="4897438"/>
            <a:ext cx="461963" cy="458787"/>
          </a:xfrm>
          <a:prstGeom prst="ellipse">
            <a:avLst/>
          </a:prstGeom>
          <a:solidFill>
            <a:srgbClr val="00CC99"/>
          </a:solidFill>
          <a:ln w="4763">
            <a:solidFill>
              <a:srgbClr val="000000"/>
            </a:solidFill>
            <a:round/>
            <a:headEnd/>
            <a:tailEnd/>
          </a:ln>
        </p:spPr>
        <p:txBody>
          <a:bodyPr/>
          <a:lstStyle/>
          <a:p>
            <a:endParaRPr lang="en-US"/>
          </a:p>
        </p:txBody>
      </p:sp>
      <p:sp>
        <p:nvSpPr>
          <p:cNvPr id="110622" name="Rectangle 30"/>
          <p:cNvSpPr>
            <a:spLocks noChangeArrowheads="1"/>
          </p:cNvSpPr>
          <p:nvPr>
            <p:custDataLst>
              <p:tags r:id="rId13"/>
            </p:custDataLst>
          </p:nvPr>
        </p:nvSpPr>
        <p:spPr bwMode="auto">
          <a:xfrm>
            <a:off x="6553200" y="1676400"/>
            <a:ext cx="1496633" cy="433519"/>
          </a:xfrm>
          <a:prstGeom prst="rect">
            <a:avLst/>
          </a:prstGeom>
          <a:noFill/>
          <a:ln w="9525">
            <a:noFill/>
            <a:miter lim="800000"/>
            <a:headEnd/>
            <a:tailEnd/>
          </a:ln>
          <a:effectLst/>
        </p:spPr>
        <p:txBody>
          <a:bodyPr wrap="none" lIns="94046" tIns="47023" rIns="94046" bIns="47023">
            <a:spAutoFit/>
          </a:bodyPr>
          <a:lstStyle/>
          <a:p>
            <a:pPr defTabSz="939800" eaLnBrk="1" hangingPunct="1"/>
            <a:r>
              <a:rPr lang="en-US" sz="2200" dirty="0"/>
              <a:t>Subscribers</a:t>
            </a:r>
          </a:p>
        </p:txBody>
      </p:sp>
      <p:sp>
        <p:nvSpPr>
          <p:cNvPr id="110623" name="Rectangle 31"/>
          <p:cNvSpPr>
            <a:spLocks noChangeArrowheads="1"/>
          </p:cNvSpPr>
          <p:nvPr>
            <p:custDataLst>
              <p:tags r:id="rId14"/>
            </p:custDataLst>
          </p:nvPr>
        </p:nvSpPr>
        <p:spPr bwMode="auto">
          <a:xfrm>
            <a:off x="76200" y="1600200"/>
            <a:ext cx="1361724" cy="433519"/>
          </a:xfrm>
          <a:prstGeom prst="rect">
            <a:avLst/>
          </a:prstGeom>
          <a:noFill/>
          <a:ln w="9525">
            <a:noFill/>
            <a:miter lim="800000"/>
            <a:headEnd/>
            <a:tailEnd/>
          </a:ln>
          <a:effectLst/>
        </p:spPr>
        <p:txBody>
          <a:bodyPr wrap="none" lIns="94046" tIns="47023" rIns="94046" bIns="47023">
            <a:spAutoFit/>
          </a:bodyPr>
          <a:lstStyle/>
          <a:p>
            <a:pPr defTabSz="939800" eaLnBrk="1" hangingPunct="1"/>
            <a:r>
              <a:rPr lang="en-US" sz="2200" dirty="0"/>
              <a:t>Publishers</a:t>
            </a:r>
            <a:endParaRPr lang="en-US" sz="2200" baseline="-25000" dirty="0"/>
          </a:p>
        </p:txBody>
      </p:sp>
      <p:sp>
        <p:nvSpPr>
          <p:cNvPr id="110624" name="Line 32"/>
          <p:cNvSpPr>
            <a:spLocks noChangeShapeType="1"/>
          </p:cNvSpPr>
          <p:nvPr>
            <p:custDataLst>
              <p:tags r:id="rId15"/>
            </p:custDataLst>
          </p:nvPr>
        </p:nvSpPr>
        <p:spPr bwMode="auto">
          <a:xfrm flipH="1" flipV="1">
            <a:off x="762000" y="2532063"/>
            <a:ext cx="1981200" cy="1066800"/>
          </a:xfrm>
          <a:prstGeom prst="line">
            <a:avLst/>
          </a:prstGeom>
          <a:noFill/>
          <a:ln w="4826">
            <a:solidFill>
              <a:schemeClr val="tx1"/>
            </a:solidFill>
            <a:round/>
            <a:headEnd/>
            <a:tailEnd/>
          </a:ln>
        </p:spPr>
        <p:txBody>
          <a:bodyPr/>
          <a:lstStyle/>
          <a:p>
            <a:endParaRPr lang="en-US"/>
          </a:p>
        </p:txBody>
      </p:sp>
      <p:sp>
        <p:nvSpPr>
          <p:cNvPr id="110625" name="Oval 33"/>
          <p:cNvSpPr>
            <a:spLocks noChangeArrowheads="1"/>
          </p:cNvSpPr>
          <p:nvPr>
            <p:custDataLst>
              <p:tags r:id="rId16"/>
            </p:custDataLst>
          </p:nvPr>
        </p:nvSpPr>
        <p:spPr bwMode="auto">
          <a:xfrm>
            <a:off x="376238" y="2133600"/>
            <a:ext cx="461962" cy="458788"/>
          </a:xfrm>
          <a:prstGeom prst="ellipse">
            <a:avLst/>
          </a:prstGeom>
          <a:solidFill>
            <a:srgbClr val="00CC99"/>
          </a:solidFill>
          <a:ln w="4763">
            <a:solidFill>
              <a:srgbClr val="000000"/>
            </a:solidFill>
            <a:round/>
            <a:headEnd/>
            <a:tailEnd/>
          </a:ln>
        </p:spPr>
        <p:txBody>
          <a:bodyPr/>
          <a:lstStyle/>
          <a:p>
            <a:endParaRPr lang="en-US"/>
          </a:p>
        </p:txBody>
      </p:sp>
      <p:sp>
        <p:nvSpPr>
          <p:cNvPr id="110626" name="Rectangle 34"/>
          <p:cNvSpPr>
            <a:spLocks noChangeArrowheads="1"/>
          </p:cNvSpPr>
          <p:nvPr>
            <p:custDataLst>
              <p:tags r:id="rId17"/>
            </p:custDataLst>
          </p:nvPr>
        </p:nvSpPr>
        <p:spPr bwMode="auto">
          <a:xfrm>
            <a:off x="762000" y="1066800"/>
            <a:ext cx="7543800" cy="461665"/>
          </a:xfrm>
          <a:prstGeom prst="rect">
            <a:avLst/>
          </a:prstGeom>
          <a:noFill/>
          <a:ln w="9525">
            <a:noFill/>
            <a:miter lim="800000"/>
            <a:headEnd/>
            <a:tailEnd/>
          </a:ln>
          <a:effectLst/>
        </p:spPr>
        <p:txBody>
          <a:bodyPr>
            <a:spAutoFit/>
          </a:bodyPr>
          <a:lstStyle/>
          <a:p>
            <a:pPr algn="ctr"/>
            <a:r>
              <a:rPr lang="en-US" sz="2000" dirty="0"/>
              <a:t>Advertisements about… Subscriptions for… Publications of… </a:t>
            </a:r>
            <a:r>
              <a:rPr lang="en-US" sz="2400" b="1" i="1" dirty="0"/>
              <a:t>Events</a:t>
            </a:r>
          </a:p>
        </p:txBody>
      </p:sp>
      <p:sp>
        <p:nvSpPr>
          <p:cNvPr id="110628" name="Text Box 36"/>
          <p:cNvSpPr txBox="1">
            <a:spLocks noChangeArrowheads="1"/>
          </p:cNvSpPr>
          <p:nvPr>
            <p:custDataLst>
              <p:tags r:id="rId18"/>
            </p:custDataLst>
          </p:nvPr>
        </p:nvSpPr>
        <p:spPr bwMode="auto">
          <a:xfrm>
            <a:off x="103418" y="2789872"/>
            <a:ext cx="1420582" cy="1200329"/>
          </a:xfrm>
          <a:prstGeom prst="rect">
            <a:avLst/>
          </a:prstGeom>
          <a:noFill/>
          <a:ln w="9525">
            <a:noFill/>
            <a:miter lim="800000"/>
            <a:headEnd/>
            <a:tailEnd/>
          </a:ln>
          <a:effectLst/>
        </p:spPr>
        <p:txBody>
          <a:bodyPr wrap="none">
            <a:spAutoFit/>
          </a:bodyPr>
          <a:lstStyle/>
          <a:p>
            <a:r>
              <a:rPr lang="en-US" dirty="0"/>
              <a:t>Publish:</a:t>
            </a:r>
          </a:p>
          <a:p>
            <a:r>
              <a:rPr lang="en-US" dirty="0"/>
              <a:t>Name=“Bob”</a:t>
            </a:r>
          </a:p>
          <a:p>
            <a:r>
              <a:rPr lang="en-US" dirty="0"/>
              <a:t>&amp; X = -133</a:t>
            </a:r>
          </a:p>
          <a:p>
            <a:r>
              <a:rPr lang="en-US" dirty="0"/>
              <a:t>&amp; Y = </a:t>
            </a:r>
            <a:r>
              <a:rPr lang="en-US" dirty="0" smtClean="0"/>
              <a:t>28</a:t>
            </a:r>
            <a:endParaRPr lang="en-US" dirty="0"/>
          </a:p>
        </p:txBody>
      </p:sp>
      <p:sp>
        <p:nvSpPr>
          <p:cNvPr id="110629" name="Oval 37"/>
          <p:cNvSpPr>
            <a:spLocks noChangeArrowheads="1"/>
          </p:cNvSpPr>
          <p:nvPr>
            <p:custDataLst>
              <p:tags r:id="rId19"/>
            </p:custDataLst>
          </p:nvPr>
        </p:nvSpPr>
        <p:spPr bwMode="auto">
          <a:xfrm>
            <a:off x="8001000" y="4567238"/>
            <a:ext cx="466725" cy="461962"/>
          </a:xfrm>
          <a:prstGeom prst="ellipse">
            <a:avLst/>
          </a:prstGeom>
          <a:solidFill>
            <a:srgbClr val="00CC99"/>
          </a:solidFill>
          <a:ln w="4763">
            <a:solidFill>
              <a:srgbClr val="000000"/>
            </a:solidFill>
            <a:round/>
            <a:headEnd/>
            <a:tailEnd/>
          </a:ln>
        </p:spPr>
        <p:txBody>
          <a:bodyPr/>
          <a:lstStyle/>
          <a:p>
            <a:endParaRPr lang="en-US"/>
          </a:p>
        </p:txBody>
      </p:sp>
      <p:sp>
        <p:nvSpPr>
          <p:cNvPr id="110630" name="Oval 38"/>
          <p:cNvSpPr>
            <a:spLocks noChangeArrowheads="1"/>
          </p:cNvSpPr>
          <p:nvPr>
            <p:custDataLst>
              <p:tags r:id="rId20"/>
            </p:custDataLst>
          </p:nvPr>
        </p:nvSpPr>
        <p:spPr bwMode="auto">
          <a:xfrm>
            <a:off x="8010525" y="2286000"/>
            <a:ext cx="466725" cy="461963"/>
          </a:xfrm>
          <a:prstGeom prst="ellipse">
            <a:avLst/>
          </a:prstGeom>
          <a:solidFill>
            <a:srgbClr val="00CC99"/>
          </a:solidFill>
          <a:ln w="4763">
            <a:solidFill>
              <a:srgbClr val="000000"/>
            </a:solidFill>
            <a:round/>
            <a:headEnd/>
            <a:tailEnd/>
          </a:ln>
        </p:spPr>
        <p:txBody>
          <a:bodyPr/>
          <a:lstStyle/>
          <a:p>
            <a:endParaRPr lang="en-US"/>
          </a:p>
        </p:txBody>
      </p:sp>
      <p:sp>
        <p:nvSpPr>
          <p:cNvPr id="110631" name="Line 39"/>
          <p:cNvSpPr>
            <a:spLocks noChangeShapeType="1"/>
          </p:cNvSpPr>
          <p:nvPr>
            <p:custDataLst>
              <p:tags r:id="rId21"/>
            </p:custDataLst>
          </p:nvPr>
        </p:nvSpPr>
        <p:spPr bwMode="auto">
          <a:xfrm flipV="1">
            <a:off x="5638800" y="3048000"/>
            <a:ext cx="304800" cy="547688"/>
          </a:xfrm>
          <a:prstGeom prst="line">
            <a:avLst/>
          </a:prstGeom>
          <a:noFill/>
          <a:ln w="9525">
            <a:solidFill>
              <a:schemeClr val="tx1"/>
            </a:solidFill>
            <a:round/>
            <a:headEnd/>
            <a:tailEnd/>
          </a:ln>
          <a:effectLst/>
        </p:spPr>
        <p:txBody>
          <a:bodyPr/>
          <a:lstStyle/>
          <a:p>
            <a:endParaRPr lang="en-US"/>
          </a:p>
        </p:txBody>
      </p:sp>
      <p:sp>
        <p:nvSpPr>
          <p:cNvPr id="110632" name="Line 40"/>
          <p:cNvSpPr>
            <a:spLocks noChangeShapeType="1"/>
          </p:cNvSpPr>
          <p:nvPr>
            <p:custDataLst>
              <p:tags r:id="rId22"/>
            </p:custDataLst>
          </p:nvPr>
        </p:nvSpPr>
        <p:spPr bwMode="auto">
          <a:xfrm flipV="1">
            <a:off x="5943600" y="2743200"/>
            <a:ext cx="533400" cy="304800"/>
          </a:xfrm>
          <a:prstGeom prst="line">
            <a:avLst/>
          </a:prstGeom>
          <a:noFill/>
          <a:ln w="9525">
            <a:solidFill>
              <a:schemeClr val="tx1"/>
            </a:solidFill>
            <a:round/>
            <a:headEnd/>
            <a:tailEnd/>
          </a:ln>
          <a:effectLst/>
        </p:spPr>
        <p:txBody>
          <a:bodyPr/>
          <a:lstStyle/>
          <a:p>
            <a:endParaRPr lang="en-US"/>
          </a:p>
        </p:txBody>
      </p:sp>
      <p:sp>
        <p:nvSpPr>
          <p:cNvPr id="110633" name="Line 41"/>
          <p:cNvSpPr>
            <a:spLocks noChangeShapeType="1"/>
          </p:cNvSpPr>
          <p:nvPr>
            <p:custDataLst>
              <p:tags r:id="rId23"/>
            </p:custDataLst>
          </p:nvPr>
        </p:nvSpPr>
        <p:spPr bwMode="auto">
          <a:xfrm flipV="1">
            <a:off x="6477000" y="2514600"/>
            <a:ext cx="1524000" cy="228600"/>
          </a:xfrm>
          <a:prstGeom prst="line">
            <a:avLst/>
          </a:prstGeom>
          <a:noFill/>
          <a:ln w="9525">
            <a:solidFill>
              <a:schemeClr val="tx1"/>
            </a:solidFill>
            <a:round/>
            <a:headEnd/>
            <a:tailEnd/>
          </a:ln>
          <a:effectLst/>
        </p:spPr>
        <p:txBody>
          <a:bodyPr/>
          <a:lstStyle/>
          <a:p>
            <a:endParaRPr lang="en-US"/>
          </a:p>
        </p:txBody>
      </p:sp>
      <p:sp>
        <p:nvSpPr>
          <p:cNvPr id="110634" name="Line 42"/>
          <p:cNvSpPr>
            <a:spLocks noChangeShapeType="1"/>
          </p:cNvSpPr>
          <p:nvPr>
            <p:custDataLst>
              <p:tags r:id="rId24"/>
            </p:custDataLst>
          </p:nvPr>
        </p:nvSpPr>
        <p:spPr bwMode="auto">
          <a:xfrm flipH="1">
            <a:off x="5410200" y="3613150"/>
            <a:ext cx="228600" cy="654050"/>
          </a:xfrm>
          <a:prstGeom prst="line">
            <a:avLst/>
          </a:prstGeom>
          <a:noFill/>
          <a:ln w="9525">
            <a:solidFill>
              <a:schemeClr val="tx1"/>
            </a:solidFill>
            <a:round/>
            <a:headEnd/>
            <a:tailEnd/>
          </a:ln>
          <a:effectLst/>
        </p:spPr>
        <p:txBody>
          <a:bodyPr/>
          <a:lstStyle/>
          <a:p>
            <a:endParaRPr lang="en-US"/>
          </a:p>
        </p:txBody>
      </p:sp>
      <p:sp>
        <p:nvSpPr>
          <p:cNvPr id="110635" name="Line 43"/>
          <p:cNvSpPr>
            <a:spLocks noChangeShapeType="1"/>
          </p:cNvSpPr>
          <p:nvPr>
            <p:custDataLst>
              <p:tags r:id="rId25"/>
            </p:custDataLst>
          </p:nvPr>
        </p:nvSpPr>
        <p:spPr bwMode="auto">
          <a:xfrm>
            <a:off x="5410200" y="4267200"/>
            <a:ext cx="685800" cy="533400"/>
          </a:xfrm>
          <a:prstGeom prst="line">
            <a:avLst/>
          </a:prstGeom>
          <a:noFill/>
          <a:ln w="9525">
            <a:solidFill>
              <a:schemeClr val="tx1"/>
            </a:solidFill>
            <a:round/>
            <a:headEnd/>
            <a:tailEnd/>
          </a:ln>
          <a:effectLst/>
        </p:spPr>
        <p:txBody>
          <a:bodyPr/>
          <a:lstStyle/>
          <a:p>
            <a:endParaRPr lang="en-US"/>
          </a:p>
        </p:txBody>
      </p:sp>
      <p:sp>
        <p:nvSpPr>
          <p:cNvPr id="110636" name="Line 44"/>
          <p:cNvSpPr>
            <a:spLocks noChangeShapeType="1"/>
          </p:cNvSpPr>
          <p:nvPr>
            <p:custDataLst>
              <p:tags r:id="rId26"/>
            </p:custDataLst>
          </p:nvPr>
        </p:nvSpPr>
        <p:spPr bwMode="auto">
          <a:xfrm flipH="1">
            <a:off x="5943600" y="4800600"/>
            <a:ext cx="152400" cy="990600"/>
          </a:xfrm>
          <a:prstGeom prst="line">
            <a:avLst/>
          </a:prstGeom>
          <a:noFill/>
          <a:ln w="9525">
            <a:solidFill>
              <a:schemeClr val="tx1"/>
            </a:solidFill>
            <a:round/>
            <a:headEnd/>
            <a:tailEnd/>
          </a:ln>
          <a:effectLst/>
        </p:spPr>
        <p:txBody>
          <a:bodyPr/>
          <a:lstStyle/>
          <a:p>
            <a:endParaRPr lang="en-US"/>
          </a:p>
        </p:txBody>
      </p:sp>
      <p:sp>
        <p:nvSpPr>
          <p:cNvPr id="110637" name="Line 45"/>
          <p:cNvSpPr>
            <a:spLocks noChangeShapeType="1"/>
          </p:cNvSpPr>
          <p:nvPr>
            <p:custDataLst>
              <p:tags r:id="rId27"/>
            </p:custDataLst>
          </p:nvPr>
        </p:nvSpPr>
        <p:spPr bwMode="auto">
          <a:xfrm>
            <a:off x="5638800" y="3613150"/>
            <a:ext cx="228600" cy="501650"/>
          </a:xfrm>
          <a:prstGeom prst="line">
            <a:avLst/>
          </a:prstGeom>
          <a:noFill/>
          <a:ln w="9525">
            <a:solidFill>
              <a:schemeClr val="tx1"/>
            </a:solidFill>
            <a:round/>
            <a:headEnd/>
            <a:tailEnd/>
          </a:ln>
          <a:effectLst/>
        </p:spPr>
        <p:txBody>
          <a:bodyPr/>
          <a:lstStyle/>
          <a:p>
            <a:endParaRPr lang="en-US"/>
          </a:p>
        </p:txBody>
      </p:sp>
      <p:sp>
        <p:nvSpPr>
          <p:cNvPr id="110638" name="Line 46"/>
          <p:cNvSpPr>
            <a:spLocks noChangeShapeType="1"/>
          </p:cNvSpPr>
          <p:nvPr>
            <p:custDataLst>
              <p:tags r:id="rId28"/>
            </p:custDataLst>
          </p:nvPr>
        </p:nvSpPr>
        <p:spPr bwMode="auto">
          <a:xfrm>
            <a:off x="5867400" y="4114800"/>
            <a:ext cx="762000" cy="76200"/>
          </a:xfrm>
          <a:prstGeom prst="line">
            <a:avLst/>
          </a:prstGeom>
          <a:noFill/>
          <a:ln w="9525">
            <a:solidFill>
              <a:schemeClr val="tx1"/>
            </a:solidFill>
            <a:round/>
            <a:headEnd/>
            <a:tailEnd/>
          </a:ln>
          <a:effectLst/>
        </p:spPr>
        <p:txBody>
          <a:bodyPr/>
          <a:lstStyle/>
          <a:p>
            <a:endParaRPr lang="en-US"/>
          </a:p>
        </p:txBody>
      </p:sp>
      <p:sp>
        <p:nvSpPr>
          <p:cNvPr id="110639" name="Line 47"/>
          <p:cNvSpPr>
            <a:spLocks noChangeShapeType="1"/>
          </p:cNvSpPr>
          <p:nvPr>
            <p:custDataLst>
              <p:tags r:id="rId29"/>
            </p:custDataLst>
          </p:nvPr>
        </p:nvSpPr>
        <p:spPr bwMode="auto">
          <a:xfrm>
            <a:off x="6629400" y="4191000"/>
            <a:ext cx="1371600" cy="609600"/>
          </a:xfrm>
          <a:prstGeom prst="line">
            <a:avLst/>
          </a:prstGeom>
          <a:noFill/>
          <a:ln w="9525">
            <a:solidFill>
              <a:schemeClr val="tx1"/>
            </a:solidFill>
            <a:round/>
            <a:headEnd/>
            <a:tailEnd/>
          </a:ln>
          <a:effectLst/>
        </p:spPr>
        <p:txBody>
          <a:bodyPr/>
          <a:lstStyle/>
          <a:p>
            <a:endParaRPr lang="en-US"/>
          </a:p>
        </p:txBody>
      </p:sp>
      <p:sp>
        <p:nvSpPr>
          <p:cNvPr id="110640" name="Text Box 48"/>
          <p:cNvSpPr txBox="1">
            <a:spLocks noChangeArrowheads="1"/>
          </p:cNvSpPr>
          <p:nvPr>
            <p:custDataLst>
              <p:tags r:id="rId30"/>
            </p:custDataLst>
          </p:nvPr>
        </p:nvSpPr>
        <p:spPr bwMode="auto">
          <a:xfrm>
            <a:off x="6781800" y="4729163"/>
            <a:ext cx="1420582" cy="1754326"/>
          </a:xfrm>
          <a:prstGeom prst="rect">
            <a:avLst/>
          </a:prstGeom>
          <a:noFill/>
          <a:ln w="9525">
            <a:noFill/>
            <a:miter lim="800000"/>
            <a:headEnd/>
            <a:tailEnd/>
          </a:ln>
          <a:effectLst/>
        </p:spPr>
        <p:txBody>
          <a:bodyPr wrap="none">
            <a:spAutoFit/>
          </a:bodyPr>
          <a:lstStyle/>
          <a:p>
            <a:r>
              <a:rPr lang="en-US"/>
              <a:t>Subscribe:</a:t>
            </a:r>
          </a:p>
          <a:p>
            <a:r>
              <a:rPr lang="en-US"/>
              <a:t>Name=“Bob”</a:t>
            </a:r>
          </a:p>
          <a:p>
            <a:r>
              <a:rPr lang="en-US"/>
              <a:t>&amp; X &gt; -150</a:t>
            </a:r>
          </a:p>
          <a:p>
            <a:r>
              <a:rPr lang="en-US"/>
              <a:t>&amp; X &lt;= -100</a:t>
            </a:r>
          </a:p>
          <a:p>
            <a:r>
              <a:rPr lang="en-US"/>
              <a:t>&amp; Y &lt; 45</a:t>
            </a:r>
          </a:p>
          <a:p>
            <a:r>
              <a:rPr lang="en-US"/>
              <a:t>&amp; Y &gt; 25</a:t>
            </a:r>
          </a:p>
        </p:txBody>
      </p:sp>
      <p:sp>
        <p:nvSpPr>
          <p:cNvPr id="110641" name="Text Box 49"/>
          <p:cNvSpPr txBox="1">
            <a:spLocks noChangeArrowheads="1"/>
          </p:cNvSpPr>
          <p:nvPr>
            <p:custDataLst>
              <p:tags r:id="rId31"/>
            </p:custDataLst>
          </p:nvPr>
        </p:nvSpPr>
        <p:spPr bwMode="auto">
          <a:xfrm>
            <a:off x="7505700" y="2886670"/>
            <a:ext cx="1420582" cy="646331"/>
          </a:xfrm>
          <a:prstGeom prst="rect">
            <a:avLst/>
          </a:prstGeom>
          <a:noFill/>
          <a:ln w="9525">
            <a:noFill/>
            <a:miter lim="800000"/>
            <a:headEnd/>
            <a:tailEnd/>
          </a:ln>
          <a:effectLst/>
        </p:spPr>
        <p:txBody>
          <a:bodyPr wrap="none">
            <a:spAutoFit/>
          </a:bodyPr>
          <a:lstStyle/>
          <a:p>
            <a:r>
              <a:rPr lang="en-US" dirty="0"/>
              <a:t>Subscribe:</a:t>
            </a:r>
          </a:p>
          <a:p>
            <a:r>
              <a:rPr lang="en-US" dirty="0"/>
              <a:t>Name=“Bob</a:t>
            </a:r>
            <a:r>
              <a:rPr lang="en-US" dirty="0" smtClean="0"/>
              <a:t>”</a:t>
            </a:r>
            <a:endParaRPr lang="en-US" dirty="0"/>
          </a:p>
        </p:txBody>
      </p:sp>
      <p:sp>
        <p:nvSpPr>
          <p:cNvPr id="110642" name="Line 50"/>
          <p:cNvSpPr>
            <a:spLocks noChangeShapeType="1"/>
          </p:cNvSpPr>
          <p:nvPr>
            <p:custDataLst>
              <p:tags r:id="rId32"/>
            </p:custDataLst>
          </p:nvPr>
        </p:nvSpPr>
        <p:spPr bwMode="auto">
          <a:xfrm>
            <a:off x="762000" y="2514600"/>
            <a:ext cx="1066800" cy="609600"/>
          </a:xfrm>
          <a:prstGeom prst="line">
            <a:avLst/>
          </a:prstGeom>
          <a:noFill/>
          <a:ln w="19050">
            <a:solidFill>
              <a:srgbClr val="00FF00"/>
            </a:solidFill>
            <a:round/>
            <a:headEnd/>
            <a:tailEnd/>
          </a:ln>
          <a:effectLst/>
        </p:spPr>
        <p:txBody>
          <a:bodyPr/>
          <a:lstStyle/>
          <a:p>
            <a:endParaRPr lang="en-US"/>
          </a:p>
        </p:txBody>
      </p:sp>
      <p:sp>
        <p:nvSpPr>
          <p:cNvPr id="110643" name="Line 51"/>
          <p:cNvSpPr>
            <a:spLocks noChangeShapeType="1"/>
          </p:cNvSpPr>
          <p:nvPr>
            <p:custDataLst>
              <p:tags r:id="rId33"/>
            </p:custDataLst>
          </p:nvPr>
        </p:nvSpPr>
        <p:spPr bwMode="auto">
          <a:xfrm flipV="1">
            <a:off x="7086600" y="2514600"/>
            <a:ext cx="914400" cy="136525"/>
          </a:xfrm>
          <a:prstGeom prst="line">
            <a:avLst/>
          </a:prstGeom>
          <a:noFill/>
          <a:ln w="19050">
            <a:solidFill>
              <a:srgbClr val="00FF00"/>
            </a:solidFill>
            <a:round/>
            <a:headEnd/>
            <a:tailEnd/>
          </a:ln>
          <a:effectLst/>
        </p:spPr>
        <p:txBody>
          <a:bodyPr/>
          <a:lstStyle/>
          <a:p>
            <a:endParaRPr lang="en-US"/>
          </a:p>
        </p:txBody>
      </p:sp>
      <p:sp>
        <p:nvSpPr>
          <p:cNvPr id="110644" name="Line 52"/>
          <p:cNvSpPr>
            <a:spLocks noChangeShapeType="1"/>
          </p:cNvSpPr>
          <p:nvPr>
            <p:custDataLst>
              <p:tags r:id="rId34"/>
            </p:custDataLst>
          </p:nvPr>
        </p:nvSpPr>
        <p:spPr bwMode="auto">
          <a:xfrm>
            <a:off x="6858000" y="4283075"/>
            <a:ext cx="1143000" cy="517525"/>
          </a:xfrm>
          <a:prstGeom prst="line">
            <a:avLst/>
          </a:prstGeom>
          <a:noFill/>
          <a:ln w="19050">
            <a:solidFill>
              <a:srgbClr val="00FF00"/>
            </a:solidFill>
            <a:round/>
            <a:headEnd/>
            <a:tailEnd/>
          </a:ln>
          <a:effectLst/>
        </p:spPr>
        <p:txBody>
          <a:bodyPr/>
          <a:lstStyle/>
          <a:p>
            <a:endParaRPr lang="en-US"/>
          </a:p>
        </p:txBody>
      </p:sp>
      <p:sp>
        <p:nvSpPr>
          <p:cNvPr id="110645" name="Line 53"/>
          <p:cNvSpPr>
            <a:spLocks noChangeShapeType="1"/>
          </p:cNvSpPr>
          <p:nvPr>
            <p:custDataLst>
              <p:tags r:id="rId35"/>
            </p:custDataLst>
          </p:nvPr>
        </p:nvSpPr>
        <p:spPr bwMode="auto">
          <a:xfrm>
            <a:off x="762000" y="2522538"/>
            <a:ext cx="1965325" cy="1077912"/>
          </a:xfrm>
          <a:prstGeom prst="line">
            <a:avLst/>
          </a:prstGeom>
          <a:noFill/>
          <a:ln w="25400">
            <a:solidFill>
              <a:srgbClr val="008000"/>
            </a:solidFill>
            <a:round/>
            <a:headEnd/>
            <a:tailEnd/>
          </a:ln>
          <a:effectLst/>
        </p:spPr>
        <p:txBody>
          <a:bodyPr/>
          <a:lstStyle/>
          <a:p>
            <a:endParaRPr lang="en-US"/>
          </a:p>
        </p:txBody>
      </p:sp>
      <p:sp>
        <p:nvSpPr>
          <p:cNvPr id="110646" name="Line 54"/>
          <p:cNvSpPr>
            <a:spLocks noChangeShapeType="1"/>
          </p:cNvSpPr>
          <p:nvPr>
            <p:custDataLst>
              <p:tags r:id="rId36"/>
            </p:custDataLst>
          </p:nvPr>
        </p:nvSpPr>
        <p:spPr bwMode="auto">
          <a:xfrm flipV="1">
            <a:off x="2743200" y="3600450"/>
            <a:ext cx="1371600" cy="0"/>
          </a:xfrm>
          <a:prstGeom prst="line">
            <a:avLst/>
          </a:prstGeom>
          <a:noFill/>
          <a:ln w="25400">
            <a:solidFill>
              <a:srgbClr val="008000"/>
            </a:solidFill>
            <a:round/>
            <a:headEnd/>
            <a:tailEnd/>
          </a:ln>
          <a:effectLst/>
        </p:spPr>
        <p:txBody>
          <a:bodyPr/>
          <a:lstStyle/>
          <a:p>
            <a:endParaRPr lang="en-US"/>
          </a:p>
        </p:txBody>
      </p:sp>
      <p:sp>
        <p:nvSpPr>
          <p:cNvPr id="110647" name="Line 55"/>
          <p:cNvSpPr>
            <a:spLocks noChangeShapeType="1"/>
          </p:cNvSpPr>
          <p:nvPr>
            <p:custDataLst>
              <p:tags r:id="rId37"/>
            </p:custDataLst>
          </p:nvPr>
        </p:nvSpPr>
        <p:spPr bwMode="auto">
          <a:xfrm flipV="1">
            <a:off x="5638800" y="3048000"/>
            <a:ext cx="304800" cy="533400"/>
          </a:xfrm>
          <a:prstGeom prst="line">
            <a:avLst/>
          </a:prstGeom>
          <a:noFill/>
          <a:ln w="25400">
            <a:solidFill>
              <a:srgbClr val="008000"/>
            </a:solidFill>
            <a:round/>
            <a:headEnd/>
            <a:tailEnd/>
          </a:ln>
          <a:effectLst/>
        </p:spPr>
        <p:txBody>
          <a:bodyPr/>
          <a:lstStyle/>
          <a:p>
            <a:endParaRPr lang="en-US"/>
          </a:p>
        </p:txBody>
      </p:sp>
      <p:sp>
        <p:nvSpPr>
          <p:cNvPr id="110648" name="Line 56"/>
          <p:cNvSpPr>
            <a:spLocks noChangeShapeType="1"/>
          </p:cNvSpPr>
          <p:nvPr>
            <p:custDataLst>
              <p:tags r:id="rId38"/>
            </p:custDataLst>
          </p:nvPr>
        </p:nvSpPr>
        <p:spPr bwMode="auto">
          <a:xfrm flipV="1">
            <a:off x="5943600" y="2743200"/>
            <a:ext cx="533400" cy="304800"/>
          </a:xfrm>
          <a:prstGeom prst="line">
            <a:avLst/>
          </a:prstGeom>
          <a:noFill/>
          <a:ln w="25400">
            <a:solidFill>
              <a:srgbClr val="008000"/>
            </a:solidFill>
            <a:round/>
            <a:headEnd/>
            <a:tailEnd/>
          </a:ln>
          <a:effectLst/>
        </p:spPr>
        <p:txBody>
          <a:bodyPr/>
          <a:lstStyle/>
          <a:p>
            <a:endParaRPr lang="en-US"/>
          </a:p>
        </p:txBody>
      </p:sp>
      <p:sp>
        <p:nvSpPr>
          <p:cNvPr id="110649" name="Line 57"/>
          <p:cNvSpPr>
            <a:spLocks noChangeShapeType="1"/>
          </p:cNvSpPr>
          <p:nvPr>
            <p:custDataLst>
              <p:tags r:id="rId39"/>
            </p:custDataLst>
          </p:nvPr>
        </p:nvSpPr>
        <p:spPr bwMode="auto">
          <a:xfrm flipV="1">
            <a:off x="6477000" y="2514600"/>
            <a:ext cx="1524000" cy="219075"/>
          </a:xfrm>
          <a:prstGeom prst="line">
            <a:avLst/>
          </a:prstGeom>
          <a:noFill/>
          <a:ln w="25400">
            <a:solidFill>
              <a:srgbClr val="008000"/>
            </a:solidFill>
            <a:round/>
            <a:headEnd/>
            <a:tailEnd/>
          </a:ln>
          <a:effectLst/>
        </p:spPr>
        <p:txBody>
          <a:bodyPr/>
          <a:lstStyle/>
          <a:p>
            <a:endParaRPr lang="en-US"/>
          </a:p>
        </p:txBody>
      </p:sp>
      <p:sp>
        <p:nvSpPr>
          <p:cNvPr id="110650" name="Line 58"/>
          <p:cNvSpPr>
            <a:spLocks noChangeShapeType="1"/>
          </p:cNvSpPr>
          <p:nvPr>
            <p:custDataLst>
              <p:tags r:id="rId40"/>
            </p:custDataLst>
          </p:nvPr>
        </p:nvSpPr>
        <p:spPr bwMode="auto">
          <a:xfrm>
            <a:off x="5638800" y="3581400"/>
            <a:ext cx="228600" cy="533400"/>
          </a:xfrm>
          <a:prstGeom prst="line">
            <a:avLst/>
          </a:prstGeom>
          <a:noFill/>
          <a:ln w="25400">
            <a:solidFill>
              <a:srgbClr val="008000"/>
            </a:solidFill>
            <a:round/>
            <a:headEnd/>
            <a:tailEnd/>
          </a:ln>
          <a:effectLst/>
        </p:spPr>
        <p:txBody>
          <a:bodyPr/>
          <a:lstStyle/>
          <a:p>
            <a:endParaRPr lang="en-US"/>
          </a:p>
        </p:txBody>
      </p:sp>
      <p:sp>
        <p:nvSpPr>
          <p:cNvPr id="110651" name="Line 59"/>
          <p:cNvSpPr>
            <a:spLocks noChangeShapeType="1"/>
          </p:cNvSpPr>
          <p:nvPr>
            <p:custDataLst>
              <p:tags r:id="rId41"/>
            </p:custDataLst>
          </p:nvPr>
        </p:nvSpPr>
        <p:spPr bwMode="auto">
          <a:xfrm>
            <a:off x="5867400" y="4114800"/>
            <a:ext cx="762000" cy="76200"/>
          </a:xfrm>
          <a:prstGeom prst="line">
            <a:avLst/>
          </a:prstGeom>
          <a:noFill/>
          <a:ln w="25400">
            <a:solidFill>
              <a:srgbClr val="008000"/>
            </a:solidFill>
            <a:round/>
            <a:headEnd/>
            <a:tailEnd/>
          </a:ln>
          <a:effectLst/>
        </p:spPr>
        <p:txBody>
          <a:bodyPr/>
          <a:lstStyle/>
          <a:p>
            <a:endParaRPr lang="en-US"/>
          </a:p>
        </p:txBody>
      </p:sp>
      <p:sp>
        <p:nvSpPr>
          <p:cNvPr id="110652" name="Line 60"/>
          <p:cNvSpPr>
            <a:spLocks noChangeShapeType="1"/>
          </p:cNvSpPr>
          <p:nvPr>
            <p:custDataLst>
              <p:tags r:id="rId42"/>
            </p:custDataLst>
          </p:nvPr>
        </p:nvSpPr>
        <p:spPr bwMode="auto">
          <a:xfrm>
            <a:off x="6629400" y="4191000"/>
            <a:ext cx="1371600" cy="609600"/>
          </a:xfrm>
          <a:prstGeom prst="line">
            <a:avLst/>
          </a:prstGeom>
          <a:noFill/>
          <a:ln w="25400">
            <a:solidFill>
              <a:srgbClr val="008000"/>
            </a:solidFill>
            <a:round/>
            <a:headEnd/>
            <a:tailEnd/>
          </a:ln>
          <a:effectLst/>
        </p:spPr>
        <p:txBody>
          <a:bodyPr/>
          <a:lstStyle/>
          <a:p>
            <a:endParaRPr lang="en-US"/>
          </a:p>
        </p:txBody>
      </p:sp>
      <p:sp>
        <p:nvSpPr>
          <p:cNvPr id="110653" name="Oval 61"/>
          <p:cNvSpPr>
            <a:spLocks noChangeArrowheads="1"/>
          </p:cNvSpPr>
          <p:nvPr>
            <p:custDataLst>
              <p:tags r:id="rId43"/>
            </p:custDataLst>
          </p:nvPr>
        </p:nvSpPr>
        <p:spPr bwMode="auto">
          <a:xfrm>
            <a:off x="2667000" y="3505200"/>
            <a:ext cx="152400" cy="152400"/>
          </a:xfrm>
          <a:prstGeom prst="ellipse">
            <a:avLst/>
          </a:prstGeom>
          <a:solidFill>
            <a:schemeClr val="accent1"/>
          </a:solidFill>
          <a:ln w="9525">
            <a:noFill/>
            <a:round/>
            <a:headEnd/>
            <a:tailEnd/>
          </a:ln>
          <a:effectLst/>
        </p:spPr>
        <p:txBody>
          <a:bodyPr wrap="none" anchor="ctr"/>
          <a:lstStyle/>
          <a:p>
            <a:endParaRPr lang="en-US"/>
          </a:p>
        </p:txBody>
      </p:sp>
      <p:sp>
        <p:nvSpPr>
          <p:cNvPr id="110654" name="Oval 62"/>
          <p:cNvSpPr>
            <a:spLocks noChangeArrowheads="1"/>
          </p:cNvSpPr>
          <p:nvPr>
            <p:custDataLst>
              <p:tags r:id="rId44"/>
            </p:custDataLst>
          </p:nvPr>
        </p:nvSpPr>
        <p:spPr bwMode="auto">
          <a:xfrm>
            <a:off x="5562600" y="3505200"/>
            <a:ext cx="152400" cy="152400"/>
          </a:xfrm>
          <a:prstGeom prst="ellipse">
            <a:avLst/>
          </a:prstGeom>
          <a:solidFill>
            <a:schemeClr val="accent1"/>
          </a:solidFill>
          <a:ln w="9525">
            <a:noFill/>
            <a:round/>
            <a:headEnd/>
            <a:tailEnd/>
          </a:ln>
          <a:effectLst/>
        </p:spPr>
        <p:txBody>
          <a:bodyPr wrap="none" anchor="ctr"/>
          <a:lstStyle/>
          <a:p>
            <a:endParaRPr lang="en-US"/>
          </a:p>
        </p:txBody>
      </p:sp>
      <p:sp>
        <p:nvSpPr>
          <p:cNvPr id="110655" name="Oval 63"/>
          <p:cNvSpPr>
            <a:spLocks noChangeArrowheads="1"/>
          </p:cNvSpPr>
          <p:nvPr>
            <p:custDataLst>
              <p:tags r:id="rId45"/>
            </p:custDataLst>
          </p:nvPr>
        </p:nvSpPr>
        <p:spPr bwMode="auto">
          <a:xfrm>
            <a:off x="5867400" y="2971800"/>
            <a:ext cx="152400" cy="152400"/>
          </a:xfrm>
          <a:prstGeom prst="ellipse">
            <a:avLst/>
          </a:prstGeom>
          <a:solidFill>
            <a:schemeClr val="accent1"/>
          </a:solidFill>
          <a:ln w="9525">
            <a:noFill/>
            <a:round/>
            <a:headEnd/>
            <a:tailEnd/>
          </a:ln>
          <a:effectLst/>
        </p:spPr>
        <p:txBody>
          <a:bodyPr wrap="none" anchor="ctr"/>
          <a:lstStyle/>
          <a:p>
            <a:endParaRPr lang="en-US"/>
          </a:p>
        </p:txBody>
      </p:sp>
      <p:sp>
        <p:nvSpPr>
          <p:cNvPr id="110656" name="Oval 64"/>
          <p:cNvSpPr>
            <a:spLocks noChangeArrowheads="1"/>
          </p:cNvSpPr>
          <p:nvPr>
            <p:custDataLst>
              <p:tags r:id="rId46"/>
            </p:custDataLst>
          </p:nvPr>
        </p:nvSpPr>
        <p:spPr bwMode="auto">
          <a:xfrm>
            <a:off x="6400800" y="2667000"/>
            <a:ext cx="152400" cy="152400"/>
          </a:xfrm>
          <a:prstGeom prst="ellipse">
            <a:avLst/>
          </a:prstGeom>
          <a:solidFill>
            <a:schemeClr val="accent1"/>
          </a:solidFill>
          <a:ln w="9525">
            <a:noFill/>
            <a:round/>
            <a:headEnd/>
            <a:tailEnd/>
          </a:ln>
          <a:effectLst/>
        </p:spPr>
        <p:txBody>
          <a:bodyPr wrap="none" anchor="ctr"/>
          <a:lstStyle/>
          <a:p>
            <a:endParaRPr lang="en-US"/>
          </a:p>
        </p:txBody>
      </p:sp>
      <p:sp>
        <p:nvSpPr>
          <p:cNvPr id="110657" name="Oval 65"/>
          <p:cNvSpPr>
            <a:spLocks noChangeArrowheads="1"/>
          </p:cNvSpPr>
          <p:nvPr>
            <p:custDataLst>
              <p:tags r:id="rId47"/>
            </p:custDataLst>
          </p:nvPr>
        </p:nvSpPr>
        <p:spPr bwMode="auto">
          <a:xfrm>
            <a:off x="5791200" y="4038600"/>
            <a:ext cx="152400" cy="152400"/>
          </a:xfrm>
          <a:prstGeom prst="ellipse">
            <a:avLst/>
          </a:prstGeom>
          <a:solidFill>
            <a:schemeClr val="accent1"/>
          </a:solidFill>
          <a:ln w="9525">
            <a:noFill/>
            <a:round/>
            <a:headEnd/>
            <a:tailEnd/>
          </a:ln>
          <a:effectLst/>
        </p:spPr>
        <p:txBody>
          <a:bodyPr wrap="none" anchor="ctr"/>
          <a:lstStyle/>
          <a:p>
            <a:endParaRPr lang="en-US"/>
          </a:p>
        </p:txBody>
      </p:sp>
      <p:sp>
        <p:nvSpPr>
          <p:cNvPr id="110658" name="Oval 66"/>
          <p:cNvSpPr>
            <a:spLocks noChangeArrowheads="1"/>
          </p:cNvSpPr>
          <p:nvPr>
            <p:custDataLst>
              <p:tags r:id="rId48"/>
            </p:custDataLst>
          </p:nvPr>
        </p:nvSpPr>
        <p:spPr bwMode="auto">
          <a:xfrm>
            <a:off x="6553200" y="4114800"/>
            <a:ext cx="152400" cy="152400"/>
          </a:xfrm>
          <a:prstGeom prst="ellipse">
            <a:avLst/>
          </a:prstGeom>
          <a:solidFill>
            <a:schemeClr val="accent1"/>
          </a:solidFill>
          <a:ln w="9525">
            <a:noFill/>
            <a:round/>
            <a:headEnd/>
            <a:tailEnd/>
          </a:ln>
          <a:effectLst/>
        </p:spPr>
        <p:txBody>
          <a:bodyPr wrap="none" anchor="ctr"/>
          <a:lstStyle/>
          <a:p>
            <a:endParaRPr lang="en-US"/>
          </a:p>
        </p:txBody>
      </p:sp>
      <p:sp>
        <p:nvSpPr>
          <p:cNvPr id="110659" name="Text Box 67"/>
          <p:cNvSpPr txBox="1">
            <a:spLocks noChangeArrowheads="1"/>
          </p:cNvSpPr>
          <p:nvPr>
            <p:custDataLst>
              <p:tags r:id="rId49"/>
            </p:custDataLst>
          </p:nvPr>
        </p:nvSpPr>
        <p:spPr bwMode="auto">
          <a:xfrm>
            <a:off x="2819400" y="2438400"/>
            <a:ext cx="2819400" cy="641350"/>
          </a:xfrm>
          <a:prstGeom prst="rect">
            <a:avLst/>
          </a:prstGeom>
          <a:noFill/>
          <a:ln w="9525">
            <a:noFill/>
            <a:miter lim="800000"/>
            <a:headEnd/>
            <a:tailEnd/>
          </a:ln>
          <a:effectLst/>
        </p:spPr>
        <p:txBody>
          <a:bodyPr>
            <a:spAutoFit/>
          </a:bodyPr>
          <a:lstStyle/>
          <a:p>
            <a:pPr algn="ctr">
              <a:spcBef>
                <a:spcPct val="50000"/>
              </a:spcBef>
            </a:pPr>
            <a:r>
              <a:rPr lang="en-US"/>
              <a:t>Event Brokers</a:t>
            </a:r>
            <a:br>
              <a:rPr lang="en-US"/>
            </a:br>
            <a:r>
              <a:rPr lang="en-US"/>
              <a:t>(Content-based routers)</a:t>
            </a:r>
          </a:p>
        </p:txBody>
      </p:sp>
      <p:sp>
        <p:nvSpPr>
          <p:cNvPr id="110660" name="Line 68"/>
          <p:cNvSpPr>
            <a:spLocks noChangeShapeType="1"/>
          </p:cNvSpPr>
          <p:nvPr>
            <p:custDataLst>
              <p:tags r:id="rId50"/>
            </p:custDataLst>
          </p:nvPr>
        </p:nvSpPr>
        <p:spPr bwMode="auto">
          <a:xfrm flipH="1">
            <a:off x="2819400" y="3048000"/>
            <a:ext cx="1371600" cy="457200"/>
          </a:xfrm>
          <a:prstGeom prst="line">
            <a:avLst/>
          </a:prstGeom>
          <a:noFill/>
          <a:ln w="9525">
            <a:solidFill>
              <a:schemeClr val="tx1"/>
            </a:solidFill>
            <a:round/>
            <a:headEnd/>
            <a:tailEnd type="triangle" w="med" len="med"/>
          </a:ln>
          <a:effectLst/>
        </p:spPr>
        <p:txBody>
          <a:bodyPr/>
          <a:lstStyle/>
          <a:p>
            <a:endParaRPr lang="en-US"/>
          </a:p>
        </p:txBody>
      </p:sp>
      <p:sp>
        <p:nvSpPr>
          <p:cNvPr id="110661" name="Line 69"/>
          <p:cNvSpPr>
            <a:spLocks noChangeShapeType="1"/>
          </p:cNvSpPr>
          <p:nvPr>
            <p:custDataLst>
              <p:tags r:id="rId51"/>
            </p:custDataLst>
          </p:nvPr>
        </p:nvSpPr>
        <p:spPr bwMode="auto">
          <a:xfrm>
            <a:off x="4191000" y="3048000"/>
            <a:ext cx="1371600" cy="457200"/>
          </a:xfrm>
          <a:prstGeom prst="line">
            <a:avLst/>
          </a:prstGeom>
          <a:noFill/>
          <a:ln w="9525">
            <a:solidFill>
              <a:schemeClr val="tx1"/>
            </a:solidFill>
            <a:round/>
            <a:headEnd/>
            <a:tailEnd type="triangle" w="med" len="med"/>
          </a:ln>
          <a:effectLst/>
        </p:spPr>
        <p:txBody>
          <a:bodyPr/>
          <a:lstStyle/>
          <a:p>
            <a:endParaRPr lang="en-US"/>
          </a:p>
        </p:txBody>
      </p:sp>
      <p:sp>
        <p:nvSpPr>
          <p:cNvPr id="110662" name="Line 70"/>
          <p:cNvSpPr>
            <a:spLocks noChangeShapeType="1"/>
          </p:cNvSpPr>
          <p:nvPr>
            <p:custDataLst>
              <p:tags r:id="rId52"/>
            </p:custDataLst>
          </p:nvPr>
        </p:nvSpPr>
        <p:spPr bwMode="auto">
          <a:xfrm flipV="1">
            <a:off x="4191000" y="3600450"/>
            <a:ext cx="1371600" cy="0"/>
          </a:xfrm>
          <a:prstGeom prst="line">
            <a:avLst/>
          </a:prstGeom>
          <a:noFill/>
          <a:ln w="25400">
            <a:solidFill>
              <a:srgbClr val="008000"/>
            </a:solidFill>
            <a:round/>
            <a:headEnd/>
            <a:tailEnd/>
          </a:ln>
          <a:effectLst/>
        </p:spPr>
        <p:txBody>
          <a:bodyPr/>
          <a:lstStyle/>
          <a:p>
            <a:endParaRPr lang="en-US"/>
          </a:p>
        </p:txBody>
      </p:sp>
      <p:sp>
        <p:nvSpPr>
          <p:cNvPr id="110663" name="Oval 71"/>
          <p:cNvSpPr>
            <a:spLocks noChangeArrowheads="1"/>
          </p:cNvSpPr>
          <p:nvPr>
            <p:custDataLst>
              <p:tags r:id="rId53"/>
            </p:custDataLst>
          </p:nvPr>
        </p:nvSpPr>
        <p:spPr bwMode="auto">
          <a:xfrm>
            <a:off x="4038600" y="3505200"/>
            <a:ext cx="152400" cy="152400"/>
          </a:xfrm>
          <a:prstGeom prst="ellipse">
            <a:avLst/>
          </a:prstGeom>
          <a:solidFill>
            <a:schemeClr val="accent1"/>
          </a:solidFill>
          <a:ln w="9525">
            <a:noFill/>
            <a:round/>
            <a:headEnd/>
            <a:tailEnd/>
          </a:ln>
          <a:effectLst/>
        </p:spPr>
        <p:txBody>
          <a:bodyPr wrap="none" anchor="ctr"/>
          <a:lstStyle/>
          <a:p>
            <a:endParaRPr lang="en-US"/>
          </a:p>
        </p:txBody>
      </p:sp>
      <p:sp>
        <p:nvSpPr>
          <p:cNvPr id="110664" name="Freeform 72"/>
          <p:cNvSpPr>
            <a:spLocks/>
          </p:cNvSpPr>
          <p:nvPr>
            <p:custDataLst>
              <p:tags r:id="rId54"/>
            </p:custDataLst>
          </p:nvPr>
        </p:nvSpPr>
        <p:spPr bwMode="auto">
          <a:xfrm>
            <a:off x="1463675" y="1828800"/>
            <a:ext cx="5851525" cy="3733800"/>
          </a:xfrm>
          <a:custGeom>
            <a:avLst/>
            <a:gdLst/>
            <a:ahLst/>
            <a:cxnLst>
              <a:cxn ang="0">
                <a:pos x="111" y="407"/>
              </a:cxn>
              <a:cxn ang="0">
                <a:pos x="57" y="438"/>
              </a:cxn>
              <a:cxn ang="0">
                <a:pos x="18" y="484"/>
              </a:cxn>
              <a:cxn ang="0">
                <a:pos x="1" y="543"/>
              </a:cxn>
              <a:cxn ang="0">
                <a:pos x="13" y="620"/>
              </a:cxn>
              <a:cxn ang="0">
                <a:pos x="68" y="687"/>
              </a:cxn>
              <a:cxn ang="0">
                <a:pos x="66" y="722"/>
              </a:cxn>
              <a:cxn ang="0">
                <a:pos x="41" y="778"/>
              </a:cxn>
              <a:cxn ang="0">
                <a:pos x="42" y="841"/>
              </a:cxn>
              <a:cxn ang="0">
                <a:pos x="69" y="900"/>
              </a:cxn>
              <a:cxn ang="0">
                <a:pos x="117" y="944"/>
              </a:cxn>
              <a:cxn ang="0">
                <a:pos x="180" y="968"/>
              </a:cxn>
              <a:cxn ang="0">
                <a:pos x="237" y="970"/>
              </a:cxn>
              <a:cxn ang="0">
                <a:pos x="287" y="1033"/>
              </a:cxn>
              <a:cxn ang="0">
                <a:pos x="369" y="1088"/>
              </a:cxn>
              <a:cxn ang="0">
                <a:pos x="447" y="1111"/>
              </a:cxn>
              <a:cxn ang="0">
                <a:pos x="531" y="1117"/>
              </a:cxn>
              <a:cxn ang="0">
                <a:pos x="613" y="1101"/>
              </a:cxn>
              <a:cxn ang="0">
                <a:pos x="671" y="1077"/>
              </a:cxn>
              <a:cxn ang="0">
                <a:pos x="770" y="1160"/>
              </a:cxn>
              <a:cxn ang="0">
                <a:pos x="900" y="1189"/>
              </a:cxn>
              <a:cxn ang="0">
                <a:pos x="988" y="1176"/>
              </a:cxn>
              <a:cxn ang="0">
                <a:pos x="1064" y="1139"/>
              </a:cxn>
              <a:cxn ang="0">
                <a:pos x="1124" y="1082"/>
              </a:cxn>
              <a:cxn ang="0">
                <a:pos x="1163" y="1009"/>
              </a:cxn>
              <a:cxn ang="0">
                <a:pos x="1239" y="1038"/>
              </a:cxn>
              <a:cxn ang="0">
                <a:pos x="1312" y="1042"/>
              </a:cxn>
              <a:cxn ang="0">
                <a:pos x="1400" y="1017"/>
              </a:cxn>
              <a:cxn ang="0">
                <a:pos x="1470" y="965"/>
              </a:cxn>
              <a:cxn ang="0">
                <a:pos x="1513" y="892"/>
              </a:cxn>
              <a:cxn ang="0">
                <a:pos x="1524" y="828"/>
              </a:cxn>
              <a:cxn ang="0">
                <a:pos x="1618" y="798"/>
              </a:cxn>
              <a:cxn ang="0">
                <a:pos x="1694" y="742"/>
              </a:cxn>
              <a:cxn ang="0">
                <a:pos x="1743" y="666"/>
              </a:cxn>
              <a:cxn ang="0">
                <a:pos x="1761" y="576"/>
              </a:cxn>
              <a:cxn ang="0">
                <a:pos x="1747" y="495"/>
              </a:cxn>
              <a:cxn ang="0">
                <a:pos x="1704" y="422"/>
              </a:cxn>
              <a:cxn ang="0">
                <a:pos x="1719" y="363"/>
              </a:cxn>
              <a:cxn ang="0">
                <a:pos x="1714" y="293"/>
              </a:cxn>
              <a:cxn ang="0">
                <a:pos x="1685" y="234"/>
              </a:cxn>
              <a:cxn ang="0">
                <a:pos x="1625" y="176"/>
              </a:cxn>
              <a:cxn ang="0">
                <a:pos x="1561" y="149"/>
              </a:cxn>
              <a:cxn ang="0">
                <a:pos x="1545" y="103"/>
              </a:cxn>
              <a:cxn ang="0">
                <a:pos x="1506" y="52"/>
              </a:cxn>
              <a:cxn ang="0">
                <a:pos x="1450" y="17"/>
              </a:cxn>
              <a:cxn ang="0">
                <a:pos x="1384" y="1"/>
              </a:cxn>
              <a:cxn ang="0">
                <a:pos x="1303" y="9"/>
              </a:cxn>
              <a:cxn ang="0">
                <a:pos x="1231" y="50"/>
              </a:cxn>
              <a:cxn ang="0">
                <a:pos x="1187" y="36"/>
              </a:cxn>
              <a:cxn ang="0">
                <a:pos x="1114" y="4"/>
              </a:cxn>
              <a:cxn ang="0">
                <a:pos x="1024" y="6"/>
              </a:cxn>
              <a:cxn ang="0">
                <a:pos x="943" y="53"/>
              </a:cxn>
              <a:cxn ang="0">
                <a:pos x="899" y="79"/>
              </a:cxn>
              <a:cxn ang="0">
                <a:pos x="825" y="44"/>
              </a:cxn>
              <a:cxn ang="0">
                <a:pos x="733" y="37"/>
              </a:cxn>
              <a:cxn ang="0">
                <a:pos x="627" y="79"/>
              </a:cxn>
              <a:cxn ang="0">
                <a:pos x="570" y="143"/>
              </a:cxn>
              <a:cxn ang="0">
                <a:pos x="485" y="113"/>
              </a:cxn>
              <a:cxn ang="0">
                <a:pos x="402" y="109"/>
              </a:cxn>
              <a:cxn ang="0">
                <a:pos x="300" y="139"/>
              </a:cxn>
              <a:cxn ang="0">
                <a:pos x="218" y="200"/>
              </a:cxn>
              <a:cxn ang="0">
                <a:pos x="168" y="286"/>
              </a:cxn>
              <a:cxn ang="0">
                <a:pos x="156" y="379"/>
              </a:cxn>
            </a:cxnLst>
            <a:rect l="0" t="0" r="r" b="b"/>
            <a:pathLst>
              <a:path w="1761" h="1189">
                <a:moveTo>
                  <a:pt x="159" y="395"/>
                </a:moveTo>
                <a:lnTo>
                  <a:pt x="143" y="397"/>
                </a:lnTo>
                <a:lnTo>
                  <a:pt x="126" y="402"/>
                </a:lnTo>
                <a:lnTo>
                  <a:pt x="111" y="407"/>
                </a:lnTo>
                <a:lnTo>
                  <a:pt x="96" y="413"/>
                </a:lnTo>
                <a:lnTo>
                  <a:pt x="81" y="420"/>
                </a:lnTo>
                <a:lnTo>
                  <a:pt x="69" y="428"/>
                </a:lnTo>
                <a:lnTo>
                  <a:pt x="57" y="438"/>
                </a:lnTo>
                <a:lnTo>
                  <a:pt x="46" y="449"/>
                </a:lnTo>
                <a:lnTo>
                  <a:pt x="35" y="460"/>
                </a:lnTo>
                <a:lnTo>
                  <a:pt x="26" y="472"/>
                </a:lnTo>
                <a:lnTo>
                  <a:pt x="18" y="484"/>
                </a:lnTo>
                <a:lnTo>
                  <a:pt x="12" y="499"/>
                </a:lnTo>
                <a:lnTo>
                  <a:pt x="7" y="513"/>
                </a:lnTo>
                <a:lnTo>
                  <a:pt x="3" y="527"/>
                </a:lnTo>
                <a:lnTo>
                  <a:pt x="1" y="543"/>
                </a:lnTo>
                <a:lnTo>
                  <a:pt x="0" y="558"/>
                </a:lnTo>
                <a:lnTo>
                  <a:pt x="2" y="580"/>
                </a:lnTo>
                <a:lnTo>
                  <a:pt x="6" y="601"/>
                </a:lnTo>
                <a:lnTo>
                  <a:pt x="13" y="620"/>
                </a:lnTo>
                <a:lnTo>
                  <a:pt x="23" y="640"/>
                </a:lnTo>
                <a:lnTo>
                  <a:pt x="36" y="657"/>
                </a:lnTo>
                <a:lnTo>
                  <a:pt x="51" y="673"/>
                </a:lnTo>
                <a:lnTo>
                  <a:pt x="68" y="687"/>
                </a:lnTo>
                <a:lnTo>
                  <a:pt x="87" y="699"/>
                </a:lnTo>
                <a:lnTo>
                  <a:pt x="86" y="697"/>
                </a:lnTo>
                <a:lnTo>
                  <a:pt x="75" y="709"/>
                </a:lnTo>
                <a:lnTo>
                  <a:pt x="66" y="722"/>
                </a:lnTo>
                <a:lnTo>
                  <a:pt x="58" y="735"/>
                </a:lnTo>
                <a:lnTo>
                  <a:pt x="51" y="749"/>
                </a:lnTo>
                <a:lnTo>
                  <a:pt x="46" y="764"/>
                </a:lnTo>
                <a:lnTo>
                  <a:pt x="41" y="778"/>
                </a:lnTo>
                <a:lnTo>
                  <a:pt x="39" y="793"/>
                </a:lnTo>
                <a:lnTo>
                  <a:pt x="38" y="809"/>
                </a:lnTo>
                <a:lnTo>
                  <a:pt x="39" y="825"/>
                </a:lnTo>
                <a:lnTo>
                  <a:pt x="42" y="841"/>
                </a:lnTo>
                <a:lnTo>
                  <a:pt x="47" y="857"/>
                </a:lnTo>
                <a:lnTo>
                  <a:pt x="53" y="872"/>
                </a:lnTo>
                <a:lnTo>
                  <a:pt x="60" y="886"/>
                </a:lnTo>
                <a:lnTo>
                  <a:pt x="69" y="900"/>
                </a:lnTo>
                <a:lnTo>
                  <a:pt x="79" y="912"/>
                </a:lnTo>
                <a:lnTo>
                  <a:pt x="90" y="924"/>
                </a:lnTo>
                <a:lnTo>
                  <a:pt x="103" y="934"/>
                </a:lnTo>
                <a:lnTo>
                  <a:pt x="117" y="944"/>
                </a:lnTo>
                <a:lnTo>
                  <a:pt x="131" y="952"/>
                </a:lnTo>
                <a:lnTo>
                  <a:pt x="147" y="959"/>
                </a:lnTo>
                <a:lnTo>
                  <a:pt x="163" y="964"/>
                </a:lnTo>
                <a:lnTo>
                  <a:pt x="180" y="968"/>
                </a:lnTo>
                <a:lnTo>
                  <a:pt x="198" y="970"/>
                </a:lnTo>
                <a:lnTo>
                  <a:pt x="216" y="971"/>
                </a:lnTo>
                <a:lnTo>
                  <a:pt x="226" y="971"/>
                </a:lnTo>
                <a:lnTo>
                  <a:pt x="237" y="970"/>
                </a:lnTo>
                <a:lnTo>
                  <a:pt x="236" y="971"/>
                </a:lnTo>
                <a:lnTo>
                  <a:pt x="247" y="988"/>
                </a:lnTo>
                <a:lnTo>
                  <a:pt x="259" y="1004"/>
                </a:lnTo>
                <a:lnTo>
                  <a:pt x="287" y="1033"/>
                </a:lnTo>
                <a:lnTo>
                  <a:pt x="317" y="1057"/>
                </a:lnTo>
                <a:lnTo>
                  <a:pt x="334" y="1068"/>
                </a:lnTo>
                <a:lnTo>
                  <a:pt x="351" y="1079"/>
                </a:lnTo>
                <a:lnTo>
                  <a:pt x="369" y="1088"/>
                </a:lnTo>
                <a:lnTo>
                  <a:pt x="388" y="1095"/>
                </a:lnTo>
                <a:lnTo>
                  <a:pt x="407" y="1102"/>
                </a:lnTo>
                <a:lnTo>
                  <a:pt x="427" y="1107"/>
                </a:lnTo>
                <a:lnTo>
                  <a:pt x="447" y="1111"/>
                </a:lnTo>
                <a:lnTo>
                  <a:pt x="467" y="1116"/>
                </a:lnTo>
                <a:lnTo>
                  <a:pt x="488" y="1117"/>
                </a:lnTo>
                <a:lnTo>
                  <a:pt x="509" y="1118"/>
                </a:lnTo>
                <a:lnTo>
                  <a:pt x="531" y="1117"/>
                </a:lnTo>
                <a:lnTo>
                  <a:pt x="551" y="1115"/>
                </a:lnTo>
                <a:lnTo>
                  <a:pt x="573" y="1111"/>
                </a:lnTo>
                <a:lnTo>
                  <a:pt x="593" y="1107"/>
                </a:lnTo>
                <a:lnTo>
                  <a:pt x="613" y="1101"/>
                </a:lnTo>
                <a:lnTo>
                  <a:pt x="633" y="1094"/>
                </a:lnTo>
                <a:lnTo>
                  <a:pt x="652" y="1086"/>
                </a:lnTo>
                <a:lnTo>
                  <a:pt x="671" y="1076"/>
                </a:lnTo>
                <a:lnTo>
                  <a:pt x="671" y="1077"/>
                </a:lnTo>
                <a:lnTo>
                  <a:pt x="691" y="1101"/>
                </a:lnTo>
                <a:lnTo>
                  <a:pt x="715" y="1124"/>
                </a:lnTo>
                <a:lnTo>
                  <a:pt x="741" y="1143"/>
                </a:lnTo>
                <a:lnTo>
                  <a:pt x="770" y="1160"/>
                </a:lnTo>
                <a:lnTo>
                  <a:pt x="801" y="1172"/>
                </a:lnTo>
                <a:lnTo>
                  <a:pt x="832" y="1181"/>
                </a:lnTo>
                <a:lnTo>
                  <a:pt x="866" y="1187"/>
                </a:lnTo>
                <a:lnTo>
                  <a:pt x="900" y="1189"/>
                </a:lnTo>
                <a:lnTo>
                  <a:pt x="922" y="1188"/>
                </a:lnTo>
                <a:lnTo>
                  <a:pt x="945" y="1186"/>
                </a:lnTo>
                <a:lnTo>
                  <a:pt x="966" y="1182"/>
                </a:lnTo>
                <a:lnTo>
                  <a:pt x="988" y="1176"/>
                </a:lnTo>
                <a:lnTo>
                  <a:pt x="1008" y="1169"/>
                </a:lnTo>
                <a:lnTo>
                  <a:pt x="1027" y="1161"/>
                </a:lnTo>
                <a:lnTo>
                  <a:pt x="1046" y="1150"/>
                </a:lnTo>
                <a:lnTo>
                  <a:pt x="1064" y="1139"/>
                </a:lnTo>
                <a:lnTo>
                  <a:pt x="1081" y="1127"/>
                </a:lnTo>
                <a:lnTo>
                  <a:pt x="1096" y="1112"/>
                </a:lnTo>
                <a:lnTo>
                  <a:pt x="1111" y="1098"/>
                </a:lnTo>
                <a:lnTo>
                  <a:pt x="1124" y="1082"/>
                </a:lnTo>
                <a:lnTo>
                  <a:pt x="1136" y="1065"/>
                </a:lnTo>
                <a:lnTo>
                  <a:pt x="1147" y="1047"/>
                </a:lnTo>
                <a:lnTo>
                  <a:pt x="1156" y="1029"/>
                </a:lnTo>
                <a:lnTo>
                  <a:pt x="1163" y="1009"/>
                </a:lnTo>
                <a:lnTo>
                  <a:pt x="1163" y="1010"/>
                </a:lnTo>
                <a:lnTo>
                  <a:pt x="1193" y="1024"/>
                </a:lnTo>
                <a:lnTo>
                  <a:pt x="1224" y="1035"/>
                </a:lnTo>
                <a:lnTo>
                  <a:pt x="1239" y="1038"/>
                </a:lnTo>
                <a:lnTo>
                  <a:pt x="1255" y="1041"/>
                </a:lnTo>
                <a:lnTo>
                  <a:pt x="1272" y="1043"/>
                </a:lnTo>
                <a:lnTo>
                  <a:pt x="1288" y="1043"/>
                </a:lnTo>
                <a:lnTo>
                  <a:pt x="1312" y="1042"/>
                </a:lnTo>
                <a:lnTo>
                  <a:pt x="1335" y="1039"/>
                </a:lnTo>
                <a:lnTo>
                  <a:pt x="1357" y="1034"/>
                </a:lnTo>
                <a:lnTo>
                  <a:pt x="1380" y="1027"/>
                </a:lnTo>
                <a:lnTo>
                  <a:pt x="1400" y="1017"/>
                </a:lnTo>
                <a:lnTo>
                  <a:pt x="1420" y="1006"/>
                </a:lnTo>
                <a:lnTo>
                  <a:pt x="1437" y="994"/>
                </a:lnTo>
                <a:lnTo>
                  <a:pt x="1454" y="981"/>
                </a:lnTo>
                <a:lnTo>
                  <a:pt x="1470" y="965"/>
                </a:lnTo>
                <a:lnTo>
                  <a:pt x="1483" y="948"/>
                </a:lnTo>
                <a:lnTo>
                  <a:pt x="1495" y="930"/>
                </a:lnTo>
                <a:lnTo>
                  <a:pt x="1505" y="912"/>
                </a:lnTo>
                <a:lnTo>
                  <a:pt x="1513" y="892"/>
                </a:lnTo>
                <a:lnTo>
                  <a:pt x="1519" y="871"/>
                </a:lnTo>
                <a:lnTo>
                  <a:pt x="1523" y="851"/>
                </a:lnTo>
                <a:lnTo>
                  <a:pt x="1524" y="828"/>
                </a:lnTo>
                <a:lnTo>
                  <a:pt x="1524" y="828"/>
                </a:lnTo>
                <a:lnTo>
                  <a:pt x="1549" y="824"/>
                </a:lnTo>
                <a:lnTo>
                  <a:pt x="1573" y="817"/>
                </a:lnTo>
                <a:lnTo>
                  <a:pt x="1596" y="809"/>
                </a:lnTo>
                <a:lnTo>
                  <a:pt x="1618" y="798"/>
                </a:lnTo>
                <a:lnTo>
                  <a:pt x="1639" y="787"/>
                </a:lnTo>
                <a:lnTo>
                  <a:pt x="1659" y="774"/>
                </a:lnTo>
                <a:lnTo>
                  <a:pt x="1677" y="759"/>
                </a:lnTo>
                <a:lnTo>
                  <a:pt x="1694" y="742"/>
                </a:lnTo>
                <a:lnTo>
                  <a:pt x="1709" y="725"/>
                </a:lnTo>
                <a:lnTo>
                  <a:pt x="1722" y="706"/>
                </a:lnTo>
                <a:lnTo>
                  <a:pt x="1733" y="687"/>
                </a:lnTo>
                <a:lnTo>
                  <a:pt x="1743" y="666"/>
                </a:lnTo>
                <a:lnTo>
                  <a:pt x="1751" y="645"/>
                </a:lnTo>
                <a:lnTo>
                  <a:pt x="1757" y="622"/>
                </a:lnTo>
                <a:lnTo>
                  <a:pt x="1760" y="600"/>
                </a:lnTo>
                <a:lnTo>
                  <a:pt x="1761" y="576"/>
                </a:lnTo>
                <a:lnTo>
                  <a:pt x="1760" y="556"/>
                </a:lnTo>
                <a:lnTo>
                  <a:pt x="1757" y="535"/>
                </a:lnTo>
                <a:lnTo>
                  <a:pt x="1753" y="514"/>
                </a:lnTo>
                <a:lnTo>
                  <a:pt x="1747" y="495"/>
                </a:lnTo>
                <a:lnTo>
                  <a:pt x="1738" y="475"/>
                </a:lnTo>
                <a:lnTo>
                  <a:pt x="1728" y="457"/>
                </a:lnTo>
                <a:lnTo>
                  <a:pt x="1717" y="439"/>
                </a:lnTo>
                <a:lnTo>
                  <a:pt x="1704" y="422"/>
                </a:lnTo>
                <a:lnTo>
                  <a:pt x="1703" y="421"/>
                </a:lnTo>
                <a:lnTo>
                  <a:pt x="1711" y="403"/>
                </a:lnTo>
                <a:lnTo>
                  <a:pt x="1716" y="383"/>
                </a:lnTo>
                <a:lnTo>
                  <a:pt x="1719" y="363"/>
                </a:lnTo>
                <a:lnTo>
                  <a:pt x="1720" y="342"/>
                </a:lnTo>
                <a:lnTo>
                  <a:pt x="1719" y="326"/>
                </a:lnTo>
                <a:lnTo>
                  <a:pt x="1717" y="309"/>
                </a:lnTo>
                <a:lnTo>
                  <a:pt x="1714" y="293"/>
                </a:lnTo>
                <a:lnTo>
                  <a:pt x="1709" y="278"/>
                </a:lnTo>
                <a:lnTo>
                  <a:pt x="1702" y="262"/>
                </a:lnTo>
                <a:lnTo>
                  <a:pt x="1695" y="248"/>
                </a:lnTo>
                <a:lnTo>
                  <a:pt x="1685" y="234"/>
                </a:lnTo>
                <a:lnTo>
                  <a:pt x="1676" y="222"/>
                </a:lnTo>
                <a:lnTo>
                  <a:pt x="1665" y="208"/>
                </a:lnTo>
                <a:lnTo>
                  <a:pt x="1653" y="197"/>
                </a:lnTo>
                <a:lnTo>
                  <a:pt x="1625" y="176"/>
                </a:lnTo>
                <a:lnTo>
                  <a:pt x="1611" y="168"/>
                </a:lnTo>
                <a:lnTo>
                  <a:pt x="1594" y="160"/>
                </a:lnTo>
                <a:lnTo>
                  <a:pt x="1578" y="154"/>
                </a:lnTo>
                <a:lnTo>
                  <a:pt x="1561" y="149"/>
                </a:lnTo>
                <a:lnTo>
                  <a:pt x="1561" y="149"/>
                </a:lnTo>
                <a:lnTo>
                  <a:pt x="1557" y="133"/>
                </a:lnTo>
                <a:lnTo>
                  <a:pt x="1552" y="117"/>
                </a:lnTo>
                <a:lnTo>
                  <a:pt x="1545" y="103"/>
                </a:lnTo>
                <a:lnTo>
                  <a:pt x="1537" y="89"/>
                </a:lnTo>
                <a:lnTo>
                  <a:pt x="1528" y="76"/>
                </a:lnTo>
                <a:lnTo>
                  <a:pt x="1517" y="63"/>
                </a:lnTo>
                <a:lnTo>
                  <a:pt x="1506" y="52"/>
                </a:lnTo>
                <a:lnTo>
                  <a:pt x="1493" y="41"/>
                </a:lnTo>
                <a:lnTo>
                  <a:pt x="1480" y="32"/>
                </a:lnTo>
                <a:lnTo>
                  <a:pt x="1466" y="24"/>
                </a:lnTo>
                <a:lnTo>
                  <a:pt x="1450" y="17"/>
                </a:lnTo>
                <a:lnTo>
                  <a:pt x="1435" y="11"/>
                </a:lnTo>
                <a:lnTo>
                  <a:pt x="1419" y="6"/>
                </a:lnTo>
                <a:lnTo>
                  <a:pt x="1401" y="3"/>
                </a:lnTo>
                <a:lnTo>
                  <a:pt x="1384" y="1"/>
                </a:lnTo>
                <a:lnTo>
                  <a:pt x="1367" y="0"/>
                </a:lnTo>
                <a:lnTo>
                  <a:pt x="1345" y="1"/>
                </a:lnTo>
                <a:lnTo>
                  <a:pt x="1324" y="4"/>
                </a:lnTo>
                <a:lnTo>
                  <a:pt x="1303" y="9"/>
                </a:lnTo>
                <a:lnTo>
                  <a:pt x="1284" y="17"/>
                </a:lnTo>
                <a:lnTo>
                  <a:pt x="1264" y="26"/>
                </a:lnTo>
                <a:lnTo>
                  <a:pt x="1247" y="36"/>
                </a:lnTo>
                <a:lnTo>
                  <a:pt x="1231" y="50"/>
                </a:lnTo>
                <a:lnTo>
                  <a:pt x="1215" y="64"/>
                </a:lnTo>
                <a:lnTo>
                  <a:pt x="1215" y="64"/>
                </a:lnTo>
                <a:lnTo>
                  <a:pt x="1202" y="50"/>
                </a:lnTo>
                <a:lnTo>
                  <a:pt x="1187" y="36"/>
                </a:lnTo>
                <a:lnTo>
                  <a:pt x="1170" y="26"/>
                </a:lnTo>
                <a:lnTo>
                  <a:pt x="1153" y="17"/>
                </a:lnTo>
                <a:lnTo>
                  <a:pt x="1134" y="9"/>
                </a:lnTo>
                <a:lnTo>
                  <a:pt x="1114" y="4"/>
                </a:lnTo>
                <a:lnTo>
                  <a:pt x="1094" y="1"/>
                </a:lnTo>
                <a:lnTo>
                  <a:pt x="1073" y="0"/>
                </a:lnTo>
                <a:lnTo>
                  <a:pt x="1049" y="2"/>
                </a:lnTo>
                <a:lnTo>
                  <a:pt x="1024" y="6"/>
                </a:lnTo>
                <a:lnTo>
                  <a:pt x="1002" y="14"/>
                </a:lnTo>
                <a:lnTo>
                  <a:pt x="980" y="24"/>
                </a:lnTo>
                <a:lnTo>
                  <a:pt x="960" y="37"/>
                </a:lnTo>
                <a:lnTo>
                  <a:pt x="943" y="53"/>
                </a:lnTo>
                <a:lnTo>
                  <a:pt x="927" y="70"/>
                </a:lnTo>
                <a:lnTo>
                  <a:pt x="915" y="91"/>
                </a:lnTo>
                <a:lnTo>
                  <a:pt x="915" y="93"/>
                </a:lnTo>
                <a:lnTo>
                  <a:pt x="899" y="79"/>
                </a:lnTo>
                <a:lnTo>
                  <a:pt x="882" y="68"/>
                </a:lnTo>
                <a:lnTo>
                  <a:pt x="864" y="58"/>
                </a:lnTo>
                <a:lnTo>
                  <a:pt x="846" y="51"/>
                </a:lnTo>
                <a:lnTo>
                  <a:pt x="825" y="44"/>
                </a:lnTo>
                <a:lnTo>
                  <a:pt x="805" y="39"/>
                </a:lnTo>
                <a:lnTo>
                  <a:pt x="784" y="36"/>
                </a:lnTo>
                <a:lnTo>
                  <a:pt x="763" y="35"/>
                </a:lnTo>
                <a:lnTo>
                  <a:pt x="733" y="37"/>
                </a:lnTo>
                <a:lnTo>
                  <a:pt x="705" y="42"/>
                </a:lnTo>
                <a:lnTo>
                  <a:pt x="677" y="52"/>
                </a:lnTo>
                <a:lnTo>
                  <a:pt x="650" y="64"/>
                </a:lnTo>
                <a:lnTo>
                  <a:pt x="627" y="79"/>
                </a:lnTo>
                <a:lnTo>
                  <a:pt x="605" y="98"/>
                </a:lnTo>
                <a:lnTo>
                  <a:pt x="586" y="118"/>
                </a:lnTo>
                <a:lnTo>
                  <a:pt x="571" y="142"/>
                </a:lnTo>
                <a:lnTo>
                  <a:pt x="570" y="143"/>
                </a:lnTo>
                <a:lnTo>
                  <a:pt x="537" y="127"/>
                </a:lnTo>
                <a:lnTo>
                  <a:pt x="521" y="122"/>
                </a:lnTo>
                <a:lnTo>
                  <a:pt x="503" y="117"/>
                </a:lnTo>
                <a:lnTo>
                  <a:pt x="485" y="113"/>
                </a:lnTo>
                <a:lnTo>
                  <a:pt x="467" y="110"/>
                </a:lnTo>
                <a:lnTo>
                  <a:pt x="449" y="109"/>
                </a:lnTo>
                <a:lnTo>
                  <a:pt x="431" y="108"/>
                </a:lnTo>
                <a:lnTo>
                  <a:pt x="402" y="109"/>
                </a:lnTo>
                <a:lnTo>
                  <a:pt x="376" y="113"/>
                </a:lnTo>
                <a:lnTo>
                  <a:pt x="349" y="119"/>
                </a:lnTo>
                <a:lnTo>
                  <a:pt x="323" y="128"/>
                </a:lnTo>
                <a:lnTo>
                  <a:pt x="300" y="139"/>
                </a:lnTo>
                <a:lnTo>
                  <a:pt x="276" y="151"/>
                </a:lnTo>
                <a:lnTo>
                  <a:pt x="256" y="166"/>
                </a:lnTo>
                <a:lnTo>
                  <a:pt x="237" y="183"/>
                </a:lnTo>
                <a:lnTo>
                  <a:pt x="218" y="200"/>
                </a:lnTo>
                <a:lnTo>
                  <a:pt x="203" y="219"/>
                </a:lnTo>
                <a:lnTo>
                  <a:pt x="189" y="241"/>
                </a:lnTo>
                <a:lnTo>
                  <a:pt x="177" y="262"/>
                </a:lnTo>
                <a:lnTo>
                  <a:pt x="168" y="286"/>
                </a:lnTo>
                <a:lnTo>
                  <a:pt x="161" y="310"/>
                </a:lnTo>
                <a:lnTo>
                  <a:pt x="157" y="336"/>
                </a:lnTo>
                <a:lnTo>
                  <a:pt x="156" y="362"/>
                </a:lnTo>
                <a:lnTo>
                  <a:pt x="156" y="379"/>
                </a:lnTo>
                <a:lnTo>
                  <a:pt x="158" y="395"/>
                </a:lnTo>
                <a:lnTo>
                  <a:pt x="159" y="395"/>
                </a:lnTo>
                <a:close/>
              </a:path>
            </a:pathLst>
          </a:custGeom>
          <a:solidFill>
            <a:schemeClr val="bg1"/>
          </a:solidFill>
          <a:ln w="9525">
            <a:solidFill>
              <a:schemeClr val="tx1"/>
            </a:solidFill>
            <a:round/>
            <a:headEnd/>
            <a:tailEnd/>
          </a:ln>
        </p:spPr>
        <p:txBody>
          <a:bodyPr/>
          <a:lstStyle/>
          <a:p>
            <a:endParaRPr lang="en-US"/>
          </a:p>
        </p:txBody>
      </p:sp>
      <p:sp>
        <p:nvSpPr>
          <p:cNvPr id="110665" name="Line 73"/>
          <p:cNvSpPr>
            <a:spLocks noChangeShapeType="1"/>
          </p:cNvSpPr>
          <p:nvPr>
            <p:custDataLst>
              <p:tags r:id="rId55"/>
            </p:custDataLst>
          </p:nvPr>
        </p:nvSpPr>
        <p:spPr bwMode="auto">
          <a:xfrm>
            <a:off x="2438400" y="3429000"/>
            <a:ext cx="4038600" cy="0"/>
          </a:xfrm>
          <a:prstGeom prst="line">
            <a:avLst/>
          </a:prstGeom>
          <a:noFill/>
          <a:ln w="19050">
            <a:solidFill>
              <a:srgbClr val="00FF00"/>
            </a:solidFill>
            <a:prstDash val="lgDash"/>
            <a:round/>
            <a:headEnd/>
            <a:tailEnd/>
          </a:ln>
          <a:effectLst/>
        </p:spPr>
        <p:txBody>
          <a:bodyPr/>
          <a:lstStyle/>
          <a:p>
            <a:endParaRPr lang="en-US"/>
          </a:p>
        </p:txBody>
      </p:sp>
      <p:sp>
        <p:nvSpPr>
          <p:cNvPr id="110627" name="Text Box 35"/>
          <p:cNvSpPr txBox="1">
            <a:spLocks noChangeArrowheads="1"/>
          </p:cNvSpPr>
          <p:nvPr>
            <p:custDataLst>
              <p:tags r:id="rId56"/>
            </p:custDataLst>
          </p:nvPr>
        </p:nvSpPr>
        <p:spPr bwMode="auto">
          <a:xfrm>
            <a:off x="1475018" y="1646872"/>
            <a:ext cx="1420582" cy="1200329"/>
          </a:xfrm>
          <a:prstGeom prst="rect">
            <a:avLst/>
          </a:prstGeom>
          <a:solidFill>
            <a:schemeClr val="bg1">
              <a:alpha val="85000"/>
            </a:schemeClr>
          </a:solidFill>
          <a:ln w="9525">
            <a:noFill/>
            <a:miter lim="800000"/>
            <a:headEnd/>
            <a:tailEnd/>
          </a:ln>
          <a:effectLst/>
        </p:spPr>
        <p:txBody>
          <a:bodyPr wrap="none">
            <a:spAutoFit/>
          </a:bodyPr>
          <a:lstStyle/>
          <a:p>
            <a:r>
              <a:rPr lang="en-US" dirty="0"/>
              <a:t>Advertise:</a:t>
            </a:r>
          </a:p>
          <a:p>
            <a:r>
              <a:rPr lang="en-US" dirty="0"/>
              <a:t>Name=“Bob”</a:t>
            </a:r>
          </a:p>
          <a:p>
            <a:r>
              <a:rPr lang="en-US" dirty="0"/>
              <a:t>&amp; X = ANY</a:t>
            </a:r>
          </a:p>
          <a:p>
            <a:r>
              <a:rPr lang="en-US" dirty="0"/>
              <a:t>&amp; Y = </a:t>
            </a:r>
            <a:r>
              <a:rPr lang="en-US" dirty="0" smtClean="0"/>
              <a:t>ANY</a:t>
            </a:r>
            <a:endParaRPr lang="en-US" dirty="0"/>
          </a:p>
        </p:txBody>
      </p:sp>
      <p:pic>
        <p:nvPicPr>
          <p:cNvPr id="81" name="Picture 2" descr="HP iPAQ hw6945 Mobile Messenger - iPAQ Pocket PCs"/>
          <p:cNvPicPr>
            <a:picLocks noChangeAspect="1" noChangeArrowheads="1"/>
          </p:cNvPicPr>
          <p:nvPr>
            <p:custDataLst>
              <p:tags r:id="rId57"/>
            </p:custDataLst>
          </p:nvPr>
        </p:nvPicPr>
        <p:blipFill>
          <a:blip r:embed="rId84" cstate="print">
            <a:clrChange>
              <a:clrFrom>
                <a:srgbClr val="FFFFFF"/>
              </a:clrFrom>
              <a:clrTo>
                <a:srgbClr val="FFFFFF">
                  <a:alpha val="0"/>
                </a:srgbClr>
              </a:clrTo>
            </a:clrChange>
          </a:blip>
          <a:srcRect l="22588" t="5053" r="22588" b="12632"/>
          <a:stretch>
            <a:fillRect/>
          </a:stretch>
        </p:blipFill>
        <p:spPr bwMode="auto">
          <a:xfrm>
            <a:off x="381000" y="1981200"/>
            <a:ext cx="533400" cy="895114"/>
          </a:xfrm>
          <a:prstGeom prst="rect">
            <a:avLst/>
          </a:prstGeom>
          <a:ln>
            <a:noFill/>
          </a:ln>
          <a:effectLst>
            <a:outerShdw blurRad="292100" dist="139700" dir="2700000" algn="tl" rotWithShape="0">
              <a:srgbClr val="333333">
                <a:alpha val="65000"/>
              </a:srgbClr>
            </a:outerShdw>
          </a:effectLst>
        </p:spPr>
      </p:pic>
      <p:sp>
        <p:nvSpPr>
          <p:cNvPr id="82" name="Can 81"/>
          <p:cNvSpPr/>
          <p:nvPr>
            <p:custDataLst>
              <p:tags r:id="rId58"/>
            </p:custDataLst>
          </p:nvPr>
        </p:nvSpPr>
        <p:spPr>
          <a:xfrm>
            <a:off x="152400" y="4495800"/>
            <a:ext cx="1066800" cy="1295400"/>
          </a:xfrm>
          <a:prstGeom prst="can">
            <a:avLst/>
          </a:prstGeom>
          <a:solidFill>
            <a:srgbClr val="92D050"/>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b="1" dirty="0" smtClean="0">
                <a:solidFill>
                  <a:sysClr val="windowText" lastClr="000000"/>
                </a:solidFill>
              </a:rPr>
              <a:t>Asthma/</a:t>
            </a:r>
            <a:br>
              <a:rPr lang="en-US" b="1" dirty="0" smtClean="0">
                <a:solidFill>
                  <a:sysClr val="windowText" lastClr="000000"/>
                </a:solidFill>
              </a:rPr>
            </a:br>
            <a:r>
              <a:rPr lang="en-US" b="1" dirty="0" smtClean="0">
                <a:solidFill>
                  <a:sysClr val="windowText" lastClr="000000"/>
                </a:solidFill>
              </a:rPr>
              <a:t>Cancer</a:t>
            </a:r>
            <a:endParaRPr lang="en-US" sz="1600" b="1" dirty="0">
              <a:solidFill>
                <a:sysClr val="windowText" lastClr="000000"/>
              </a:solidFill>
            </a:endParaRPr>
          </a:p>
        </p:txBody>
      </p:sp>
      <p:pic>
        <p:nvPicPr>
          <p:cNvPr id="83" name="Picture 2" descr="http://blog.bestcontractmobilephone.co.uk/wp-content/uploads/2008/09/xperia-x11.jpg"/>
          <p:cNvPicPr>
            <a:picLocks noChangeAspect="1" noChangeArrowheads="1"/>
          </p:cNvPicPr>
          <p:nvPr>
            <p:custDataLst>
              <p:tags r:id="rId59"/>
            </p:custDataLst>
          </p:nvPr>
        </p:nvPicPr>
        <p:blipFill>
          <a:blip r:embed="rId85" cstate="print">
            <a:clrChange>
              <a:clrFrom>
                <a:srgbClr val="F8F8F8"/>
              </a:clrFrom>
              <a:clrTo>
                <a:srgbClr val="F8F8F8">
                  <a:alpha val="0"/>
                </a:srgbClr>
              </a:clrTo>
            </a:clrChange>
          </a:blip>
          <a:srcRect l="26494" t="6360" r="26494" b="17077"/>
          <a:stretch>
            <a:fillRect/>
          </a:stretch>
        </p:blipFill>
        <p:spPr bwMode="auto">
          <a:xfrm>
            <a:off x="8001000" y="1757192"/>
            <a:ext cx="533400" cy="1128126"/>
          </a:xfrm>
          <a:prstGeom prst="rect">
            <a:avLst/>
          </a:prstGeom>
          <a:ln>
            <a:noFill/>
          </a:ln>
          <a:effectLst>
            <a:outerShdw blurRad="292100" dist="139700" dir="2700000" algn="tl" rotWithShape="0">
              <a:srgbClr val="333333">
                <a:alpha val="65000"/>
              </a:srgbClr>
            </a:outerShdw>
          </a:effectLst>
        </p:spPr>
      </p:pic>
      <p:pic>
        <p:nvPicPr>
          <p:cNvPr id="86" name="Picture 2" descr="HP iPAQ hw6945 Mobile Messenger - iPAQ Pocket PCs"/>
          <p:cNvPicPr>
            <a:picLocks noChangeAspect="1" noChangeArrowheads="1"/>
          </p:cNvPicPr>
          <p:nvPr>
            <p:custDataLst>
              <p:tags r:id="rId60"/>
            </p:custDataLst>
          </p:nvPr>
        </p:nvPicPr>
        <p:blipFill>
          <a:blip r:embed="rId84" cstate="print">
            <a:clrChange>
              <a:clrFrom>
                <a:srgbClr val="FFFFFF"/>
              </a:clrFrom>
              <a:clrTo>
                <a:srgbClr val="FFFFFF">
                  <a:alpha val="0"/>
                </a:srgbClr>
              </a:clrTo>
            </a:clrChange>
          </a:blip>
          <a:srcRect l="22588" t="5053" r="22588" b="12632"/>
          <a:stretch>
            <a:fillRect/>
          </a:stretch>
        </p:blipFill>
        <p:spPr bwMode="auto">
          <a:xfrm>
            <a:off x="5664201" y="5638800"/>
            <a:ext cx="533400" cy="895114"/>
          </a:xfrm>
          <a:prstGeom prst="rect">
            <a:avLst/>
          </a:prstGeom>
          <a:ln>
            <a:noFill/>
          </a:ln>
          <a:effectLst>
            <a:outerShdw blurRad="292100" dist="139700" dir="2700000" algn="tl" rotWithShape="0">
              <a:srgbClr val="333333">
                <a:alpha val="65000"/>
              </a:srgbClr>
            </a:outerShdw>
          </a:effectLst>
        </p:spPr>
      </p:pic>
      <p:sp>
        <p:nvSpPr>
          <p:cNvPr id="87" name="Rectangle 86"/>
          <p:cNvSpPr/>
          <p:nvPr>
            <p:custDataLst>
              <p:tags r:id="rId61"/>
            </p:custDataLst>
          </p:nvPr>
        </p:nvSpPr>
        <p:spPr>
          <a:xfrm>
            <a:off x="6934200" y="685800"/>
            <a:ext cx="1715791" cy="369332"/>
          </a:xfrm>
          <a:prstGeom prst="rect">
            <a:avLst/>
          </a:prstGeom>
        </p:spPr>
        <p:txBody>
          <a:bodyPr wrap="none">
            <a:spAutoFit/>
          </a:bodyPr>
          <a:lstStyle/>
          <a:p>
            <a:r>
              <a:rPr lang="en-US" dirty="0" err="1" smtClean="0"/>
              <a:t>Carzaniga</a:t>
            </a:r>
            <a:r>
              <a:rPr lang="en-US" dirty="0" smtClean="0"/>
              <a:t>, et al. </a:t>
            </a:r>
            <a:endParaRPr lang="en-US" dirty="0"/>
          </a:p>
        </p:txBody>
      </p:sp>
      <p:sp>
        <p:nvSpPr>
          <p:cNvPr id="85" name="TextBox 84"/>
          <p:cNvSpPr txBox="1"/>
          <p:nvPr>
            <p:custDataLst>
              <p:tags r:id="rId62"/>
            </p:custDataLst>
          </p:nvPr>
        </p:nvSpPr>
        <p:spPr>
          <a:xfrm>
            <a:off x="2362200" y="4785615"/>
            <a:ext cx="3124200" cy="1354217"/>
          </a:xfrm>
          <a:prstGeom prst="rect">
            <a:avLst/>
          </a:prstGeom>
          <a:solidFill>
            <a:schemeClr val="bg1">
              <a:alpha val="87000"/>
            </a:schemeClr>
          </a:solidFill>
        </p:spPr>
        <p:txBody>
          <a:bodyPr wrap="square" rtlCol="0">
            <a:spAutoFit/>
          </a:bodyPr>
          <a:lstStyle/>
          <a:p>
            <a:pPr>
              <a:spcAft>
                <a:spcPts val="600"/>
              </a:spcAft>
            </a:pPr>
            <a:r>
              <a:rPr lang="en-US" sz="2400" dirty="0" smtClean="0"/>
              <a:t>Separation of concerns</a:t>
            </a:r>
          </a:p>
          <a:p>
            <a:pPr>
              <a:spcAft>
                <a:spcPts val="600"/>
              </a:spcAft>
            </a:pPr>
            <a:r>
              <a:rPr lang="en-US" sz="2400" dirty="0" smtClean="0"/>
              <a:t>Flexibility</a:t>
            </a:r>
          </a:p>
          <a:p>
            <a:pPr>
              <a:spcAft>
                <a:spcPts val="600"/>
              </a:spcAft>
            </a:pPr>
            <a:r>
              <a:rPr lang="en-US" sz="2400" dirty="0" smtClean="0"/>
              <a:t>Scalability</a:t>
            </a:r>
            <a:endParaRPr lang="en-US" sz="2400" dirty="0"/>
          </a:p>
        </p:txBody>
      </p:sp>
      <p:pic>
        <p:nvPicPr>
          <p:cNvPr id="88" name="Picture 2" descr="C:\Users\Bill\AppData\Local\Microsoft\Windows\Temporary Internet Files\Content.IE5\YX7NFK32\MCj04369980000[1].wmf"/>
          <p:cNvPicPr>
            <a:picLocks noChangeAspect="1" noChangeArrowheads="1"/>
          </p:cNvPicPr>
          <p:nvPr>
            <p:custDataLst>
              <p:tags r:id="rId63"/>
            </p:custDataLst>
          </p:nvPr>
        </p:nvPicPr>
        <p:blipFill>
          <a:blip r:embed="rId86" cstate="print"/>
          <a:stretch>
            <a:fillRect/>
          </a:stretch>
        </p:blipFill>
        <p:spPr bwMode="auto">
          <a:xfrm>
            <a:off x="7848600" y="4267200"/>
            <a:ext cx="1219200" cy="785895"/>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p:transition spd="med" advTm="16">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0627"/>
                                        </p:tgtEl>
                                        <p:attrNameLst>
                                          <p:attrName>style.visibility</p:attrName>
                                        </p:attrNameLst>
                                      </p:cBhvr>
                                      <p:to>
                                        <p:strVal val="visible"/>
                                      </p:to>
                                    </p:set>
                                    <p:animEffect transition="in" filter="dissolve">
                                      <p:cBhvr>
                                        <p:cTn id="7" dur="500"/>
                                        <p:tgtEl>
                                          <p:spTgt spid="11062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0640"/>
                                        </p:tgtEl>
                                        <p:attrNameLst>
                                          <p:attrName>style.visibility</p:attrName>
                                        </p:attrNameLst>
                                      </p:cBhvr>
                                      <p:to>
                                        <p:strVal val="visible"/>
                                      </p:to>
                                    </p:set>
                                    <p:animEffect transition="in" filter="dissolve">
                                      <p:cBhvr>
                                        <p:cTn id="12" dur="500"/>
                                        <p:tgtEl>
                                          <p:spTgt spid="110640"/>
                                        </p:tgtEl>
                                      </p:cBhvr>
                                    </p:animEffect>
                                  </p:childTnLst>
                                </p:cTn>
                              </p:par>
                            </p:childTnLst>
                          </p:cTn>
                        </p:par>
                        <p:par>
                          <p:cTn id="13" fill="hold">
                            <p:stCondLst>
                              <p:cond delay="500"/>
                            </p:stCondLst>
                            <p:childTnLst>
                              <p:par>
                                <p:cTn id="14" presetID="9" presetClass="entr" presetSubtype="0" fill="hold" grpId="0" nodeType="afterEffect">
                                  <p:stCondLst>
                                    <p:cond delay="1000"/>
                                  </p:stCondLst>
                                  <p:childTnLst>
                                    <p:set>
                                      <p:cBhvr>
                                        <p:cTn id="15" dur="1" fill="hold">
                                          <p:stCondLst>
                                            <p:cond delay="0"/>
                                          </p:stCondLst>
                                        </p:cTn>
                                        <p:tgtEl>
                                          <p:spTgt spid="110641"/>
                                        </p:tgtEl>
                                        <p:attrNameLst>
                                          <p:attrName>style.visibility</p:attrName>
                                        </p:attrNameLst>
                                      </p:cBhvr>
                                      <p:to>
                                        <p:strVal val="visible"/>
                                      </p:to>
                                    </p:set>
                                    <p:animEffect transition="in" filter="dissolve">
                                      <p:cBhvr>
                                        <p:cTn id="16" dur="500"/>
                                        <p:tgtEl>
                                          <p:spTgt spid="110641"/>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xit" presetSubtype="0" fill="hold" grpId="1" nodeType="clickEffect">
                                  <p:stCondLst>
                                    <p:cond delay="0"/>
                                  </p:stCondLst>
                                  <p:childTnLst>
                                    <p:animEffect transition="out" filter="dissolve">
                                      <p:cBhvr>
                                        <p:cTn id="20" dur="500"/>
                                        <p:tgtEl>
                                          <p:spTgt spid="110627"/>
                                        </p:tgtEl>
                                      </p:cBhvr>
                                    </p:animEffect>
                                    <p:set>
                                      <p:cBhvr>
                                        <p:cTn id="21" dur="1" fill="hold">
                                          <p:stCondLst>
                                            <p:cond delay="499"/>
                                          </p:stCondLst>
                                        </p:cTn>
                                        <p:tgtEl>
                                          <p:spTgt spid="110627"/>
                                        </p:tgtEl>
                                        <p:attrNameLst>
                                          <p:attrName>style.visibility</p:attrName>
                                        </p:attrNameLst>
                                      </p:cBhvr>
                                      <p:to>
                                        <p:strVal val="hidden"/>
                                      </p:to>
                                    </p:set>
                                  </p:childTnLst>
                                </p:cTn>
                              </p:par>
                              <p:par>
                                <p:cTn id="22" presetID="9" presetClass="entr" presetSubtype="0" fill="hold" grpId="0" nodeType="withEffect">
                                  <p:stCondLst>
                                    <p:cond delay="0"/>
                                  </p:stCondLst>
                                  <p:childTnLst>
                                    <p:set>
                                      <p:cBhvr>
                                        <p:cTn id="23" dur="1" fill="hold">
                                          <p:stCondLst>
                                            <p:cond delay="0"/>
                                          </p:stCondLst>
                                        </p:cTn>
                                        <p:tgtEl>
                                          <p:spTgt spid="110628"/>
                                        </p:tgtEl>
                                        <p:attrNameLst>
                                          <p:attrName>style.visibility</p:attrName>
                                        </p:attrNameLst>
                                      </p:cBhvr>
                                      <p:to>
                                        <p:strVal val="visible"/>
                                      </p:to>
                                    </p:set>
                                    <p:animEffect transition="in" filter="dissolve">
                                      <p:cBhvr>
                                        <p:cTn id="24" dur="500"/>
                                        <p:tgtEl>
                                          <p:spTgt spid="110628"/>
                                        </p:tgtEl>
                                      </p:cBhvr>
                                    </p:animEffect>
                                  </p:childTnLst>
                                </p:cTn>
                              </p:par>
                            </p:childTnLst>
                          </p:cTn>
                        </p:par>
                        <p:par>
                          <p:cTn id="25" fill="hold">
                            <p:stCondLst>
                              <p:cond delay="500"/>
                            </p:stCondLst>
                            <p:childTnLst>
                              <p:par>
                                <p:cTn id="26" presetID="22" presetClass="entr" presetSubtype="8" fill="hold" grpId="0" nodeType="afterEffect">
                                  <p:stCondLst>
                                    <p:cond delay="1000"/>
                                  </p:stCondLst>
                                  <p:childTnLst>
                                    <p:set>
                                      <p:cBhvr>
                                        <p:cTn id="27" dur="1" fill="hold">
                                          <p:stCondLst>
                                            <p:cond delay="0"/>
                                          </p:stCondLst>
                                        </p:cTn>
                                        <p:tgtEl>
                                          <p:spTgt spid="110642"/>
                                        </p:tgtEl>
                                        <p:attrNameLst>
                                          <p:attrName>style.visibility</p:attrName>
                                        </p:attrNameLst>
                                      </p:cBhvr>
                                      <p:to>
                                        <p:strVal val="visible"/>
                                      </p:to>
                                    </p:set>
                                    <p:animEffect transition="in" filter="wipe(left)">
                                      <p:cBhvr>
                                        <p:cTn id="28" dur="1000"/>
                                        <p:tgtEl>
                                          <p:spTgt spid="110642"/>
                                        </p:tgtEl>
                                      </p:cBhvr>
                                    </p:animEffect>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110665"/>
                                        </p:tgtEl>
                                        <p:attrNameLst>
                                          <p:attrName>style.visibility</p:attrName>
                                        </p:attrNameLst>
                                      </p:cBhvr>
                                      <p:to>
                                        <p:strVal val="visible"/>
                                      </p:to>
                                    </p:set>
                                    <p:animEffect transition="in" filter="wipe(left)">
                                      <p:cBhvr>
                                        <p:cTn id="32" dur="2000"/>
                                        <p:tgtEl>
                                          <p:spTgt spid="110665"/>
                                        </p:tgtEl>
                                      </p:cBhvr>
                                    </p:animEffect>
                                  </p:childTnLst>
                                </p:cTn>
                              </p:par>
                            </p:childTnLst>
                          </p:cTn>
                        </p:par>
                        <p:par>
                          <p:cTn id="33" fill="hold">
                            <p:stCondLst>
                              <p:cond delay="4500"/>
                            </p:stCondLst>
                            <p:childTnLst>
                              <p:par>
                                <p:cTn id="34" presetID="22" presetClass="entr" presetSubtype="8" fill="hold" grpId="0" nodeType="afterEffect">
                                  <p:stCondLst>
                                    <p:cond delay="500"/>
                                  </p:stCondLst>
                                  <p:childTnLst>
                                    <p:set>
                                      <p:cBhvr>
                                        <p:cTn id="35" dur="1" fill="hold">
                                          <p:stCondLst>
                                            <p:cond delay="0"/>
                                          </p:stCondLst>
                                        </p:cTn>
                                        <p:tgtEl>
                                          <p:spTgt spid="110643"/>
                                        </p:tgtEl>
                                        <p:attrNameLst>
                                          <p:attrName>style.visibility</p:attrName>
                                        </p:attrNameLst>
                                      </p:cBhvr>
                                      <p:to>
                                        <p:strVal val="visible"/>
                                      </p:to>
                                    </p:set>
                                    <p:animEffect transition="in" filter="wipe(left)">
                                      <p:cBhvr>
                                        <p:cTn id="36" dur="1000"/>
                                        <p:tgtEl>
                                          <p:spTgt spid="110643"/>
                                        </p:tgtEl>
                                      </p:cBhvr>
                                    </p:animEffect>
                                  </p:childTnLst>
                                </p:cTn>
                              </p:par>
                              <p:par>
                                <p:cTn id="37" presetID="22" presetClass="entr" presetSubtype="8" fill="hold" grpId="0" nodeType="withEffect">
                                  <p:stCondLst>
                                    <p:cond delay="300"/>
                                  </p:stCondLst>
                                  <p:childTnLst>
                                    <p:set>
                                      <p:cBhvr>
                                        <p:cTn id="38" dur="1" fill="hold">
                                          <p:stCondLst>
                                            <p:cond delay="0"/>
                                          </p:stCondLst>
                                        </p:cTn>
                                        <p:tgtEl>
                                          <p:spTgt spid="110644"/>
                                        </p:tgtEl>
                                        <p:attrNameLst>
                                          <p:attrName>style.visibility</p:attrName>
                                        </p:attrNameLst>
                                      </p:cBhvr>
                                      <p:to>
                                        <p:strVal val="visible"/>
                                      </p:to>
                                    </p:set>
                                    <p:animEffect transition="in" filter="wipe(left)">
                                      <p:cBhvr>
                                        <p:cTn id="39" dur="1000"/>
                                        <p:tgtEl>
                                          <p:spTgt spid="110644"/>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xit" presetSubtype="0" fill="hold" grpId="0" nodeType="clickEffect">
                                  <p:stCondLst>
                                    <p:cond delay="0"/>
                                  </p:stCondLst>
                                  <p:childTnLst>
                                    <p:set>
                                      <p:cBhvr>
                                        <p:cTn id="43" dur="1" fill="hold">
                                          <p:stCondLst>
                                            <p:cond delay="0"/>
                                          </p:stCondLst>
                                        </p:cTn>
                                        <p:tgtEl>
                                          <p:spTgt spid="110664"/>
                                        </p:tgtEl>
                                        <p:attrNameLst>
                                          <p:attrName>style.visibility</p:attrName>
                                        </p:attrNameLst>
                                      </p:cBhvr>
                                      <p:to>
                                        <p:strVal val="hidden"/>
                                      </p:to>
                                    </p:set>
                                  </p:childTnLst>
                                </p:cTn>
                              </p:par>
                              <p:par>
                                <p:cTn id="44" presetID="1" presetClass="exit" presetSubtype="0" fill="hold" grpId="1" nodeType="withEffect">
                                  <p:stCondLst>
                                    <p:cond delay="0"/>
                                  </p:stCondLst>
                                  <p:childTnLst>
                                    <p:set>
                                      <p:cBhvr>
                                        <p:cTn id="45" dur="1" fill="hold">
                                          <p:stCondLst>
                                            <p:cond delay="0"/>
                                          </p:stCondLst>
                                        </p:cTn>
                                        <p:tgtEl>
                                          <p:spTgt spid="110642"/>
                                        </p:tgtEl>
                                        <p:attrNameLst>
                                          <p:attrName>style.visibility</p:attrName>
                                        </p:attrNameLst>
                                      </p:cBhvr>
                                      <p:to>
                                        <p:strVal val="hidden"/>
                                      </p:to>
                                    </p:set>
                                  </p:childTnLst>
                                </p:cTn>
                              </p:par>
                              <p:par>
                                <p:cTn id="46" presetID="1" presetClass="exit" presetSubtype="0" fill="hold" grpId="1" nodeType="withEffect">
                                  <p:stCondLst>
                                    <p:cond delay="0"/>
                                  </p:stCondLst>
                                  <p:childTnLst>
                                    <p:set>
                                      <p:cBhvr>
                                        <p:cTn id="47" dur="1" fill="hold">
                                          <p:stCondLst>
                                            <p:cond delay="0"/>
                                          </p:stCondLst>
                                        </p:cTn>
                                        <p:tgtEl>
                                          <p:spTgt spid="110643"/>
                                        </p:tgtEl>
                                        <p:attrNameLst>
                                          <p:attrName>style.visibility</p:attrName>
                                        </p:attrNameLst>
                                      </p:cBhvr>
                                      <p:to>
                                        <p:strVal val="hidden"/>
                                      </p:to>
                                    </p:set>
                                  </p:childTnLst>
                                </p:cTn>
                              </p:par>
                              <p:par>
                                <p:cTn id="48" presetID="1" presetClass="exit" presetSubtype="0" fill="hold" grpId="1" nodeType="withEffect">
                                  <p:stCondLst>
                                    <p:cond delay="0"/>
                                  </p:stCondLst>
                                  <p:childTnLst>
                                    <p:set>
                                      <p:cBhvr>
                                        <p:cTn id="49" dur="1" fill="hold">
                                          <p:stCondLst>
                                            <p:cond delay="0"/>
                                          </p:stCondLst>
                                        </p:cTn>
                                        <p:tgtEl>
                                          <p:spTgt spid="110644"/>
                                        </p:tgtEl>
                                        <p:attrNameLst>
                                          <p:attrName>style.visibility</p:attrName>
                                        </p:attrNameLst>
                                      </p:cBhvr>
                                      <p:to>
                                        <p:strVal val="hidden"/>
                                      </p:to>
                                    </p:set>
                                  </p:childTnLst>
                                </p:cTn>
                              </p:par>
                              <p:par>
                                <p:cTn id="50" presetID="1" presetClass="exit" presetSubtype="0" fill="hold" grpId="1" nodeType="withEffect">
                                  <p:stCondLst>
                                    <p:cond delay="0"/>
                                  </p:stCondLst>
                                  <p:childTnLst>
                                    <p:set>
                                      <p:cBhvr>
                                        <p:cTn id="51" dur="1" fill="hold">
                                          <p:stCondLst>
                                            <p:cond delay="0"/>
                                          </p:stCondLst>
                                        </p:cTn>
                                        <p:tgtEl>
                                          <p:spTgt spid="110665"/>
                                        </p:tgtEl>
                                        <p:attrNameLst>
                                          <p:attrName>style.visibility</p:attrName>
                                        </p:attrNameLst>
                                      </p:cBhvr>
                                      <p:to>
                                        <p:strVal val="hidden"/>
                                      </p:to>
                                    </p:set>
                                  </p:childTnLst>
                                </p:cTn>
                              </p:par>
                            </p:childTnLst>
                          </p:cTn>
                        </p:par>
                        <p:par>
                          <p:cTn id="52" fill="hold">
                            <p:stCondLst>
                              <p:cond delay="0"/>
                            </p:stCondLst>
                            <p:childTnLst>
                              <p:par>
                                <p:cTn id="53" presetID="22" presetClass="entr" presetSubtype="8" fill="hold" grpId="0" nodeType="afterEffect">
                                  <p:stCondLst>
                                    <p:cond delay="1000"/>
                                  </p:stCondLst>
                                  <p:childTnLst>
                                    <p:set>
                                      <p:cBhvr>
                                        <p:cTn id="54" dur="1" fill="hold">
                                          <p:stCondLst>
                                            <p:cond delay="0"/>
                                          </p:stCondLst>
                                        </p:cTn>
                                        <p:tgtEl>
                                          <p:spTgt spid="110645"/>
                                        </p:tgtEl>
                                        <p:attrNameLst>
                                          <p:attrName>style.visibility</p:attrName>
                                        </p:attrNameLst>
                                      </p:cBhvr>
                                      <p:to>
                                        <p:strVal val="visible"/>
                                      </p:to>
                                    </p:set>
                                    <p:animEffect transition="in" filter="wipe(left)">
                                      <p:cBhvr>
                                        <p:cTn id="55" dur="1000"/>
                                        <p:tgtEl>
                                          <p:spTgt spid="110645"/>
                                        </p:tgtEl>
                                      </p:cBhvr>
                                    </p:animEffect>
                                  </p:childTnLst>
                                </p:cTn>
                              </p:par>
                            </p:childTnLst>
                          </p:cTn>
                        </p:par>
                        <p:par>
                          <p:cTn id="56" fill="hold">
                            <p:stCondLst>
                              <p:cond delay="2000"/>
                            </p:stCondLst>
                            <p:childTnLst>
                              <p:par>
                                <p:cTn id="57" presetID="1" presetClass="entr" presetSubtype="0" fill="hold" grpId="0" nodeType="afterEffect">
                                  <p:stCondLst>
                                    <p:cond delay="0"/>
                                  </p:stCondLst>
                                  <p:childTnLst>
                                    <p:set>
                                      <p:cBhvr>
                                        <p:cTn id="58" dur="1" fill="hold">
                                          <p:stCondLst>
                                            <p:cond delay="0"/>
                                          </p:stCondLst>
                                        </p:cTn>
                                        <p:tgtEl>
                                          <p:spTgt spid="110653"/>
                                        </p:tgtEl>
                                        <p:attrNameLst>
                                          <p:attrName>style.visibility</p:attrName>
                                        </p:attrNameLst>
                                      </p:cBhvr>
                                      <p:to>
                                        <p:strVal val="visible"/>
                                      </p:to>
                                    </p:set>
                                  </p:childTnLst>
                                </p:cTn>
                              </p:par>
                              <p:par>
                                <p:cTn id="59" presetID="22" presetClass="entr" presetSubtype="8" fill="hold" grpId="0" nodeType="withEffect">
                                  <p:stCondLst>
                                    <p:cond delay="0"/>
                                  </p:stCondLst>
                                  <p:childTnLst>
                                    <p:set>
                                      <p:cBhvr>
                                        <p:cTn id="60" dur="1" fill="hold">
                                          <p:stCondLst>
                                            <p:cond delay="0"/>
                                          </p:stCondLst>
                                        </p:cTn>
                                        <p:tgtEl>
                                          <p:spTgt spid="110646"/>
                                        </p:tgtEl>
                                        <p:attrNameLst>
                                          <p:attrName>style.visibility</p:attrName>
                                        </p:attrNameLst>
                                      </p:cBhvr>
                                      <p:to>
                                        <p:strVal val="visible"/>
                                      </p:to>
                                    </p:set>
                                    <p:animEffect transition="in" filter="wipe(left)">
                                      <p:cBhvr>
                                        <p:cTn id="61" dur="500"/>
                                        <p:tgtEl>
                                          <p:spTgt spid="110646"/>
                                        </p:tgtEl>
                                      </p:cBhvr>
                                    </p:animEffect>
                                  </p:childTnLst>
                                </p:cTn>
                              </p:par>
                            </p:childTnLst>
                          </p:cTn>
                        </p:par>
                        <p:par>
                          <p:cTn id="62" fill="hold">
                            <p:stCondLst>
                              <p:cond delay="2500"/>
                            </p:stCondLst>
                            <p:childTnLst>
                              <p:par>
                                <p:cTn id="63" presetID="1" presetClass="entr" presetSubtype="0" fill="hold" grpId="0" nodeType="afterEffect">
                                  <p:stCondLst>
                                    <p:cond delay="0"/>
                                  </p:stCondLst>
                                  <p:childTnLst>
                                    <p:set>
                                      <p:cBhvr>
                                        <p:cTn id="64" dur="1" fill="hold">
                                          <p:stCondLst>
                                            <p:cond delay="0"/>
                                          </p:stCondLst>
                                        </p:cTn>
                                        <p:tgtEl>
                                          <p:spTgt spid="110663"/>
                                        </p:tgtEl>
                                        <p:attrNameLst>
                                          <p:attrName>style.visibility</p:attrName>
                                        </p:attrNameLst>
                                      </p:cBhvr>
                                      <p:to>
                                        <p:strVal val="visible"/>
                                      </p:to>
                                    </p:set>
                                  </p:childTnLst>
                                </p:cTn>
                              </p:par>
                              <p:par>
                                <p:cTn id="65" presetID="22" presetClass="entr" presetSubtype="8" fill="hold" grpId="0" nodeType="withEffect">
                                  <p:stCondLst>
                                    <p:cond delay="0"/>
                                  </p:stCondLst>
                                  <p:childTnLst>
                                    <p:set>
                                      <p:cBhvr>
                                        <p:cTn id="66" dur="1" fill="hold">
                                          <p:stCondLst>
                                            <p:cond delay="0"/>
                                          </p:stCondLst>
                                        </p:cTn>
                                        <p:tgtEl>
                                          <p:spTgt spid="110662"/>
                                        </p:tgtEl>
                                        <p:attrNameLst>
                                          <p:attrName>style.visibility</p:attrName>
                                        </p:attrNameLst>
                                      </p:cBhvr>
                                      <p:to>
                                        <p:strVal val="visible"/>
                                      </p:to>
                                    </p:set>
                                    <p:animEffect transition="in" filter="wipe(left)">
                                      <p:cBhvr>
                                        <p:cTn id="67" dur="500"/>
                                        <p:tgtEl>
                                          <p:spTgt spid="110662"/>
                                        </p:tgtEl>
                                      </p:cBhvr>
                                    </p:animEffect>
                                  </p:childTnLst>
                                </p:cTn>
                              </p:par>
                            </p:childTnLst>
                          </p:cTn>
                        </p:par>
                        <p:par>
                          <p:cTn id="68" fill="hold">
                            <p:stCondLst>
                              <p:cond delay="3000"/>
                            </p:stCondLst>
                            <p:childTnLst>
                              <p:par>
                                <p:cTn id="69" presetID="1" presetClass="entr" presetSubtype="0" fill="hold" grpId="0" nodeType="afterEffect">
                                  <p:stCondLst>
                                    <p:cond delay="0"/>
                                  </p:stCondLst>
                                  <p:childTnLst>
                                    <p:set>
                                      <p:cBhvr>
                                        <p:cTn id="70" dur="1" fill="hold">
                                          <p:stCondLst>
                                            <p:cond delay="0"/>
                                          </p:stCondLst>
                                        </p:cTn>
                                        <p:tgtEl>
                                          <p:spTgt spid="110654"/>
                                        </p:tgtEl>
                                        <p:attrNameLst>
                                          <p:attrName>style.visibility</p:attrName>
                                        </p:attrNameLst>
                                      </p:cBhvr>
                                      <p:to>
                                        <p:strVal val="visible"/>
                                      </p:to>
                                    </p:set>
                                  </p:childTnLst>
                                </p:cTn>
                              </p:par>
                            </p:childTnLst>
                          </p:cTn>
                        </p:par>
                        <p:par>
                          <p:cTn id="71" fill="hold">
                            <p:stCondLst>
                              <p:cond delay="3000"/>
                            </p:stCondLst>
                            <p:childTnLst>
                              <p:par>
                                <p:cTn id="72" presetID="1" presetClass="entr" presetSubtype="0" fill="hold" nodeType="afterEffect">
                                  <p:stCondLst>
                                    <p:cond delay="0"/>
                                  </p:stCondLst>
                                  <p:childTnLst>
                                    <p:set>
                                      <p:cBhvr>
                                        <p:cTn id="73" dur="1" fill="hold">
                                          <p:stCondLst>
                                            <p:cond delay="0"/>
                                          </p:stCondLst>
                                        </p:cTn>
                                        <p:tgtEl>
                                          <p:spTgt spid="110659"/>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110660"/>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110661"/>
                                        </p:tgtEl>
                                        <p:attrNameLst>
                                          <p:attrName>style.visibility</p:attrName>
                                        </p:attrNameLst>
                                      </p:cBhvr>
                                      <p:to>
                                        <p:strVal val="visible"/>
                                      </p:to>
                                    </p:set>
                                  </p:childTnLst>
                                </p:cTn>
                              </p:par>
                              <p:par>
                                <p:cTn id="78" presetID="22" presetClass="entr" presetSubtype="1" fill="hold" grpId="0" nodeType="withEffect">
                                  <p:stCondLst>
                                    <p:cond delay="0"/>
                                  </p:stCondLst>
                                  <p:childTnLst>
                                    <p:set>
                                      <p:cBhvr>
                                        <p:cTn id="79" dur="1" fill="hold">
                                          <p:stCondLst>
                                            <p:cond delay="0"/>
                                          </p:stCondLst>
                                        </p:cTn>
                                        <p:tgtEl>
                                          <p:spTgt spid="110650"/>
                                        </p:tgtEl>
                                        <p:attrNameLst>
                                          <p:attrName>style.visibility</p:attrName>
                                        </p:attrNameLst>
                                      </p:cBhvr>
                                      <p:to>
                                        <p:strVal val="visible"/>
                                      </p:to>
                                    </p:set>
                                    <p:animEffect transition="in" filter="wipe(up)">
                                      <p:cBhvr>
                                        <p:cTn id="80" dur="500"/>
                                        <p:tgtEl>
                                          <p:spTgt spid="110650"/>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110647"/>
                                        </p:tgtEl>
                                        <p:attrNameLst>
                                          <p:attrName>style.visibility</p:attrName>
                                        </p:attrNameLst>
                                      </p:cBhvr>
                                      <p:to>
                                        <p:strVal val="visible"/>
                                      </p:to>
                                    </p:set>
                                    <p:animEffect transition="in" filter="wipe(down)">
                                      <p:cBhvr>
                                        <p:cTn id="83" dur="500"/>
                                        <p:tgtEl>
                                          <p:spTgt spid="110647"/>
                                        </p:tgtEl>
                                      </p:cBhvr>
                                    </p:animEffect>
                                  </p:childTnLst>
                                </p:cTn>
                              </p:par>
                            </p:childTnLst>
                          </p:cTn>
                        </p:par>
                        <p:par>
                          <p:cTn id="84" fill="hold">
                            <p:stCondLst>
                              <p:cond delay="3500"/>
                            </p:stCondLst>
                            <p:childTnLst>
                              <p:par>
                                <p:cTn id="85" presetID="1" presetClass="entr" presetSubtype="0" fill="hold" grpId="0" nodeType="afterEffect">
                                  <p:stCondLst>
                                    <p:cond delay="0"/>
                                  </p:stCondLst>
                                  <p:childTnLst>
                                    <p:set>
                                      <p:cBhvr>
                                        <p:cTn id="86" dur="1" fill="hold">
                                          <p:stCondLst>
                                            <p:cond delay="0"/>
                                          </p:stCondLst>
                                        </p:cTn>
                                        <p:tgtEl>
                                          <p:spTgt spid="110655"/>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10657"/>
                                        </p:tgtEl>
                                        <p:attrNameLst>
                                          <p:attrName>style.visibility</p:attrName>
                                        </p:attrNameLst>
                                      </p:cBhvr>
                                      <p:to>
                                        <p:strVal val="visible"/>
                                      </p:to>
                                    </p:set>
                                  </p:childTnLst>
                                </p:cTn>
                              </p:par>
                              <p:par>
                                <p:cTn id="89" presetID="22" presetClass="entr" presetSubtype="8" fill="hold" grpId="0" nodeType="withEffect">
                                  <p:stCondLst>
                                    <p:cond delay="0"/>
                                  </p:stCondLst>
                                  <p:childTnLst>
                                    <p:set>
                                      <p:cBhvr>
                                        <p:cTn id="90" dur="1" fill="hold">
                                          <p:stCondLst>
                                            <p:cond delay="0"/>
                                          </p:stCondLst>
                                        </p:cTn>
                                        <p:tgtEl>
                                          <p:spTgt spid="110648"/>
                                        </p:tgtEl>
                                        <p:attrNameLst>
                                          <p:attrName>style.visibility</p:attrName>
                                        </p:attrNameLst>
                                      </p:cBhvr>
                                      <p:to>
                                        <p:strVal val="visible"/>
                                      </p:to>
                                    </p:set>
                                    <p:animEffect transition="in" filter="wipe(left)">
                                      <p:cBhvr>
                                        <p:cTn id="91" dur="500"/>
                                        <p:tgtEl>
                                          <p:spTgt spid="110648"/>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110651"/>
                                        </p:tgtEl>
                                        <p:attrNameLst>
                                          <p:attrName>style.visibility</p:attrName>
                                        </p:attrNameLst>
                                      </p:cBhvr>
                                      <p:to>
                                        <p:strVal val="visible"/>
                                      </p:to>
                                    </p:set>
                                    <p:animEffect transition="in" filter="wipe(left)">
                                      <p:cBhvr>
                                        <p:cTn id="94" dur="500"/>
                                        <p:tgtEl>
                                          <p:spTgt spid="110651"/>
                                        </p:tgtEl>
                                      </p:cBhvr>
                                    </p:animEffect>
                                  </p:childTnLst>
                                </p:cTn>
                              </p:par>
                            </p:childTnLst>
                          </p:cTn>
                        </p:par>
                        <p:par>
                          <p:cTn id="95" fill="hold">
                            <p:stCondLst>
                              <p:cond delay="4000"/>
                            </p:stCondLst>
                            <p:childTnLst>
                              <p:par>
                                <p:cTn id="96" presetID="1" presetClass="entr" presetSubtype="0" fill="hold" grpId="0" nodeType="afterEffect">
                                  <p:stCondLst>
                                    <p:cond delay="0"/>
                                  </p:stCondLst>
                                  <p:childTnLst>
                                    <p:set>
                                      <p:cBhvr>
                                        <p:cTn id="97" dur="1" fill="hold">
                                          <p:stCondLst>
                                            <p:cond delay="0"/>
                                          </p:stCondLst>
                                        </p:cTn>
                                        <p:tgtEl>
                                          <p:spTgt spid="110656"/>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110658"/>
                                        </p:tgtEl>
                                        <p:attrNameLst>
                                          <p:attrName>style.visibility</p:attrName>
                                        </p:attrNameLst>
                                      </p:cBhvr>
                                      <p:to>
                                        <p:strVal val="visible"/>
                                      </p:to>
                                    </p:set>
                                  </p:childTnLst>
                                </p:cTn>
                              </p:par>
                            </p:childTnLst>
                          </p:cTn>
                        </p:par>
                        <p:par>
                          <p:cTn id="100" fill="hold">
                            <p:stCondLst>
                              <p:cond delay="4000"/>
                            </p:stCondLst>
                            <p:childTnLst>
                              <p:par>
                                <p:cTn id="101" presetID="22" presetClass="entr" presetSubtype="4" fill="hold" grpId="0" nodeType="afterEffect">
                                  <p:stCondLst>
                                    <p:cond delay="0"/>
                                  </p:stCondLst>
                                  <p:childTnLst>
                                    <p:set>
                                      <p:cBhvr>
                                        <p:cTn id="102" dur="1" fill="hold">
                                          <p:stCondLst>
                                            <p:cond delay="0"/>
                                          </p:stCondLst>
                                        </p:cTn>
                                        <p:tgtEl>
                                          <p:spTgt spid="110649"/>
                                        </p:tgtEl>
                                        <p:attrNameLst>
                                          <p:attrName>style.visibility</p:attrName>
                                        </p:attrNameLst>
                                      </p:cBhvr>
                                      <p:to>
                                        <p:strVal val="visible"/>
                                      </p:to>
                                    </p:set>
                                    <p:animEffect transition="in" filter="wipe(down)">
                                      <p:cBhvr>
                                        <p:cTn id="103" dur="1000"/>
                                        <p:tgtEl>
                                          <p:spTgt spid="110649"/>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110652"/>
                                        </p:tgtEl>
                                        <p:attrNameLst>
                                          <p:attrName>style.visibility</p:attrName>
                                        </p:attrNameLst>
                                      </p:cBhvr>
                                      <p:to>
                                        <p:strVal val="visible"/>
                                      </p:to>
                                    </p:set>
                                    <p:animEffect transition="in" filter="wipe(left)">
                                      <p:cBhvr>
                                        <p:cTn id="106" dur="1000"/>
                                        <p:tgtEl>
                                          <p:spTgt spid="110652"/>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85"/>
                                        </p:tgtEl>
                                        <p:attrNameLst>
                                          <p:attrName>style.visibility</p:attrName>
                                        </p:attrNameLst>
                                      </p:cBhvr>
                                      <p:to>
                                        <p:strVal val="visible"/>
                                      </p:to>
                                    </p:set>
                                    <p:animEffect transition="in" filter="fade">
                                      <p:cBhvr>
                                        <p:cTn id="111" dur="10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628" grpId="0"/>
      <p:bldP spid="110640" grpId="0" autoUpdateAnimBg="0"/>
      <p:bldP spid="110641" grpId="0" autoUpdateAnimBg="0"/>
      <p:bldP spid="110642" grpId="0" animBg="1"/>
      <p:bldP spid="110642" grpId="1" animBg="1"/>
      <p:bldP spid="110643" grpId="0" animBg="1"/>
      <p:bldP spid="110643" grpId="1" animBg="1"/>
      <p:bldP spid="110644" grpId="0" animBg="1"/>
      <p:bldP spid="110644" grpId="1" animBg="1"/>
      <p:bldP spid="110645" grpId="0" animBg="1"/>
      <p:bldP spid="110646" grpId="0" animBg="1"/>
      <p:bldP spid="110647" grpId="0" animBg="1"/>
      <p:bldP spid="110648" grpId="0" animBg="1"/>
      <p:bldP spid="110649" grpId="0" animBg="1"/>
      <p:bldP spid="110650" grpId="0" animBg="1"/>
      <p:bldP spid="110651" grpId="0" animBg="1"/>
      <p:bldP spid="110652" grpId="0" animBg="1"/>
      <p:bldP spid="110653" grpId="0" animBg="1"/>
      <p:bldP spid="110654" grpId="0" animBg="1"/>
      <p:bldP spid="110655" grpId="0" animBg="1"/>
      <p:bldP spid="110656" grpId="0" animBg="1"/>
      <p:bldP spid="110657" grpId="0" animBg="1"/>
      <p:bldP spid="110658" grpId="0" animBg="1"/>
      <p:bldP spid="110660" grpId="0" animBg="1"/>
      <p:bldP spid="110661" grpId="0" animBg="1"/>
      <p:bldP spid="110662" grpId="0" animBg="1"/>
      <p:bldP spid="110663" grpId="0" animBg="1"/>
      <p:bldP spid="110664" grpId="0" animBg="1"/>
      <p:bldP spid="110665" grpId="0" animBg="1"/>
      <p:bldP spid="110665" grpId="1" animBg="1"/>
      <p:bldP spid="110627" grpId="0" animBg="1" autoUpdateAnimBg="0"/>
      <p:bldP spid="110627" grpId="1" animBg="1"/>
      <p:bldP spid="8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ounded Rectangle 21"/>
          <p:cNvSpPr/>
          <p:nvPr>
            <p:custDataLst>
              <p:tags r:id="rId2"/>
            </p:custDataLst>
          </p:nvPr>
        </p:nvSpPr>
        <p:spPr>
          <a:xfrm>
            <a:off x="7620000" y="5029200"/>
            <a:ext cx="1295400" cy="685800"/>
          </a:xfrm>
          <a:prstGeom prst="roundRect">
            <a:avLst>
              <a:gd name="adj" fmla="val 50000"/>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dirty="0" err="1" smtClean="0">
                <a:solidFill>
                  <a:schemeClr val="tx1"/>
                </a:solidFill>
              </a:rPr>
              <a:t>Notifier</a:t>
            </a:r>
            <a:r>
              <a:rPr lang="en-US" dirty="0" smtClean="0">
                <a:solidFill>
                  <a:schemeClr val="tx1"/>
                </a:solidFill>
              </a:rPr>
              <a:t/>
            </a:r>
            <a:br>
              <a:rPr lang="en-US" dirty="0" smtClean="0">
                <a:solidFill>
                  <a:schemeClr val="tx1"/>
                </a:solidFill>
              </a:rPr>
            </a:br>
            <a:r>
              <a:rPr lang="en-US" dirty="0" smtClean="0">
                <a:solidFill>
                  <a:schemeClr val="tx1"/>
                </a:solidFill>
              </a:rPr>
              <a:t>(actuator)</a:t>
            </a:r>
            <a:endParaRPr lang="en-US" dirty="0">
              <a:solidFill>
                <a:schemeClr val="tx1"/>
              </a:solidFill>
            </a:endParaRPr>
          </a:p>
        </p:txBody>
      </p:sp>
      <p:sp>
        <p:nvSpPr>
          <p:cNvPr id="34" name="Rounded Rectangle 33"/>
          <p:cNvSpPr/>
          <p:nvPr>
            <p:custDataLst>
              <p:tags r:id="rId3"/>
            </p:custDataLst>
          </p:nvPr>
        </p:nvSpPr>
        <p:spPr>
          <a:xfrm>
            <a:off x="7467600" y="1752600"/>
            <a:ext cx="1295400" cy="685800"/>
          </a:xfrm>
          <a:prstGeom prst="roundRect">
            <a:avLst>
              <a:gd name="adj" fmla="val 50000"/>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dirty="0" err="1" smtClean="0">
                <a:solidFill>
                  <a:schemeClr val="tx1"/>
                </a:solidFill>
              </a:rPr>
              <a:t>Notifier</a:t>
            </a:r>
            <a:r>
              <a:rPr lang="en-US" dirty="0" smtClean="0">
                <a:solidFill>
                  <a:schemeClr val="tx1"/>
                </a:solidFill>
              </a:rPr>
              <a:t/>
            </a:r>
            <a:br>
              <a:rPr lang="en-US" dirty="0" smtClean="0">
                <a:solidFill>
                  <a:schemeClr val="tx1"/>
                </a:solidFill>
              </a:rPr>
            </a:br>
            <a:r>
              <a:rPr lang="en-US" dirty="0" smtClean="0">
                <a:solidFill>
                  <a:schemeClr val="tx1"/>
                </a:solidFill>
              </a:rPr>
              <a:t>(actuator)</a:t>
            </a:r>
            <a:endParaRPr lang="en-US" dirty="0">
              <a:solidFill>
                <a:schemeClr val="tx1"/>
              </a:solidFill>
            </a:endParaRPr>
          </a:p>
        </p:txBody>
      </p:sp>
      <p:sp>
        <p:nvSpPr>
          <p:cNvPr id="35" name="Rounded Rectangle 34"/>
          <p:cNvSpPr/>
          <p:nvPr>
            <p:custDataLst>
              <p:tags r:id="rId4"/>
            </p:custDataLst>
          </p:nvPr>
        </p:nvSpPr>
        <p:spPr>
          <a:xfrm>
            <a:off x="7467600" y="914400"/>
            <a:ext cx="1295400" cy="685800"/>
          </a:xfrm>
          <a:prstGeom prst="roundRect">
            <a:avLst>
              <a:gd name="adj" fmla="val 50000"/>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Exhaust</a:t>
            </a:r>
            <a:br>
              <a:rPr lang="en-US" dirty="0" smtClean="0">
                <a:solidFill>
                  <a:schemeClr val="tx1"/>
                </a:solidFill>
              </a:rPr>
            </a:br>
            <a:r>
              <a:rPr lang="en-US" dirty="0" smtClean="0">
                <a:solidFill>
                  <a:schemeClr val="tx1"/>
                </a:solidFill>
              </a:rPr>
              <a:t>Sensor</a:t>
            </a:r>
            <a:endParaRPr lang="en-US" dirty="0">
              <a:solidFill>
                <a:schemeClr val="tx1"/>
              </a:solidFill>
            </a:endParaRPr>
          </a:p>
        </p:txBody>
      </p:sp>
      <p:sp>
        <p:nvSpPr>
          <p:cNvPr id="6" name="Title 5"/>
          <p:cNvSpPr>
            <a:spLocks noGrp="1"/>
          </p:cNvSpPr>
          <p:nvPr>
            <p:ph type="title"/>
            <p:custDataLst>
              <p:tags r:id="rId5"/>
            </p:custDataLst>
          </p:nvPr>
        </p:nvSpPr>
        <p:spPr/>
        <p:txBody>
          <a:bodyPr/>
          <a:lstStyle/>
          <a:p>
            <a:r>
              <a:rPr lang="en-US" dirty="0" smtClean="0"/>
              <a:t>Publish/Subscribe in </a:t>
            </a:r>
            <a:r>
              <a:rPr lang="en-US" dirty="0" err="1" smtClean="0"/>
              <a:t>CitiSense</a:t>
            </a:r>
            <a:endParaRPr lang="en-US" dirty="0"/>
          </a:p>
        </p:txBody>
      </p:sp>
      <p:sp>
        <p:nvSpPr>
          <p:cNvPr id="4" name="Slide Number Placeholder 3"/>
          <p:cNvSpPr>
            <a:spLocks noGrp="1"/>
          </p:cNvSpPr>
          <p:nvPr>
            <p:ph type="sldNum" sz="quarter" idx="12"/>
            <p:custDataLst>
              <p:tags r:id="rId6"/>
            </p:custDataLst>
          </p:nvPr>
        </p:nvSpPr>
        <p:spPr/>
        <p:txBody>
          <a:bodyPr/>
          <a:lstStyle/>
          <a:p>
            <a:fld id="{B72D1917-259D-4232-B42C-EAC33CA2F09A}" type="slidenum">
              <a:rPr lang="en-US" smtClean="0"/>
              <a:pPr/>
              <a:t>15</a:t>
            </a:fld>
            <a:endParaRPr lang="en-US"/>
          </a:p>
        </p:txBody>
      </p:sp>
      <p:pic>
        <p:nvPicPr>
          <p:cNvPr id="5" name="Picture 2" descr="HP iPAQ hw6945 Mobile Messenger - iPAQ Pocket PCs"/>
          <p:cNvPicPr>
            <a:picLocks noChangeAspect="1" noChangeArrowheads="1"/>
          </p:cNvPicPr>
          <p:nvPr>
            <p:custDataLst>
              <p:tags r:id="rId7"/>
            </p:custDataLst>
          </p:nvPr>
        </p:nvPicPr>
        <p:blipFill>
          <a:blip r:embed="rId23" cstate="print"/>
          <a:srcRect l="22588" t="5053" r="22588" b="12632"/>
          <a:stretch>
            <a:fillRect/>
          </a:stretch>
        </p:blipFill>
        <p:spPr bwMode="auto">
          <a:xfrm>
            <a:off x="6732278" y="1024890"/>
            <a:ext cx="887722" cy="1489710"/>
          </a:xfrm>
          <a:prstGeom prst="rect">
            <a:avLst/>
          </a:prstGeom>
          <a:noFill/>
        </p:spPr>
      </p:pic>
      <p:sp>
        <p:nvSpPr>
          <p:cNvPr id="9" name="Arc 8"/>
          <p:cNvSpPr/>
          <p:nvPr>
            <p:custDataLst>
              <p:tags r:id="rId8"/>
            </p:custDataLst>
          </p:nvPr>
        </p:nvSpPr>
        <p:spPr>
          <a:xfrm rot="20355526">
            <a:off x="164985" y="1656323"/>
            <a:ext cx="8355701" cy="1600200"/>
          </a:xfrm>
          <a:prstGeom prst="arc">
            <a:avLst>
              <a:gd name="adj1" fmla="val 11644867"/>
              <a:gd name="adj2" fmla="val 20712298"/>
            </a:avLst>
          </a:prstGeom>
          <a:ln w="12700">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dirty="0" smtClean="0"/>
              <a:t>sub: asthma hazard (bill)</a:t>
            </a:r>
            <a:endParaRPr lang="en-US" dirty="0"/>
          </a:p>
        </p:txBody>
      </p:sp>
      <p:sp>
        <p:nvSpPr>
          <p:cNvPr id="10" name="Arc 9"/>
          <p:cNvSpPr/>
          <p:nvPr>
            <p:custDataLst>
              <p:tags r:id="rId9"/>
            </p:custDataLst>
          </p:nvPr>
        </p:nvSpPr>
        <p:spPr>
          <a:xfrm rot="20355526">
            <a:off x="164985" y="1961123"/>
            <a:ext cx="8355701" cy="1600200"/>
          </a:xfrm>
          <a:prstGeom prst="arc">
            <a:avLst>
              <a:gd name="adj1" fmla="val 11644867"/>
              <a:gd name="adj2" fmla="val 20712298"/>
            </a:avLst>
          </a:prstGeom>
          <a:ln w="12700">
            <a:tailEnd type="arrow"/>
          </a:ln>
        </p:spPr>
        <p:style>
          <a:lnRef idx="1">
            <a:schemeClr val="accent1"/>
          </a:lnRef>
          <a:fillRef idx="0">
            <a:schemeClr val="accent1"/>
          </a:fillRef>
          <a:effectRef idx="0">
            <a:schemeClr val="accent1"/>
          </a:effectRef>
          <a:fontRef idx="minor">
            <a:schemeClr val="tx1"/>
          </a:fontRef>
        </p:style>
        <p:txBody>
          <a:bodyPr rtlCol="0" anchor="t" anchorCtr="0"/>
          <a:lstStyle/>
          <a:p>
            <a:pPr algn="ctr"/>
            <a:r>
              <a:rPr lang="en-US" dirty="0" smtClean="0"/>
              <a:t>sub: exhaust (bill)</a:t>
            </a:r>
            <a:endParaRPr lang="en-US" dirty="0"/>
          </a:p>
        </p:txBody>
      </p:sp>
      <p:sp>
        <p:nvSpPr>
          <p:cNvPr id="12" name="Arc 11"/>
          <p:cNvSpPr/>
          <p:nvPr>
            <p:custDataLst>
              <p:tags r:id="rId10"/>
            </p:custDataLst>
          </p:nvPr>
        </p:nvSpPr>
        <p:spPr>
          <a:xfrm rot="9576136" flipV="1">
            <a:off x="1045201" y="1640875"/>
            <a:ext cx="6620796" cy="1762389"/>
          </a:xfrm>
          <a:prstGeom prst="arc">
            <a:avLst>
              <a:gd name="adj1" fmla="val 520846"/>
              <a:gd name="adj2" fmla="val 9844816"/>
            </a:avLst>
          </a:prstGeom>
          <a:ln w="12700">
            <a:tailEnd type="arrow"/>
          </a:ln>
        </p:spPr>
        <p:style>
          <a:lnRef idx="1">
            <a:schemeClr val="accent1"/>
          </a:lnRef>
          <a:fillRef idx="0">
            <a:schemeClr val="accent1"/>
          </a:fillRef>
          <a:effectRef idx="0">
            <a:schemeClr val="accent1"/>
          </a:effectRef>
          <a:fontRef idx="minor">
            <a:schemeClr val="tx1"/>
          </a:fontRef>
        </p:style>
        <p:txBody>
          <a:bodyPr bIns="0" rtlCol="0" anchor="t" anchorCtr="0"/>
          <a:lstStyle/>
          <a:p>
            <a:pPr algn="ctr"/>
            <a:r>
              <a:rPr lang="en-US" dirty="0" smtClean="0"/>
              <a:t>pub: asthma hazard! (bill) </a:t>
            </a:r>
          </a:p>
          <a:p>
            <a:pPr algn="ctr"/>
            <a:endParaRPr lang="en-US" dirty="0"/>
          </a:p>
        </p:txBody>
      </p:sp>
      <p:sp>
        <p:nvSpPr>
          <p:cNvPr id="30" name="Can 29"/>
          <p:cNvSpPr/>
          <p:nvPr>
            <p:custDataLst>
              <p:tags r:id="rId11"/>
            </p:custDataLst>
          </p:nvPr>
        </p:nvSpPr>
        <p:spPr>
          <a:xfrm>
            <a:off x="533400" y="2819400"/>
            <a:ext cx="1066800" cy="1295400"/>
          </a:xfrm>
          <a:prstGeom prst="can">
            <a:avLst/>
          </a:prstGeom>
          <a:solidFill>
            <a:srgbClr val="92D050"/>
          </a:solidFill>
          <a:ln w="19050">
            <a:solidFill>
              <a:schemeClr val="tx1"/>
            </a:solidFill>
          </a:ln>
          <a:effectLst>
            <a:outerShdw blurRad="177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b="1" dirty="0" smtClean="0">
                <a:solidFill>
                  <a:sysClr val="windowText" lastClr="000000"/>
                </a:solidFill>
              </a:rPr>
              <a:t>Asthma/</a:t>
            </a:r>
            <a:br>
              <a:rPr lang="en-US" b="1" dirty="0" smtClean="0">
                <a:solidFill>
                  <a:sysClr val="windowText" lastClr="000000"/>
                </a:solidFill>
              </a:rPr>
            </a:br>
            <a:r>
              <a:rPr lang="en-US" b="1" dirty="0" smtClean="0">
                <a:solidFill>
                  <a:sysClr val="windowText" lastClr="000000"/>
                </a:solidFill>
              </a:rPr>
              <a:t>Cancer</a:t>
            </a:r>
            <a:endParaRPr lang="en-US" sz="1600" b="1" dirty="0">
              <a:solidFill>
                <a:sysClr val="windowText" lastClr="000000"/>
              </a:solidFill>
            </a:endParaRPr>
          </a:p>
        </p:txBody>
      </p:sp>
      <p:sp>
        <p:nvSpPr>
          <p:cNvPr id="31" name="Arc 30"/>
          <p:cNvSpPr/>
          <p:nvPr>
            <p:custDataLst>
              <p:tags r:id="rId12"/>
            </p:custDataLst>
          </p:nvPr>
        </p:nvSpPr>
        <p:spPr>
          <a:xfrm rot="20355526">
            <a:off x="317385" y="2306077"/>
            <a:ext cx="8355701" cy="1600200"/>
          </a:xfrm>
          <a:prstGeom prst="arc">
            <a:avLst>
              <a:gd name="adj1" fmla="val 11644867"/>
              <a:gd name="adj2" fmla="val 20712298"/>
            </a:avLst>
          </a:prstGeom>
          <a:ln w="12700">
            <a:headEnd type="arrow"/>
            <a:tailEnd type="none"/>
          </a:ln>
        </p:spPr>
        <p:style>
          <a:lnRef idx="1">
            <a:schemeClr val="accent1"/>
          </a:lnRef>
          <a:fillRef idx="0">
            <a:schemeClr val="accent1"/>
          </a:fillRef>
          <a:effectRef idx="0">
            <a:schemeClr val="accent1"/>
          </a:effectRef>
          <a:fontRef idx="minor">
            <a:schemeClr val="tx1"/>
          </a:fontRef>
        </p:style>
        <p:txBody>
          <a:bodyPr tIns="182880" rtlCol="0" anchor="ctr"/>
          <a:lstStyle/>
          <a:p>
            <a:pPr algn="ctr"/>
            <a:r>
              <a:rPr lang="en-US" dirty="0" smtClean="0"/>
              <a:t>pub: {toluene, 84, x, y}</a:t>
            </a:r>
            <a:endParaRPr lang="en-US" dirty="0"/>
          </a:p>
        </p:txBody>
      </p:sp>
      <p:sp>
        <p:nvSpPr>
          <p:cNvPr id="33" name="TextBox 32"/>
          <p:cNvSpPr txBox="1"/>
          <p:nvPr>
            <p:custDataLst>
              <p:tags r:id="rId13"/>
            </p:custDataLst>
          </p:nvPr>
        </p:nvSpPr>
        <p:spPr>
          <a:xfrm rot="4153559">
            <a:off x="4129104" y="2652696"/>
            <a:ext cx="523902" cy="400110"/>
          </a:xfrm>
          <a:prstGeom prst="rect">
            <a:avLst/>
          </a:prstGeom>
          <a:noFill/>
        </p:spPr>
        <p:txBody>
          <a:bodyPr wrap="square" rtlCol="0">
            <a:spAutoFit/>
          </a:bodyPr>
          <a:lstStyle/>
          <a:p>
            <a:r>
              <a:rPr lang="en-US" sz="2000" dirty="0" smtClean="0"/>
              <a:t>. . .</a:t>
            </a:r>
            <a:endParaRPr lang="en-US" sz="2000" dirty="0"/>
          </a:p>
        </p:txBody>
      </p:sp>
      <p:sp>
        <p:nvSpPr>
          <p:cNvPr id="44" name="TextBox 43"/>
          <p:cNvSpPr txBox="1"/>
          <p:nvPr>
            <p:custDataLst>
              <p:tags r:id="rId14"/>
            </p:custDataLst>
          </p:nvPr>
        </p:nvSpPr>
        <p:spPr>
          <a:xfrm>
            <a:off x="2514600" y="4343400"/>
            <a:ext cx="838200" cy="369332"/>
          </a:xfrm>
          <a:prstGeom prst="rect">
            <a:avLst/>
          </a:prstGeom>
          <a:noFill/>
        </p:spPr>
        <p:txBody>
          <a:bodyPr wrap="square" rtlCol="0">
            <a:spAutoFit/>
          </a:bodyPr>
          <a:lstStyle/>
          <a:p>
            <a:endParaRPr lang="en-US" dirty="0"/>
          </a:p>
        </p:txBody>
      </p:sp>
      <p:grpSp>
        <p:nvGrpSpPr>
          <p:cNvPr id="46" name="Group 45"/>
          <p:cNvGrpSpPr/>
          <p:nvPr>
            <p:custDataLst>
              <p:tags r:id="rId15"/>
            </p:custDataLst>
          </p:nvPr>
        </p:nvGrpSpPr>
        <p:grpSpPr>
          <a:xfrm rot="692412">
            <a:off x="762000" y="4495800"/>
            <a:ext cx="1600200" cy="990600"/>
            <a:chOff x="1323185" y="4343400"/>
            <a:chExt cx="1600200" cy="990600"/>
          </a:xfrm>
        </p:grpSpPr>
        <p:cxnSp>
          <p:nvCxnSpPr>
            <p:cNvPr id="41" name="Straight Arrow Connector 40"/>
            <p:cNvCxnSpPr/>
            <p:nvPr>
              <p:custDataLst>
                <p:tags r:id="rId20"/>
              </p:custDataLst>
            </p:nvPr>
          </p:nvCxnSpPr>
          <p:spPr>
            <a:xfrm rot="10800000">
              <a:off x="1600200" y="4343400"/>
              <a:ext cx="1295400" cy="990600"/>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sp>
          <p:nvSpPr>
            <p:cNvPr id="45" name="TextBox 44"/>
            <p:cNvSpPr txBox="1"/>
            <p:nvPr>
              <p:custDataLst>
                <p:tags r:id="rId21"/>
              </p:custDataLst>
            </p:nvPr>
          </p:nvSpPr>
          <p:spPr>
            <a:xfrm rot="2240208">
              <a:off x="1323185" y="4887776"/>
              <a:ext cx="1600200" cy="381000"/>
            </a:xfrm>
            <a:prstGeom prst="rect">
              <a:avLst/>
            </a:prstGeom>
            <a:noFill/>
          </p:spPr>
          <p:txBody>
            <a:bodyPr wrap="square" rtlCol="0">
              <a:spAutoFit/>
            </a:bodyPr>
            <a:lstStyle/>
            <a:p>
              <a:r>
                <a:rPr lang="en-US" dirty="0" smtClean="0"/>
                <a:t>PM 2.5, Ozone</a:t>
              </a:r>
              <a:endParaRPr lang="en-US" dirty="0"/>
            </a:p>
          </p:txBody>
        </p:sp>
      </p:grpSp>
      <p:pic>
        <p:nvPicPr>
          <p:cNvPr id="146435" name="Picture 3"/>
          <p:cNvPicPr>
            <a:picLocks noChangeAspect="1" noChangeArrowheads="1"/>
          </p:cNvPicPr>
          <p:nvPr>
            <p:custDataLst>
              <p:tags r:id="rId16"/>
            </p:custDataLst>
          </p:nvPr>
        </p:nvPicPr>
        <p:blipFill>
          <a:blip r:embed="rId24" cstate="print"/>
          <a:srcRect/>
          <a:stretch>
            <a:fillRect/>
          </a:stretch>
        </p:blipFill>
        <p:spPr bwMode="auto">
          <a:xfrm>
            <a:off x="2362200" y="4953000"/>
            <a:ext cx="1643263" cy="1752600"/>
          </a:xfrm>
          <a:prstGeom prst="rect">
            <a:avLst/>
          </a:prstGeom>
          <a:ln>
            <a:noFill/>
          </a:ln>
          <a:effectLst>
            <a:outerShdw blurRad="292100" dist="139700" dir="2700000" algn="tl" rotWithShape="0">
              <a:srgbClr val="333333">
                <a:alpha val="65000"/>
              </a:srgbClr>
            </a:outerShdw>
          </a:effectLst>
        </p:spPr>
      </p:pic>
      <p:pic>
        <p:nvPicPr>
          <p:cNvPr id="20" name="Picture 14" descr="C:\Users\Bill\AppData\Local\Microsoft\Windows\Temporary Internet Files\Content.IE5\00YPL6UR\MPj04015910000[1].jpg"/>
          <p:cNvPicPr>
            <a:picLocks noChangeAspect="1" noChangeArrowheads="1"/>
          </p:cNvPicPr>
          <p:nvPr>
            <p:custDataLst>
              <p:tags r:id="rId17"/>
            </p:custDataLst>
          </p:nvPr>
        </p:nvPicPr>
        <p:blipFill>
          <a:blip r:embed="rId25" cstate="print"/>
          <a:srcRect/>
          <a:stretch>
            <a:fillRect/>
          </a:stretch>
        </p:blipFill>
        <p:spPr bwMode="auto">
          <a:xfrm flipH="1">
            <a:off x="7239000" y="4191000"/>
            <a:ext cx="1330720" cy="890505"/>
          </a:xfrm>
          <a:prstGeom prst="rect">
            <a:avLst/>
          </a:prstGeom>
          <a:ln>
            <a:noFill/>
          </a:ln>
          <a:effectLst>
            <a:outerShdw blurRad="292100" dist="139700" dir="2700000" algn="tl" rotWithShape="0">
              <a:srgbClr val="333333">
                <a:alpha val="65000"/>
              </a:srgbClr>
            </a:outerShdw>
          </a:effectLst>
        </p:spPr>
      </p:pic>
      <p:sp>
        <p:nvSpPr>
          <p:cNvPr id="23" name="Arc 22"/>
          <p:cNvSpPr/>
          <p:nvPr>
            <p:custDataLst>
              <p:tags r:id="rId18"/>
            </p:custDataLst>
          </p:nvPr>
        </p:nvSpPr>
        <p:spPr>
          <a:xfrm rot="10800000" flipV="1">
            <a:off x="1273800" y="3038210"/>
            <a:ext cx="7793999" cy="1762389"/>
          </a:xfrm>
          <a:prstGeom prst="arc">
            <a:avLst>
              <a:gd name="adj1" fmla="val 520846"/>
              <a:gd name="adj2" fmla="val 9496717"/>
            </a:avLst>
          </a:prstGeom>
          <a:ln w="12700">
            <a:tailEnd type="arrow"/>
          </a:ln>
        </p:spPr>
        <p:style>
          <a:lnRef idx="1">
            <a:schemeClr val="accent1"/>
          </a:lnRef>
          <a:fillRef idx="0">
            <a:schemeClr val="accent1"/>
          </a:fillRef>
          <a:effectRef idx="0">
            <a:schemeClr val="accent1"/>
          </a:effectRef>
          <a:fontRef idx="minor">
            <a:schemeClr val="tx1"/>
          </a:fontRef>
        </p:style>
        <p:txBody>
          <a:bodyPr bIns="0" rtlCol="0" anchor="t" anchorCtr="0"/>
          <a:lstStyle/>
          <a:p>
            <a:pPr algn="ctr"/>
            <a:r>
              <a:rPr lang="en-US" dirty="0" smtClean="0"/>
              <a:t>            pub: asthma hazard! (bill) </a:t>
            </a:r>
          </a:p>
          <a:p>
            <a:pPr algn="ctr"/>
            <a:endParaRPr lang="en-US" dirty="0"/>
          </a:p>
        </p:txBody>
      </p:sp>
      <p:sp>
        <p:nvSpPr>
          <p:cNvPr id="26" name="Arc 25"/>
          <p:cNvSpPr/>
          <p:nvPr>
            <p:custDataLst>
              <p:tags r:id="rId19"/>
            </p:custDataLst>
          </p:nvPr>
        </p:nvSpPr>
        <p:spPr>
          <a:xfrm rot="10800000" flipV="1">
            <a:off x="1426200" y="2657210"/>
            <a:ext cx="7793999" cy="1762389"/>
          </a:xfrm>
          <a:prstGeom prst="arc">
            <a:avLst>
              <a:gd name="adj1" fmla="val 520846"/>
              <a:gd name="adj2" fmla="val 9325758"/>
            </a:avLst>
          </a:prstGeom>
          <a:ln w="12700">
            <a:headEnd type="arrow"/>
            <a:tailEnd type="none"/>
          </a:ln>
        </p:spPr>
        <p:style>
          <a:lnRef idx="1">
            <a:schemeClr val="accent1"/>
          </a:lnRef>
          <a:fillRef idx="0">
            <a:schemeClr val="accent1"/>
          </a:fillRef>
          <a:effectRef idx="0">
            <a:schemeClr val="accent1"/>
          </a:effectRef>
          <a:fontRef idx="minor">
            <a:schemeClr val="tx1"/>
          </a:fontRef>
        </p:style>
        <p:txBody>
          <a:bodyPr bIns="0" rtlCol="0" anchor="t" anchorCtr="0"/>
          <a:lstStyle/>
          <a:p>
            <a:pPr algn="ctr"/>
            <a:r>
              <a:rPr lang="en-US" dirty="0" smtClean="0"/>
              <a:t>            sub: asthma hazard (bill) </a:t>
            </a:r>
          </a:p>
          <a:p>
            <a:pPr algn="ctr"/>
            <a:endParaRPr lang="en-US" dirty="0"/>
          </a:p>
        </p:txBody>
      </p:sp>
    </p:spTree>
    <p:custDataLst>
      <p:tags r:id="rId1"/>
    </p:custDataLst>
  </p:cSld>
  <p:clrMapOvr>
    <a:masterClrMapping/>
  </p:clrMapOvr>
  <p:transition spd="med" advTm="129044">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right)">
                                      <p:cBhvr>
                                        <p:cTn id="7" dur="1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right)">
                                      <p:cBhvr>
                                        <p:cTn id="12" dur="10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1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right)">
                                      <p:cBhvr>
                                        <p:cTn id="22" dur="1000"/>
                                        <p:tgtEl>
                                          <p:spTgt spid="31"/>
                                        </p:tgtEl>
                                      </p:cBhvr>
                                    </p:animEffect>
                                  </p:childTnLst>
                                </p:cTn>
                              </p:par>
                            </p:childTnLst>
                          </p:cTn>
                        </p:par>
                        <p:par>
                          <p:cTn id="23" fill="hold">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wipe(left)">
                                      <p:cBhvr>
                                        <p:cTn id="26" dur="500"/>
                                        <p:tgtEl>
                                          <p:spTgt spid="33"/>
                                        </p:tgtEl>
                                      </p:cBhvr>
                                    </p:animEffect>
                                  </p:childTnLst>
                                </p:cTn>
                              </p:par>
                            </p:childTnLst>
                          </p:cTn>
                        </p:par>
                        <p:par>
                          <p:cTn id="27" fill="hold">
                            <p:stCondLst>
                              <p:cond delay="1500"/>
                            </p:stCondLst>
                            <p:childTnLst>
                              <p:par>
                                <p:cTn id="28" presetID="22" presetClass="entr" presetSubtype="2" fill="hold" nodeType="afterEffect">
                                  <p:stCondLst>
                                    <p:cond delay="0"/>
                                  </p:stCondLst>
                                  <p:childTnLst>
                                    <p:set>
                                      <p:cBhvr>
                                        <p:cTn id="29" dur="1" fill="hold">
                                          <p:stCondLst>
                                            <p:cond delay="0"/>
                                          </p:stCondLst>
                                        </p:cTn>
                                        <p:tgtEl>
                                          <p:spTgt spid="46"/>
                                        </p:tgtEl>
                                        <p:attrNameLst>
                                          <p:attrName>style.visibility</p:attrName>
                                        </p:attrNameLst>
                                      </p:cBhvr>
                                      <p:to>
                                        <p:strVal val="visible"/>
                                      </p:to>
                                    </p:set>
                                    <p:animEffect transition="in" filter="wipe(right)">
                                      <p:cBhvr>
                                        <p:cTn id="30" dur="500"/>
                                        <p:tgtEl>
                                          <p:spTgt spid="4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1000"/>
                                        <p:tgtEl>
                                          <p:spTgt spid="12"/>
                                        </p:tgtEl>
                                      </p:cBhvr>
                                    </p:animEffect>
                                  </p:childTnLst>
                                </p:cTn>
                              </p:par>
                            </p:childTnLst>
                          </p:cTn>
                        </p:par>
                        <p:par>
                          <p:cTn id="36" fill="hold">
                            <p:stCondLst>
                              <p:cond delay="1000"/>
                            </p:stCondLst>
                            <p:childTnLst>
                              <p:par>
                                <p:cTn id="37" presetID="22" presetClass="entr" presetSubtype="8"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left)">
                                      <p:cBhvr>
                                        <p:cTn id="39" dur="1000"/>
                                        <p:tgtEl>
                                          <p:spTgt spid="23"/>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dissolve">
                                      <p:cBhvr>
                                        <p:cTn id="44" dur="500"/>
                                        <p:tgtEl>
                                          <p:spTgt spid="35"/>
                                        </p:tgtEl>
                                      </p:cBhvr>
                                    </p:animEffect>
                                  </p:childTnLst>
                                </p:cTn>
                              </p:par>
                            </p:childTnLst>
                          </p:cTn>
                        </p:par>
                        <p:par>
                          <p:cTn id="45" fill="hold">
                            <p:stCondLst>
                              <p:cond delay="500"/>
                            </p:stCondLst>
                            <p:childTnLst>
                              <p:par>
                                <p:cTn id="46" presetID="9" presetClass="entr" presetSubtype="0"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dissolve">
                                      <p:cBhvr>
                                        <p:cTn id="48" dur="500"/>
                                        <p:tgtEl>
                                          <p:spTgt spid="34"/>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grpId="0" nodeType="click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dissolve">
                                      <p:cBhvr>
                                        <p:cTn id="5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4" grpId="0" animBg="1"/>
      <p:bldP spid="35" grpId="0" animBg="1"/>
      <p:bldP spid="9" grpId="0" animBg="1"/>
      <p:bldP spid="10" grpId="0" animBg="1"/>
      <p:bldP spid="12" grpId="0" animBg="1"/>
      <p:bldP spid="31" grpId="0" animBg="1"/>
      <p:bldP spid="33" grpId="0"/>
      <p:bldP spid="23" grpId="0" animBg="1"/>
      <p:bldP spid="2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p:txBody>
          <a:bodyPr/>
          <a:lstStyle/>
          <a:p>
            <a:r>
              <a:rPr lang="en-US" dirty="0" smtClean="0"/>
              <a:t>Semantic Web</a:t>
            </a:r>
            <a:endParaRPr lang="en-US" dirty="0"/>
          </a:p>
        </p:txBody>
      </p:sp>
      <p:sp>
        <p:nvSpPr>
          <p:cNvPr id="3" name="Subtitle 2"/>
          <p:cNvSpPr>
            <a:spLocks noGrp="1"/>
          </p:cNvSpPr>
          <p:nvPr>
            <p:ph type="subTitle" idx="1"/>
            <p:custDataLst>
              <p:tags r:id="rId2"/>
            </p:custDataLst>
          </p:nvPr>
        </p:nvSpPr>
        <p:spPr/>
        <p:txBody>
          <a:bodyPr/>
          <a:lstStyle/>
          <a:p>
            <a:r>
              <a:rPr lang="en-US" dirty="0" smtClean="0"/>
              <a:t>Today’s information sources are a largely unstructured collection of HTML web pages and PDF documents</a:t>
            </a:r>
            <a:endParaRPr lang="en-US" dirty="0"/>
          </a:p>
        </p:txBody>
      </p:sp>
      <p:sp>
        <p:nvSpPr>
          <p:cNvPr id="4" name="Rectangle 3"/>
          <p:cNvSpPr/>
          <p:nvPr>
            <p:custDataLst>
              <p:tags r:id="rId3"/>
            </p:custDataLst>
          </p:nvPr>
        </p:nvSpPr>
        <p:spPr>
          <a:xfrm>
            <a:off x="6324600" y="5562600"/>
            <a:ext cx="2819400" cy="1295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custDataLst>
              <p:tags r:id="rId4"/>
            </p:custDataLst>
          </p:nvPr>
        </p:nvSpPr>
        <p:spPr>
          <a:xfrm>
            <a:off x="0" y="5562600"/>
            <a:ext cx="2819400" cy="1295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custDataLst>
              <p:tags r:id="rId5"/>
            </p:custDataLst>
          </p:nvPr>
        </p:nvSpPr>
        <p:spPr>
          <a:xfrm>
            <a:off x="228600" y="6412468"/>
            <a:ext cx="8686800" cy="369332"/>
          </a:xfrm>
          <a:prstGeom prst="rect">
            <a:avLst/>
          </a:prstGeom>
          <a:noFill/>
        </p:spPr>
        <p:txBody>
          <a:bodyPr wrap="square" rtlCol="0">
            <a:spAutoFit/>
          </a:bodyPr>
          <a:lstStyle/>
          <a:p>
            <a:pPr algn="ctr"/>
            <a:r>
              <a:rPr lang="en-US" dirty="0" smtClean="0"/>
              <a:t>Architecture       Inference	 Power	 </a:t>
            </a:r>
            <a:r>
              <a:rPr lang="en-US" b="1" dirty="0" smtClean="0"/>
              <a:t> Semantic Web</a:t>
            </a:r>
            <a:r>
              <a:rPr lang="en-US" dirty="0" smtClean="0"/>
              <a:t>	Security &amp; Privacy	   Attention</a:t>
            </a:r>
            <a:endParaRPr lang="en-US" dirty="0"/>
          </a:p>
        </p:txBody>
      </p:sp>
    </p:spTree>
  </p:cSld>
  <p:clrMapOvr>
    <a:masterClrMapping/>
  </p:clrMapOvr>
  <p:transition spd="med" advTm="14570">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US" dirty="0" smtClean="0"/>
              <a:t>Challenge of discovery, </a:t>
            </a:r>
            <a:r>
              <a:rPr lang="en-US" dirty="0" smtClean="0"/>
              <a:t>sharing</a:t>
            </a:r>
            <a:endParaRPr lang="en-US" dirty="0"/>
          </a:p>
        </p:txBody>
      </p:sp>
      <p:sp>
        <p:nvSpPr>
          <p:cNvPr id="4" name="Slide Number Placeholder 3"/>
          <p:cNvSpPr>
            <a:spLocks noGrp="1"/>
          </p:cNvSpPr>
          <p:nvPr>
            <p:ph type="sldNum" sz="quarter" idx="12"/>
            <p:custDataLst>
              <p:tags r:id="rId3"/>
            </p:custDataLst>
          </p:nvPr>
        </p:nvSpPr>
        <p:spPr/>
        <p:txBody>
          <a:bodyPr/>
          <a:lstStyle/>
          <a:p>
            <a:fld id="{B72D1917-259D-4232-B42C-EAC33CA2F09A}" type="slidenum">
              <a:rPr lang="en-US" smtClean="0"/>
              <a:pPr/>
              <a:t>17</a:t>
            </a:fld>
            <a:endParaRPr lang="en-US"/>
          </a:p>
        </p:txBody>
      </p:sp>
      <p:grpSp>
        <p:nvGrpSpPr>
          <p:cNvPr id="8" name="Group 7"/>
          <p:cNvGrpSpPr/>
          <p:nvPr>
            <p:custDataLst>
              <p:tags r:id="rId4"/>
            </p:custDataLst>
          </p:nvPr>
        </p:nvGrpSpPr>
        <p:grpSpPr>
          <a:xfrm>
            <a:off x="4324288" y="838200"/>
            <a:ext cx="3219512" cy="4267200"/>
            <a:chOff x="609600" y="1828800"/>
            <a:chExt cx="2895600" cy="3886200"/>
          </a:xfrm>
          <a:effectLst>
            <a:outerShdw blurRad="431800" dist="139700" dir="2700000" algn="tl" rotWithShape="0">
              <a:prstClr val="black">
                <a:alpha val="40000"/>
              </a:prstClr>
            </a:outerShdw>
          </a:effectLst>
        </p:grpSpPr>
        <p:sp>
          <p:nvSpPr>
            <p:cNvPr id="7" name="Rectangle 6"/>
            <p:cNvSpPr/>
            <p:nvPr>
              <p:custDataLst>
                <p:tags r:id="rId11"/>
              </p:custDataLst>
            </p:nvPr>
          </p:nvSpPr>
          <p:spPr>
            <a:xfrm>
              <a:off x="609600" y="1828800"/>
              <a:ext cx="152400" cy="388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p:cNvPicPr>
              <a:picLocks noChangeAspect="1" noChangeArrowheads="1"/>
            </p:cNvPicPr>
            <p:nvPr>
              <p:custDataLst>
                <p:tags r:id="rId12"/>
              </p:custDataLst>
            </p:nvPr>
          </p:nvPicPr>
          <p:blipFill>
            <a:blip r:embed="rId14" cstate="print"/>
            <a:srcRect l="751" t="16819" r="36667" b="5200"/>
            <a:stretch>
              <a:fillRect/>
            </a:stretch>
          </p:blipFill>
          <p:spPr bwMode="auto">
            <a:xfrm>
              <a:off x="643936" y="1828800"/>
              <a:ext cx="2861264" cy="3886200"/>
            </a:xfrm>
            <a:prstGeom prst="rect">
              <a:avLst/>
            </a:prstGeom>
            <a:ln>
              <a:noFill/>
            </a:ln>
            <a:effectLst/>
          </p:spPr>
        </p:pic>
      </p:grpSp>
      <p:pic>
        <p:nvPicPr>
          <p:cNvPr id="1026" name="Picture 2"/>
          <p:cNvPicPr>
            <a:picLocks noChangeAspect="1" noChangeArrowheads="1"/>
          </p:cNvPicPr>
          <p:nvPr>
            <p:custDataLst>
              <p:tags r:id="rId5"/>
            </p:custDataLst>
          </p:nvPr>
        </p:nvPicPr>
        <p:blipFill>
          <a:blip r:embed="rId15" cstate="print"/>
          <a:srcRect/>
          <a:stretch>
            <a:fillRect/>
          </a:stretch>
        </p:blipFill>
        <p:spPr bwMode="auto">
          <a:xfrm>
            <a:off x="5538628" y="2514600"/>
            <a:ext cx="3367628" cy="3048000"/>
          </a:xfrm>
          <a:prstGeom prst="rect">
            <a:avLst/>
          </a:prstGeom>
          <a:ln>
            <a:noFill/>
          </a:ln>
          <a:effectLst>
            <a:outerShdw blurRad="292100" dist="139700" dir="2700000" algn="tl" rotWithShape="0">
              <a:srgbClr val="333333">
                <a:alpha val="65000"/>
              </a:srgbClr>
            </a:outerShdw>
          </a:effectLst>
        </p:spPr>
      </p:pic>
      <p:pic>
        <p:nvPicPr>
          <p:cNvPr id="1028" name="Picture 4"/>
          <p:cNvPicPr>
            <a:picLocks noChangeAspect="1" noChangeArrowheads="1"/>
          </p:cNvPicPr>
          <p:nvPr>
            <p:custDataLst>
              <p:tags r:id="rId6"/>
            </p:custDataLst>
          </p:nvPr>
        </p:nvPicPr>
        <p:blipFill>
          <a:blip r:embed="rId16" cstate="print"/>
          <a:srcRect/>
          <a:stretch>
            <a:fillRect/>
          </a:stretch>
        </p:blipFill>
        <p:spPr bwMode="auto">
          <a:xfrm>
            <a:off x="228599" y="838200"/>
            <a:ext cx="3202209" cy="4343400"/>
          </a:xfrm>
          <a:prstGeom prst="rect">
            <a:avLst/>
          </a:prstGeom>
          <a:ln>
            <a:noFill/>
          </a:ln>
          <a:effectLst>
            <a:outerShdw blurRad="292100" dist="139700" dir="2700000" algn="tl" rotWithShape="0">
              <a:srgbClr val="333333">
                <a:alpha val="65000"/>
              </a:srgbClr>
            </a:outerShdw>
          </a:effectLst>
        </p:spPr>
      </p:pic>
      <p:pic>
        <p:nvPicPr>
          <p:cNvPr id="1029" name="Picture 5"/>
          <p:cNvPicPr>
            <a:picLocks noChangeAspect="1" noChangeArrowheads="1"/>
          </p:cNvPicPr>
          <p:nvPr>
            <p:custDataLst>
              <p:tags r:id="rId7"/>
            </p:custDataLst>
          </p:nvPr>
        </p:nvPicPr>
        <p:blipFill>
          <a:blip r:embed="rId17" cstate="print"/>
          <a:srcRect/>
          <a:stretch>
            <a:fillRect/>
          </a:stretch>
        </p:blipFill>
        <p:spPr bwMode="auto">
          <a:xfrm>
            <a:off x="762000" y="2057400"/>
            <a:ext cx="3196590" cy="4457700"/>
          </a:xfrm>
          <a:prstGeom prst="rect">
            <a:avLst/>
          </a:prstGeom>
          <a:ln>
            <a:noFill/>
          </a:ln>
          <a:effectLst>
            <a:outerShdw blurRad="292100" dist="139700" dir="2700000" algn="tl" rotWithShape="0">
              <a:srgbClr val="333333">
                <a:alpha val="65000"/>
              </a:srgbClr>
            </a:outerShdw>
          </a:effectLst>
        </p:spPr>
      </p:pic>
      <p:sp>
        <p:nvSpPr>
          <p:cNvPr id="11" name="TextBox 10"/>
          <p:cNvSpPr txBox="1"/>
          <p:nvPr>
            <p:custDataLst>
              <p:tags r:id="rId8"/>
            </p:custDataLst>
          </p:nvPr>
        </p:nvSpPr>
        <p:spPr>
          <a:xfrm>
            <a:off x="4114800" y="5747368"/>
            <a:ext cx="5029200" cy="461665"/>
          </a:xfrm>
          <a:prstGeom prst="rect">
            <a:avLst/>
          </a:prstGeom>
          <a:noFill/>
          <a:effectLst>
            <a:outerShdw blurRad="88900" dist="38100" dir="2700000" algn="tl" rotWithShape="0">
              <a:prstClr val="black">
                <a:alpha val="40000"/>
              </a:prstClr>
            </a:outerShdw>
          </a:effectLst>
        </p:spPr>
        <p:txBody>
          <a:bodyPr wrap="square" rtlCol="0">
            <a:spAutoFit/>
          </a:bodyPr>
          <a:lstStyle/>
          <a:p>
            <a:pPr>
              <a:spcAft>
                <a:spcPts val="600"/>
              </a:spcAft>
            </a:pPr>
            <a:r>
              <a:rPr lang="en-US" sz="2400" dirty="0" smtClean="0"/>
              <a:t>200GB of SEC filings today (15M pages)</a:t>
            </a:r>
          </a:p>
        </p:txBody>
      </p:sp>
      <p:sp>
        <p:nvSpPr>
          <p:cNvPr id="12" name="TextBox 11"/>
          <p:cNvSpPr txBox="1"/>
          <p:nvPr>
            <p:custDataLst>
              <p:tags r:id="rId9"/>
            </p:custDataLst>
          </p:nvPr>
        </p:nvSpPr>
        <p:spPr>
          <a:xfrm>
            <a:off x="4495800" y="5747368"/>
            <a:ext cx="4267200" cy="461665"/>
          </a:xfrm>
          <a:prstGeom prst="rect">
            <a:avLst/>
          </a:prstGeom>
          <a:noFill/>
          <a:effectLst>
            <a:outerShdw blurRad="88900" dist="38100" dir="2700000" algn="tl" rotWithShape="0">
              <a:prstClr val="black">
                <a:alpha val="40000"/>
              </a:prstClr>
            </a:outerShdw>
          </a:effectLst>
        </p:spPr>
        <p:txBody>
          <a:bodyPr wrap="square" rtlCol="0">
            <a:spAutoFit/>
          </a:bodyPr>
          <a:lstStyle/>
          <a:p>
            <a:pPr>
              <a:spcAft>
                <a:spcPts val="600"/>
              </a:spcAft>
            </a:pPr>
            <a:r>
              <a:rPr lang="en-US" sz="2400" dirty="0" smtClean="0"/>
              <a:t>SEC reviewed just 16% in 2002</a:t>
            </a:r>
            <a:endParaRPr lang="en-US" sz="2400" dirty="0"/>
          </a:p>
        </p:txBody>
      </p:sp>
      <p:sp>
        <p:nvSpPr>
          <p:cNvPr id="13" name="TextBox 12"/>
          <p:cNvSpPr txBox="1"/>
          <p:nvPr>
            <p:custDataLst>
              <p:tags r:id="rId10"/>
            </p:custDataLst>
          </p:nvPr>
        </p:nvSpPr>
        <p:spPr>
          <a:xfrm>
            <a:off x="4495800" y="5747368"/>
            <a:ext cx="4267200" cy="461665"/>
          </a:xfrm>
          <a:prstGeom prst="rect">
            <a:avLst/>
          </a:prstGeom>
          <a:noFill/>
          <a:effectLst>
            <a:outerShdw blurRad="88900" dist="38100" dir="2700000" algn="tl" rotWithShape="0">
              <a:prstClr val="black">
                <a:alpha val="40000"/>
              </a:prstClr>
            </a:outerShdw>
          </a:effectLst>
        </p:spPr>
        <p:txBody>
          <a:bodyPr wrap="square" rtlCol="0">
            <a:spAutoFit/>
          </a:bodyPr>
          <a:lstStyle/>
          <a:p>
            <a:pPr>
              <a:spcAft>
                <a:spcPts val="600"/>
              </a:spcAft>
            </a:pPr>
            <a:r>
              <a:rPr lang="en-US" sz="2400" dirty="0" smtClean="0"/>
              <a:t>35GB of SEC filings in late 90’s</a:t>
            </a:r>
          </a:p>
        </p:txBody>
      </p:sp>
    </p:spTree>
    <p:custDataLst>
      <p:tags r:id="rId1"/>
    </p:custDataLst>
  </p:cSld>
  <p:clrMapOvr>
    <a:masterClrMapping/>
  </p:clrMapOvr>
  <p:transition spd="med" advTm="194268">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9"/>
                                        </p:tgtEl>
                                        <p:attrNameLst>
                                          <p:attrName>style.visibility</p:attrName>
                                        </p:attrNameLst>
                                      </p:cBhvr>
                                      <p:to>
                                        <p:strVal val="visible"/>
                                      </p:to>
                                    </p:set>
                                    <p:animEffect transition="in" filter="fade">
                                      <p:cBhvr>
                                        <p:cTn id="7" dur="500"/>
                                        <p:tgtEl>
                                          <p:spTgt spid="10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1000"/>
                                        <p:tgtEl>
                                          <p:spTgt spid="13"/>
                                        </p:tgtEl>
                                      </p:cBhvr>
                                    </p:animEffect>
                                    <p:set>
                                      <p:cBhvr>
                                        <p:cTn id="22" dur="1" fill="hold">
                                          <p:stCondLst>
                                            <p:cond delay="999"/>
                                          </p:stCondLst>
                                        </p:cTn>
                                        <p:tgtEl>
                                          <p:spTgt spid="13"/>
                                        </p:tgtEl>
                                        <p:attrNameLst>
                                          <p:attrName>style.visibility</p:attrName>
                                        </p:attrNameLst>
                                      </p:cBhvr>
                                      <p:to>
                                        <p:strVal val="hidden"/>
                                      </p:to>
                                    </p:se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grpId="1" nodeType="clickEffect">
                                  <p:stCondLst>
                                    <p:cond delay="0"/>
                                  </p:stCondLst>
                                  <p:childTnLst>
                                    <p:animEffect transition="out" filter="fade">
                                      <p:cBhvr>
                                        <p:cTn id="30" dur="1000"/>
                                        <p:tgtEl>
                                          <p:spTgt spid="12"/>
                                        </p:tgtEl>
                                      </p:cBhvr>
                                    </p:animEffect>
                                    <p:set>
                                      <p:cBhvr>
                                        <p:cTn id="31" dur="1" fill="hold">
                                          <p:stCondLst>
                                            <p:cond delay="999"/>
                                          </p:stCondLst>
                                        </p:cTn>
                                        <p:tgtEl>
                                          <p:spTgt spid="12"/>
                                        </p:tgtEl>
                                        <p:attrNameLst>
                                          <p:attrName>style.visibility</p:attrName>
                                        </p:attrNameLst>
                                      </p:cBhvr>
                                      <p:to>
                                        <p:strVal val="hidden"/>
                                      </p:to>
                                    </p:set>
                                  </p:childTnLst>
                                </p:cTn>
                              </p:par>
                            </p:childTnLst>
                          </p:cTn>
                        </p:par>
                        <p:par>
                          <p:cTn id="32" fill="hold">
                            <p:stCondLst>
                              <p:cond delay="1000"/>
                            </p:stCondLst>
                            <p:childTnLst>
                              <p:par>
                                <p:cTn id="33" presetID="10"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026"/>
                                        </p:tgtEl>
                                        <p:attrNameLst>
                                          <p:attrName>style.visibility</p:attrName>
                                        </p:attrNameLst>
                                      </p:cBhvr>
                                      <p:to>
                                        <p:strVal val="visible"/>
                                      </p:to>
                                    </p:set>
                                    <p:animEffect transition="in" filter="fade">
                                      <p:cBhvr>
                                        <p:cTn id="40"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2" grpId="1"/>
      <p:bldP spid="13" grpId="0"/>
      <p:bldP spid="13"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XBRL Example (Simplified)</a:t>
            </a:r>
            <a:endParaRPr lang="en-US" dirty="0"/>
          </a:p>
        </p:txBody>
      </p:sp>
      <p:sp>
        <p:nvSpPr>
          <p:cNvPr id="3" name="Content Placeholder 2"/>
          <p:cNvSpPr>
            <a:spLocks noGrp="1"/>
          </p:cNvSpPr>
          <p:nvPr>
            <p:ph idx="1"/>
          </p:nvPr>
        </p:nvSpPr>
        <p:spPr>
          <a:xfrm>
            <a:off x="76200" y="1143000"/>
            <a:ext cx="8991600" cy="5562600"/>
          </a:xfrm>
        </p:spPr>
        <p:txBody>
          <a:bodyPr>
            <a:noAutofit/>
          </a:bodyPr>
          <a:lstStyle/>
          <a:p>
            <a:pPr marL="0" indent="0">
              <a:buNone/>
            </a:pPr>
            <a:r>
              <a:rPr lang="en-US" sz="2500" b="1" dirty="0" smtClean="0"/>
              <a:t>&lt;</a:t>
            </a:r>
            <a:r>
              <a:rPr lang="en-US" sz="2500" b="1" dirty="0" err="1" smtClean="0"/>
              <a:t>ifrs-gp:OtherOperatingIncomeTotalFinancialInstitutions</a:t>
            </a:r>
            <a:r>
              <a:rPr lang="en-US" sz="2500" dirty="0" smtClean="0"/>
              <a:t> </a:t>
            </a:r>
            <a:br>
              <a:rPr lang="en-US" sz="2500" dirty="0" smtClean="0"/>
            </a:br>
            <a:r>
              <a:rPr lang="en-US" sz="2500" dirty="0" smtClean="0"/>
              <a:t>     decimals="0" </a:t>
            </a:r>
            <a:r>
              <a:rPr lang="en-US" sz="2500" dirty="0" err="1" smtClean="0"/>
              <a:t>unitRef</a:t>
            </a:r>
            <a:r>
              <a:rPr lang="en-US" sz="2500" dirty="0" smtClean="0"/>
              <a:t>="EUR</a:t>
            </a:r>
            <a:r>
              <a:rPr lang="en-US" sz="2500" dirty="0" smtClean="0"/>
              <a:t>"</a:t>
            </a:r>
            <a:r>
              <a:rPr lang="en-US" sz="2500" b="1" dirty="0" smtClean="0"/>
              <a:t>&gt;</a:t>
            </a:r>
            <a:r>
              <a:rPr lang="en-US" sz="2500" b="1" dirty="0" smtClean="0"/>
              <a:t/>
            </a:r>
            <a:br>
              <a:rPr lang="en-US" sz="2500" b="1" dirty="0" smtClean="0"/>
            </a:br>
            <a:r>
              <a:rPr lang="en-US" sz="2500" b="1" dirty="0" smtClean="0"/>
              <a:t>	</a:t>
            </a:r>
            <a:r>
              <a:rPr lang="en-US" sz="2500" dirty="0" smtClean="0"/>
              <a:t>38679000000</a:t>
            </a:r>
            <a:br>
              <a:rPr lang="en-US" sz="2500" dirty="0" smtClean="0"/>
            </a:br>
            <a:r>
              <a:rPr lang="en-US" sz="2500" b="1" dirty="0" smtClean="0"/>
              <a:t>&lt;/</a:t>
            </a:r>
            <a:r>
              <a:rPr lang="en-US" sz="2500" b="1" dirty="0" err="1" smtClean="0"/>
              <a:t>ifrs-gp:OtherOperatingIncomeTotalFinancialInstitutions</a:t>
            </a:r>
            <a:r>
              <a:rPr lang="en-US" sz="2500" b="1" dirty="0" smtClean="0"/>
              <a:t>&gt;</a:t>
            </a:r>
            <a:r>
              <a:rPr lang="en-US" sz="2500" dirty="0" smtClean="0"/>
              <a:t> </a:t>
            </a:r>
            <a:r>
              <a:rPr lang="en-US" sz="2500" dirty="0" smtClean="0"/>
              <a:t/>
            </a:r>
            <a:br>
              <a:rPr lang="en-US" sz="2500" dirty="0" smtClean="0"/>
            </a:br>
            <a:r>
              <a:rPr lang="en-US" sz="2500" b="1" dirty="0" smtClean="0"/>
              <a:t>&lt;</a:t>
            </a:r>
            <a:r>
              <a:rPr lang="en-US" sz="2500" b="1" dirty="0" err="1" smtClean="0"/>
              <a:t>ifrs-gp:OtherAdministrativeExpenses</a:t>
            </a:r>
            <a:r>
              <a:rPr lang="en-US" sz="2500" dirty="0" smtClean="0"/>
              <a:t/>
            </a:r>
            <a:br>
              <a:rPr lang="en-US" sz="2500" dirty="0" smtClean="0"/>
            </a:br>
            <a:r>
              <a:rPr lang="en-US" sz="2500" dirty="0" smtClean="0"/>
              <a:t>     decimals</a:t>
            </a:r>
            <a:r>
              <a:rPr lang="en-US" sz="2500" dirty="0" smtClean="0"/>
              <a:t>="0" </a:t>
            </a:r>
            <a:r>
              <a:rPr lang="en-US" sz="2500" dirty="0" err="1" smtClean="0"/>
              <a:t>unitRef</a:t>
            </a:r>
            <a:r>
              <a:rPr lang="en-US" sz="2500" dirty="0" smtClean="0"/>
              <a:t>="EUR</a:t>
            </a:r>
            <a:r>
              <a:rPr lang="en-US" sz="2500" dirty="0" smtClean="0"/>
              <a:t>"</a:t>
            </a:r>
            <a:r>
              <a:rPr lang="en-US" sz="2500" b="1" dirty="0" smtClean="0"/>
              <a:t>&gt;</a:t>
            </a:r>
            <a:r>
              <a:rPr lang="en-US" sz="2500" b="1" dirty="0" smtClean="0"/>
              <a:t/>
            </a:r>
            <a:br>
              <a:rPr lang="en-US" sz="2500" b="1" dirty="0" smtClean="0"/>
            </a:br>
            <a:r>
              <a:rPr lang="en-US" sz="2500" b="1" dirty="0" smtClean="0"/>
              <a:t>	</a:t>
            </a:r>
            <a:r>
              <a:rPr lang="en-US" sz="2500" dirty="0" smtClean="0"/>
              <a:t>35996000000</a:t>
            </a:r>
            <a:br>
              <a:rPr lang="en-US" sz="2500" dirty="0" smtClean="0"/>
            </a:br>
            <a:r>
              <a:rPr lang="en-US" sz="2500" b="1" dirty="0" smtClean="0"/>
              <a:t>&lt;/</a:t>
            </a:r>
            <a:r>
              <a:rPr lang="en-US" sz="2500" b="1" dirty="0" err="1" smtClean="0"/>
              <a:t>ifrs-gp:OtherAdministrativeExpenses</a:t>
            </a:r>
            <a:r>
              <a:rPr lang="en-US" sz="2500" b="1" dirty="0" smtClean="0"/>
              <a:t>&gt;</a:t>
            </a:r>
            <a:r>
              <a:rPr lang="en-US" sz="2500" dirty="0" smtClean="0"/>
              <a:t> </a:t>
            </a:r>
            <a:r>
              <a:rPr lang="en-US" sz="2500" dirty="0" smtClean="0"/>
              <a:t/>
            </a:r>
            <a:br>
              <a:rPr lang="en-US" sz="2500" dirty="0" smtClean="0"/>
            </a:br>
            <a:r>
              <a:rPr lang="en-US" sz="2500" b="1" dirty="0" smtClean="0"/>
              <a:t>&lt;</a:t>
            </a:r>
            <a:r>
              <a:rPr lang="en-US" sz="2500" b="1" dirty="0" err="1" smtClean="0"/>
              <a:t>ifrs-gp:OtherOperatingExpenses</a:t>
            </a:r>
            <a:r>
              <a:rPr lang="en-US" sz="2500" dirty="0" smtClean="0"/>
              <a:t/>
            </a:r>
            <a:br>
              <a:rPr lang="en-US" sz="2500" dirty="0" smtClean="0"/>
            </a:br>
            <a:r>
              <a:rPr lang="en-US" sz="2500" dirty="0" smtClean="0"/>
              <a:t>     decimals</a:t>
            </a:r>
            <a:r>
              <a:rPr lang="en-US" sz="2500" dirty="0" smtClean="0"/>
              <a:t>="0" </a:t>
            </a:r>
            <a:r>
              <a:rPr lang="en-US" sz="2500" dirty="0" err="1" smtClean="0"/>
              <a:t>unitRef</a:t>
            </a:r>
            <a:r>
              <a:rPr lang="en-US" sz="2500" dirty="0" smtClean="0"/>
              <a:t>="EUR</a:t>
            </a:r>
            <a:r>
              <a:rPr lang="en-US" sz="2500" dirty="0" smtClean="0"/>
              <a:t>"</a:t>
            </a:r>
            <a:r>
              <a:rPr lang="en-US" sz="2500" b="1" dirty="0" smtClean="0"/>
              <a:t>&gt;</a:t>
            </a:r>
            <a:br>
              <a:rPr lang="en-US" sz="2500" b="1" dirty="0" smtClean="0"/>
            </a:br>
            <a:r>
              <a:rPr lang="en-US" sz="2500" b="1" dirty="0" smtClean="0"/>
              <a:t>	</a:t>
            </a:r>
            <a:r>
              <a:rPr lang="en-US" sz="2500" dirty="0" smtClean="0"/>
              <a:t>870000000</a:t>
            </a:r>
            <a:br>
              <a:rPr lang="en-US" sz="2500" dirty="0" smtClean="0"/>
            </a:br>
            <a:r>
              <a:rPr lang="en-US" sz="2500" b="1" dirty="0" smtClean="0"/>
              <a:t>&lt;/</a:t>
            </a:r>
            <a:r>
              <a:rPr lang="en-US" sz="2500" b="1" dirty="0" err="1" smtClean="0"/>
              <a:t>ifrs-gp:OtherOperatingExpenses</a:t>
            </a:r>
            <a:r>
              <a:rPr lang="en-US" sz="2500" b="1" dirty="0" smtClean="0"/>
              <a:t>&gt;</a:t>
            </a:r>
            <a:r>
              <a:rPr lang="en-US" sz="2500" dirty="0" smtClean="0"/>
              <a:t> </a:t>
            </a:r>
            <a:r>
              <a:rPr lang="en-US" sz="2500" dirty="0" smtClean="0"/>
              <a:t/>
            </a:r>
            <a:br>
              <a:rPr lang="en-US" sz="2500" dirty="0" smtClean="0"/>
            </a:br>
            <a:r>
              <a:rPr lang="en-US" sz="2500" dirty="0" smtClean="0"/>
              <a:t>... </a:t>
            </a:r>
            <a:endParaRPr lang="en-US" sz="2500" dirty="0"/>
          </a:p>
        </p:txBody>
      </p:sp>
      <p:sp>
        <p:nvSpPr>
          <p:cNvPr id="4" name="Slide Number Placeholder 3"/>
          <p:cNvSpPr>
            <a:spLocks noGrp="1"/>
          </p:cNvSpPr>
          <p:nvPr>
            <p:ph type="sldNum" sz="quarter" idx="12"/>
          </p:nvPr>
        </p:nvSpPr>
        <p:spPr/>
        <p:txBody>
          <a:bodyPr/>
          <a:lstStyle/>
          <a:p>
            <a:fld id="{B72D1917-259D-4232-B42C-EAC33CA2F09A}" type="slidenum">
              <a:rPr lang="en-US" smtClean="0"/>
              <a:pPr/>
              <a:t>18</a:t>
            </a:fld>
            <a:endParaRPr lang="en-US"/>
          </a:p>
        </p:txBody>
      </p:sp>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p:txBody>
          <a:bodyPr/>
          <a:lstStyle/>
          <a:p>
            <a:r>
              <a:rPr lang="en-US" dirty="0" smtClean="0"/>
              <a:t>Security and Privacy</a:t>
            </a:r>
            <a:endParaRPr lang="en-US" dirty="0"/>
          </a:p>
        </p:txBody>
      </p:sp>
      <p:sp>
        <p:nvSpPr>
          <p:cNvPr id="3" name="Subtitle 2"/>
          <p:cNvSpPr>
            <a:spLocks noGrp="1"/>
          </p:cNvSpPr>
          <p:nvPr>
            <p:ph type="subTitle" idx="1"/>
            <p:custDataLst>
              <p:tags r:id="rId2"/>
            </p:custDataLst>
          </p:nvPr>
        </p:nvSpPr>
        <p:spPr/>
        <p:txBody>
          <a:bodyPr/>
          <a:lstStyle/>
          <a:p>
            <a:r>
              <a:rPr lang="en-US" dirty="0" smtClean="0"/>
              <a:t>With guidance from </a:t>
            </a:r>
            <a:br>
              <a:rPr lang="en-US" dirty="0" smtClean="0"/>
            </a:br>
            <a:r>
              <a:rPr lang="en-US" dirty="0" err="1" smtClean="0"/>
              <a:t>Hovav</a:t>
            </a:r>
            <a:r>
              <a:rPr lang="en-US" dirty="0" smtClean="0"/>
              <a:t> </a:t>
            </a:r>
            <a:r>
              <a:rPr lang="en-US" dirty="0" err="1" smtClean="0"/>
              <a:t>Shacham</a:t>
            </a:r>
            <a:r>
              <a:rPr lang="en-US" dirty="0" smtClean="0"/>
              <a:t/>
            </a:r>
            <a:br>
              <a:rPr lang="en-US" dirty="0" smtClean="0"/>
            </a:br>
            <a:r>
              <a:rPr lang="en-US" dirty="0" smtClean="0"/>
              <a:t>CSE, UC San Diego</a:t>
            </a:r>
            <a:endParaRPr lang="en-US" dirty="0"/>
          </a:p>
        </p:txBody>
      </p:sp>
      <p:sp>
        <p:nvSpPr>
          <p:cNvPr id="4" name="Rectangle 3"/>
          <p:cNvSpPr/>
          <p:nvPr>
            <p:custDataLst>
              <p:tags r:id="rId3"/>
            </p:custDataLst>
          </p:nvPr>
        </p:nvSpPr>
        <p:spPr>
          <a:xfrm>
            <a:off x="6324600" y="5562600"/>
            <a:ext cx="2819400" cy="1295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custDataLst>
              <p:tags r:id="rId4"/>
            </p:custDataLst>
          </p:nvPr>
        </p:nvSpPr>
        <p:spPr>
          <a:xfrm>
            <a:off x="0" y="5562600"/>
            <a:ext cx="2819400" cy="1295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custDataLst>
              <p:tags r:id="rId5"/>
            </p:custDataLst>
          </p:nvPr>
        </p:nvSpPr>
        <p:spPr>
          <a:xfrm>
            <a:off x="228600" y="6412468"/>
            <a:ext cx="8686800" cy="369332"/>
          </a:xfrm>
          <a:prstGeom prst="rect">
            <a:avLst/>
          </a:prstGeom>
          <a:noFill/>
        </p:spPr>
        <p:txBody>
          <a:bodyPr wrap="square" rtlCol="0">
            <a:spAutoFit/>
          </a:bodyPr>
          <a:lstStyle/>
          <a:p>
            <a:pPr algn="ctr"/>
            <a:r>
              <a:rPr lang="en-US" dirty="0" smtClean="0"/>
              <a:t>Architecture       Inference	 Power	  Semantic Web	</a:t>
            </a:r>
            <a:r>
              <a:rPr lang="en-US" b="1" dirty="0" smtClean="0"/>
              <a:t>Security &amp; Privacy</a:t>
            </a:r>
            <a:r>
              <a:rPr lang="en-US" dirty="0" smtClean="0"/>
              <a:t>	   Attention</a:t>
            </a:r>
            <a:endParaRPr lang="en-US" dirty="0"/>
          </a:p>
        </p:txBody>
      </p:sp>
    </p:spTree>
  </p:cSld>
  <p:clrMapOvr>
    <a:masterClrMapping/>
  </p:clrMapOvr>
  <p:transition spd="med" advTm="13432">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Very Hard Problems</a:t>
            </a:r>
            <a:endParaRPr lang="en-US" dirty="0"/>
          </a:p>
        </p:txBody>
      </p:sp>
      <p:sp>
        <p:nvSpPr>
          <p:cNvPr id="3" name="Content Placeholder 2"/>
          <p:cNvSpPr>
            <a:spLocks noGrp="1"/>
          </p:cNvSpPr>
          <p:nvPr>
            <p:ph idx="1"/>
            <p:custDataLst>
              <p:tags r:id="rId2"/>
            </p:custDataLst>
          </p:nvPr>
        </p:nvSpPr>
        <p:spPr>
          <a:xfrm>
            <a:off x="152400" y="1143000"/>
            <a:ext cx="8915400" cy="5715000"/>
          </a:xfrm>
        </p:spPr>
        <p:txBody>
          <a:bodyPr>
            <a:normAutofit/>
          </a:bodyPr>
          <a:lstStyle/>
          <a:p>
            <a:r>
              <a:rPr lang="en-US" dirty="0" smtClean="0"/>
              <a:t>Cannot secure or tamper-proof sensors</a:t>
            </a:r>
          </a:p>
          <a:p>
            <a:pPr lvl="1"/>
            <a:r>
              <a:rPr lang="en-US" dirty="0" smtClean="0"/>
              <a:t>expensive to “harden”, still must be exposed world</a:t>
            </a:r>
          </a:p>
          <a:p>
            <a:pPr lvl="1"/>
            <a:r>
              <a:rPr lang="en-US" dirty="0" smtClean="0"/>
              <a:t>can attempt to </a:t>
            </a:r>
            <a:r>
              <a:rPr lang="en-US" i="1" dirty="0" smtClean="0"/>
              <a:t>detect</a:t>
            </a:r>
            <a:r>
              <a:rPr lang="en-US" dirty="0" smtClean="0"/>
              <a:t> suspect </a:t>
            </a:r>
            <a:r>
              <a:rPr lang="en-US" dirty="0" smtClean="0"/>
              <a:t>data (unusual patterns)</a:t>
            </a:r>
            <a:endParaRPr lang="en-US" dirty="0" smtClean="0"/>
          </a:p>
          <a:p>
            <a:r>
              <a:rPr lang="en-US" dirty="0" smtClean="0"/>
              <a:t>Hard to achieve privacy through </a:t>
            </a:r>
            <a:r>
              <a:rPr lang="en-US" i="1" dirty="0" err="1" smtClean="0"/>
              <a:t>anonymization</a:t>
            </a:r>
            <a:endParaRPr lang="en-US" i="1" dirty="0" smtClean="0"/>
          </a:p>
          <a:p>
            <a:pPr lvl="1"/>
            <a:r>
              <a:rPr lang="en-US" i="1" dirty="0" smtClean="0"/>
              <a:t>k</a:t>
            </a:r>
            <a:r>
              <a:rPr lang="en-US" dirty="0" smtClean="0"/>
              <a:t>-anonymity </a:t>
            </a:r>
            <a:r>
              <a:rPr lang="en-US" dirty="0" smtClean="0"/>
              <a:t>asserts </a:t>
            </a:r>
            <a:r>
              <a:rPr lang="en-US" dirty="0" smtClean="0"/>
              <a:t>that </a:t>
            </a:r>
            <a:r>
              <a:rPr lang="en-US" i="1" dirty="0" smtClean="0"/>
              <a:t>k </a:t>
            </a:r>
            <a:r>
              <a:rPr lang="en-US" dirty="0" smtClean="0"/>
              <a:t>pieces of personal data needed to uncover identity [Sweeney, 2002]</a:t>
            </a:r>
          </a:p>
          <a:p>
            <a:pPr lvl="1"/>
            <a:r>
              <a:rPr lang="en-US" i="1" dirty="0" smtClean="0"/>
              <a:t>k</a:t>
            </a:r>
            <a:r>
              <a:rPr lang="en-US" dirty="0" smtClean="0"/>
              <a:t> is often lower than calculated due to </a:t>
            </a:r>
            <a:r>
              <a:rPr lang="en-US" dirty="0" smtClean="0"/>
              <a:t>structure of </a:t>
            </a:r>
            <a:r>
              <a:rPr lang="en-US" dirty="0" smtClean="0"/>
              <a:t>data sources [Narayanan &amp; </a:t>
            </a:r>
            <a:r>
              <a:rPr lang="en-US" dirty="0" err="1" smtClean="0"/>
              <a:t>Shmatikov</a:t>
            </a:r>
            <a:r>
              <a:rPr lang="en-US" dirty="0" smtClean="0"/>
              <a:t>, 2008]</a:t>
            </a:r>
          </a:p>
          <a:p>
            <a:r>
              <a:rPr lang="en-US" dirty="0" smtClean="0"/>
              <a:t>How about we </a:t>
            </a:r>
            <a:r>
              <a:rPr lang="en-US" i="1" dirty="0" smtClean="0"/>
              <a:t>encrypt</a:t>
            </a:r>
            <a:r>
              <a:rPr lang="en-US" dirty="0" smtClean="0"/>
              <a:t> </a:t>
            </a:r>
            <a:r>
              <a:rPr lang="en-US" u="sng" dirty="0" smtClean="0"/>
              <a:t>all</a:t>
            </a:r>
            <a:r>
              <a:rPr lang="en-US" dirty="0" smtClean="0"/>
              <a:t> sensor data?</a:t>
            </a:r>
            <a:endParaRPr lang="en-US" dirty="0" smtClean="0"/>
          </a:p>
          <a:p>
            <a:pPr lvl="1"/>
            <a:r>
              <a:rPr lang="en-US" dirty="0" smtClean="0"/>
              <a:t>problems: selective access, multiple privacy </a:t>
            </a:r>
            <a:r>
              <a:rPr lang="en-US" dirty="0" smtClean="0"/>
              <a:t>domains, performance</a:t>
            </a:r>
            <a:endParaRPr lang="en-US" dirty="0" smtClean="0"/>
          </a:p>
        </p:txBody>
      </p:sp>
      <p:sp>
        <p:nvSpPr>
          <p:cNvPr id="4" name="Slide Number Placeholder 3"/>
          <p:cNvSpPr>
            <a:spLocks noGrp="1"/>
          </p:cNvSpPr>
          <p:nvPr>
            <p:ph type="sldNum" sz="quarter" idx="12"/>
            <p:custDataLst>
              <p:tags r:id="rId3"/>
            </p:custDataLst>
          </p:nvPr>
        </p:nvSpPr>
        <p:spPr/>
        <p:txBody>
          <a:bodyPr/>
          <a:lstStyle/>
          <a:p>
            <a:fld id="{B72D1917-259D-4232-B42C-EAC33CA2F09A}" type="slidenum">
              <a:rPr lang="en-US" smtClean="0"/>
              <a:pPr/>
              <a:t>20</a:t>
            </a:fld>
            <a:endParaRPr lang="en-US" dirty="0"/>
          </a:p>
        </p:txBody>
      </p:sp>
    </p:spTree>
  </p:cSld>
  <p:clrMapOvr>
    <a:masterClrMapping/>
  </p:clrMapOvr>
  <p:transition spd="med" advTm="169074">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Sketch of Privacy Scheme</a:t>
            </a:r>
            <a:endParaRPr lang="en-US" dirty="0"/>
          </a:p>
        </p:txBody>
      </p:sp>
      <p:sp>
        <p:nvSpPr>
          <p:cNvPr id="3" name="Content Placeholder 2"/>
          <p:cNvSpPr>
            <a:spLocks noGrp="1"/>
          </p:cNvSpPr>
          <p:nvPr>
            <p:ph idx="1"/>
            <p:custDataLst>
              <p:tags r:id="rId2"/>
            </p:custDataLst>
          </p:nvPr>
        </p:nvSpPr>
        <p:spPr>
          <a:xfrm>
            <a:off x="152400" y="838200"/>
            <a:ext cx="8991600" cy="5715000"/>
          </a:xfrm>
        </p:spPr>
        <p:txBody>
          <a:bodyPr>
            <a:normAutofit fontScale="77500" lnSpcReduction="20000"/>
          </a:bodyPr>
          <a:lstStyle/>
          <a:p>
            <a:pPr marL="0" lvl="1" indent="0">
              <a:buNone/>
            </a:pPr>
            <a:r>
              <a:rPr lang="en-US" sz="3600" i="1" u="sng" dirty="0" smtClean="0"/>
              <a:t>Privatize your data</a:t>
            </a:r>
          </a:p>
          <a:p>
            <a:pPr marL="457200" lvl="1" indent="0">
              <a:buNone/>
            </a:pPr>
            <a:r>
              <a:rPr lang="en-US" dirty="0" smtClean="0"/>
              <a:t>S</a:t>
            </a:r>
            <a:r>
              <a:rPr lang="en-US" baseline="-25000" dirty="0" smtClean="0"/>
              <a:t>1</a:t>
            </a:r>
            <a:r>
              <a:rPr lang="en-US" dirty="0" smtClean="0"/>
              <a:t> =   {bill, CSE 3118, 12:18:20, CO</a:t>
            </a:r>
            <a:r>
              <a:rPr lang="en-US" baseline="-25000" dirty="0" smtClean="0"/>
              <a:t>2</a:t>
            </a:r>
            <a:r>
              <a:rPr lang="en-US" dirty="0" smtClean="0"/>
              <a:t> = 27}</a:t>
            </a:r>
            <a:br>
              <a:rPr lang="en-US" dirty="0" smtClean="0"/>
            </a:br>
            <a:r>
              <a:rPr lang="en-US" dirty="0" smtClean="0"/>
              <a:t>S</a:t>
            </a:r>
            <a:r>
              <a:rPr lang="en-US" baseline="-25000" dirty="0" smtClean="0"/>
              <a:t>2</a:t>
            </a:r>
            <a:r>
              <a:rPr lang="en-US" dirty="0" smtClean="0"/>
              <a:t> =   {bill, CSE 3118, 12:18:25, CO</a:t>
            </a:r>
            <a:r>
              <a:rPr lang="en-US" baseline="-25000" dirty="0" smtClean="0"/>
              <a:t>2</a:t>
            </a:r>
            <a:r>
              <a:rPr lang="en-US" dirty="0" smtClean="0"/>
              <a:t> = 19}</a:t>
            </a:r>
          </a:p>
          <a:p>
            <a:pPr marL="457200" lvl="1" indent="0">
              <a:buNone/>
            </a:pPr>
            <a:r>
              <a:rPr lang="en-US" dirty="0" smtClean="0"/>
              <a:t>…</a:t>
            </a:r>
            <a:endParaRPr lang="en-US" dirty="0" smtClean="0"/>
          </a:p>
          <a:p>
            <a:pPr marL="457200" lvl="1" indent="0">
              <a:buNone/>
            </a:pPr>
            <a:endParaRPr lang="en-US" dirty="0" smtClean="0"/>
          </a:p>
          <a:p>
            <a:pPr marL="457200" lvl="1" indent="0">
              <a:buNone/>
            </a:pPr>
            <a:r>
              <a:rPr lang="en-US" dirty="0" smtClean="0"/>
              <a:t>S</a:t>
            </a:r>
            <a:r>
              <a:rPr lang="en-US" baseline="-25000" dirty="0" smtClean="0"/>
              <a:t>1</a:t>
            </a:r>
            <a:r>
              <a:rPr lang="en-US" dirty="0" smtClean="0"/>
              <a:t> </a:t>
            </a:r>
            <a:r>
              <a:rPr lang="en-US" dirty="0" smtClean="0"/>
              <a:t>= </a:t>
            </a:r>
            <a:r>
              <a:rPr lang="en-US" dirty="0" smtClean="0"/>
              <a:t>     {?, </a:t>
            </a:r>
            <a:r>
              <a:rPr lang="en-US" dirty="0" smtClean="0"/>
              <a:t>CSE 3118, </a:t>
            </a:r>
            <a:r>
              <a:rPr lang="en-US" dirty="0" smtClean="0"/>
              <a:t>12:18:20</a:t>
            </a:r>
            <a:r>
              <a:rPr lang="en-US" dirty="0" smtClean="0"/>
              <a:t>, CO</a:t>
            </a:r>
            <a:r>
              <a:rPr lang="en-US" baseline="-25000" dirty="0" smtClean="0"/>
              <a:t>2</a:t>
            </a:r>
            <a:r>
              <a:rPr lang="en-US" dirty="0" smtClean="0"/>
              <a:t> = 27}</a:t>
            </a:r>
            <a:br>
              <a:rPr lang="en-US" dirty="0" smtClean="0"/>
            </a:br>
            <a:r>
              <a:rPr lang="en-US" dirty="0" smtClean="0"/>
              <a:t>S</a:t>
            </a:r>
            <a:r>
              <a:rPr lang="en-US" baseline="-25000" dirty="0" smtClean="0"/>
              <a:t>2</a:t>
            </a:r>
            <a:r>
              <a:rPr lang="en-US" dirty="0" smtClean="0"/>
              <a:t> = </a:t>
            </a:r>
            <a:r>
              <a:rPr lang="en-US" dirty="0" smtClean="0"/>
              <a:t>     {?, </a:t>
            </a:r>
            <a:r>
              <a:rPr lang="en-US" dirty="0" smtClean="0"/>
              <a:t>CSE 3118, </a:t>
            </a:r>
            <a:r>
              <a:rPr lang="en-US" dirty="0" smtClean="0"/>
              <a:t>12:18:25</a:t>
            </a:r>
            <a:r>
              <a:rPr lang="en-US" dirty="0" smtClean="0"/>
              <a:t>, CO</a:t>
            </a:r>
            <a:r>
              <a:rPr lang="en-US" baseline="-25000" dirty="0" smtClean="0"/>
              <a:t>2</a:t>
            </a:r>
            <a:r>
              <a:rPr lang="en-US" dirty="0" smtClean="0"/>
              <a:t> = 19</a:t>
            </a:r>
            <a:r>
              <a:rPr lang="en-US" dirty="0" smtClean="0"/>
              <a:t>}</a:t>
            </a:r>
          </a:p>
          <a:p>
            <a:pPr marL="457200" lvl="1" indent="0">
              <a:buNone/>
            </a:pPr>
            <a:r>
              <a:rPr lang="en-US" dirty="0" smtClean="0"/>
              <a:t>…</a:t>
            </a:r>
          </a:p>
          <a:p>
            <a:pPr marL="457200" lvl="1" indent="0">
              <a:buNone/>
            </a:pPr>
            <a:endParaRPr lang="en-US" dirty="0" smtClean="0"/>
          </a:p>
          <a:p>
            <a:pPr marL="457200" lvl="1" indent="0">
              <a:buNone/>
            </a:pPr>
            <a:r>
              <a:rPr lang="en-US" dirty="0" smtClean="0"/>
              <a:t>e(S</a:t>
            </a:r>
            <a:r>
              <a:rPr lang="en-US" baseline="-25000" dirty="0" smtClean="0"/>
              <a:t>1</a:t>
            </a:r>
            <a:r>
              <a:rPr lang="en-US" dirty="0" smtClean="0"/>
              <a:t>) </a:t>
            </a:r>
            <a:r>
              <a:rPr lang="en-US" dirty="0" smtClean="0"/>
              <a:t>= </a:t>
            </a:r>
            <a:r>
              <a:rPr lang="en-US" dirty="0" smtClean="0"/>
              <a:t>{?, 8113 ESC, 02:81:21, </a:t>
            </a:r>
            <a:r>
              <a:rPr lang="en-US" dirty="0" smtClean="0"/>
              <a:t>CO</a:t>
            </a:r>
            <a:r>
              <a:rPr lang="en-US" baseline="-25000" dirty="0" smtClean="0"/>
              <a:t>2</a:t>
            </a:r>
            <a:r>
              <a:rPr lang="en-US" dirty="0" smtClean="0"/>
              <a:t> = </a:t>
            </a:r>
            <a:r>
              <a:rPr lang="en-US" dirty="0" smtClean="0"/>
              <a:t>72}</a:t>
            </a:r>
            <a:r>
              <a:rPr lang="en-US" dirty="0" smtClean="0"/>
              <a:t/>
            </a:r>
            <a:br>
              <a:rPr lang="en-US" dirty="0" smtClean="0"/>
            </a:br>
            <a:r>
              <a:rPr lang="en-US" dirty="0" smtClean="0"/>
              <a:t>e(S</a:t>
            </a:r>
            <a:r>
              <a:rPr lang="en-US" baseline="-25000" dirty="0" smtClean="0"/>
              <a:t>2</a:t>
            </a:r>
            <a:r>
              <a:rPr lang="en-US" dirty="0" smtClean="0"/>
              <a:t>) </a:t>
            </a:r>
            <a:r>
              <a:rPr lang="en-US" dirty="0" smtClean="0"/>
              <a:t>= </a:t>
            </a:r>
            <a:r>
              <a:rPr lang="en-US" dirty="0" smtClean="0"/>
              <a:t>{?, 8113 ESC, 52:81:21, </a:t>
            </a:r>
            <a:r>
              <a:rPr lang="en-US" dirty="0" smtClean="0"/>
              <a:t>CO</a:t>
            </a:r>
            <a:r>
              <a:rPr lang="en-US" baseline="-25000" dirty="0" smtClean="0"/>
              <a:t>2</a:t>
            </a:r>
            <a:r>
              <a:rPr lang="en-US" dirty="0" smtClean="0"/>
              <a:t> = </a:t>
            </a:r>
            <a:r>
              <a:rPr lang="en-US" dirty="0" smtClean="0"/>
              <a:t>91}</a:t>
            </a:r>
          </a:p>
          <a:p>
            <a:pPr marL="457200" lvl="1" indent="0">
              <a:buNone/>
            </a:pPr>
            <a:r>
              <a:rPr lang="en-US" dirty="0" smtClean="0"/>
              <a:t>...</a:t>
            </a:r>
          </a:p>
          <a:p>
            <a:pPr marL="0" lvl="1" indent="0">
              <a:buNone/>
            </a:pPr>
            <a:r>
              <a:rPr lang="en-US" dirty="0" smtClean="0"/>
              <a:t/>
            </a:r>
            <a:br>
              <a:rPr lang="en-US" dirty="0" smtClean="0"/>
            </a:br>
            <a:r>
              <a:rPr lang="en-US" sz="3600" i="1" u="sng" dirty="0" smtClean="0"/>
              <a:t>Allow others to calculate over </a:t>
            </a:r>
            <a:r>
              <a:rPr lang="en-US" sz="3600" b="1" i="1" u="sng" dirty="0" smtClean="0"/>
              <a:t>encrypted</a:t>
            </a:r>
            <a:r>
              <a:rPr lang="en-US" sz="3600" i="1" u="sng" dirty="0" smtClean="0"/>
              <a:t> data</a:t>
            </a:r>
            <a:endParaRPr lang="en-US" i="1" u="sng" dirty="0" smtClean="0"/>
          </a:p>
          <a:p>
            <a:pPr marL="457200" lvl="1" indent="0">
              <a:buNone/>
            </a:pPr>
            <a:r>
              <a:rPr lang="en-US" dirty="0" smtClean="0"/>
              <a:t>e(S</a:t>
            </a:r>
            <a:r>
              <a:rPr lang="en-US" baseline="-25000" dirty="0" smtClean="0"/>
              <a:t>1,3</a:t>
            </a:r>
            <a:r>
              <a:rPr lang="en-US" dirty="0" smtClean="0"/>
              <a:t>) + e(S</a:t>
            </a:r>
            <a:r>
              <a:rPr lang="en-US" baseline="-25000" dirty="0" smtClean="0"/>
              <a:t>2,3</a:t>
            </a:r>
            <a:r>
              <a:rPr lang="en-US" dirty="0" smtClean="0"/>
              <a:t>)  + … + e(S</a:t>
            </a:r>
            <a:r>
              <a:rPr lang="en-US" baseline="-25000" dirty="0" smtClean="0"/>
              <a:t>n,3</a:t>
            </a:r>
            <a:r>
              <a:rPr lang="en-US" dirty="0" smtClean="0"/>
              <a:t>) /n = e(average(S</a:t>
            </a:r>
            <a:r>
              <a:rPr lang="en-US" baseline="-25000" dirty="0" smtClean="0"/>
              <a:t>i,3</a:t>
            </a:r>
            <a:r>
              <a:rPr lang="en-US" dirty="0" smtClean="0"/>
              <a:t>)) = 52</a:t>
            </a:r>
          </a:p>
          <a:p>
            <a:pPr marL="457200" lvl="1" indent="0">
              <a:buNone/>
            </a:pPr>
            <a:endParaRPr lang="en-US" dirty="0" smtClean="0"/>
          </a:p>
          <a:p>
            <a:pPr marL="457200" lvl="1" indent="0">
              <a:buNone/>
            </a:pPr>
            <a:r>
              <a:rPr lang="en-US" dirty="0" smtClean="0"/>
              <a:t>d(52) = 25 (average CO</a:t>
            </a:r>
            <a:r>
              <a:rPr lang="en-US" baseline="-25000" dirty="0" smtClean="0"/>
              <a:t>2</a:t>
            </a:r>
            <a:r>
              <a:rPr lang="en-US" dirty="0" smtClean="0"/>
              <a:t> in CSE)</a:t>
            </a:r>
            <a:endParaRPr lang="en-US" dirty="0" smtClean="0"/>
          </a:p>
          <a:p>
            <a:pPr marL="514350" indent="-514350">
              <a:buFont typeface="+mj-lt"/>
              <a:buAutoNum type="arabicPeriod"/>
            </a:pPr>
            <a:endParaRPr lang="en-US" dirty="0"/>
          </a:p>
        </p:txBody>
      </p:sp>
      <p:sp>
        <p:nvSpPr>
          <p:cNvPr id="4" name="Slide Number Placeholder 3"/>
          <p:cNvSpPr>
            <a:spLocks noGrp="1"/>
          </p:cNvSpPr>
          <p:nvPr>
            <p:ph type="sldNum" sz="quarter" idx="12"/>
            <p:custDataLst>
              <p:tags r:id="rId3"/>
            </p:custDataLst>
          </p:nvPr>
        </p:nvSpPr>
        <p:spPr/>
        <p:txBody>
          <a:bodyPr/>
          <a:lstStyle/>
          <a:p>
            <a:fld id="{B72D1917-259D-4232-B42C-EAC33CA2F09A}" type="slidenum">
              <a:rPr lang="en-US" smtClean="0"/>
              <a:pPr/>
              <a:t>21</a:t>
            </a:fld>
            <a:endParaRPr lang="en-US"/>
          </a:p>
        </p:txBody>
      </p:sp>
      <p:grpSp>
        <p:nvGrpSpPr>
          <p:cNvPr id="11" name="Group 10"/>
          <p:cNvGrpSpPr/>
          <p:nvPr/>
        </p:nvGrpSpPr>
        <p:grpSpPr>
          <a:xfrm>
            <a:off x="3276600" y="1828800"/>
            <a:ext cx="2743200" cy="485775"/>
            <a:chOff x="3276600" y="1876425"/>
            <a:chExt cx="2743200" cy="485775"/>
          </a:xfrm>
        </p:grpSpPr>
        <p:sp>
          <p:nvSpPr>
            <p:cNvPr id="6" name="Down Arrow 5"/>
            <p:cNvSpPr/>
            <p:nvPr/>
          </p:nvSpPr>
          <p:spPr>
            <a:xfrm>
              <a:off x="3276600" y="1981200"/>
              <a:ext cx="3048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733800" y="1876425"/>
              <a:ext cx="2286000" cy="461665"/>
            </a:xfrm>
            <a:prstGeom prst="rect">
              <a:avLst/>
            </a:prstGeom>
            <a:noFill/>
          </p:spPr>
          <p:txBody>
            <a:bodyPr wrap="square" rtlCol="0">
              <a:spAutoFit/>
            </a:bodyPr>
            <a:lstStyle/>
            <a:p>
              <a:r>
                <a:rPr lang="en-US" sz="2400" i="1" dirty="0" err="1" smtClean="0"/>
                <a:t>anonymize</a:t>
              </a:r>
              <a:endParaRPr lang="en-US" sz="2400" i="1" dirty="0"/>
            </a:p>
          </p:txBody>
        </p:sp>
      </p:grpSp>
      <p:grpSp>
        <p:nvGrpSpPr>
          <p:cNvPr id="13" name="Group 12"/>
          <p:cNvGrpSpPr/>
          <p:nvPr/>
        </p:nvGrpSpPr>
        <p:grpSpPr>
          <a:xfrm>
            <a:off x="3276600" y="3095625"/>
            <a:ext cx="2743200" cy="485775"/>
            <a:chOff x="3276600" y="1876425"/>
            <a:chExt cx="2743200" cy="485775"/>
          </a:xfrm>
        </p:grpSpPr>
        <p:sp>
          <p:nvSpPr>
            <p:cNvPr id="14" name="Down Arrow 13"/>
            <p:cNvSpPr/>
            <p:nvPr/>
          </p:nvSpPr>
          <p:spPr>
            <a:xfrm>
              <a:off x="3276600" y="1981200"/>
              <a:ext cx="3048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3733800" y="1876425"/>
              <a:ext cx="2286000" cy="461665"/>
            </a:xfrm>
            <a:prstGeom prst="rect">
              <a:avLst/>
            </a:prstGeom>
            <a:noFill/>
          </p:spPr>
          <p:txBody>
            <a:bodyPr wrap="square" rtlCol="0">
              <a:spAutoFit/>
            </a:bodyPr>
            <a:lstStyle/>
            <a:p>
              <a:r>
                <a:rPr lang="en-US" sz="2400" i="1" dirty="0" smtClean="0"/>
                <a:t>encrypt</a:t>
              </a:r>
              <a:endParaRPr lang="en-US" sz="2400" i="1" dirty="0"/>
            </a:p>
          </p:txBody>
        </p:sp>
      </p:grpSp>
      <p:grpSp>
        <p:nvGrpSpPr>
          <p:cNvPr id="16" name="Group 15"/>
          <p:cNvGrpSpPr/>
          <p:nvPr/>
        </p:nvGrpSpPr>
        <p:grpSpPr>
          <a:xfrm>
            <a:off x="3276600" y="4371975"/>
            <a:ext cx="3581400" cy="485775"/>
            <a:chOff x="3276600" y="1876425"/>
            <a:chExt cx="3581400" cy="485775"/>
          </a:xfrm>
        </p:grpSpPr>
        <p:sp>
          <p:nvSpPr>
            <p:cNvPr id="17" name="Down Arrow 16"/>
            <p:cNvSpPr/>
            <p:nvPr/>
          </p:nvSpPr>
          <p:spPr>
            <a:xfrm>
              <a:off x="3276600" y="1981200"/>
              <a:ext cx="3048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3733800" y="1876425"/>
              <a:ext cx="3124200" cy="461665"/>
            </a:xfrm>
            <a:prstGeom prst="rect">
              <a:avLst/>
            </a:prstGeom>
            <a:noFill/>
          </p:spPr>
          <p:txBody>
            <a:bodyPr wrap="square" rtlCol="0">
              <a:spAutoFit/>
            </a:bodyPr>
            <a:lstStyle/>
            <a:p>
              <a:r>
                <a:rPr lang="en-US" sz="2400" i="1" dirty="0" smtClean="0"/>
                <a:t>Release over network</a:t>
              </a:r>
              <a:endParaRPr lang="en-US" sz="2400" i="1" dirty="0"/>
            </a:p>
          </p:txBody>
        </p:sp>
      </p:grpSp>
      <p:sp>
        <p:nvSpPr>
          <p:cNvPr id="19" name="TextBox 18"/>
          <p:cNvSpPr txBox="1"/>
          <p:nvPr/>
        </p:nvSpPr>
        <p:spPr>
          <a:xfrm>
            <a:off x="4972050" y="5915025"/>
            <a:ext cx="3962400" cy="830997"/>
          </a:xfrm>
          <a:prstGeom prst="rect">
            <a:avLst/>
          </a:prstGeom>
          <a:noFill/>
        </p:spPr>
        <p:txBody>
          <a:bodyPr wrap="square" rtlCol="0">
            <a:spAutoFit/>
          </a:bodyPr>
          <a:lstStyle/>
          <a:p>
            <a:r>
              <a:rPr lang="en-US" sz="2400" i="1" dirty="0" err="1" smtClean="0"/>
              <a:t>Decrypter</a:t>
            </a:r>
            <a:r>
              <a:rPr lang="en-US" sz="2400" i="1" dirty="0" smtClean="0"/>
              <a:t> “d” does not work on individual data points!</a:t>
            </a:r>
            <a:endParaRPr lang="en-US" sz="2400" i="1" dirty="0"/>
          </a:p>
        </p:txBody>
      </p:sp>
    </p:spTree>
  </p:cSld>
  <p:clrMapOvr>
    <a:masterClrMapping/>
  </p:clrMapOvr>
  <p:transition spd="med" advTm="172818">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p:txBody>
          <a:bodyPr/>
          <a:lstStyle/>
          <a:p>
            <a:r>
              <a:rPr lang="en-US" dirty="0" smtClean="0"/>
              <a:t>Attention Technologies</a:t>
            </a:r>
            <a:endParaRPr lang="en-US" dirty="0"/>
          </a:p>
        </p:txBody>
      </p:sp>
      <p:sp>
        <p:nvSpPr>
          <p:cNvPr id="3" name="Subtitle 2"/>
          <p:cNvSpPr>
            <a:spLocks noGrp="1"/>
          </p:cNvSpPr>
          <p:nvPr>
            <p:ph type="subTitle" idx="1"/>
            <p:custDataLst>
              <p:tags r:id="rId2"/>
            </p:custDataLst>
          </p:nvPr>
        </p:nvSpPr>
        <p:spPr/>
        <p:txBody>
          <a:bodyPr/>
          <a:lstStyle/>
          <a:p>
            <a:r>
              <a:rPr lang="en-US" dirty="0" smtClean="0"/>
              <a:t>Proactive, Rich, Non-disruptive</a:t>
            </a:r>
            <a:endParaRPr lang="en-US" dirty="0"/>
          </a:p>
        </p:txBody>
      </p:sp>
      <p:sp>
        <p:nvSpPr>
          <p:cNvPr id="4" name="Rectangle 3"/>
          <p:cNvSpPr/>
          <p:nvPr>
            <p:custDataLst>
              <p:tags r:id="rId3"/>
            </p:custDataLst>
          </p:nvPr>
        </p:nvSpPr>
        <p:spPr>
          <a:xfrm>
            <a:off x="6324600" y="5562600"/>
            <a:ext cx="2819400" cy="1295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custDataLst>
              <p:tags r:id="rId4"/>
            </p:custDataLst>
          </p:nvPr>
        </p:nvSpPr>
        <p:spPr>
          <a:xfrm>
            <a:off x="0" y="5562600"/>
            <a:ext cx="2819400" cy="1295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custDataLst>
              <p:tags r:id="rId5"/>
            </p:custDataLst>
          </p:nvPr>
        </p:nvSpPr>
        <p:spPr>
          <a:xfrm>
            <a:off x="228600" y="6412468"/>
            <a:ext cx="8686800" cy="369332"/>
          </a:xfrm>
          <a:prstGeom prst="rect">
            <a:avLst/>
          </a:prstGeom>
          <a:noFill/>
        </p:spPr>
        <p:txBody>
          <a:bodyPr wrap="square" rtlCol="0">
            <a:spAutoFit/>
          </a:bodyPr>
          <a:lstStyle/>
          <a:p>
            <a:pPr algn="ctr"/>
            <a:r>
              <a:rPr lang="en-US" dirty="0" smtClean="0"/>
              <a:t>Architecture       Inference	 Power	  Semantic Web	Security &amp; Privacy	   </a:t>
            </a:r>
            <a:r>
              <a:rPr lang="en-US" b="1" dirty="0" smtClean="0"/>
              <a:t>Attention</a:t>
            </a:r>
            <a:endParaRPr lang="en-US" b="1" dirty="0"/>
          </a:p>
        </p:txBody>
      </p:sp>
    </p:spTree>
  </p:cSld>
  <p:clrMapOvr>
    <a:masterClrMapping/>
  </p:clrMapOvr>
  <p:transition spd="med" advTm="13088">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Design Requirements</a:t>
            </a:r>
            <a:endParaRPr lang="en-US" dirty="0"/>
          </a:p>
        </p:txBody>
      </p:sp>
      <p:sp>
        <p:nvSpPr>
          <p:cNvPr id="3" name="Content Placeholder 2"/>
          <p:cNvSpPr>
            <a:spLocks noGrp="1"/>
          </p:cNvSpPr>
          <p:nvPr>
            <p:ph idx="1"/>
            <p:custDataLst>
              <p:tags r:id="rId2"/>
            </p:custDataLst>
          </p:nvPr>
        </p:nvSpPr>
        <p:spPr/>
        <p:txBody>
          <a:bodyPr>
            <a:normAutofit/>
          </a:bodyPr>
          <a:lstStyle/>
          <a:p>
            <a:r>
              <a:rPr lang="en-US" i="1" dirty="0" smtClean="0"/>
              <a:t>Proactive</a:t>
            </a:r>
            <a:r>
              <a:rPr lang="en-US" dirty="0" smtClean="0"/>
              <a:t> – best to know when it’s most relevant (e.g., when you’re being exposed)</a:t>
            </a:r>
          </a:p>
          <a:p>
            <a:r>
              <a:rPr lang="en-US" i="1" dirty="0" smtClean="0"/>
              <a:t>Peripheral </a:t>
            </a:r>
            <a:r>
              <a:rPr lang="en-US" dirty="0" smtClean="0"/>
              <a:t> – shouldn’t divert attention during “critical” tasks</a:t>
            </a:r>
            <a:endParaRPr lang="en-US" i="1" dirty="0" smtClean="0"/>
          </a:p>
          <a:p>
            <a:r>
              <a:rPr lang="en-US" i="1" dirty="0" smtClean="0"/>
              <a:t>Unobtrusive</a:t>
            </a:r>
            <a:r>
              <a:rPr lang="en-US" dirty="0" smtClean="0"/>
              <a:t> – shouldn’t cause social problems</a:t>
            </a:r>
          </a:p>
          <a:p>
            <a:pPr lvl="1"/>
            <a:r>
              <a:rPr lang="en-US" dirty="0" smtClean="0"/>
              <a:t>sound will be </a:t>
            </a:r>
            <a:r>
              <a:rPr lang="en-US" dirty="0" smtClean="0"/>
              <a:t>inappropriate in </a:t>
            </a:r>
            <a:r>
              <a:rPr lang="en-US" dirty="0" smtClean="0"/>
              <a:t>many cases</a:t>
            </a:r>
          </a:p>
          <a:p>
            <a:r>
              <a:rPr lang="en-US" i="1" dirty="0" smtClean="0"/>
              <a:t>Rich</a:t>
            </a:r>
            <a:r>
              <a:rPr lang="en-US" dirty="0" smtClean="0"/>
              <a:t> – don’t have to get out phone to look at it</a:t>
            </a:r>
          </a:p>
          <a:p>
            <a:r>
              <a:rPr lang="en-US" i="1" dirty="0" smtClean="0"/>
              <a:t>Adaptive </a:t>
            </a:r>
            <a:r>
              <a:rPr lang="en-US" dirty="0" smtClean="0"/>
              <a:t>– changes according to your task, etc.</a:t>
            </a:r>
            <a:endParaRPr lang="en-US" i="1" dirty="0" smtClean="0"/>
          </a:p>
          <a:p>
            <a:r>
              <a:rPr lang="en-US" i="1" dirty="0" smtClean="0"/>
              <a:t>Redundant </a:t>
            </a:r>
            <a:r>
              <a:rPr lang="en-US" dirty="0" smtClean="0"/>
              <a:t>– </a:t>
            </a:r>
            <a:r>
              <a:rPr lang="en-US" dirty="0" smtClean="0"/>
              <a:t>in case </a:t>
            </a:r>
            <a:r>
              <a:rPr lang="en-US" dirty="0" smtClean="0"/>
              <a:t>you’re busy, miss a notification, or don’t understand it</a:t>
            </a:r>
            <a:endParaRPr lang="en-US" dirty="0"/>
          </a:p>
        </p:txBody>
      </p:sp>
      <p:sp>
        <p:nvSpPr>
          <p:cNvPr id="4" name="Slide Number Placeholder 3"/>
          <p:cNvSpPr>
            <a:spLocks noGrp="1"/>
          </p:cNvSpPr>
          <p:nvPr>
            <p:ph type="sldNum" sz="quarter" idx="12"/>
            <p:custDataLst>
              <p:tags r:id="rId3"/>
            </p:custDataLst>
          </p:nvPr>
        </p:nvSpPr>
        <p:spPr/>
        <p:txBody>
          <a:bodyPr/>
          <a:lstStyle/>
          <a:p>
            <a:fld id="{B72D1917-259D-4232-B42C-EAC33CA2F09A}" type="slidenum">
              <a:rPr lang="en-US" smtClean="0"/>
              <a:pPr/>
              <a:t>23</a:t>
            </a:fld>
            <a:endParaRPr lang="en-US"/>
          </a:p>
        </p:txBody>
      </p:sp>
    </p:spTree>
  </p:cSld>
  <p:clrMapOvr>
    <a:masterClrMapping/>
  </p:clrMapOvr>
  <p:transition spd="med" advTm="87048">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152400" y="0"/>
            <a:ext cx="8991600" cy="914400"/>
          </a:xfrm>
        </p:spPr>
        <p:txBody>
          <a:bodyPr>
            <a:normAutofit/>
          </a:bodyPr>
          <a:lstStyle/>
          <a:p>
            <a:r>
              <a:rPr lang="en-US" sz="4000" dirty="0" smtClean="0"/>
              <a:t>Multi-Scale Visual Displays</a:t>
            </a:r>
            <a:endParaRPr lang="en-US" sz="4000" dirty="0"/>
          </a:p>
        </p:txBody>
      </p:sp>
      <p:sp>
        <p:nvSpPr>
          <p:cNvPr id="4" name="Slide Number Placeholder 3"/>
          <p:cNvSpPr>
            <a:spLocks noGrp="1"/>
          </p:cNvSpPr>
          <p:nvPr>
            <p:ph type="sldNum" sz="quarter" idx="12"/>
            <p:custDataLst>
              <p:tags r:id="rId3"/>
            </p:custDataLst>
          </p:nvPr>
        </p:nvSpPr>
        <p:spPr/>
        <p:txBody>
          <a:bodyPr/>
          <a:lstStyle/>
          <a:p>
            <a:fld id="{B72D1917-259D-4232-B42C-EAC33CA2F09A}" type="slidenum">
              <a:rPr lang="en-US" smtClean="0"/>
              <a:pPr/>
              <a:t>24</a:t>
            </a:fld>
            <a:endParaRPr lang="en-US"/>
          </a:p>
        </p:txBody>
      </p:sp>
      <p:grpSp>
        <p:nvGrpSpPr>
          <p:cNvPr id="39" name="Group 38"/>
          <p:cNvGrpSpPr/>
          <p:nvPr>
            <p:custDataLst>
              <p:tags r:id="rId4"/>
            </p:custDataLst>
          </p:nvPr>
        </p:nvGrpSpPr>
        <p:grpSpPr>
          <a:xfrm>
            <a:off x="381000" y="990600"/>
            <a:ext cx="2286000" cy="1905000"/>
            <a:chOff x="533400" y="1066800"/>
            <a:chExt cx="2286000" cy="1905000"/>
          </a:xfrm>
        </p:grpSpPr>
        <p:pic>
          <p:nvPicPr>
            <p:cNvPr id="82949" name="Picture 5" descr="http://dub.washington.edu/djangosite/media/screenshots/projects/2walkmockup161x400.png"/>
            <p:cNvPicPr>
              <a:picLocks noChangeAspect="1" noChangeArrowheads="1"/>
            </p:cNvPicPr>
            <p:nvPr>
              <p:custDataLst>
                <p:tags r:id="rId28"/>
              </p:custDataLst>
            </p:nvPr>
          </p:nvPicPr>
          <p:blipFill>
            <a:blip r:embed="rId31" cstate="print">
              <a:clrChange>
                <a:clrFrom>
                  <a:srgbClr val="FFFFFF"/>
                </a:clrFrom>
                <a:clrTo>
                  <a:srgbClr val="FFFFFF">
                    <a:alpha val="0"/>
                  </a:srgbClr>
                </a:clrTo>
              </a:clrChange>
            </a:blip>
            <a:srcRect/>
            <a:stretch>
              <a:fillRect/>
            </a:stretch>
          </p:blipFill>
          <p:spPr bwMode="auto">
            <a:xfrm>
              <a:off x="533400" y="1066800"/>
              <a:ext cx="766763" cy="1905000"/>
            </a:xfrm>
            <a:prstGeom prst="rect">
              <a:avLst/>
            </a:prstGeom>
            <a:noFill/>
          </p:spPr>
        </p:pic>
        <p:sp>
          <p:nvSpPr>
            <p:cNvPr id="14" name="TextBox 13"/>
            <p:cNvSpPr txBox="1"/>
            <p:nvPr>
              <p:custDataLst>
                <p:tags r:id="rId29"/>
              </p:custDataLst>
            </p:nvPr>
          </p:nvSpPr>
          <p:spPr>
            <a:xfrm>
              <a:off x="1295400" y="1078468"/>
              <a:ext cx="1524000" cy="369332"/>
            </a:xfrm>
            <a:prstGeom prst="rect">
              <a:avLst/>
            </a:prstGeom>
            <a:noFill/>
            <a:effectLst>
              <a:outerShdw blurRad="76200" dist="38100" dir="2700000" algn="tl" rotWithShape="0">
                <a:prstClr val="black">
                  <a:alpha val="40000"/>
                </a:prstClr>
              </a:outerShdw>
            </a:effectLst>
          </p:spPr>
          <p:txBody>
            <a:bodyPr wrap="square" rtlCol="0">
              <a:spAutoFit/>
            </a:bodyPr>
            <a:lstStyle/>
            <a:p>
              <a:r>
                <a:rPr lang="en-US" dirty="0" err="1" smtClean="0"/>
                <a:t>UbiGreen</a:t>
              </a:r>
              <a:endParaRPr lang="en-US" dirty="0"/>
            </a:p>
          </p:txBody>
        </p:sp>
      </p:grpSp>
      <p:grpSp>
        <p:nvGrpSpPr>
          <p:cNvPr id="18" name="Group 17"/>
          <p:cNvGrpSpPr/>
          <p:nvPr>
            <p:custDataLst>
              <p:tags r:id="rId5"/>
            </p:custDataLst>
          </p:nvPr>
        </p:nvGrpSpPr>
        <p:grpSpPr>
          <a:xfrm>
            <a:off x="1524000" y="1850859"/>
            <a:ext cx="2590800" cy="2644941"/>
            <a:chOff x="2362200" y="2145268"/>
            <a:chExt cx="2590800" cy="2644941"/>
          </a:xfrm>
        </p:grpSpPr>
        <p:pic>
          <p:nvPicPr>
            <p:cNvPr id="82947" name="Picture 3"/>
            <p:cNvPicPr>
              <a:picLocks noChangeAspect="1" noChangeArrowheads="1"/>
            </p:cNvPicPr>
            <p:nvPr>
              <p:custDataLst>
                <p:tags r:id="rId26"/>
              </p:custDataLst>
            </p:nvPr>
          </p:nvPicPr>
          <p:blipFill>
            <a:blip r:embed="rId32" cstate="print"/>
            <a:srcRect/>
            <a:stretch>
              <a:fillRect/>
            </a:stretch>
          </p:blipFill>
          <p:spPr bwMode="auto">
            <a:xfrm>
              <a:off x="2362200" y="2514600"/>
              <a:ext cx="2554255" cy="2275609"/>
            </a:xfrm>
            <a:prstGeom prst="rect">
              <a:avLst/>
            </a:prstGeom>
            <a:ln>
              <a:noFill/>
            </a:ln>
            <a:effectLst>
              <a:outerShdw blurRad="292100" dist="139700" dir="2700000" algn="tl" rotWithShape="0">
                <a:srgbClr val="333333">
                  <a:alpha val="65000"/>
                </a:srgbClr>
              </a:outerShdw>
            </a:effectLst>
          </p:spPr>
        </p:pic>
        <p:sp>
          <p:nvSpPr>
            <p:cNvPr id="15" name="TextBox 14"/>
            <p:cNvSpPr txBox="1"/>
            <p:nvPr>
              <p:custDataLst>
                <p:tags r:id="rId27"/>
              </p:custDataLst>
            </p:nvPr>
          </p:nvSpPr>
          <p:spPr>
            <a:xfrm>
              <a:off x="3124200" y="2145268"/>
              <a:ext cx="1828800" cy="369332"/>
            </a:xfrm>
            <a:prstGeom prst="rect">
              <a:avLst/>
            </a:prstGeom>
            <a:noFill/>
            <a:effectLst>
              <a:outerShdw blurRad="76200" dist="38100" dir="2700000" algn="tl" rotWithShape="0">
                <a:prstClr val="black">
                  <a:alpha val="40000"/>
                </a:prstClr>
              </a:outerShdw>
            </a:effectLst>
          </p:spPr>
          <p:txBody>
            <a:bodyPr wrap="square" rtlCol="0">
              <a:spAutoFit/>
            </a:bodyPr>
            <a:lstStyle/>
            <a:p>
              <a:pPr algn="r"/>
              <a:r>
                <a:rPr lang="en-US" dirty="0" err="1" smtClean="0"/>
                <a:t>Chumby</a:t>
              </a:r>
              <a:r>
                <a:rPr lang="en-US" dirty="0" smtClean="0"/>
                <a:t> ($200)</a:t>
              </a:r>
              <a:endParaRPr lang="en-US" dirty="0"/>
            </a:p>
          </p:txBody>
        </p:sp>
      </p:grpSp>
      <p:grpSp>
        <p:nvGrpSpPr>
          <p:cNvPr id="27" name="Group 26"/>
          <p:cNvGrpSpPr/>
          <p:nvPr>
            <p:custDataLst>
              <p:tags r:id="rId6"/>
            </p:custDataLst>
          </p:nvPr>
        </p:nvGrpSpPr>
        <p:grpSpPr>
          <a:xfrm>
            <a:off x="5318370" y="1295400"/>
            <a:ext cx="3825630" cy="2221577"/>
            <a:chOff x="4945185" y="2655223"/>
            <a:chExt cx="3825630" cy="2221577"/>
          </a:xfrm>
        </p:grpSpPr>
        <p:grpSp>
          <p:nvGrpSpPr>
            <p:cNvPr id="13" name="Group 12"/>
            <p:cNvGrpSpPr>
              <a:grpSpLocks noChangeAspect="1"/>
            </p:cNvGrpSpPr>
            <p:nvPr>
              <p:custDataLst>
                <p:tags r:id="rId22"/>
              </p:custDataLst>
            </p:nvPr>
          </p:nvGrpSpPr>
          <p:grpSpPr>
            <a:xfrm>
              <a:off x="5562600" y="2971800"/>
              <a:ext cx="3124200" cy="1905000"/>
              <a:chOff x="5562600" y="4572000"/>
              <a:chExt cx="3124200" cy="1905000"/>
            </a:xfrm>
          </p:grpSpPr>
          <p:pic>
            <p:nvPicPr>
              <p:cNvPr id="8" name="Picture 3" descr="G:\100_FUJI\DSCF0322.JPG"/>
              <p:cNvPicPr>
                <a:picLocks noChangeAspect="1" noChangeArrowheads="1"/>
              </p:cNvPicPr>
              <p:nvPr>
                <p:custDataLst>
                  <p:tags r:id="rId24"/>
                </p:custDataLst>
              </p:nvPr>
            </p:nvPicPr>
            <p:blipFill>
              <a:blip r:embed="rId33" cstate="screen"/>
              <a:srcRect/>
              <a:stretch>
                <a:fillRect/>
              </a:stretch>
            </p:blipFill>
            <p:spPr bwMode="auto">
              <a:xfrm>
                <a:off x="5562600" y="4572000"/>
                <a:ext cx="3124200" cy="1905000"/>
              </a:xfrm>
              <a:prstGeom prst="rect">
                <a:avLst/>
              </a:prstGeom>
              <a:ln>
                <a:noFill/>
              </a:ln>
              <a:effectLst>
                <a:outerShdw blurRad="292100" dist="139700" dir="2700000" algn="tl" rotWithShape="0">
                  <a:srgbClr val="333333">
                    <a:alpha val="65000"/>
                  </a:srgbClr>
                </a:outerShdw>
              </a:effectLst>
            </p:spPr>
          </p:pic>
          <p:pic>
            <p:nvPicPr>
              <p:cNvPr id="12" name="Picture 2" descr="http://folk.ntnu.no/sverresv/ucsd/pics/IMG_4224.JPG"/>
              <p:cNvPicPr>
                <a:picLocks noChangeAspect="1" noChangeArrowheads="1"/>
              </p:cNvPicPr>
              <p:nvPr>
                <p:custDataLst>
                  <p:tags r:id="rId25"/>
                </p:custDataLst>
              </p:nvPr>
            </p:nvPicPr>
            <p:blipFill>
              <a:blip r:embed="rId34" cstate="print">
                <a:lum bright="-10000"/>
              </a:blip>
              <a:srcRect t="6351" r="2795" b="18371"/>
              <a:stretch>
                <a:fillRect/>
              </a:stretch>
            </p:blipFill>
            <p:spPr bwMode="auto">
              <a:xfrm rot="162632">
                <a:off x="6526862" y="4952951"/>
                <a:ext cx="1703616" cy="989493"/>
              </a:xfrm>
              <a:prstGeom prst="rect">
                <a:avLst/>
              </a:prstGeom>
              <a:noFill/>
              <a:scene3d>
                <a:camera prst="perspectiveHeroicExtremeLeftFacing" fov="7200000">
                  <a:rot lat="21299994" lon="2400524" rev="21593968"/>
                </a:camera>
                <a:lightRig rig="threePt" dir="t"/>
              </a:scene3d>
            </p:spPr>
          </p:pic>
        </p:grpSp>
        <p:sp>
          <p:nvSpPr>
            <p:cNvPr id="16" name="TextBox 15"/>
            <p:cNvSpPr txBox="1"/>
            <p:nvPr>
              <p:custDataLst>
                <p:tags r:id="rId23"/>
              </p:custDataLst>
            </p:nvPr>
          </p:nvSpPr>
          <p:spPr>
            <a:xfrm>
              <a:off x="4945185" y="2655223"/>
              <a:ext cx="3825630" cy="369332"/>
            </a:xfrm>
            <a:prstGeom prst="rect">
              <a:avLst/>
            </a:prstGeom>
            <a:noFill/>
            <a:effectLst>
              <a:outerShdw blurRad="76200" dist="38100" dir="2700000" algn="tl" rotWithShape="0">
                <a:prstClr val="black">
                  <a:alpha val="40000"/>
                </a:prstClr>
              </a:outerShdw>
            </a:effectLst>
          </p:spPr>
          <p:txBody>
            <a:bodyPr wrap="square" rtlCol="0">
              <a:spAutoFit/>
            </a:bodyPr>
            <a:lstStyle/>
            <a:p>
              <a:pPr algn="r"/>
              <a:r>
                <a:rPr lang="en-US" dirty="0" smtClean="0"/>
                <a:t>8MP CSE display ($15,000 + labor)</a:t>
              </a:r>
              <a:endParaRPr lang="en-US" dirty="0"/>
            </a:p>
          </p:txBody>
        </p:sp>
      </p:grpSp>
      <p:grpSp>
        <p:nvGrpSpPr>
          <p:cNvPr id="28" name="Group 27"/>
          <p:cNvGrpSpPr/>
          <p:nvPr>
            <p:custDataLst>
              <p:tags r:id="rId7"/>
            </p:custDataLst>
          </p:nvPr>
        </p:nvGrpSpPr>
        <p:grpSpPr>
          <a:xfrm>
            <a:off x="3344985" y="2739075"/>
            <a:ext cx="3825630" cy="2225702"/>
            <a:chOff x="2971800" y="4479898"/>
            <a:chExt cx="3825630" cy="2225702"/>
          </a:xfrm>
        </p:grpSpPr>
        <p:grpSp>
          <p:nvGrpSpPr>
            <p:cNvPr id="20" name="Group 19"/>
            <p:cNvGrpSpPr/>
            <p:nvPr>
              <p:custDataLst>
                <p:tags r:id="rId18"/>
              </p:custDataLst>
            </p:nvPr>
          </p:nvGrpSpPr>
          <p:grpSpPr>
            <a:xfrm>
              <a:off x="3962400" y="4800600"/>
              <a:ext cx="2743200" cy="1905000"/>
              <a:chOff x="3962400" y="4648200"/>
              <a:chExt cx="2743200" cy="1905000"/>
            </a:xfrm>
          </p:grpSpPr>
          <p:pic>
            <p:nvPicPr>
              <p:cNvPr id="17" name="Picture 2" descr="G:\100_FUJI\DSCF0323.JPG"/>
              <p:cNvPicPr>
                <a:picLocks noChangeAspect="1" noChangeArrowheads="1"/>
              </p:cNvPicPr>
              <p:nvPr>
                <p:custDataLst>
                  <p:tags r:id="rId20"/>
                </p:custDataLst>
              </p:nvPr>
            </p:nvPicPr>
            <p:blipFill>
              <a:blip r:embed="rId35" cstate="screen">
                <a:lum bright="30000" contrast="40000"/>
              </a:blip>
              <a:srcRect/>
              <a:stretch>
                <a:fillRect/>
              </a:stretch>
            </p:blipFill>
            <p:spPr bwMode="auto">
              <a:xfrm>
                <a:off x="3962400" y="4648200"/>
                <a:ext cx="2743200" cy="1905000"/>
              </a:xfrm>
              <a:prstGeom prst="rect">
                <a:avLst/>
              </a:prstGeom>
              <a:ln>
                <a:noFill/>
              </a:ln>
              <a:effectLst>
                <a:outerShdw blurRad="292100" dist="139700" dir="2700000" algn="tl" rotWithShape="0">
                  <a:srgbClr val="333333">
                    <a:alpha val="65000"/>
                  </a:srgbClr>
                </a:outerShdw>
              </a:effectLst>
            </p:spPr>
          </p:pic>
          <p:pic>
            <p:nvPicPr>
              <p:cNvPr id="19" name="Picture 2" descr="http://folk.ntnu.no/sverresv/ucsd/pics/IMG_4224.JPG"/>
              <p:cNvPicPr>
                <a:picLocks noChangeAspect="1" noChangeArrowheads="1"/>
              </p:cNvPicPr>
              <p:nvPr>
                <p:custDataLst>
                  <p:tags r:id="rId21"/>
                </p:custDataLst>
              </p:nvPr>
            </p:nvPicPr>
            <p:blipFill>
              <a:blip r:embed="rId36" cstate="print"/>
              <a:srcRect t="2703" r="51351" b="57658"/>
              <a:stretch>
                <a:fillRect/>
              </a:stretch>
            </p:blipFill>
            <p:spPr bwMode="auto">
              <a:xfrm>
                <a:off x="4487985" y="5410857"/>
                <a:ext cx="533400" cy="325966"/>
              </a:xfrm>
              <a:prstGeom prst="rect">
                <a:avLst/>
              </a:prstGeom>
              <a:noFill/>
            </p:spPr>
          </p:pic>
        </p:grpSp>
        <p:sp>
          <p:nvSpPr>
            <p:cNvPr id="22" name="TextBox 21"/>
            <p:cNvSpPr txBox="1"/>
            <p:nvPr>
              <p:custDataLst>
                <p:tags r:id="rId19"/>
              </p:custDataLst>
            </p:nvPr>
          </p:nvSpPr>
          <p:spPr>
            <a:xfrm>
              <a:off x="2971800" y="4479898"/>
              <a:ext cx="3825630" cy="369332"/>
            </a:xfrm>
            <a:prstGeom prst="rect">
              <a:avLst/>
            </a:prstGeom>
            <a:noFill/>
            <a:effectLst>
              <a:outerShdw blurRad="76200" dist="38100" dir="2700000" algn="tl" rotWithShape="0">
                <a:prstClr val="black">
                  <a:alpha val="40000"/>
                </a:prstClr>
              </a:outerShdw>
            </a:effectLst>
          </p:spPr>
          <p:txBody>
            <a:bodyPr wrap="square" rtlCol="0">
              <a:spAutoFit/>
            </a:bodyPr>
            <a:lstStyle/>
            <a:p>
              <a:pPr algn="r"/>
              <a:r>
                <a:rPr lang="en-US" dirty="0" smtClean="0"/>
                <a:t>2MP display ($4,000 + labor)</a:t>
              </a:r>
              <a:endParaRPr lang="en-US" dirty="0"/>
            </a:p>
          </p:txBody>
        </p:sp>
      </p:grpSp>
      <p:sp>
        <p:nvSpPr>
          <p:cNvPr id="23" name="Rectangle 22"/>
          <p:cNvSpPr/>
          <p:nvPr>
            <p:custDataLst>
              <p:tags r:id="rId8"/>
            </p:custDataLst>
          </p:nvPr>
        </p:nvSpPr>
        <p:spPr>
          <a:xfrm>
            <a:off x="3810000" y="609600"/>
            <a:ext cx="4572000" cy="369332"/>
          </a:xfrm>
          <a:prstGeom prst="rect">
            <a:avLst/>
          </a:prstGeom>
        </p:spPr>
        <p:txBody>
          <a:bodyPr>
            <a:spAutoFit/>
          </a:bodyPr>
          <a:lstStyle/>
          <a:p>
            <a:pPr algn="r"/>
            <a:r>
              <a:rPr lang="en-US" dirty="0" smtClean="0"/>
              <a:t>peripheral, persistent, redundant</a:t>
            </a:r>
            <a:endParaRPr lang="en-US" dirty="0"/>
          </a:p>
        </p:txBody>
      </p:sp>
      <p:grpSp>
        <p:nvGrpSpPr>
          <p:cNvPr id="38" name="Group 37"/>
          <p:cNvGrpSpPr/>
          <p:nvPr>
            <p:custDataLst>
              <p:tags r:id="rId9"/>
            </p:custDataLst>
          </p:nvPr>
        </p:nvGrpSpPr>
        <p:grpSpPr>
          <a:xfrm>
            <a:off x="609600" y="4114800"/>
            <a:ext cx="2209800" cy="1893332"/>
            <a:chOff x="685800" y="4114800"/>
            <a:chExt cx="2209800" cy="1893332"/>
          </a:xfrm>
        </p:grpSpPr>
        <p:pic>
          <p:nvPicPr>
            <p:cNvPr id="82951" name="Picture 7" descr="http://research.microsoft.com/en-us/groups/sds/clock_ui.jpg"/>
            <p:cNvPicPr>
              <a:picLocks noChangeAspect="1" noChangeArrowheads="1"/>
            </p:cNvPicPr>
            <p:nvPr>
              <p:custDataLst>
                <p:tags r:id="rId16"/>
              </p:custDataLst>
            </p:nvPr>
          </p:nvPicPr>
          <p:blipFill>
            <a:blip r:embed="rId37" cstate="print">
              <a:lum contrast="10000"/>
            </a:blip>
            <a:srcRect b="23618"/>
            <a:stretch>
              <a:fillRect/>
            </a:stretch>
          </p:blipFill>
          <p:spPr bwMode="auto">
            <a:xfrm>
              <a:off x="762000" y="4114800"/>
              <a:ext cx="1518986" cy="1524000"/>
            </a:xfrm>
            <a:prstGeom prst="rect">
              <a:avLst/>
            </a:prstGeom>
            <a:ln>
              <a:noFill/>
            </a:ln>
            <a:effectLst>
              <a:outerShdw blurRad="292100" dist="139700" dir="2700000" algn="tl" rotWithShape="0">
                <a:srgbClr val="333333">
                  <a:alpha val="65000"/>
                </a:srgbClr>
              </a:outerShdw>
            </a:effectLst>
          </p:spPr>
        </p:pic>
        <p:sp>
          <p:nvSpPr>
            <p:cNvPr id="29" name="TextBox 28"/>
            <p:cNvSpPr txBox="1"/>
            <p:nvPr>
              <p:custDataLst>
                <p:tags r:id="rId17"/>
              </p:custDataLst>
            </p:nvPr>
          </p:nvSpPr>
          <p:spPr>
            <a:xfrm>
              <a:off x="685800" y="5638800"/>
              <a:ext cx="2209800" cy="369332"/>
            </a:xfrm>
            <a:prstGeom prst="rect">
              <a:avLst/>
            </a:prstGeom>
            <a:noFill/>
          </p:spPr>
          <p:txBody>
            <a:bodyPr wrap="square" rtlCol="0">
              <a:spAutoFit/>
            </a:bodyPr>
            <a:lstStyle/>
            <a:p>
              <a:r>
                <a:rPr lang="en-US" dirty="0" smtClean="0"/>
                <a:t>Whereabouts Clock</a:t>
              </a:r>
              <a:endParaRPr lang="en-US" dirty="0"/>
            </a:p>
          </p:txBody>
        </p:sp>
      </p:grpSp>
      <p:grpSp>
        <p:nvGrpSpPr>
          <p:cNvPr id="37" name="Group 36"/>
          <p:cNvGrpSpPr/>
          <p:nvPr>
            <p:custDataLst>
              <p:tags r:id="rId10"/>
            </p:custDataLst>
          </p:nvPr>
        </p:nvGrpSpPr>
        <p:grpSpPr>
          <a:xfrm>
            <a:off x="6828690" y="3856890"/>
            <a:ext cx="2286000" cy="1589168"/>
            <a:chOff x="6781800" y="3856890"/>
            <a:chExt cx="2286000" cy="1589168"/>
          </a:xfrm>
        </p:grpSpPr>
        <p:pic>
          <p:nvPicPr>
            <p:cNvPr id="82952" name="Picture 8"/>
            <p:cNvPicPr>
              <a:picLocks noChangeAspect="1" noChangeArrowheads="1"/>
            </p:cNvPicPr>
            <p:nvPr>
              <p:custDataLst>
                <p:tags r:id="rId14"/>
              </p:custDataLst>
            </p:nvPr>
          </p:nvPicPr>
          <p:blipFill>
            <a:blip r:embed="rId38" cstate="print"/>
            <a:srcRect l="19385" t="18795" r="4567" b="22370"/>
            <a:stretch>
              <a:fillRect/>
            </a:stretch>
          </p:blipFill>
          <p:spPr bwMode="auto">
            <a:xfrm>
              <a:off x="6781800" y="3886200"/>
              <a:ext cx="2209800" cy="1559858"/>
            </a:xfrm>
            <a:prstGeom prst="rect">
              <a:avLst/>
            </a:prstGeom>
            <a:ln>
              <a:noFill/>
            </a:ln>
            <a:effectLst>
              <a:outerShdw blurRad="292100" dist="139700" dir="2700000" algn="tl" rotWithShape="0">
                <a:srgbClr val="333333">
                  <a:alpha val="65000"/>
                </a:srgbClr>
              </a:outerShdw>
            </a:effectLst>
          </p:spPr>
        </p:pic>
        <p:sp>
          <p:nvSpPr>
            <p:cNvPr id="30" name="TextBox 29"/>
            <p:cNvSpPr txBox="1"/>
            <p:nvPr>
              <p:custDataLst>
                <p:tags r:id="rId15"/>
              </p:custDataLst>
            </p:nvPr>
          </p:nvSpPr>
          <p:spPr>
            <a:xfrm>
              <a:off x="7391400" y="3856890"/>
              <a:ext cx="1676400" cy="369332"/>
            </a:xfrm>
            <a:prstGeom prst="rect">
              <a:avLst/>
            </a:prstGeom>
            <a:noFill/>
            <a:effectLst>
              <a:outerShdw blurRad="88900" dist="38100" dir="2700000" algn="tl" rotWithShape="0">
                <a:prstClr val="black">
                  <a:alpha val="40000"/>
                </a:prstClr>
              </a:outerShdw>
            </a:effectLst>
          </p:spPr>
          <p:txBody>
            <a:bodyPr wrap="square" rtlCol="0">
              <a:spAutoFit/>
            </a:bodyPr>
            <a:lstStyle/>
            <a:p>
              <a:pPr algn="r"/>
              <a:r>
                <a:rPr lang="en-US" dirty="0" smtClean="0"/>
                <a:t>Many Eyes</a:t>
              </a:r>
              <a:endParaRPr lang="en-US" dirty="0"/>
            </a:p>
          </p:txBody>
        </p:sp>
      </p:grpSp>
      <p:grpSp>
        <p:nvGrpSpPr>
          <p:cNvPr id="36" name="Group 35"/>
          <p:cNvGrpSpPr/>
          <p:nvPr>
            <p:custDataLst>
              <p:tags r:id="rId11"/>
            </p:custDataLst>
          </p:nvPr>
        </p:nvGrpSpPr>
        <p:grpSpPr>
          <a:xfrm>
            <a:off x="3657600" y="4876800"/>
            <a:ext cx="2819400" cy="1881555"/>
            <a:chOff x="3657600" y="4953000"/>
            <a:chExt cx="2819400" cy="1881555"/>
          </a:xfrm>
        </p:grpSpPr>
        <p:pic>
          <p:nvPicPr>
            <p:cNvPr id="82957" name="Picture 13"/>
            <p:cNvPicPr>
              <a:picLocks noChangeAspect="1" noChangeArrowheads="1"/>
            </p:cNvPicPr>
            <p:nvPr>
              <p:custDataLst>
                <p:tags r:id="rId12"/>
              </p:custDataLst>
            </p:nvPr>
          </p:nvPicPr>
          <p:blipFill>
            <a:blip r:embed="rId39" cstate="print"/>
            <a:srcRect/>
            <a:stretch>
              <a:fillRect/>
            </a:stretch>
          </p:blipFill>
          <p:spPr bwMode="auto">
            <a:xfrm>
              <a:off x="3657600" y="4953000"/>
              <a:ext cx="2762250" cy="1809750"/>
            </a:xfrm>
            <a:prstGeom prst="rect">
              <a:avLst/>
            </a:prstGeom>
            <a:noFill/>
            <a:ln w="9525">
              <a:noFill/>
              <a:miter lim="800000"/>
              <a:headEnd/>
              <a:tailEnd/>
            </a:ln>
            <a:effectLst/>
          </p:spPr>
        </p:pic>
        <p:sp>
          <p:nvSpPr>
            <p:cNvPr id="35" name="TextBox 34"/>
            <p:cNvSpPr txBox="1"/>
            <p:nvPr>
              <p:custDataLst>
                <p:tags r:id="rId13"/>
              </p:custDataLst>
            </p:nvPr>
          </p:nvSpPr>
          <p:spPr>
            <a:xfrm>
              <a:off x="4267200" y="6465223"/>
              <a:ext cx="2209800" cy="369332"/>
            </a:xfrm>
            <a:prstGeom prst="rect">
              <a:avLst/>
            </a:prstGeom>
            <a:noFill/>
            <a:effectLst>
              <a:outerShdw blurRad="88900" dist="38100" dir="2700000" algn="tl" rotWithShape="0">
                <a:prstClr val="black">
                  <a:alpha val="40000"/>
                </a:prstClr>
              </a:outerShdw>
            </a:effectLst>
          </p:spPr>
          <p:txBody>
            <a:bodyPr wrap="square" rtlCol="0">
              <a:spAutoFit/>
            </a:bodyPr>
            <a:lstStyle/>
            <a:p>
              <a:pPr algn="r"/>
              <a:r>
                <a:rPr lang="en-US" dirty="0" smtClean="0"/>
                <a:t>Delta E-Paper</a:t>
              </a:r>
              <a:endParaRPr lang="en-US" dirty="0"/>
            </a:p>
          </p:txBody>
        </p:sp>
      </p:grpSp>
    </p:spTree>
    <p:custDataLst>
      <p:tags r:id="rId1"/>
    </p:custDataLst>
  </p:cSld>
  <p:clrMapOvr>
    <a:masterClrMapping/>
  </p:clrMapOvr>
  <p:transition spd="med" advTm="196607">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custDataLst>
              <p:tags r:id="rId1"/>
            </p:custDataLst>
          </p:nvPr>
        </p:nvSpPr>
        <p:spPr/>
        <p:txBody>
          <a:bodyPr>
            <a:normAutofit/>
          </a:bodyPr>
          <a:lstStyle/>
          <a:p>
            <a:r>
              <a:rPr lang="en-US" sz="3800" dirty="0" smtClean="0"/>
              <a:t>How about vibrations that feel like sound?</a:t>
            </a:r>
            <a:endParaRPr lang="en-US" sz="3800" dirty="0"/>
          </a:p>
        </p:txBody>
      </p:sp>
      <p:sp>
        <p:nvSpPr>
          <p:cNvPr id="11" name="Content Placeholder 10"/>
          <p:cNvSpPr>
            <a:spLocks noGrp="1"/>
          </p:cNvSpPr>
          <p:nvPr>
            <p:ph idx="1"/>
            <p:custDataLst>
              <p:tags r:id="rId2"/>
            </p:custDataLst>
          </p:nvPr>
        </p:nvSpPr>
        <p:spPr>
          <a:xfrm>
            <a:off x="152400" y="1143000"/>
            <a:ext cx="8991600" cy="5715000"/>
          </a:xfrm>
        </p:spPr>
        <p:txBody>
          <a:bodyPr>
            <a:normAutofit lnSpcReduction="10000"/>
          </a:bodyPr>
          <a:lstStyle/>
          <a:p>
            <a:r>
              <a:rPr lang="en-US" dirty="0" smtClean="0"/>
              <a:t>Low learning curve, eyes-free</a:t>
            </a:r>
          </a:p>
          <a:p>
            <a:r>
              <a:rPr lang="en-US" dirty="0" smtClean="0"/>
              <a:t>Need vibrations of varying intensity</a:t>
            </a:r>
          </a:p>
          <a:p>
            <a:pPr lvl="1"/>
            <a:r>
              <a:rPr lang="en-US" dirty="0" smtClean="0"/>
              <a:t>but phone’s $0.50 vibrator only turns on and off</a:t>
            </a:r>
          </a:p>
          <a:p>
            <a:pPr lvl="1"/>
            <a:r>
              <a:rPr lang="en-US" dirty="0" smtClean="0"/>
              <a:t>at a single frequency and amplitude</a:t>
            </a:r>
          </a:p>
          <a:p>
            <a:r>
              <a:rPr lang="en-US" i="1" dirty="0" smtClean="0"/>
              <a:t>Pulse-width modulation </a:t>
            </a:r>
            <a:r>
              <a:rPr lang="en-US" dirty="0" smtClean="0"/>
              <a:t>approach</a:t>
            </a:r>
          </a:p>
          <a:p>
            <a:pPr lvl="1"/>
            <a:r>
              <a:rPr lang="en-US" dirty="0" smtClean="0"/>
              <a:t>how light dimmers work</a:t>
            </a:r>
          </a:p>
          <a:p>
            <a:pPr lvl="1"/>
            <a:r>
              <a:rPr lang="en-US" dirty="0" smtClean="0"/>
              <a:t>for </a:t>
            </a:r>
            <a:r>
              <a:rPr lang="en-US" dirty="0" err="1" smtClean="0"/>
              <a:t>vibrotactile</a:t>
            </a:r>
            <a:r>
              <a:rPr lang="en-US" dirty="0" smtClean="0"/>
              <a:t> motors, decreases speed</a:t>
            </a:r>
          </a:p>
          <a:p>
            <a:pPr lvl="2"/>
            <a:r>
              <a:rPr lang="en-US" dirty="0" smtClean="0"/>
              <a:t>perceived as lower intensity</a:t>
            </a:r>
          </a:p>
          <a:p>
            <a:pPr lvl="2"/>
            <a:r>
              <a:rPr lang="en-US" dirty="0" smtClean="0"/>
              <a:t>can produce 10 intensities</a:t>
            </a:r>
          </a:p>
          <a:p>
            <a:pPr lvl="2"/>
            <a:r>
              <a:rPr lang="en-US" dirty="0" smtClean="0"/>
              <a:t>amounts to 50Hz dynamic range</a:t>
            </a:r>
          </a:p>
          <a:p>
            <a:pPr lvl="1"/>
            <a:r>
              <a:rPr lang="en-US" dirty="0" smtClean="0"/>
              <a:t>rather than use beat, convey </a:t>
            </a:r>
            <a:r>
              <a:rPr lang="en-US" u="sng" dirty="0" smtClean="0"/>
              <a:t>energy</a:t>
            </a:r>
            <a:r>
              <a:rPr lang="en-US" dirty="0" smtClean="0"/>
              <a:t> in music</a:t>
            </a:r>
          </a:p>
          <a:p>
            <a:pPr lvl="2"/>
            <a:r>
              <a:rPr lang="en-US" dirty="0" smtClean="0"/>
              <a:t>Example: </a:t>
            </a:r>
            <a:r>
              <a:rPr lang="en-US" i="1" dirty="0" smtClean="0"/>
              <a:t>Beethoven’s 5</a:t>
            </a:r>
            <a:r>
              <a:rPr lang="en-US" i="1" baseline="30000" dirty="0" smtClean="0"/>
              <a:t>th </a:t>
            </a:r>
            <a:r>
              <a:rPr lang="en-US" dirty="0" smtClean="0"/>
              <a:t>(requires imagination)</a:t>
            </a:r>
          </a:p>
          <a:p>
            <a:pPr lvl="2"/>
            <a:endParaRPr lang="en-US" dirty="0" smtClean="0"/>
          </a:p>
          <a:p>
            <a:endParaRPr lang="en-US" dirty="0"/>
          </a:p>
        </p:txBody>
      </p:sp>
      <p:sp>
        <p:nvSpPr>
          <p:cNvPr id="8" name="Slide Number Placeholder 7"/>
          <p:cNvSpPr>
            <a:spLocks noGrp="1"/>
          </p:cNvSpPr>
          <p:nvPr>
            <p:ph type="sldNum" sz="quarter" idx="12"/>
            <p:custDataLst>
              <p:tags r:id="rId3"/>
            </p:custDataLst>
          </p:nvPr>
        </p:nvSpPr>
        <p:spPr/>
        <p:txBody>
          <a:bodyPr/>
          <a:lstStyle/>
          <a:p>
            <a:fld id="{E3951CA4-462F-48EC-8112-C4B0DF55BA80}" type="slidenum">
              <a:rPr lang="en-US" smtClean="0"/>
              <a:pPr/>
              <a:t>25</a:t>
            </a:fld>
            <a:endParaRPr lang="en-US" dirty="0"/>
          </a:p>
        </p:txBody>
      </p:sp>
      <p:sp>
        <p:nvSpPr>
          <p:cNvPr id="5" name="Rectangle 4"/>
          <p:cNvSpPr/>
          <p:nvPr>
            <p:custDataLst>
              <p:tags r:id="rId4"/>
            </p:custDataLst>
          </p:nvPr>
        </p:nvSpPr>
        <p:spPr>
          <a:xfrm>
            <a:off x="4876800" y="646725"/>
            <a:ext cx="3581400" cy="461665"/>
          </a:xfrm>
          <a:prstGeom prst="rect">
            <a:avLst/>
          </a:prstGeom>
        </p:spPr>
        <p:txBody>
          <a:bodyPr wrap="square">
            <a:spAutoFit/>
          </a:bodyPr>
          <a:lstStyle/>
          <a:p>
            <a:pPr algn="r"/>
            <a:r>
              <a:rPr lang="en-US" sz="2400" dirty="0" smtClean="0"/>
              <a:t>MobiSys’08, </a:t>
            </a:r>
            <a:r>
              <a:rPr lang="en-US" sz="2400" dirty="0" smtClean="0"/>
              <a:t>Kevin Li </a:t>
            </a:r>
            <a:r>
              <a:rPr lang="en-US" sz="2400" i="1" dirty="0" smtClean="0"/>
              <a:t>et al.</a:t>
            </a:r>
            <a:endParaRPr lang="en-US" sz="2400" i="1" dirty="0"/>
          </a:p>
        </p:txBody>
      </p:sp>
      <p:pic>
        <p:nvPicPr>
          <p:cNvPr id="9" name="bet.wav">
            <a:hlinkClick r:id="" action="ppaction://media"/>
          </p:cNvPr>
          <p:cNvPicPr>
            <a:picLocks noRot="1" noChangeAspect="1"/>
          </p:cNvPicPr>
          <p:nvPr>
            <a:wavAudioFile r:embed="rId5" name="bet.wav"/>
            <p:custDataLst>
              <p:tags r:id="rId6"/>
            </p:custDataLst>
          </p:nvPr>
        </p:nvPicPr>
        <p:blipFill>
          <a:blip r:embed="rId10" cstate="print"/>
          <a:srcRect/>
          <a:stretch>
            <a:fillRect/>
          </a:stretch>
        </p:blipFill>
        <p:spPr bwMode="auto">
          <a:xfrm>
            <a:off x="9448800" y="6096000"/>
            <a:ext cx="304800" cy="304800"/>
          </a:xfrm>
          <a:prstGeom prst="rect">
            <a:avLst/>
          </a:prstGeom>
          <a:noFill/>
          <a:ln w="9525">
            <a:noFill/>
            <a:miter lim="800000"/>
            <a:headEnd/>
            <a:tailEnd/>
          </a:ln>
        </p:spPr>
      </p:pic>
      <p:pic>
        <p:nvPicPr>
          <p:cNvPr id="13" name="bet5.wma">
            <a:hlinkClick r:id="" action="ppaction://media"/>
          </p:cNvPr>
          <p:cNvPicPr>
            <a:picLocks noRot="1" noChangeAspect="1"/>
          </p:cNvPicPr>
          <p:nvPr>
            <a:audioFile r:link="rId7"/>
          </p:nvPr>
        </p:nvPicPr>
        <p:blipFill>
          <a:blip r:embed="rId11" cstate="print"/>
          <a:stretch>
            <a:fillRect/>
          </a:stretch>
        </p:blipFill>
        <p:spPr>
          <a:xfrm>
            <a:off x="9448800" y="6553200"/>
            <a:ext cx="304800" cy="304800"/>
          </a:xfrm>
          <a:prstGeom prst="rect">
            <a:avLst/>
          </a:prstGeom>
        </p:spPr>
      </p:pic>
      <p:pic>
        <p:nvPicPr>
          <p:cNvPr id="23554" name="Picture 2" descr="http://cseweb.ucsd.edu/~k2li/kevinpic.jpg"/>
          <p:cNvPicPr>
            <a:picLocks noChangeAspect="1" noChangeArrowheads="1"/>
          </p:cNvPicPr>
          <p:nvPr/>
        </p:nvPicPr>
        <p:blipFill>
          <a:blip r:embed="rId12" cstate="print"/>
          <a:srcRect/>
          <a:stretch>
            <a:fillRect/>
          </a:stretch>
        </p:blipFill>
        <p:spPr bwMode="auto">
          <a:xfrm>
            <a:off x="7086600" y="3657600"/>
            <a:ext cx="1905000" cy="200977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advTm="95145">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862"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85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1"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audio>
              <p:cMediaNode>
                <p:cTn id="12" fill="hold" display="0">
                  <p:stCondLst>
                    <p:cond delay="indefinite"/>
                  </p:stCondLst>
                  <p:endCondLst>
                    <p:cond evt="onNext" delay="0">
                      <p:tgtEl>
                        <p:sldTgt/>
                      </p:tgtEl>
                    </p:cond>
                    <p:cond evt="onPrev" delay="0">
                      <p:tgtEl>
                        <p:sldTgt/>
                      </p:tgtEl>
                    </p:cond>
                    <p:cond evt="onStopAudio" delay="0">
                      <p:tgtEl>
                        <p:sldTgt/>
                      </p:tgtEl>
                    </p:cond>
                  </p:endCondLst>
                </p:cTn>
                <p:tgtEl>
                  <p:spTgt spid="1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Many challenges I didn’t touch on</a:t>
            </a:r>
            <a:endParaRPr lang="en-US" dirty="0"/>
          </a:p>
        </p:txBody>
      </p:sp>
      <p:sp>
        <p:nvSpPr>
          <p:cNvPr id="3" name="Content Placeholder 2"/>
          <p:cNvSpPr>
            <a:spLocks noGrp="1"/>
          </p:cNvSpPr>
          <p:nvPr>
            <p:ph idx="1"/>
            <p:custDataLst>
              <p:tags r:id="rId2"/>
            </p:custDataLst>
          </p:nvPr>
        </p:nvSpPr>
        <p:spPr/>
        <p:txBody>
          <a:bodyPr/>
          <a:lstStyle/>
          <a:p>
            <a:r>
              <a:rPr lang="en-US" dirty="0" smtClean="0"/>
              <a:t>Power conservation on mobile</a:t>
            </a:r>
          </a:p>
          <a:p>
            <a:r>
              <a:rPr lang="en-US" dirty="0" smtClean="0"/>
              <a:t>Networking</a:t>
            </a:r>
            <a:endParaRPr lang="en-US" dirty="0" smtClean="0"/>
          </a:p>
          <a:p>
            <a:r>
              <a:rPr lang="en-US" dirty="0" smtClean="0"/>
              <a:t>Databases</a:t>
            </a:r>
          </a:p>
          <a:p>
            <a:r>
              <a:rPr lang="en-US" dirty="0" smtClean="0"/>
              <a:t>“Cloud” </a:t>
            </a:r>
            <a:r>
              <a:rPr lang="en-US" dirty="0" smtClean="0"/>
              <a:t>computing</a:t>
            </a:r>
          </a:p>
          <a:p>
            <a:r>
              <a:rPr lang="en-US" dirty="0" smtClean="0"/>
              <a:t>Social dynamics</a:t>
            </a:r>
          </a:p>
          <a:p>
            <a:r>
              <a:rPr lang="en-US" dirty="0" smtClean="0"/>
              <a:t>Policy</a:t>
            </a:r>
          </a:p>
          <a:p>
            <a:pPr>
              <a:buNone/>
            </a:pPr>
            <a:r>
              <a:rPr lang="en-US" dirty="0" smtClean="0"/>
              <a:t>	…</a:t>
            </a:r>
            <a:endParaRPr lang="en-US" dirty="0"/>
          </a:p>
        </p:txBody>
      </p:sp>
      <p:sp>
        <p:nvSpPr>
          <p:cNvPr id="4" name="Slide Number Placeholder 3"/>
          <p:cNvSpPr>
            <a:spLocks noGrp="1"/>
          </p:cNvSpPr>
          <p:nvPr>
            <p:ph type="sldNum" sz="quarter" idx="12"/>
            <p:custDataLst>
              <p:tags r:id="rId3"/>
            </p:custDataLst>
          </p:nvPr>
        </p:nvSpPr>
        <p:spPr/>
        <p:txBody>
          <a:bodyPr/>
          <a:lstStyle/>
          <a:p>
            <a:fld id="{B72D1917-259D-4232-B42C-EAC33CA2F09A}" type="slidenum">
              <a:rPr lang="en-US" smtClean="0"/>
              <a:pPr/>
              <a:t>26</a:t>
            </a:fld>
            <a:endParaRPr lang="en-US"/>
          </a:p>
        </p:txBody>
      </p:sp>
    </p:spTree>
  </p:cSld>
  <p:clrMapOvr>
    <a:masterClrMapping/>
  </p:clrMapOvr>
  <p:transition spd="med" advTm="16333">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Conclusion</a:t>
            </a:r>
            <a:endParaRPr lang="en-US" dirty="0"/>
          </a:p>
        </p:txBody>
      </p:sp>
      <p:sp>
        <p:nvSpPr>
          <p:cNvPr id="3" name="Content Placeholder 2"/>
          <p:cNvSpPr>
            <a:spLocks noGrp="1"/>
          </p:cNvSpPr>
          <p:nvPr>
            <p:ph idx="1"/>
            <p:custDataLst>
              <p:tags r:id="rId2"/>
            </p:custDataLst>
          </p:nvPr>
        </p:nvSpPr>
        <p:spPr/>
        <p:txBody>
          <a:bodyPr>
            <a:normAutofit/>
          </a:bodyPr>
          <a:lstStyle/>
          <a:p>
            <a:r>
              <a:rPr lang="en-US" dirty="0" smtClean="0"/>
              <a:t>We can no longer delegate our moral and health responsibilities to government agencies</a:t>
            </a:r>
          </a:p>
          <a:p>
            <a:r>
              <a:rPr lang="en-US" dirty="0" smtClean="0"/>
              <a:t>And we no longer need to</a:t>
            </a:r>
          </a:p>
          <a:p>
            <a:pPr lvl="1"/>
            <a:r>
              <a:rPr lang="en-US" dirty="0" smtClean="0"/>
              <a:t>technology is here, and it’s affordable</a:t>
            </a:r>
          </a:p>
          <a:p>
            <a:r>
              <a:rPr lang="en-US" dirty="0" smtClean="0"/>
              <a:t>Advocating an open framework for </a:t>
            </a:r>
            <a:br>
              <a:rPr lang="en-US" dirty="0" smtClean="0"/>
            </a:br>
            <a:r>
              <a:rPr lang="en-US" dirty="0" smtClean="0"/>
              <a:t>participatory sensing</a:t>
            </a:r>
            <a:r>
              <a:rPr lang="en-US" dirty="0" smtClean="0"/>
              <a:t>, analysis, &amp; presentation</a:t>
            </a:r>
          </a:p>
          <a:p>
            <a:r>
              <a:rPr lang="en-US" dirty="0" smtClean="0"/>
              <a:t>Many </a:t>
            </a:r>
            <a:r>
              <a:rPr lang="en-US" dirty="0" smtClean="0"/>
              <a:t>exciting problems to solve</a:t>
            </a:r>
            <a:endParaRPr lang="en-US" dirty="0" smtClean="0"/>
          </a:p>
          <a:p>
            <a:pPr lvl="1"/>
            <a:r>
              <a:rPr lang="en-US" dirty="0" smtClean="0"/>
              <a:t>applications</a:t>
            </a:r>
          </a:p>
          <a:p>
            <a:pPr lvl="1"/>
            <a:r>
              <a:rPr lang="en-US" dirty="0" smtClean="0"/>
              <a:t>basic computer science</a:t>
            </a:r>
          </a:p>
          <a:p>
            <a:pPr lvl="1"/>
            <a:r>
              <a:rPr lang="en-US" dirty="0" smtClean="0"/>
              <a:t>social and individual consequences</a:t>
            </a:r>
            <a:endParaRPr lang="en-US" dirty="0"/>
          </a:p>
        </p:txBody>
      </p:sp>
      <p:sp>
        <p:nvSpPr>
          <p:cNvPr id="4" name="Slide Number Placeholder 3"/>
          <p:cNvSpPr>
            <a:spLocks noGrp="1"/>
          </p:cNvSpPr>
          <p:nvPr>
            <p:ph type="sldNum" sz="quarter" idx="12"/>
            <p:custDataLst>
              <p:tags r:id="rId3"/>
            </p:custDataLst>
          </p:nvPr>
        </p:nvSpPr>
        <p:spPr/>
        <p:txBody>
          <a:bodyPr/>
          <a:lstStyle/>
          <a:p>
            <a:fld id="{B72D1917-259D-4232-B42C-EAC33CA2F09A}" type="slidenum">
              <a:rPr lang="en-US" smtClean="0"/>
              <a:pPr/>
              <a:t>27</a:t>
            </a:fld>
            <a:endParaRPr lang="en-US"/>
          </a:p>
        </p:txBody>
      </p:sp>
      <p:pic>
        <p:nvPicPr>
          <p:cNvPr id="6" name="Picture 11"/>
          <p:cNvPicPr>
            <a:picLocks noChangeAspect="1" noChangeArrowheads="1"/>
          </p:cNvPicPr>
          <p:nvPr>
            <p:custDataLst>
              <p:tags r:id="rId4"/>
            </p:custDataLst>
          </p:nvPr>
        </p:nvPicPr>
        <p:blipFill>
          <a:blip r:embed="rId10" cstate="print"/>
          <a:srcRect b="4279"/>
          <a:stretch>
            <a:fillRect/>
          </a:stretch>
        </p:blipFill>
        <p:spPr bwMode="auto">
          <a:xfrm>
            <a:off x="3980328" y="76200"/>
            <a:ext cx="2420471" cy="1143000"/>
          </a:xfrm>
          <a:prstGeom prst="rect">
            <a:avLst/>
          </a:prstGeom>
          <a:ln>
            <a:noFill/>
          </a:ln>
          <a:effectLst>
            <a:outerShdw blurRad="292100" dist="139700" dir="2700000" algn="tl" rotWithShape="0">
              <a:srgbClr val="333333">
                <a:alpha val="65000"/>
              </a:srgbClr>
            </a:outerShdw>
          </a:effectLst>
        </p:spPr>
      </p:pic>
      <p:pic>
        <p:nvPicPr>
          <p:cNvPr id="7" name="Picture 14" descr="http://upload.wikimedia.org/wikipedia/commons/a/ad/Global_Warming_Predictions_Map.jpg"/>
          <p:cNvPicPr>
            <a:picLocks noChangeAspect="1" noChangeArrowheads="1"/>
          </p:cNvPicPr>
          <p:nvPr>
            <p:custDataLst>
              <p:tags r:id="rId5"/>
            </p:custDataLst>
          </p:nvPr>
        </p:nvPicPr>
        <p:blipFill>
          <a:blip r:embed="rId11" cstate="print"/>
          <a:srcRect/>
          <a:stretch>
            <a:fillRect/>
          </a:stretch>
        </p:blipFill>
        <p:spPr bwMode="auto">
          <a:xfrm>
            <a:off x="4876800" y="4920632"/>
            <a:ext cx="1582830" cy="1155268"/>
          </a:xfrm>
          <a:prstGeom prst="rect">
            <a:avLst/>
          </a:prstGeom>
          <a:ln>
            <a:noFill/>
          </a:ln>
          <a:effectLst>
            <a:outerShdw blurRad="292100" dist="139700" dir="2700000" algn="tl" rotWithShape="0">
              <a:srgbClr val="333333">
                <a:alpha val="65000"/>
              </a:srgbClr>
            </a:outerShdw>
          </a:effectLst>
        </p:spPr>
      </p:pic>
      <p:pic>
        <p:nvPicPr>
          <p:cNvPr id="9" name="Picture 4" descr="http://www.shannonspanhake.org/images/airbud2.jpg"/>
          <p:cNvPicPr>
            <a:picLocks noChangeAspect="1" noChangeArrowheads="1"/>
          </p:cNvPicPr>
          <p:nvPr>
            <p:custDataLst>
              <p:tags r:id="rId6"/>
            </p:custDataLst>
          </p:nvPr>
        </p:nvPicPr>
        <p:blipFill>
          <a:blip r:embed="rId12" cstate="print"/>
          <a:srcRect l="6030" r="21608"/>
          <a:stretch>
            <a:fillRect/>
          </a:stretch>
        </p:blipFill>
        <p:spPr bwMode="auto">
          <a:xfrm>
            <a:off x="7086600" y="76200"/>
            <a:ext cx="1676400" cy="1145709"/>
          </a:xfrm>
          <a:prstGeom prst="rect">
            <a:avLst/>
          </a:prstGeom>
          <a:ln>
            <a:noFill/>
          </a:ln>
          <a:effectLst>
            <a:outerShdw blurRad="292100" dist="139700" dir="2700000" algn="tl" rotWithShape="0">
              <a:srgbClr val="333333">
                <a:alpha val="65000"/>
              </a:srgbClr>
            </a:outerShdw>
          </a:effectLst>
        </p:spPr>
      </p:pic>
      <p:pic>
        <p:nvPicPr>
          <p:cNvPr id="10" name="Picture 20" descr="http://www.heritage.org/research/agriculture/images/b2043_chart5-lg.gif"/>
          <p:cNvPicPr>
            <a:picLocks noChangeAspect="1" noChangeArrowheads="1"/>
          </p:cNvPicPr>
          <p:nvPr>
            <p:custDataLst>
              <p:tags r:id="rId7"/>
            </p:custDataLst>
          </p:nvPr>
        </p:nvPicPr>
        <p:blipFill>
          <a:blip r:embed="rId13" cstate="print"/>
          <a:srcRect/>
          <a:stretch>
            <a:fillRect/>
          </a:stretch>
        </p:blipFill>
        <p:spPr bwMode="auto">
          <a:xfrm>
            <a:off x="6960973" y="4419600"/>
            <a:ext cx="1802027" cy="2133600"/>
          </a:xfrm>
          <a:prstGeom prst="rect">
            <a:avLst/>
          </a:prstGeom>
          <a:ln>
            <a:noFill/>
          </a:ln>
          <a:effectLst>
            <a:outerShdw blurRad="292100" dist="139700" dir="2700000" algn="tl" rotWithShape="0">
              <a:srgbClr val="333333">
                <a:alpha val="65000"/>
              </a:srgbClr>
            </a:outerShdw>
          </a:effectLst>
        </p:spPr>
      </p:pic>
      <p:pic>
        <p:nvPicPr>
          <p:cNvPr id="11" name="Picture 2"/>
          <p:cNvPicPr>
            <a:picLocks noChangeAspect="1" noChangeArrowheads="1"/>
          </p:cNvPicPr>
          <p:nvPr>
            <p:custDataLst>
              <p:tags r:id="rId8"/>
            </p:custDataLst>
          </p:nvPr>
        </p:nvPicPr>
        <p:blipFill>
          <a:blip r:embed="rId14" cstate="print">
            <a:grayscl/>
          </a:blip>
          <a:stretch>
            <a:fillRect/>
          </a:stretch>
        </p:blipFill>
        <p:spPr bwMode="auto">
          <a:xfrm>
            <a:off x="6553200" y="2209800"/>
            <a:ext cx="2461375" cy="16002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advTm="68890">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p:txBody>
          <a:bodyPr/>
          <a:lstStyle/>
          <a:p>
            <a:pPr eaLnBrk="1" hangingPunct="1"/>
            <a:r>
              <a:rPr lang="en-US" smtClean="0">
                <a:solidFill>
                  <a:srgbClr val="008000"/>
                </a:solidFill>
              </a:rPr>
              <a:t>How does Google Flu Tracker work?</a:t>
            </a:r>
          </a:p>
        </p:txBody>
      </p:sp>
      <p:sp>
        <p:nvSpPr>
          <p:cNvPr id="14338" name="Subtitle 2"/>
          <p:cNvSpPr>
            <a:spLocks noGrp="1"/>
          </p:cNvSpPr>
          <p:nvPr>
            <p:ph type="subTitle" idx="1"/>
          </p:nvPr>
        </p:nvSpPr>
        <p:spPr/>
        <p:txBody>
          <a:bodyPr/>
          <a:lstStyle/>
          <a:p>
            <a:pPr eaLnBrk="1" hangingPunct="1"/>
            <a:r>
              <a:rPr lang="en-US" smtClean="0">
                <a:solidFill>
                  <a:srgbClr val="898989"/>
                </a:solidFill>
              </a:rPr>
              <a:t>More ways to save the World using computers</a:t>
            </a:r>
          </a:p>
        </p:txBody>
      </p:sp>
      <p:pic>
        <p:nvPicPr>
          <p:cNvPr id="14345" name="Picture 9"/>
          <p:cNvPicPr>
            <a:picLocks noChangeAspect="1" noChangeArrowheads="1"/>
          </p:cNvPicPr>
          <p:nvPr/>
        </p:nvPicPr>
        <p:blipFill>
          <a:blip r:embed="rId2" cstate="print"/>
          <a:srcRect/>
          <a:stretch>
            <a:fillRect/>
          </a:stretch>
        </p:blipFill>
        <p:spPr bwMode="auto">
          <a:xfrm>
            <a:off x="3352800" y="914400"/>
            <a:ext cx="2625725" cy="990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p:cNvSpPr>
          <p:nvPr>
            <p:ph type="title" idx="4294967295"/>
          </p:nvPr>
        </p:nvSpPr>
        <p:spPr/>
        <p:txBody>
          <a:bodyPr/>
          <a:lstStyle/>
          <a:p>
            <a:r>
              <a:rPr lang="en-US" smtClean="0">
                <a:solidFill>
                  <a:srgbClr val="008000"/>
                </a:solidFill>
              </a:rPr>
              <a:t>Outline</a:t>
            </a:r>
          </a:p>
        </p:txBody>
      </p:sp>
      <p:sp>
        <p:nvSpPr>
          <p:cNvPr id="15362" name="Rectangle 3"/>
          <p:cNvSpPr>
            <a:spLocks noGrp="1"/>
          </p:cNvSpPr>
          <p:nvPr>
            <p:ph type="body" idx="4294967295"/>
          </p:nvPr>
        </p:nvSpPr>
        <p:spPr/>
        <p:txBody>
          <a:bodyPr/>
          <a:lstStyle/>
          <a:p>
            <a:pPr>
              <a:buNone/>
            </a:pPr>
            <a:r>
              <a:rPr lang="en-US" dirty="0" smtClean="0"/>
              <a:t>1.0 Why its an important general problem</a:t>
            </a:r>
          </a:p>
          <a:p>
            <a:pPr>
              <a:buNone/>
            </a:pPr>
            <a:r>
              <a:rPr lang="en-US" dirty="0" smtClean="0"/>
              <a:t>2.0 The first idea</a:t>
            </a:r>
          </a:p>
          <a:p>
            <a:pPr>
              <a:buNone/>
            </a:pPr>
            <a:r>
              <a:rPr lang="en-US" dirty="0" smtClean="0"/>
              <a:t>3.0 Refining the Idea</a:t>
            </a:r>
          </a:p>
          <a:p>
            <a:pPr>
              <a:buNone/>
            </a:pPr>
            <a:r>
              <a:rPr lang="en-US" dirty="0" smtClean="0"/>
              <a:t>4.0 Realization and results</a:t>
            </a:r>
          </a:p>
          <a:p>
            <a:pPr>
              <a:buNone/>
            </a:pPr>
            <a:endParaRPr lang="en-US" dirty="0" smtClean="0"/>
          </a:p>
          <a:p>
            <a:pPr>
              <a:buNone/>
            </a:pPr>
            <a:endParaRPr lang="en-US"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p:cNvSpPr>
          <p:nvPr>
            <p:ph type="title"/>
          </p:nvPr>
        </p:nvSpPr>
        <p:spPr/>
        <p:txBody>
          <a:bodyPr/>
          <a:lstStyle/>
          <a:p>
            <a:r>
              <a:rPr lang="en-US" smtClean="0">
                <a:solidFill>
                  <a:srgbClr val="008000"/>
                </a:solidFill>
              </a:rPr>
              <a:t>Tracking Infectious Disease Early</a:t>
            </a:r>
          </a:p>
        </p:txBody>
      </p:sp>
      <p:sp>
        <p:nvSpPr>
          <p:cNvPr id="16386" name="Rectangle 3"/>
          <p:cNvSpPr>
            <a:spLocks noGrp="1"/>
          </p:cNvSpPr>
          <p:nvPr>
            <p:ph type="body" idx="1"/>
          </p:nvPr>
        </p:nvSpPr>
        <p:spPr/>
        <p:txBody>
          <a:bodyPr/>
          <a:lstStyle/>
          <a:p>
            <a:r>
              <a:rPr lang="en-US" smtClean="0">
                <a:solidFill>
                  <a:srgbClr val="008000"/>
                </a:solidFill>
              </a:rPr>
              <a:t>Motivation:</a:t>
            </a:r>
            <a:r>
              <a:rPr lang="en-US" smtClean="0"/>
              <a:t> Early tracking </a:t>
            </a:r>
            <a:r>
              <a:rPr lang="en-US" smtClean="0">
                <a:sym typeface="Wingdings" pitchFamily="2" charset="2"/>
              </a:rPr>
              <a:t> early response </a:t>
            </a:r>
            <a:r>
              <a:rPr lang="en-US" smtClean="0"/>
              <a:t> lesser deaths (e.g., H1N1). 1918 pandemic</a:t>
            </a:r>
          </a:p>
          <a:p>
            <a:r>
              <a:rPr lang="en-US" smtClean="0">
                <a:solidFill>
                  <a:srgbClr val="008000"/>
                </a:solidFill>
              </a:rPr>
              <a:t>CDC slow:</a:t>
            </a:r>
            <a:r>
              <a:rPr lang="en-US" smtClean="0"/>
              <a:t> Center for Disease Control tracking based on doctor visits: 1 – 2 week lag</a:t>
            </a:r>
          </a:p>
          <a:p>
            <a:r>
              <a:rPr lang="en-US" smtClean="0">
                <a:solidFill>
                  <a:srgbClr val="008000"/>
                </a:solidFill>
              </a:rPr>
              <a:t>Question:</a:t>
            </a:r>
            <a:r>
              <a:rPr lang="en-US" smtClean="0"/>
              <a:t> With the advent of computers can we track flu (other diseases) faster</a:t>
            </a:r>
          </a:p>
          <a:p>
            <a:r>
              <a:rPr lang="en-US" smtClean="0">
                <a:solidFill>
                  <a:srgbClr val="008000"/>
                </a:solidFill>
              </a:rPr>
              <a:t>Prototype:</a:t>
            </a:r>
            <a:r>
              <a:rPr lang="en-US" smtClean="0"/>
              <a:t> Study flu tracking as a canonical example: flu has caused millions of fatalities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p:cNvSpPr>
          <p:nvPr>
            <p:ph type="title"/>
          </p:nvPr>
        </p:nvSpPr>
        <p:spPr/>
        <p:txBody>
          <a:bodyPr/>
          <a:lstStyle/>
          <a:p>
            <a:r>
              <a:rPr lang="en-US" dirty="0" smtClean="0">
                <a:solidFill>
                  <a:srgbClr val="008000"/>
                </a:solidFill>
              </a:rPr>
              <a:t>Google and Flu tracking?</a:t>
            </a:r>
          </a:p>
        </p:txBody>
      </p:sp>
      <p:sp>
        <p:nvSpPr>
          <p:cNvPr id="17410" name="Rectangle 3"/>
          <p:cNvSpPr>
            <a:spLocks noGrp="1"/>
          </p:cNvSpPr>
          <p:nvPr>
            <p:ph type="body" idx="1"/>
          </p:nvPr>
        </p:nvSpPr>
        <p:spPr/>
        <p:txBody>
          <a:bodyPr/>
          <a:lstStyle/>
          <a:p>
            <a:r>
              <a:rPr lang="en-US" smtClean="0">
                <a:solidFill>
                  <a:srgbClr val="008000"/>
                </a:solidFill>
              </a:rPr>
              <a:t>Observation:</a:t>
            </a:r>
            <a:r>
              <a:rPr lang="en-US" smtClean="0"/>
              <a:t> How might you interact with Google if you have the flu? </a:t>
            </a:r>
          </a:p>
          <a:p>
            <a:pPr>
              <a:buFont typeface="Arial" charset="0"/>
              <a:buNone/>
            </a:pPr>
            <a:endParaRPr lang="en-US" smtClean="0"/>
          </a:p>
          <a:p>
            <a:r>
              <a:rPr lang="en-US" smtClean="0">
                <a:solidFill>
                  <a:srgbClr val="008000"/>
                </a:solidFill>
              </a:rPr>
              <a:t>Application:</a:t>
            </a:r>
            <a:r>
              <a:rPr lang="en-US" smtClean="0"/>
              <a:t> Could Google take advantage of this observation to track flu early?</a:t>
            </a:r>
          </a:p>
          <a:p>
            <a:pPr lvl="1"/>
            <a:r>
              <a:rPr lang="en-US" smtClean="0"/>
              <a:t>Could we also track by region?</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idx="4294967295"/>
          </p:nvPr>
        </p:nvSpPr>
        <p:spPr/>
        <p:txBody>
          <a:bodyPr/>
          <a:lstStyle/>
          <a:p>
            <a:r>
              <a:rPr lang="en-US" smtClean="0">
                <a:solidFill>
                  <a:srgbClr val="008000"/>
                </a:solidFill>
              </a:rPr>
              <a:t>You make the idea work</a:t>
            </a:r>
          </a:p>
        </p:txBody>
      </p:sp>
      <p:sp>
        <p:nvSpPr>
          <p:cNvPr id="18434" name="Rectangle 3"/>
          <p:cNvSpPr>
            <a:spLocks noGrp="1"/>
          </p:cNvSpPr>
          <p:nvPr>
            <p:ph type="body" idx="4294967295"/>
          </p:nvPr>
        </p:nvSpPr>
        <p:spPr>
          <a:xfrm>
            <a:off x="914400" y="1066800"/>
            <a:ext cx="8229600" cy="4525963"/>
          </a:xfrm>
        </p:spPr>
        <p:txBody>
          <a:bodyPr/>
          <a:lstStyle/>
          <a:p>
            <a:pPr>
              <a:buFont typeface="Arial" charset="0"/>
              <a:buNone/>
            </a:pPr>
            <a:endParaRPr lang="en-US" sz="2800" smtClean="0"/>
          </a:p>
          <a:p>
            <a:r>
              <a:rPr lang="en-US" sz="2800" smtClean="0"/>
              <a:t>How to determine the right queries (e.g., “flu symptoms”)?</a:t>
            </a:r>
          </a:p>
          <a:p>
            <a:pPr lvl="1"/>
            <a:r>
              <a:rPr lang="en-US" sz="2400" smtClean="0"/>
              <a:t>Manual?  Does not scale, not way search done</a:t>
            </a:r>
          </a:p>
          <a:p>
            <a:pPr lvl="1"/>
            <a:r>
              <a:rPr lang="en-US" sz="2400" smtClean="0"/>
              <a:t>Automated?  But how</a:t>
            </a:r>
          </a:p>
          <a:p>
            <a:r>
              <a:rPr lang="en-US" sz="2800" smtClean="0"/>
              <a:t>How to check whether Flu tracker is doing well?   </a:t>
            </a:r>
          </a:p>
          <a:p>
            <a:pPr lvl="1"/>
            <a:r>
              <a:rPr lang="en-US" sz="2400" smtClean="0"/>
              <a:t> What  is the metric for comparison?</a:t>
            </a:r>
          </a:p>
          <a:p>
            <a:pPr lvl="1"/>
            <a:r>
              <a:rPr lang="en-US" sz="2400" smtClean="0"/>
              <a:t>Can we use to solve “right queries” problem?</a:t>
            </a:r>
          </a:p>
          <a:p>
            <a:r>
              <a:rPr lang="en-US" sz="2800" smtClean="0"/>
              <a:t>How to tell which region a query is coming from?</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6322" name="Rectangle 2"/>
          <p:cNvSpPr>
            <a:spLocks noGrp="1"/>
          </p:cNvSpPr>
          <p:nvPr>
            <p:ph type="title"/>
          </p:nvPr>
        </p:nvSpPr>
        <p:spPr/>
        <p:txBody>
          <a:bodyPr/>
          <a:lstStyle/>
          <a:p>
            <a:r>
              <a:rPr lang="en-US" sz="4000" dirty="0" smtClean="0">
                <a:solidFill>
                  <a:srgbClr val="008000"/>
                </a:solidFill>
              </a:rPr>
              <a:t>Queries most correlated to CDC Data</a:t>
            </a:r>
          </a:p>
        </p:txBody>
      </p:sp>
      <p:sp>
        <p:nvSpPr>
          <p:cNvPr id="56324" name="Rectangle 4"/>
          <p:cNvSpPr>
            <a:spLocks noChangeArrowheads="1"/>
          </p:cNvSpPr>
          <p:nvPr/>
        </p:nvSpPr>
        <p:spPr bwMode="auto">
          <a:xfrm>
            <a:off x="685800" y="1524000"/>
            <a:ext cx="7010400" cy="2908104"/>
          </a:xfrm>
          <a:prstGeom prst="rect">
            <a:avLst/>
          </a:prstGeom>
          <a:noFill/>
          <a:ln w="9525">
            <a:noFill/>
            <a:miter lim="800000"/>
            <a:headEnd/>
            <a:tailEnd/>
          </a:ln>
          <a:effectLst/>
        </p:spPr>
        <p:txBody>
          <a:bodyPr wrap="square">
            <a:spAutoFit/>
          </a:bodyPr>
          <a:lstStyle/>
          <a:p>
            <a:pPr fontAlgn="base">
              <a:lnSpc>
                <a:spcPct val="114000"/>
              </a:lnSpc>
              <a:spcBef>
                <a:spcPct val="0"/>
              </a:spcBef>
              <a:spcAft>
                <a:spcPct val="0"/>
              </a:spcAft>
            </a:pPr>
            <a:r>
              <a:rPr lang="en-US" dirty="0">
                <a:solidFill>
                  <a:prstClr val="black"/>
                </a:solidFill>
                <a:latin typeface="Arial" charset="0"/>
              </a:rPr>
              <a:t>Influenza complication	                                              18.15</a:t>
            </a:r>
          </a:p>
          <a:p>
            <a:pPr fontAlgn="base">
              <a:lnSpc>
                <a:spcPct val="114000"/>
              </a:lnSpc>
              <a:spcBef>
                <a:spcPct val="0"/>
              </a:spcBef>
              <a:spcAft>
                <a:spcPct val="0"/>
              </a:spcAft>
            </a:pPr>
            <a:r>
              <a:rPr lang="en-US" dirty="0">
                <a:solidFill>
                  <a:prstClr val="black"/>
                </a:solidFill>
                <a:latin typeface="Arial" charset="0"/>
              </a:rPr>
              <a:t>Cold/flu remedy	                                                         </a:t>
            </a:r>
            <a:r>
              <a:rPr lang="en-US" sz="1600" dirty="0">
                <a:solidFill>
                  <a:prstClr val="black"/>
                </a:solidFill>
                <a:latin typeface="Arial" charset="0"/>
              </a:rPr>
              <a:t>     </a:t>
            </a:r>
            <a:r>
              <a:rPr lang="en-US" dirty="0" smtClean="0">
                <a:solidFill>
                  <a:prstClr val="black"/>
                </a:solidFill>
                <a:latin typeface="Arial" charset="0"/>
              </a:rPr>
              <a:t> 5.05</a:t>
            </a:r>
            <a:r>
              <a:rPr lang="en-US" dirty="0">
                <a:solidFill>
                  <a:prstClr val="black"/>
                </a:solidFill>
                <a:latin typeface="Arial" charset="0"/>
              </a:rPr>
              <a:t>	</a:t>
            </a:r>
          </a:p>
          <a:p>
            <a:pPr fontAlgn="base">
              <a:lnSpc>
                <a:spcPct val="114000"/>
              </a:lnSpc>
              <a:spcBef>
                <a:spcPct val="0"/>
              </a:spcBef>
              <a:spcAft>
                <a:spcPct val="0"/>
              </a:spcAft>
            </a:pPr>
            <a:r>
              <a:rPr lang="en-US" dirty="0">
                <a:solidFill>
                  <a:prstClr val="black"/>
                </a:solidFill>
                <a:latin typeface="Arial" charset="0"/>
              </a:rPr>
              <a:t>General influenza symptoms	  	              </a:t>
            </a:r>
            <a:r>
              <a:rPr lang="en-US" sz="1600" dirty="0">
                <a:solidFill>
                  <a:prstClr val="black"/>
                </a:solidFill>
                <a:latin typeface="Arial" charset="0"/>
              </a:rPr>
              <a:t>    </a:t>
            </a:r>
            <a:r>
              <a:rPr lang="en-US" sz="1400" dirty="0">
                <a:solidFill>
                  <a:prstClr val="black"/>
                </a:solidFill>
                <a:latin typeface="Arial" charset="0"/>
              </a:rPr>
              <a:t> </a:t>
            </a:r>
            <a:r>
              <a:rPr lang="en-US" dirty="0" smtClean="0">
                <a:solidFill>
                  <a:prstClr val="black"/>
                </a:solidFill>
                <a:latin typeface="Arial" charset="0"/>
              </a:rPr>
              <a:t> 2.60</a:t>
            </a:r>
            <a:endParaRPr lang="en-US" dirty="0">
              <a:solidFill>
                <a:prstClr val="black"/>
              </a:solidFill>
              <a:latin typeface="Arial" charset="0"/>
            </a:endParaRPr>
          </a:p>
          <a:p>
            <a:pPr fontAlgn="base">
              <a:lnSpc>
                <a:spcPct val="114000"/>
              </a:lnSpc>
              <a:spcBef>
                <a:spcPct val="0"/>
              </a:spcBef>
              <a:spcAft>
                <a:spcPct val="0"/>
              </a:spcAft>
            </a:pPr>
            <a:r>
              <a:rPr lang="en-US" dirty="0">
                <a:solidFill>
                  <a:prstClr val="black"/>
                </a:solidFill>
                <a:latin typeface="Arial" charset="0"/>
              </a:rPr>
              <a:t>Term for influenza		                                </a:t>
            </a:r>
            <a:r>
              <a:rPr lang="en-US" dirty="0" smtClean="0">
                <a:solidFill>
                  <a:prstClr val="black"/>
                </a:solidFill>
                <a:latin typeface="Arial" charset="0"/>
              </a:rPr>
              <a:t>	   </a:t>
            </a:r>
            <a:r>
              <a:rPr lang="en-US" sz="1600" dirty="0" smtClean="0">
                <a:solidFill>
                  <a:prstClr val="black"/>
                </a:solidFill>
                <a:latin typeface="Arial" charset="0"/>
              </a:rPr>
              <a:t> </a:t>
            </a:r>
            <a:r>
              <a:rPr lang="en-US" dirty="0" smtClean="0">
                <a:solidFill>
                  <a:prstClr val="black"/>
                </a:solidFill>
                <a:latin typeface="Arial" charset="0"/>
              </a:rPr>
              <a:t> </a:t>
            </a:r>
            <a:r>
              <a:rPr lang="en-US" dirty="0">
                <a:solidFill>
                  <a:prstClr val="black"/>
                </a:solidFill>
                <a:latin typeface="Arial" charset="0"/>
              </a:rPr>
              <a:t>3.74	</a:t>
            </a:r>
          </a:p>
          <a:p>
            <a:pPr fontAlgn="base">
              <a:lnSpc>
                <a:spcPct val="114000"/>
              </a:lnSpc>
              <a:spcBef>
                <a:spcPct val="0"/>
              </a:spcBef>
              <a:spcAft>
                <a:spcPct val="0"/>
              </a:spcAft>
            </a:pPr>
            <a:r>
              <a:rPr lang="en-US" dirty="0">
                <a:solidFill>
                  <a:prstClr val="black"/>
                </a:solidFill>
                <a:latin typeface="Arial" charset="0"/>
              </a:rPr>
              <a:t>Specific influenza symptom	                               </a:t>
            </a:r>
            <a:r>
              <a:rPr lang="en-US" sz="1600" dirty="0">
                <a:solidFill>
                  <a:prstClr val="black"/>
                </a:solidFill>
                <a:latin typeface="Arial" charset="0"/>
              </a:rPr>
              <a:t> </a:t>
            </a:r>
            <a:r>
              <a:rPr lang="en-US" sz="1600" dirty="0" smtClean="0">
                <a:solidFill>
                  <a:prstClr val="black"/>
                </a:solidFill>
                <a:latin typeface="Arial" charset="0"/>
              </a:rPr>
              <a:t>  </a:t>
            </a:r>
            <a:r>
              <a:rPr lang="en-US" dirty="0">
                <a:solidFill>
                  <a:prstClr val="black"/>
                </a:solidFill>
                <a:latin typeface="Arial" charset="0"/>
              </a:rPr>
              <a:t>2.54	</a:t>
            </a:r>
          </a:p>
          <a:p>
            <a:pPr fontAlgn="base">
              <a:lnSpc>
                <a:spcPct val="114000"/>
              </a:lnSpc>
              <a:spcBef>
                <a:spcPct val="0"/>
              </a:spcBef>
              <a:spcAft>
                <a:spcPct val="0"/>
              </a:spcAft>
            </a:pPr>
            <a:r>
              <a:rPr lang="en-US" dirty="0">
                <a:solidFill>
                  <a:prstClr val="black"/>
                </a:solidFill>
                <a:latin typeface="Arial" charset="0"/>
              </a:rPr>
              <a:t>Symptoms of an influenza complication	      	   </a:t>
            </a:r>
            <a:r>
              <a:rPr lang="en-US" dirty="0" smtClean="0">
                <a:solidFill>
                  <a:prstClr val="black"/>
                </a:solidFill>
                <a:latin typeface="Arial" charset="0"/>
              </a:rPr>
              <a:t>  </a:t>
            </a:r>
            <a:r>
              <a:rPr lang="en-US" dirty="0">
                <a:solidFill>
                  <a:prstClr val="black"/>
                </a:solidFill>
                <a:latin typeface="Arial" charset="0"/>
              </a:rPr>
              <a:t>2.21	</a:t>
            </a:r>
          </a:p>
          <a:p>
            <a:pPr fontAlgn="base">
              <a:lnSpc>
                <a:spcPct val="114000"/>
              </a:lnSpc>
              <a:spcBef>
                <a:spcPct val="0"/>
              </a:spcBef>
              <a:spcAft>
                <a:spcPct val="0"/>
              </a:spcAft>
            </a:pPr>
            <a:r>
              <a:rPr lang="en-US" dirty="0">
                <a:solidFill>
                  <a:prstClr val="black"/>
                </a:solidFill>
                <a:latin typeface="Arial" charset="0"/>
              </a:rPr>
              <a:t>Antibiotic medication	                                               </a:t>
            </a:r>
            <a:r>
              <a:rPr lang="en-US" dirty="0" smtClean="0">
                <a:solidFill>
                  <a:prstClr val="black"/>
                </a:solidFill>
                <a:latin typeface="Arial" charset="0"/>
              </a:rPr>
              <a:t> 6.23</a:t>
            </a:r>
            <a:endParaRPr lang="en-US" dirty="0">
              <a:solidFill>
                <a:prstClr val="black"/>
              </a:solidFill>
              <a:latin typeface="Arial" charset="0"/>
            </a:endParaRPr>
          </a:p>
          <a:p>
            <a:pPr fontAlgn="base">
              <a:lnSpc>
                <a:spcPct val="114000"/>
              </a:lnSpc>
              <a:spcBef>
                <a:spcPct val="0"/>
              </a:spcBef>
              <a:spcAft>
                <a:spcPct val="0"/>
              </a:spcAft>
            </a:pPr>
            <a:r>
              <a:rPr lang="en-US" dirty="0">
                <a:solidFill>
                  <a:prstClr val="black"/>
                </a:solidFill>
                <a:latin typeface="Arial" charset="0"/>
              </a:rPr>
              <a:t>General influenza remedies		                </a:t>
            </a:r>
            <a:r>
              <a:rPr lang="en-US" sz="1400" dirty="0">
                <a:solidFill>
                  <a:prstClr val="black"/>
                </a:solidFill>
                <a:latin typeface="Arial" charset="0"/>
              </a:rPr>
              <a:t>  </a:t>
            </a:r>
            <a:r>
              <a:rPr lang="en-US" sz="1400" dirty="0" smtClean="0">
                <a:solidFill>
                  <a:prstClr val="black"/>
                </a:solidFill>
                <a:latin typeface="Arial" charset="0"/>
              </a:rPr>
              <a:t> </a:t>
            </a:r>
            <a:r>
              <a:rPr lang="en-US" dirty="0" smtClean="0">
                <a:solidFill>
                  <a:prstClr val="black"/>
                </a:solidFill>
                <a:latin typeface="Arial" charset="0"/>
              </a:rPr>
              <a:t> 0.10</a:t>
            </a:r>
            <a:r>
              <a:rPr lang="en-US" dirty="0">
                <a:solidFill>
                  <a:prstClr val="black"/>
                </a:solidFill>
                <a:latin typeface="Arial" charset="0"/>
              </a:rPr>
              <a:t>	</a:t>
            </a:r>
          </a:p>
          <a:p>
            <a:pPr fontAlgn="base">
              <a:lnSpc>
                <a:spcPct val="114000"/>
              </a:lnSpc>
              <a:spcBef>
                <a:spcPct val="0"/>
              </a:spcBef>
              <a:spcAft>
                <a:spcPct val="0"/>
              </a:spcAft>
            </a:pPr>
            <a:r>
              <a:rPr lang="en-US" dirty="0">
                <a:solidFill>
                  <a:prstClr val="black"/>
                </a:solidFill>
                <a:latin typeface="Arial" charset="0"/>
              </a:rPr>
              <a:t>Antiviral medication	                                             </a:t>
            </a:r>
            <a:r>
              <a:rPr lang="en-US" sz="1200" dirty="0">
                <a:solidFill>
                  <a:prstClr val="black"/>
                </a:solidFill>
                <a:latin typeface="Arial" charset="0"/>
              </a:rPr>
              <a:t> </a:t>
            </a:r>
            <a:r>
              <a:rPr lang="en-US" sz="1200" dirty="0" smtClean="0">
                <a:solidFill>
                  <a:prstClr val="black"/>
                </a:solidFill>
                <a:latin typeface="Arial" charset="0"/>
              </a:rPr>
              <a:t>  </a:t>
            </a:r>
            <a:r>
              <a:rPr lang="en-US" dirty="0" smtClean="0">
                <a:solidFill>
                  <a:prstClr val="black"/>
                </a:solidFill>
                <a:latin typeface="Arial" charset="0"/>
              </a:rPr>
              <a:t> 0.39</a:t>
            </a:r>
            <a:r>
              <a:rPr lang="en-US" dirty="0">
                <a:solidFill>
                  <a:prstClr val="black"/>
                </a:solidFill>
                <a:latin typeface="Arial" charset="0"/>
              </a:rPr>
              <a:t>	</a:t>
            </a:r>
          </a:p>
        </p:txBody>
      </p:sp>
      <p:sp>
        <p:nvSpPr>
          <p:cNvPr id="56325" name="Text Box 5"/>
          <p:cNvSpPr txBox="1">
            <a:spLocks noChangeArrowheads="1"/>
          </p:cNvSpPr>
          <p:nvPr/>
        </p:nvSpPr>
        <p:spPr bwMode="auto">
          <a:xfrm>
            <a:off x="1524000" y="4814888"/>
            <a:ext cx="6324600" cy="366712"/>
          </a:xfrm>
          <a:prstGeom prst="rect">
            <a:avLst/>
          </a:prstGeom>
          <a:noFill/>
          <a:ln w="9525">
            <a:noFill/>
            <a:miter lim="800000"/>
            <a:headEnd/>
            <a:tailEnd/>
          </a:ln>
          <a:effectLst/>
        </p:spPr>
        <p:txBody>
          <a:bodyPr>
            <a:spAutoFit/>
          </a:bodyPr>
          <a:lstStyle/>
          <a:p>
            <a:pPr fontAlgn="base">
              <a:spcBef>
                <a:spcPct val="50000"/>
              </a:spcBef>
              <a:spcAft>
                <a:spcPct val="0"/>
              </a:spcAft>
            </a:pPr>
            <a:r>
              <a:rPr lang="en-US">
                <a:solidFill>
                  <a:srgbClr val="C0504D"/>
                </a:solidFill>
                <a:latin typeface="Arial" charset="0"/>
              </a:rPr>
              <a:t>False positive query</a:t>
            </a:r>
            <a:r>
              <a:rPr lang="en-US">
                <a:solidFill>
                  <a:prstClr val="black"/>
                </a:solidFill>
                <a:latin typeface="Arial" charset="0"/>
              </a:rPr>
              <a:t>: “High school basketball”.  Why?</a:t>
            </a:r>
          </a:p>
        </p:txBody>
      </p:sp>
      <p:sp>
        <p:nvSpPr>
          <p:cNvPr id="56326" name="Text Box 6"/>
          <p:cNvSpPr txBox="1">
            <a:spLocks noChangeArrowheads="1"/>
          </p:cNvSpPr>
          <p:nvPr/>
        </p:nvSpPr>
        <p:spPr bwMode="auto">
          <a:xfrm>
            <a:off x="1600200" y="5562600"/>
            <a:ext cx="5791200" cy="1015663"/>
          </a:xfrm>
          <a:prstGeom prst="rect">
            <a:avLst/>
          </a:prstGeom>
          <a:noFill/>
          <a:ln w="9525">
            <a:noFill/>
            <a:miter lim="800000"/>
            <a:headEnd/>
            <a:tailEnd/>
          </a:ln>
          <a:effectLst/>
        </p:spPr>
        <p:txBody>
          <a:bodyPr>
            <a:spAutoFit/>
          </a:bodyPr>
          <a:lstStyle/>
          <a:p>
            <a:pPr algn="ctr" fontAlgn="base">
              <a:spcBef>
                <a:spcPct val="50000"/>
              </a:spcBef>
              <a:spcAft>
                <a:spcPct val="0"/>
              </a:spcAft>
            </a:pPr>
            <a:r>
              <a:rPr lang="en-US" sz="2400" dirty="0">
                <a:solidFill>
                  <a:srgbClr val="1F497D"/>
                </a:solidFill>
                <a:latin typeface="Arial" charset="0"/>
              </a:rPr>
              <a:t>Correlation does not  imply causality</a:t>
            </a:r>
            <a:r>
              <a:rPr lang="en-US" sz="2400" dirty="0" smtClean="0">
                <a:solidFill>
                  <a:srgbClr val="1F497D"/>
                </a:solidFill>
                <a:latin typeface="Arial" charset="0"/>
              </a:rPr>
              <a:t>!</a:t>
            </a:r>
          </a:p>
          <a:p>
            <a:pPr algn="ctr" fontAlgn="base">
              <a:spcBef>
                <a:spcPct val="50000"/>
              </a:spcBef>
              <a:spcAft>
                <a:spcPct val="0"/>
              </a:spcAft>
            </a:pPr>
            <a:r>
              <a:rPr lang="en-US" sz="2400" dirty="0" smtClean="0">
                <a:solidFill>
                  <a:srgbClr val="1F497D"/>
                </a:solidFill>
                <a:latin typeface="Arial" charset="0"/>
              </a:rPr>
              <a:t>(</a:t>
            </a:r>
            <a:r>
              <a:rPr lang="en-US" sz="2400" i="1" dirty="0" smtClean="0">
                <a:solidFill>
                  <a:srgbClr val="1F497D"/>
                </a:solidFill>
                <a:latin typeface="Arial" charset="0"/>
              </a:rPr>
              <a:t>x</a:t>
            </a:r>
            <a:r>
              <a:rPr lang="en-US" sz="2400" dirty="0" smtClean="0">
                <a:solidFill>
                  <a:srgbClr val="1F497D"/>
                </a:solidFill>
                <a:latin typeface="Arial" charset="0"/>
              </a:rPr>
              <a:t> </a:t>
            </a:r>
            <a:r>
              <a:rPr lang="en-US" sz="2400" u="sng" dirty="0" smtClean="0">
                <a:solidFill>
                  <a:srgbClr val="1F497D"/>
                </a:solidFill>
                <a:latin typeface="Arial" charset="0"/>
              </a:rPr>
              <a:t>near</a:t>
            </a:r>
            <a:r>
              <a:rPr lang="en-US" sz="2400" dirty="0" smtClean="0">
                <a:solidFill>
                  <a:srgbClr val="1F497D"/>
                </a:solidFill>
                <a:latin typeface="Arial" charset="0"/>
              </a:rPr>
              <a:t> </a:t>
            </a:r>
            <a:r>
              <a:rPr lang="en-US" sz="2400" i="1" dirty="0" smtClean="0">
                <a:solidFill>
                  <a:srgbClr val="1F497D"/>
                </a:solidFill>
                <a:latin typeface="Arial" charset="0"/>
              </a:rPr>
              <a:t>y</a:t>
            </a:r>
            <a:r>
              <a:rPr lang="en-US" sz="2400" dirty="0" smtClean="0">
                <a:solidFill>
                  <a:srgbClr val="1F497D"/>
                </a:solidFill>
                <a:latin typeface="Arial" charset="0"/>
              </a:rPr>
              <a:t> does not mean </a:t>
            </a:r>
            <a:r>
              <a:rPr lang="en-US" sz="2400" i="1" dirty="0" smtClean="0">
                <a:solidFill>
                  <a:srgbClr val="1F497D"/>
                </a:solidFill>
                <a:latin typeface="Arial" charset="0"/>
              </a:rPr>
              <a:t>x</a:t>
            </a:r>
            <a:r>
              <a:rPr lang="en-US" sz="2400" dirty="0" smtClean="0">
                <a:solidFill>
                  <a:srgbClr val="1F497D"/>
                </a:solidFill>
                <a:latin typeface="Arial" charset="0"/>
              </a:rPr>
              <a:t> </a:t>
            </a:r>
            <a:r>
              <a:rPr lang="en-US" sz="2400" u="sng" dirty="0" smtClean="0">
                <a:solidFill>
                  <a:srgbClr val="1F497D"/>
                </a:solidFill>
                <a:latin typeface="Arial" charset="0"/>
              </a:rPr>
              <a:t>causes</a:t>
            </a:r>
            <a:r>
              <a:rPr lang="en-US" sz="2400" dirty="0" smtClean="0">
                <a:solidFill>
                  <a:srgbClr val="1F497D"/>
                </a:solidFill>
                <a:latin typeface="Arial" charset="0"/>
              </a:rPr>
              <a:t> </a:t>
            </a:r>
            <a:r>
              <a:rPr lang="en-US" sz="2400" i="1" dirty="0" smtClean="0">
                <a:solidFill>
                  <a:srgbClr val="1F497D"/>
                </a:solidFill>
                <a:latin typeface="Arial" charset="0"/>
              </a:rPr>
              <a:t>y</a:t>
            </a:r>
            <a:r>
              <a:rPr lang="en-US" sz="2400" dirty="0" smtClean="0">
                <a:solidFill>
                  <a:srgbClr val="1F497D"/>
                </a:solidFill>
                <a:latin typeface="Arial" charset="0"/>
              </a:rPr>
              <a:t>)</a:t>
            </a:r>
            <a:endParaRPr lang="en-US" sz="2400" dirty="0">
              <a:solidFill>
                <a:srgbClr val="1F497D"/>
              </a:solidFill>
              <a:latin typeface="Arial" charset="0"/>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p:cNvSpPr>
          <p:nvPr>
            <p:ph type="title"/>
          </p:nvPr>
        </p:nvSpPr>
        <p:spPr/>
        <p:txBody>
          <a:bodyPr/>
          <a:lstStyle/>
          <a:p>
            <a:r>
              <a:rPr lang="en-US" dirty="0" smtClean="0">
                <a:solidFill>
                  <a:srgbClr val="008000"/>
                </a:solidFill>
              </a:rPr>
              <a:t>The details</a:t>
            </a:r>
          </a:p>
        </p:txBody>
      </p:sp>
      <p:sp>
        <p:nvSpPr>
          <p:cNvPr id="20482" name="Rectangle 3"/>
          <p:cNvSpPr>
            <a:spLocks noGrp="1"/>
          </p:cNvSpPr>
          <p:nvPr>
            <p:ph type="body" idx="1"/>
          </p:nvPr>
        </p:nvSpPr>
        <p:spPr/>
        <p:txBody>
          <a:bodyPr/>
          <a:lstStyle/>
          <a:p>
            <a:pPr>
              <a:lnSpc>
                <a:spcPct val="80000"/>
              </a:lnSpc>
            </a:pPr>
            <a:r>
              <a:rPr lang="en-US" sz="2400" smtClean="0"/>
              <a:t>Solve Problem 2 first using CDC’s Sentinel Provider Surveillance Network (</a:t>
            </a:r>
            <a:r>
              <a:rPr lang="en-US" sz="2400" smtClean="0">
                <a:hlinkClick r:id="rId2"/>
              </a:rPr>
              <a:t>www.cdc.gov/flu</a:t>
            </a:r>
            <a:endParaRPr lang="en-US" sz="2400" smtClean="0"/>
          </a:p>
          <a:p>
            <a:pPr>
              <a:lnSpc>
                <a:spcPct val="80000"/>
              </a:lnSpc>
            </a:pPr>
            <a:r>
              <a:rPr lang="en-US" sz="2400" smtClean="0"/>
              <a:t>Consider all common query terms and correlate against CDC data (automated).  Take top 100 queries, remove false positives, tinker to find best combination (somewhat manual)</a:t>
            </a:r>
          </a:p>
          <a:p>
            <a:pPr>
              <a:lnSpc>
                <a:spcPct val="80000"/>
              </a:lnSpc>
            </a:pPr>
            <a:r>
              <a:rPr lang="en-US" sz="2400" smtClean="0"/>
              <a:t>Why you need Computer Science</a:t>
            </a:r>
          </a:p>
          <a:p>
            <a:pPr lvl="1">
              <a:lnSpc>
                <a:spcPct val="80000"/>
              </a:lnSpc>
            </a:pPr>
            <a:r>
              <a:rPr lang="en-US" sz="2000" smtClean="0"/>
              <a:t> Models from Computer Science, learning theory:  fit model </a:t>
            </a:r>
          </a:p>
          <a:p>
            <a:pPr lvl="1">
              <a:lnSpc>
                <a:spcPct val="80000"/>
              </a:lnSpc>
            </a:pPr>
            <a:r>
              <a:rPr lang="en-US" sz="2000" smtClean="0"/>
              <a:t>Logit (Physician Visit) = c * Logit (Query) + Error; Logit(p) = ln(p/(1-p))</a:t>
            </a:r>
          </a:p>
          <a:p>
            <a:pPr lvl="1">
              <a:lnSpc>
                <a:spcPct val="80000"/>
              </a:lnSpc>
            </a:pPr>
            <a:r>
              <a:rPr lang="en-US" sz="2000" smtClean="0"/>
              <a:t>Need to program query processing using Google programming environment (Map-Reduce)</a:t>
            </a:r>
          </a:p>
          <a:p>
            <a:pPr lvl="1">
              <a:lnSpc>
                <a:spcPct val="80000"/>
              </a:lnSpc>
            </a:pPr>
            <a:r>
              <a:rPr lang="en-US" sz="2000" smtClean="0"/>
              <a:t>Need to build a good user interface</a:t>
            </a:r>
          </a:p>
          <a:p>
            <a:pPr>
              <a:lnSpc>
                <a:spcPct val="80000"/>
              </a:lnSpc>
            </a:pPr>
            <a:r>
              <a:rPr lang="en-US" sz="2400" smtClean="0"/>
              <a:t>Localize queries using IP geolocation</a:t>
            </a:r>
          </a:p>
          <a:p>
            <a:pPr lvl="1">
              <a:lnSpc>
                <a:spcPct val="80000"/>
              </a:lnSpc>
            </a:pPr>
            <a:r>
              <a:rPr lang="en-US" sz="2000" smtClean="0"/>
              <a:t>Examples: Address from UCSD, address from san.rr.com</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p:cNvSpPr>
          <p:nvPr>
            <p:ph type="title"/>
          </p:nvPr>
        </p:nvSpPr>
        <p:spPr/>
        <p:txBody>
          <a:bodyPr/>
          <a:lstStyle/>
          <a:p>
            <a:r>
              <a:rPr lang="en-US" sz="4000" dirty="0" smtClean="0">
                <a:solidFill>
                  <a:srgbClr val="008000"/>
                </a:solidFill>
              </a:rPr>
              <a:t>CDC (red) versus Google Flu (black)</a:t>
            </a:r>
          </a:p>
        </p:txBody>
      </p:sp>
      <p:sp>
        <p:nvSpPr>
          <p:cNvPr id="58371" name="Rectangle 3"/>
          <p:cNvSpPr>
            <a:spLocks noGrp="1"/>
          </p:cNvSpPr>
          <p:nvPr>
            <p:ph type="body" idx="1"/>
          </p:nvPr>
        </p:nvSpPr>
        <p:spPr/>
        <p:txBody>
          <a:bodyPr/>
          <a:lstStyle/>
          <a:p>
            <a:r>
              <a:rPr lang="en-US" smtClean="0"/>
              <a:t>Explore flu trends across the U.S.</a:t>
            </a:r>
          </a:p>
        </p:txBody>
      </p:sp>
      <p:pic>
        <p:nvPicPr>
          <p:cNvPr id="58372" name="Picture 4"/>
          <p:cNvPicPr>
            <a:picLocks noChangeAspect="1" noChangeArrowheads="1"/>
          </p:cNvPicPr>
          <p:nvPr/>
        </p:nvPicPr>
        <p:blipFill>
          <a:blip r:embed="rId2" cstate="print"/>
          <a:srcRect/>
          <a:stretch>
            <a:fillRect/>
          </a:stretch>
        </p:blipFill>
        <p:spPr bwMode="auto">
          <a:xfrm>
            <a:off x="457200" y="1417638"/>
            <a:ext cx="7810500" cy="3306762"/>
          </a:xfrm>
          <a:prstGeom prst="rect">
            <a:avLst/>
          </a:prstGeom>
          <a:noFill/>
          <a:ln w="9525">
            <a:noFill/>
            <a:miter lim="800000"/>
            <a:headEnd/>
            <a:tailEnd/>
          </a:ln>
          <a:effectLst/>
        </p:spPr>
      </p:pic>
      <p:sp>
        <p:nvSpPr>
          <p:cNvPr id="58373" name="Text Box 5"/>
          <p:cNvSpPr txBox="1">
            <a:spLocks noChangeArrowheads="1"/>
          </p:cNvSpPr>
          <p:nvPr/>
        </p:nvSpPr>
        <p:spPr bwMode="auto">
          <a:xfrm>
            <a:off x="1355725" y="5218113"/>
            <a:ext cx="5197475" cy="366712"/>
          </a:xfrm>
          <a:prstGeom prst="rect">
            <a:avLst/>
          </a:prstGeom>
          <a:noFill/>
          <a:ln w="9525">
            <a:noFill/>
            <a:miter lim="800000"/>
            <a:headEnd/>
            <a:tailEnd/>
          </a:ln>
          <a:effectLst/>
        </p:spPr>
        <p:txBody>
          <a:bodyPr>
            <a:spAutoFit/>
          </a:bodyPr>
          <a:lstStyle/>
          <a:p>
            <a:pPr fontAlgn="base">
              <a:spcBef>
                <a:spcPct val="0"/>
              </a:spcBef>
              <a:spcAft>
                <a:spcPct val="0"/>
              </a:spcAft>
            </a:pPr>
            <a:endParaRPr lang="en-US">
              <a:solidFill>
                <a:prstClr val="black"/>
              </a:solidFill>
              <a:latin typeface="Arial"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p:cNvSpPr>
          <p:nvPr>
            <p:ph type="title"/>
          </p:nvPr>
        </p:nvSpPr>
        <p:spPr/>
        <p:txBody>
          <a:bodyPr/>
          <a:lstStyle/>
          <a:p>
            <a:r>
              <a:rPr lang="en-US" dirty="0" smtClean="0">
                <a:solidFill>
                  <a:srgbClr val="008000"/>
                </a:solidFill>
              </a:rPr>
              <a:t>The Race with CDC (red)</a:t>
            </a:r>
          </a:p>
        </p:txBody>
      </p:sp>
      <p:sp>
        <p:nvSpPr>
          <p:cNvPr id="59395" name="Rectangle 3"/>
          <p:cNvSpPr>
            <a:spLocks noGrp="1"/>
          </p:cNvSpPr>
          <p:nvPr>
            <p:ph type="body" idx="1"/>
          </p:nvPr>
        </p:nvSpPr>
        <p:spPr/>
        <p:txBody>
          <a:bodyPr/>
          <a:lstStyle/>
          <a:p>
            <a:pPr>
              <a:buFont typeface="Arial" charset="0"/>
              <a:buNone/>
            </a:pPr>
            <a:endParaRPr lang="en-US" smtClean="0"/>
          </a:p>
        </p:txBody>
      </p:sp>
      <p:pic>
        <p:nvPicPr>
          <p:cNvPr id="59396" name="Picture 4"/>
          <p:cNvPicPr>
            <a:picLocks noChangeAspect="1" noChangeArrowheads="1"/>
          </p:cNvPicPr>
          <p:nvPr/>
        </p:nvPicPr>
        <p:blipFill>
          <a:blip r:embed="rId2" cstate="print"/>
          <a:srcRect/>
          <a:stretch>
            <a:fillRect/>
          </a:stretch>
        </p:blipFill>
        <p:spPr bwMode="auto">
          <a:xfrm>
            <a:off x="1828800" y="1435100"/>
            <a:ext cx="5364162" cy="52705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p:cNvSpPr>
          <p:nvPr>
            <p:ph type="title"/>
          </p:nvPr>
        </p:nvSpPr>
        <p:spPr/>
        <p:txBody>
          <a:bodyPr/>
          <a:lstStyle/>
          <a:p>
            <a:r>
              <a:rPr lang="en-US" smtClean="0">
                <a:solidFill>
                  <a:srgbClr val="008000"/>
                </a:solidFill>
              </a:rPr>
              <a:t>Critical thinking</a:t>
            </a:r>
          </a:p>
        </p:txBody>
      </p:sp>
      <p:sp>
        <p:nvSpPr>
          <p:cNvPr id="57347" name="Rectangle 3"/>
          <p:cNvSpPr>
            <a:spLocks noGrp="1"/>
          </p:cNvSpPr>
          <p:nvPr>
            <p:ph type="body" idx="1"/>
          </p:nvPr>
        </p:nvSpPr>
        <p:spPr>
          <a:ln/>
        </p:spPr>
        <p:txBody>
          <a:bodyPr/>
          <a:lstStyle/>
          <a:p>
            <a:r>
              <a:rPr lang="en-US" smtClean="0">
                <a:solidFill>
                  <a:schemeClr val="tx2"/>
                </a:solidFill>
              </a:rPr>
              <a:t>Privacy?</a:t>
            </a:r>
            <a:r>
              <a:rPr lang="en-US" smtClean="0"/>
              <a:t>  What’s the issue?</a:t>
            </a:r>
          </a:p>
          <a:p>
            <a:endParaRPr lang="en-US" smtClean="0"/>
          </a:p>
          <a:p>
            <a:r>
              <a:rPr lang="en-US" smtClean="0">
                <a:solidFill>
                  <a:schemeClr val="tx2"/>
                </a:solidFill>
              </a:rPr>
              <a:t>Bias:</a:t>
            </a:r>
            <a:r>
              <a:rPr lang="en-US" smtClean="0"/>
              <a:t> how is the data obtained?</a:t>
            </a:r>
          </a:p>
          <a:p>
            <a:endParaRPr lang="en-US" smtClean="0"/>
          </a:p>
          <a:p>
            <a:r>
              <a:rPr lang="en-US" smtClean="0">
                <a:solidFill>
                  <a:schemeClr val="tx2"/>
                </a:solidFill>
              </a:rPr>
              <a:t>Value:</a:t>
            </a:r>
            <a:r>
              <a:rPr lang="en-US" smtClean="0"/>
              <a:t> Its cool but how useful is it really?</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p:cNvSpPr>
          <p:nvPr>
            <p:ph type="title"/>
          </p:nvPr>
        </p:nvSpPr>
        <p:spPr/>
        <p:txBody>
          <a:bodyPr/>
          <a:lstStyle/>
          <a:p>
            <a:r>
              <a:rPr lang="en-US" smtClean="0"/>
              <a:t>Remember: Computers are</a:t>
            </a:r>
            <a:r>
              <a:rPr lang="en-US" smtClean="0">
                <a:solidFill>
                  <a:srgbClr val="008000"/>
                </a:solidFill>
              </a:rPr>
              <a:t> good </a:t>
            </a:r>
            <a:r>
              <a:rPr lang="en-US" smtClean="0"/>
              <a:t>at</a:t>
            </a:r>
          </a:p>
        </p:txBody>
      </p:sp>
      <p:sp>
        <p:nvSpPr>
          <p:cNvPr id="21506" name="Rectangle 3"/>
          <p:cNvSpPr>
            <a:spLocks noGrp="1"/>
          </p:cNvSpPr>
          <p:nvPr>
            <p:ph type="body" idx="1"/>
          </p:nvPr>
        </p:nvSpPr>
        <p:spPr/>
        <p:txBody>
          <a:bodyPr/>
          <a:lstStyle/>
          <a:p>
            <a:r>
              <a:rPr lang="en-US" smtClean="0">
                <a:solidFill>
                  <a:schemeClr val="accent2"/>
                </a:solidFill>
              </a:rPr>
              <a:t>Boring </a:t>
            </a:r>
            <a:r>
              <a:rPr lang="en-US" smtClean="0"/>
              <a:t>work . . .</a:t>
            </a:r>
          </a:p>
          <a:p>
            <a:r>
              <a:rPr lang="en-US" smtClean="0">
                <a:solidFill>
                  <a:schemeClr val="accent2"/>
                </a:solidFill>
              </a:rPr>
              <a:t>Large</a:t>
            </a:r>
            <a:r>
              <a:rPr lang="en-US" smtClean="0"/>
              <a:t> problems . . . </a:t>
            </a:r>
          </a:p>
          <a:p>
            <a:r>
              <a:rPr lang="en-US" smtClean="0"/>
              <a:t>Problems humans cannot solve </a:t>
            </a:r>
            <a:r>
              <a:rPr lang="en-US" smtClean="0">
                <a:solidFill>
                  <a:srgbClr val="008000"/>
                </a:solidFill>
              </a:rPr>
              <a:t>fast</a:t>
            </a:r>
          </a:p>
          <a:p>
            <a:pPr lvl="1"/>
            <a:r>
              <a:rPr lang="en-US" smtClean="0"/>
              <a:t>Google Flu tracker versus CDC</a:t>
            </a:r>
          </a:p>
          <a:p>
            <a:r>
              <a:rPr lang="en-US" smtClean="0">
                <a:solidFill>
                  <a:srgbClr val="008000"/>
                </a:solidFill>
              </a:rPr>
              <a:t>Transcending </a:t>
            </a:r>
            <a:r>
              <a:rPr lang="en-US" smtClean="0"/>
              <a:t>human limitations</a:t>
            </a:r>
          </a:p>
          <a:p>
            <a:pPr>
              <a:buFont typeface="Arial" charset="0"/>
              <a:buNone/>
            </a:pPr>
            <a:r>
              <a:rPr lang="en-US" smtClean="0"/>
              <a:t>Creatively solving the world’s problems using computers!</a:t>
            </a:r>
          </a:p>
          <a:p>
            <a:pPr lvl="1">
              <a:buFont typeface="Arial" charset="0"/>
              <a:buNone/>
            </a:pPr>
            <a:endParaRPr lang="en-US" smtClean="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TIMING" val="|19.7|6.3|8.5|34.4|14.5|13.1"/>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TIMING" val="|27.5|16.4|13.5|14.7|26.1|3.8"/>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TIMING" val="|33.4|14.6|25.6|16.4|7.5|4.6|68.5|25.7|15.5|2.1|14.2|18.7|14.9|39|40|10.7|3.4"/>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xml><?xml version="1.0" encoding="utf-8"?>
<p:tagLst xmlns:a="http://schemas.openxmlformats.org/drawingml/2006/main" xmlns:r="http://schemas.openxmlformats.org/officeDocument/2006/relationships" xmlns:p="http://schemas.openxmlformats.org/presentationml/2006/main">
  <p:tag name="TIMING" val="|8|29.1|61.4|20|83.4|50.8|38.3|47.1"/>
</p:tagLst>
</file>

<file path=ppt/tags/tag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xml><?xml version="1.0" encoding="utf-8"?>
<p:tagLst xmlns:a="http://schemas.openxmlformats.org/drawingml/2006/main" xmlns:r="http://schemas.openxmlformats.org/officeDocument/2006/relationships" xmlns:p="http://schemas.openxmlformats.org/presentationml/2006/main">
  <p:tag name="TIMING" val="|204.8|33.5"/>
</p:tagLst>
</file>

<file path=ppt/tags/tag1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xml><?xml version="1.0" encoding="utf-8"?>
<p:tagLst xmlns:a="http://schemas.openxmlformats.org/drawingml/2006/main" xmlns:r="http://schemas.openxmlformats.org/officeDocument/2006/relationships" xmlns:p="http://schemas.openxmlformats.org/presentationml/2006/main">
  <p:tag name="TIMING" val="|120.9|1|8|1.1|9.9"/>
</p:tagLst>
</file>

<file path=ppt/tags/tag2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4.xml><?xml version="1.0" encoding="utf-8"?>
<p:tagLst xmlns:a="http://schemas.openxmlformats.org/drawingml/2006/main" xmlns:r="http://schemas.openxmlformats.org/officeDocument/2006/relationships" xmlns:p="http://schemas.openxmlformats.org/presentationml/2006/main">
  <p:tag name="TIMING" val="|19.3|9.3|5.8|21|18.4|38.7|11.7"/>
</p:tagLst>
</file>

<file path=ppt/tags/tag2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0.xml><?xml version="1.0" encoding="utf-8"?>
<p:tagLst xmlns:a="http://schemas.openxmlformats.org/drawingml/2006/main" xmlns:r="http://schemas.openxmlformats.org/officeDocument/2006/relationships" xmlns:p="http://schemas.openxmlformats.org/presentationml/2006/main">
  <p:tag name="TIMING" val="|34.3|24.6|19|8.6|23.4|28.6"/>
</p:tagLst>
</file>

<file path=ppt/tags/tag3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1.xml><?xml version="1.0" encoding="utf-8"?>
<p:tagLst xmlns:a="http://schemas.openxmlformats.org/drawingml/2006/main" xmlns:r="http://schemas.openxmlformats.org/officeDocument/2006/relationships" xmlns:p="http://schemas.openxmlformats.org/presentationml/2006/main">
  <p:tag name="TIMING" val="|77.9|64.5|23.1"/>
</p:tagLst>
</file>

<file path=ppt/tags/tag3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17584</TotalTime>
  <Words>1856</Words>
  <Application>Microsoft Office PowerPoint</Application>
  <PresentationFormat>On-screen Show (4:3)</PresentationFormat>
  <Paragraphs>328</Paragraphs>
  <Slides>38</Slides>
  <Notes>5</Notes>
  <HiddenSlides>0</HiddenSlides>
  <MMClips>2</MMClips>
  <ScaleCrop>false</ScaleCrop>
  <HeadingPairs>
    <vt:vector size="4" baseType="variant">
      <vt:variant>
        <vt:lpstr>Theme</vt:lpstr>
      </vt:variant>
      <vt:variant>
        <vt:i4>11</vt:i4>
      </vt:variant>
      <vt:variant>
        <vt:lpstr>Slide Titles</vt:lpstr>
      </vt:variant>
      <vt:variant>
        <vt:i4>38</vt:i4>
      </vt:variant>
    </vt:vector>
  </HeadingPairs>
  <TitlesOfParts>
    <vt:vector size="49" baseType="lpstr">
      <vt:lpstr>Office Theme</vt:lpstr>
      <vt:lpstr>1_Office Theme</vt:lpstr>
      <vt:lpstr>2_Office Theme</vt:lpstr>
      <vt:lpstr>3_Office Theme</vt:lpstr>
      <vt:lpstr>4_Office Theme</vt:lpstr>
      <vt:lpstr>5_Office Theme</vt:lpstr>
      <vt:lpstr>7_Office Theme</vt:lpstr>
      <vt:lpstr>8_Office Theme</vt:lpstr>
      <vt:lpstr>9_Office Theme</vt:lpstr>
      <vt:lpstr>10_Office Theme</vt:lpstr>
      <vt:lpstr>11_Office Theme</vt:lpstr>
      <vt:lpstr>Saving the World through Ubiquitous Computing</vt:lpstr>
      <vt:lpstr>CSE 91 Goals for Today</vt:lpstr>
      <vt:lpstr>Slide 3</vt:lpstr>
      <vt:lpstr>Invisible, Virtual, …Unnoticed</vt:lpstr>
      <vt:lpstr>Slide 5</vt:lpstr>
      <vt:lpstr>Fact Sheet: Air Pollution </vt:lpstr>
      <vt:lpstr>Slide 7</vt:lpstr>
      <vt:lpstr>Slide 8</vt:lpstr>
      <vt:lpstr>(Now, back to saving the world)</vt:lpstr>
      <vt:lpstr>CitiSense – Participatory Sensing</vt:lpstr>
      <vt:lpstr>An idea long in coming…</vt:lpstr>
      <vt:lpstr>… and a long way to go</vt:lpstr>
      <vt:lpstr>Extensible Architecture</vt:lpstr>
      <vt:lpstr>Content-Based Publish-Subscribe (CBPS)</vt:lpstr>
      <vt:lpstr>Publish/Subscribe in CitiSense</vt:lpstr>
      <vt:lpstr>Semantic Web</vt:lpstr>
      <vt:lpstr>Challenge of discovery, sharing</vt:lpstr>
      <vt:lpstr>XBRL Example (Simplified)</vt:lpstr>
      <vt:lpstr>Security and Privacy</vt:lpstr>
      <vt:lpstr>Very Hard Problems</vt:lpstr>
      <vt:lpstr>Sketch of Privacy Scheme</vt:lpstr>
      <vt:lpstr>Attention Technologies</vt:lpstr>
      <vt:lpstr>Design Requirements</vt:lpstr>
      <vt:lpstr>Multi-Scale Visual Displays</vt:lpstr>
      <vt:lpstr>How about vibrations that feel like sound?</vt:lpstr>
      <vt:lpstr>Many challenges I didn’t touch on</vt:lpstr>
      <vt:lpstr>Conclusion</vt:lpstr>
      <vt:lpstr>How does Google Flu Tracker work?</vt:lpstr>
      <vt:lpstr>Outline</vt:lpstr>
      <vt:lpstr>Tracking Infectious Disease Early</vt:lpstr>
      <vt:lpstr>Google and Flu tracking?</vt:lpstr>
      <vt:lpstr>You make the idea work</vt:lpstr>
      <vt:lpstr>Queries most correlated to CDC Data</vt:lpstr>
      <vt:lpstr>The details</vt:lpstr>
      <vt:lpstr>CDC (red) versus Google Flu (black)</vt:lpstr>
      <vt:lpstr>The Race with CDC (red)</vt:lpstr>
      <vt:lpstr>Critical thinking</vt:lpstr>
      <vt:lpstr>Remember: Computers are good at</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Exciting Future of Ubiquitous Computing</dc:title>
  <dc:creator>Bill</dc:creator>
  <cp:lastModifiedBy>wgg</cp:lastModifiedBy>
  <cp:revision>765</cp:revision>
  <dcterms:created xsi:type="dcterms:W3CDTF">2007-06-02T14:30:31Z</dcterms:created>
  <dcterms:modified xsi:type="dcterms:W3CDTF">2009-10-06T18:13:49Z</dcterms:modified>
</cp:coreProperties>
</file>