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64" r:id="rId2"/>
    <p:sldId id="257" r:id="rId3"/>
    <p:sldId id="265" r:id="rId4"/>
    <p:sldId id="266" r:id="rId5"/>
    <p:sldId id="258" r:id="rId6"/>
    <p:sldId id="263" r:id="rId7"/>
    <p:sldId id="267" r:id="rId8"/>
    <p:sldId id="268" r:id="rId9"/>
    <p:sldId id="262" r:id="rId10"/>
    <p:sldId id="260" r:id="rId11"/>
    <p:sldId id="261"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7" d="100"/>
          <a:sy n="57" d="100"/>
        </p:scale>
        <p:origin x="-177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CE4875-FD34-2646-92F7-B19CAF3E1915}" type="datetimeFigureOut">
              <a:rPr lang="en-US" smtClean="0"/>
              <a:t>6/22/11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3C7B8B-E4A5-754F-ABBB-EBE9DF9813E9}" type="slidenum">
              <a:rPr lang="en-US" smtClean="0"/>
              <a:t>‹#›</a:t>
            </a:fld>
            <a:endParaRPr lang="en-US"/>
          </a:p>
        </p:txBody>
      </p:sp>
    </p:spTree>
    <p:extLst>
      <p:ext uri="{BB962C8B-B14F-4D97-AF65-F5344CB8AC3E}">
        <p14:creationId xmlns:p14="http://schemas.microsoft.com/office/powerpoint/2010/main" val="118160929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of the reasons I have designed this class to use clickers and “peer instruction” is, not just that it is engaging, but because a great deal of research has SHOWN it has a VER POSITIVE impact on your learning.  This graph shows one of the most famous studies of peer instruction, from it’s use by physics professor Eric Mazur at Harvard university.  On the very left, we see his students’ increase in learning in his physics classes measured using a text called the Force Concept Inventory*.  What the 0.2 means is that based on a test at the beginning of the course and at the end, students had only had a learning gain of 20% (they only learned 20% of what they could have over what they knew at the start).  When he switched from “lecturing” to using Peer Instruction with clickers, students’ learning basically doubled!  As he got better, this only increased over time.  Really importantly, even before he made this change, he got GREAT evaluations from students.</a:t>
            </a:r>
          </a:p>
          <a:p>
            <a:endParaRPr lang="en-US" baseline="0" dirty="0" smtClean="0"/>
          </a:p>
          <a:p>
            <a:r>
              <a:rPr lang="en-US" baseline="0" dirty="0" smtClean="0"/>
              <a:t>&lt;Optional&gt;</a:t>
            </a:r>
          </a:p>
          <a:p>
            <a:r>
              <a:rPr lang="en-US" baseline="0" dirty="0" smtClean="0"/>
              <a:t>The bars on the right (in grey background) are from a test where Dr. Mazur wondered, “maybe I have just become a better teacher, it’s not the peer instruction method”.  So for one year, he went back to “lecturing”.  And look, in the white bar, we see the learning gains have gone  back down.</a:t>
            </a:r>
          </a:p>
          <a:p>
            <a:endParaRPr lang="en-US" baseline="0" dirty="0" smtClean="0"/>
          </a:p>
          <a:p>
            <a:r>
              <a:rPr lang="en-US" baseline="0" dirty="0" smtClean="0"/>
              <a:t>*The Force Concept Inventory asks students about they core understanding of how forces work in the world.  It doesn’t rely on just “plug and chug” problems where you can memorize what equation to use and plug it in.  It tests for deeper understanding.  Peer Instruction is designed to help increase deeper understanding.</a:t>
            </a:r>
            <a:endParaRPr lang="en-US" dirty="0"/>
          </a:p>
        </p:txBody>
      </p:sp>
      <p:sp>
        <p:nvSpPr>
          <p:cNvPr id="4" name="Slide Number Placeholder 3"/>
          <p:cNvSpPr>
            <a:spLocks noGrp="1"/>
          </p:cNvSpPr>
          <p:nvPr>
            <p:ph type="sldNum" sz="quarter" idx="10"/>
          </p:nvPr>
        </p:nvSpPr>
        <p:spPr/>
        <p:txBody>
          <a:bodyPr/>
          <a:lstStyle/>
          <a:p>
            <a:fld id="{3B3C7B8B-E4A5-754F-ABBB-EBE9DF9813E9}" type="slidenum">
              <a:rPr lang="en-US" smtClean="0"/>
              <a:t>2</a:t>
            </a:fld>
            <a:endParaRPr lang="en-US"/>
          </a:p>
        </p:txBody>
      </p:sp>
    </p:spTree>
    <p:extLst>
      <p:ext uri="{BB962C8B-B14F-4D97-AF65-F5344CB8AC3E}">
        <p14:creationId xmlns:p14="http://schemas.microsoft.com/office/powerpoint/2010/main" val="2044109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of you may have had classes where</a:t>
            </a:r>
            <a:r>
              <a:rPr lang="en-US" baseline="0" dirty="0" smtClean="0"/>
              <a:t> you have used clickers before.  But I want to make sure you understand there’s a difference between a TOOL (in this case the clicker) and a GOAL for using a tool (in this case learning).  In this class, we are focused on the GOAL of learning through discussion with your peers… even though the tool you will see us use is clickers.</a:t>
            </a:r>
          </a:p>
          <a:p>
            <a:endParaRPr lang="en-US" baseline="0" dirty="0" smtClean="0"/>
          </a:p>
          <a:p>
            <a:r>
              <a:rPr lang="en-US" baseline="0" dirty="0" smtClean="0"/>
              <a:t>Clickers, as a technology can allow you (and me) to help test to see if you understand a concept.  BUT, the most useful part comes in the discussions you have in class with your peers.  As a review, remember that before class you are preparing to learn (with the textbook, etc. and doing your reading quizzes).</a:t>
            </a:r>
          </a:p>
          <a:p>
            <a:endParaRPr lang="en-US" baseline="0" dirty="0" smtClean="0"/>
          </a:p>
          <a:p>
            <a:r>
              <a:rPr lang="en-US" baseline="0" dirty="0" smtClean="0"/>
              <a:t>But in class, for each question you will think for yourself, vote; Discuss in your groups and then vote again.  Afterwards we’ll have a class-wide discussion where together we’ll discuss the important understandings or troubles you discovered in your group discussions.</a:t>
            </a:r>
            <a:endParaRPr lang="en-US" dirty="0"/>
          </a:p>
        </p:txBody>
      </p:sp>
      <p:sp>
        <p:nvSpPr>
          <p:cNvPr id="4" name="Slide Number Placeholder 3"/>
          <p:cNvSpPr>
            <a:spLocks noGrp="1"/>
          </p:cNvSpPr>
          <p:nvPr>
            <p:ph type="sldNum" sz="quarter" idx="10"/>
          </p:nvPr>
        </p:nvSpPr>
        <p:spPr/>
        <p:txBody>
          <a:bodyPr/>
          <a:lstStyle/>
          <a:p>
            <a:fld id="{3B3C7B8B-E4A5-754F-ABBB-EBE9DF9813E9}" type="slidenum">
              <a:rPr lang="en-US" smtClean="0"/>
              <a:t>4</a:t>
            </a:fld>
            <a:endParaRPr lang="en-US"/>
          </a:p>
        </p:txBody>
      </p:sp>
    </p:spTree>
    <p:extLst>
      <p:ext uri="{BB962C8B-B14F-4D97-AF65-F5344CB8AC3E}">
        <p14:creationId xmlns:p14="http://schemas.microsoft.com/office/powerpoint/2010/main" val="2786148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in previous classes</a:t>
            </a:r>
            <a:r>
              <a:rPr lang="en-US" baseline="0" dirty="0" smtClean="0"/>
              <a:t> using Peer Instruction, many students have had positive things to say about the discussions in class.  They say…</a:t>
            </a:r>
            <a:endParaRPr lang="en-US" dirty="0"/>
          </a:p>
        </p:txBody>
      </p:sp>
      <p:sp>
        <p:nvSpPr>
          <p:cNvPr id="4" name="Slide Number Placeholder 3"/>
          <p:cNvSpPr>
            <a:spLocks noGrp="1"/>
          </p:cNvSpPr>
          <p:nvPr>
            <p:ph type="sldNum" sz="quarter" idx="10"/>
          </p:nvPr>
        </p:nvSpPr>
        <p:spPr/>
        <p:txBody>
          <a:bodyPr/>
          <a:lstStyle/>
          <a:p>
            <a:fld id="{3B3C7B8B-E4A5-754F-ABBB-EBE9DF9813E9}" type="slidenum">
              <a:rPr lang="en-US" smtClean="0"/>
              <a:t>5</a:t>
            </a:fld>
            <a:endParaRPr lang="en-US"/>
          </a:p>
        </p:txBody>
      </p:sp>
    </p:spTree>
    <p:extLst>
      <p:ext uri="{BB962C8B-B14F-4D97-AF65-F5344CB8AC3E}">
        <p14:creationId xmlns:p14="http://schemas.microsoft.com/office/powerpoint/2010/main" val="2573330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at UCSD who have used Peer Instruction in their classes</a:t>
            </a:r>
            <a:r>
              <a:rPr lang="en-US" baseline="0" dirty="0" smtClean="0"/>
              <a:t> have really liked it!  Here we have some data from three computing classes where they have used clickers with discussion to implement Peer Instruction.  It’s clear that the majority of students think this approach is valuable for their learning, and even more, most all of them recommend that other instructors use it!</a:t>
            </a:r>
            <a:endParaRPr lang="en-US" dirty="0"/>
          </a:p>
        </p:txBody>
      </p:sp>
      <p:sp>
        <p:nvSpPr>
          <p:cNvPr id="4" name="Slide Number Placeholder 3"/>
          <p:cNvSpPr>
            <a:spLocks noGrp="1"/>
          </p:cNvSpPr>
          <p:nvPr>
            <p:ph type="sldNum" sz="quarter" idx="10"/>
          </p:nvPr>
        </p:nvSpPr>
        <p:spPr/>
        <p:txBody>
          <a:bodyPr/>
          <a:lstStyle/>
          <a:p>
            <a:fld id="{3B3C7B8B-E4A5-754F-ABBB-EBE9DF9813E9}" type="slidenum">
              <a:rPr lang="en-US" smtClean="0"/>
              <a:t>6</a:t>
            </a:fld>
            <a:endParaRPr lang="en-US"/>
          </a:p>
        </p:txBody>
      </p:sp>
    </p:spTree>
    <p:extLst>
      <p:ext uri="{BB962C8B-B14F-4D97-AF65-F5344CB8AC3E}">
        <p14:creationId xmlns:p14="http://schemas.microsoft.com/office/powerpoint/2010/main" val="1627266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often have you been confused during</a:t>
            </a:r>
            <a:r>
              <a:rPr lang="en-US" baseline="0" dirty="0" smtClean="0"/>
              <a:t> a lecture, but you don’t want to interrupt… maybe you are the only one!  Well, you know you probably aren’t the only one, but still…</a:t>
            </a:r>
          </a:p>
          <a:p>
            <a:endParaRPr lang="en-US" baseline="0" dirty="0" smtClean="0"/>
          </a:p>
          <a:p>
            <a:r>
              <a:rPr lang="en-US" baseline="0" dirty="0" smtClean="0"/>
              <a:t>One student said Peer Instruction was good because (READ QUOTE).</a:t>
            </a:r>
          </a:p>
          <a:p>
            <a:endParaRPr lang="en-US" baseline="0" dirty="0" smtClean="0"/>
          </a:p>
          <a:p>
            <a:r>
              <a:rPr lang="en-US" baseline="0" dirty="0" smtClean="0"/>
              <a:t>This is one of the reasons I find peer instruction valuable.  Many professors worry, as we lecture, if people are understanding.  Many professors try to guess based on people’s facial expressions, or whether people seem distracted…  But with clickers, you can tell me exactly how it’s going.  And we can ALL know if there’s something we need to clarify.  One of the goals of your group discussions should be to figure out what questions should be asked.  That’s why I will start the class-wide discussion with comments and questions from you.</a:t>
            </a:r>
            <a:endParaRPr lang="en-US" dirty="0"/>
          </a:p>
        </p:txBody>
      </p:sp>
      <p:sp>
        <p:nvSpPr>
          <p:cNvPr id="4" name="Slide Number Placeholder 3"/>
          <p:cNvSpPr>
            <a:spLocks noGrp="1"/>
          </p:cNvSpPr>
          <p:nvPr>
            <p:ph type="sldNum" sz="quarter" idx="10"/>
          </p:nvPr>
        </p:nvSpPr>
        <p:spPr/>
        <p:txBody>
          <a:bodyPr/>
          <a:lstStyle/>
          <a:p>
            <a:fld id="{3B3C7B8B-E4A5-754F-ABBB-EBE9DF9813E9}" type="slidenum">
              <a:rPr lang="en-US" smtClean="0"/>
              <a:t>7</a:t>
            </a:fld>
            <a:endParaRPr lang="en-US"/>
          </a:p>
        </p:txBody>
      </p:sp>
    </p:spTree>
    <p:extLst>
      <p:ext uri="{BB962C8B-B14F-4D97-AF65-F5344CB8AC3E}">
        <p14:creationId xmlns:p14="http://schemas.microsoft.com/office/powerpoint/2010/main" val="1258696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&lt;&lt;This</a:t>
            </a:r>
            <a:r>
              <a:rPr lang="en-US" baseline="0" dirty="0" smtClean="0"/>
              <a:t> is good to use sometime in the 4</a:t>
            </a:r>
            <a:r>
              <a:rPr lang="en-US" baseline="30000" dirty="0" smtClean="0"/>
              <a:t>th</a:t>
            </a:r>
            <a:r>
              <a:rPr lang="en-US" baseline="0" dirty="0" smtClean="0"/>
              <a:t> – 5</a:t>
            </a:r>
            <a:r>
              <a:rPr lang="en-US" baseline="30000" dirty="0" smtClean="0"/>
              <a:t>th</a:t>
            </a:r>
            <a:r>
              <a:rPr lang="en-US" baseline="0" dirty="0" smtClean="0"/>
              <a:t> class meeting.  Although many of your students may love PI, it’s still not what they are used to form the past 12+ years of their educational experience.  Especially for those very grade focused or concerned, they may be worried that their techniques for succeeding in a class won’t work in your “new” format&gt;&gt;</a:t>
            </a:r>
          </a:p>
          <a:p>
            <a:endParaRPr lang="en-US" baseline="0" dirty="0" smtClean="0"/>
          </a:p>
          <a:p>
            <a:r>
              <a:rPr lang="en-US" baseline="0" dirty="0" smtClean="0"/>
              <a:t>Today, I did want to briefly address some concerns that some of you might be having about the design of our learning experience in this class.  I’ve mentioned before that I chose to utilize Peer Instruction as the technique to use to support your learning because RESEARCH shows that it will increase your learning.  However, this is a very different learning approach than most of you are used to.  You’ve been involved in the educational system for a long time, and to have gotten where you are here today, you’ve been very successful!  </a:t>
            </a:r>
          </a:p>
          <a:p>
            <a:endParaRPr lang="en-US" baseline="0" dirty="0" smtClean="0"/>
          </a:p>
          <a:p>
            <a:r>
              <a:rPr lang="en-US" baseline="0" dirty="0" smtClean="0"/>
              <a:t>But the techniques you use to study, monitor your progress, etc. in traditionally formatted classes are hard to use here.  Specifically, it is common for some students in peer instruction classes to say “I just wish the professor would just EXPLAIN IT TO ME”  or “Well, clickers were fun, but the professor made me learn it on my own!  It would have been easier if he’d just lectured!”</a:t>
            </a:r>
          </a:p>
          <a:p>
            <a:endParaRPr lang="en-US" baseline="0" dirty="0" smtClean="0"/>
          </a:p>
          <a:p>
            <a:r>
              <a:rPr lang="en-US" baseline="0" dirty="0" smtClean="0"/>
              <a:t>These are not unreasonable thoughts to have.  </a:t>
            </a:r>
          </a:p>
          <a:p>
            <a:endParaRPr lang="en-US" baseline="0" dirty="0" smtClean="0"/>
          </a:p>
        </p:txBody>
      </p:sp>
      <p:sp>
        <p:nvSpPr>
          <p:cNvPr id="4" name="Slide Number Placeholder 3"/>
          <p:cNvSpPr>
            <a:spLocks noGrp="1"/>
          </p:cNvSpPr>
          <p:nvPr>
            <p:ph type="sldNum" sz="quarter" idx="10"/>
          </p:nvPr>
        </p:nvSpPr>
        <p:spPr/>
        <p:txBody>
          <a:bodyPr/>
          <a:lstStyle/>
          <a:p>
            <a:fld id="{3B3C7B8B-E4A5-754F-ABBB-EBE9DF9813E9}" type="slidenum">
              <a:rPr lang="en-US" smtClean="0"/>
              <a:t>10</a:t>
            </a:fld>
            <a:endParaRPr lang="en-US"/>
          </a:p>
        </p:txBody>
      </p:sp>
    </p:spTree>
    <p:extLst>
      <p:ext uri="{BB962C8B-B14F-4D97-AF65-F5344CB8AC3E}">
        <p14:creationId xmlns:p14="http://schemas.microsoft.com/office/powerpoint/2010/main" val="3272799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However, I want to remind you that, even though you have experience and comfort with “listening to lecture” and you may even feel like you learn from it, research shows that learning is not a passive process.  Learning actually involves developing your brain, building new proteins, neurons, and connections in your brain.  It’s a very PHYSICAL process.  And one of the keys to this physical process is that it requires WORK on the part of the learner, for these physical changes to take place. </a:t>
            </a:r>
          </a:p>
          <a:p>
            <a:endParaRPr lang="en-US" baseline="0" dirty="0" smtClean="0"/>
          </a:p>
          <a:p>
            <a:r>
              <a:rPr lang="en-US" baseline="0" dirty="0" smtClean="0"/>
              <a:t>In fact, a lot like a training program for improving your physical, muscular abilities, where you would expect to need to put in repeated effort, going to the gym and working hard to build new muscle… to learn you have to YOURSELF put in repeated, strenuous effort in order to build new support in your brain for the new knowledge.  So unfortunately, I can’t do the learning for you.  You do have to do it yourself, and it takes serious effort.  The reason we use Peer Instruction is to support you in efficient ways of accomplishing this learning</a:t>
            </a:r>
            <a:endParaRPr lang="en-US" dirty="0"/>
          </a:p>
        </p:txBody>
      </p:sp>
      <p:sp>
        <p:nvSpPr>
          <p:cNvPr id="4" name="Slide Number Placeholder 3"/>
          <p:cNvSpPr>
            <a:spLocks noGrp="1"/>
          </p:cNvSpPr>
          <p:nvPr>
            <p:ph type="sldNum" sz="quarter" idx="10"/>
          </p:nvPr>
        </p:nvSpPr>
        <p:spPr/>
        <p:txBody>
          <a:bodyPr/>
          <a:lstStyle/>
          <a:p>
            <a:fld id="{3B3C7B8B-E4A5-754F-ABBB-EBE9DF9813E9}" type="slidenum">
              <a:rPr lang="en-US" smtClean="0"/>
              <a:t>11</a:t>
            </a:fld>
            <a:endParaRPr lang="en-US"/>
          </a:p>
        </p:txBody>
      </p:sp>
    </p:spTree>
    <p:extLst>
      <p:ext uri="{BB962C8B-B14F-4D97-AF65-F5344CB8AC3E}">
        <p14:creationId xmlns:p14="http://schemas.microsoft.com/office/powerpoint/2010/main" val="3272799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2172A3-BD15-184E-870D-0316F4CB1946}" type="datetimeFigureOut">
              <a:rPr lang="en-US" smtClean="0"/>
              <a:t>6/22/11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065888-249A-A342-A073-19B568889046}" type="slidenum">
              <a:rPr lang="en-US" smtClean="0"/>
              <a:t>‹#›</a:t>
            </a:fld>
            <a:endParaRPr lang="en-US"/>
          </a:p>
        </p:txBody>
      </p:sp>
    </p:spTree>
    <p:extLst>
      <p:ext uri="{BB962C8B-B14F-4D97-AF65-F5344CB8AC3E}">
        <p14:creationId xmlns:p14="http://schemas.microsoft.com/office/powerpoint/2010/main" val="4216140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2172A3-BD15-184E-870D-0316F4CB1946}" type="datetimeFigureOut">
              <a:rPr lang="en-US" smtClean="0"/>
              <a:t>6/22/11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065888-249A-A342-A073-19B568889046}" type="slidenum">
              <a:rPr lang="en-US" smtClean="0"/>
              <a:t>‹#›</a:t>
            </a:fld>
            <a:endParaRPr lang="en-US"/>
          </a:p>
        </p:txBody>
      </p:sp>
    </p:spTree>
    <p:extLst>
      <p:ext uri="{BB962C8B-B14F-4D97-AF65-F5344CB8AC3E}">
        <p14:creationId xmlns:p14="http://schemas.microsoft.com/office/powerpoint/2010/main" val="804222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2172A3-BD15-184E-870D-0316F4CB1946}" type="datetimeFigureOut">
              <a:rPr lang="en-US" smtClean="0"/>
              <a:t>6/22/11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065888-249A-A342-A073-19B568889046}" type="slidenum">
              <a:rPr lang="en-US" smtClean="0"/>
              <a:t>‹#›</a:t>
            </a:fld>
            <a:endParaRPr lang="en-US"/>
          </a:p>
        </p:txBody>
      </p:sp>
    </p:spTree>
    <p:extLst>
      <p:ext uri="{BB962C8B-B14F-4D97-AF65-F5344CB8AC3E}">
        <p14:creationId xmlns:p14="http://schemas.microsoft.com/office/powerpoint/2010/main" val="1416150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2172A3-BD15-184E-870D-0316F4CB1946}" type="datetimeFigureOut">
              <a:rPr lang="en-US" smtClean="0"/>
              <a:t>6/22/11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065888-249A-A342-A073-19B568889046}" type="slidenum">
              <a:rPr lang="en-US" smtClean="0"/>
              <a:t>‹#›</a:t>
            </a:fld>
            <a:endParaRPr lang="en-US"/>
          </a:p>
        </p:txBody>
      </p:sp>
    </p:spTree>
    <p:extLst>
      <p:ext uri="{BB962C8B-B14F-4D97-AF65-F5344CB8AC3E}">
        <p14:creationId xmlns:p14="http://schemas.microsoft.com/office/powerpoint/2010/main" val="173210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2172A3-BD15-184E-870D-0316F4CB1946}" type="datetimeFigureOut">
              <a:rPr lang="en-US" smtClean="0"/>
              <a:t>6/22/11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065888-249A-A342-A073-19B568889046}" type="slidenum">
              <a:rPr lang="en-US" smtClean="0"/>
              <a:t>‹#›</a:t>
            </a:fld>
            <a:endParaRPr lang="en-US"/>
          </a:p>
        </p:txBody>
      </p:sp>
    </p:spTree>
    <p:extLst>
      <p:ext uri="{BB962C8B-B14F-4D97-AF65-F5344CB8AC3E}">
        <p14:creationId xmlns:p14="http://schemas.microsoft.com/office/powerpoint/2010/main" val="2219620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2172A3-BD15-184E-870D-0316F4CB1946}" type="datetimeFigureOut">
              <a:rPr lang="en-US" smtClean="0"/>
              <a:t>6/22/11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065888-249A-A342-A073-19B568889046}" type="slidenum">
              <a:rPr lang="en-US" smtClean="0"/>
              <a:t>‹#›</a:t>
            </a:fld>
            <a:endParaRPr lang="en-US"/>
          </a:p>
        </p:txBody>
      </p:sp>
    </p:spTree>
    <p:extLst>
      <p:ext uri="{BB962C8B-B14F-4D97-AF65-F5344CB8AC3E}">
        <p14:creationId xmlns:p14="http://schemas.microsoft.com/office/powerpoint/2010/main" val="84152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2172A3-BD15-184E-870D-0316F4CB1946}" type="datetimeFigureOut">
              <a:rPr lang="en-US" smtClean="0"/>
              <a:t>6/22/11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065888-249A-A342-A073-19B568889046}" type="slidenum">
              <a:rPr lang="en-US" smtClean="0"/>
              <a:t>‹#›</a:t>
            </a:fld>
            <a:endParaRPr lang="en-US"/>
          </a:p>
        </p:txBody>
      </p:sp>
    </p:spTree>
    <p:extLst>
      <p:ext uri="{BB962C8B-B14F-4D97-AF65-F5344CB8AC3E}">
        <p14:creationId xmlns:p14="http://schemas.microsoft.com/office/powerpoint/2010/main" val="3145738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2172A3-BD15-184E-870D-0316F4CB1946}" type="datetimeFigureOut">
              <a:rPr lang="en-US" smtClean="0"/>
              <a:t>6/22/11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065888-249A-A342-A073-19B568889046}" type="slidenum">
              <a:rPr lang="en-US" smtClean="0"/>
              <a:t>‹#›</a:t>
            </a:fld>
            <a:endParaRPr lang="en-US"/>
          </a:p>
        </p:txBody>
      </p:sp>
    </p:spTree>
    <p:extLst>
      <p:ext uri="{BB962C8B-B14F-4D97-AF65-F5344CB8AC3E}">
        <p14:creationId xmlns:p14="http://schemas.microsoft.com/office/powerpoint/2010/main" val="1279182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2172A3-BD15-184E-870D-0316F4CB1946}" type="datetimeFigureOut">
              <a:rPr lang="en-US" smtClean="0"/>
              <a:t>6/22/11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065888-249A-A342-A073-19B568889046}" type="slidenum">
              <a:rPr lang="en-US" smtClean="0"/>
              <a:t>‹#›</a:t>
            </a:fld>
            <a:endParaRPr lang="en-US"/>
          </a:p>
        </p:txBody>
      </p:sp>
    </p:spTree>
    <p:extLst>
      <p:ext uri="{BB962C8B-B14F-4D97-AF65-F5344CB8AC3E}">
        <p14:creationId xmlns:p14="http://schemas.microsoft.com/office/powerpoint/2010/main" val="898925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2172A3-BD15-184E-870D-0316F4CB1946}" type="datetimeFigureOut">
              <a:rPr lang="en-US" smtClean="0"/>
              <a:t>6/22/11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065888-249A-A342-A073-19B568889046}" type="slidenum">
              <a:rPr lang="en-US" smtClean="0"/>
              <a:t>‹#›</a:t>
            </a:fld>
            <a:endParaRPr lang="en-US"/>
          </a:p>
        </p:txBody>
      </p:sp>
    </p:spTree>
    <p:extLst>
      <p:ext uri="{BB962C8B-B14F-4D97-AF65-F5344CB8AC3E}">
        <p14:creationId xmlns:p14="http://schemas.microsoft.com/office/powerpoint/2010/main" val="185717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2172A3-BD15-184E-870D-0316F4CB1946}" type="datetimeFigureOut">
              <a:rPr lang="en-US" smtClean="0"/>
              <a:t>6/22/11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065888-249A-A342-A073-19B568889046}" type="slidenum">
              <a:rPr lang="en-US" smtClean="0"/>
              <a:t>‹#›</a:t>
            </a:fld>
            <a:endParaRPr lang="en-US"/>
          </a:p>
        </p:txBody>
      </p:sp>
    </p:spTree>
    <p:extLst>
      <p:ext uri="{BB962C8B-B14F-4D97-AF65-F5344CB8AC3E}">
        <p14:creationId xmlns:p14="http://schemas.microsoft.com/office/powerpoint/2010/main" val="5277216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2172A3-BD15-184E-870D-0316F4CB1946}" type="datetimeFigureOut">
              <a:rPr lang="en-US" smtClean="0"/>
              <a:t>6/22/11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065888-249A-A342-A073-19B568889046}" type="slidenum">
              <a:rPr lang="en-US" smtClean="0"/>
              <a:t>‹#›</a:t>
            </a:fld>
            <a:endParaRPr lang="en-US"/>
          </a:p>
        </p:txBody>
      </p:sp>
    </p:spTree>
    <p:extLst>
      <p:ext uri="{BB962C8B-B14F-4D97-AF65-F5344CB8AC3E}">
        <p14:creationId xmlns:p14="http://schemas.microsoft.com/office/powerpoint/2010/main" val="2679834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wmf"/><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4" Type="http://schemas.openxmlformats.org/officeDocument/2006/relationships/tags" Target="../tags/tag4.xml"/><Relationship Id="rId5" Type="http://schemas.openxmlformats.org/officeDocument/2006/relationships/tags" Target="../tags/tag5.xml"/><Relationship Id="rId6" Type="http://schemas.openxmlformats.org/officeDocument/2006/relationships/tags" Target="../tags/tag6.xml"/><Relationship Id="rId7" Type="http://schemas.openxmlformats.org/officeDocument/2006/relationships/tags" Target="../tags/tag7.xml"/><Relationship Id="rId8" Type="http://schemas.openxmlformats.org/officeDocument/2006/relationships/slideLayout" Target="../slideLayouts/slideLayout2.xml"/><Relationship Id="rId9" Type="http://schemas.openxmlformats.org/officeDocument/2006/relationships/notesSlide" Target="../notesSlides/notesSlide1.xml"/><Relationship Id="rId10" Type="http://schemas.openxmlformats.org/officeDocument/2006/relationships/image" Target="../media/image1.png"/><Relationship Id="rId1" Type="http://schemas.openxmlformats.org/officeDocument/2006/relationships/tags" Target="../tags/tag1.xml"/><Relationship Id="rId2" Type="http://schemas.openxmlformats.org/officeDocument/2006/relationships/tags" Target="../tags/tag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0.xml"/><Relationship Id="rId4" Type="http://schemas.openxmlformats.org/officeDocument/2006/relationships/slideLayout" Target="../slideLayouts/slideLayout2.xml"/><Relationship Id="rId5" Type="http://schemas.openxmlformats.org/officeDocument/2006/relationships/notesSlide" Target="../notesSlides/notesSlide2.xml"/><Relationship Id="rId1" Type="http://schemas.openxmlformats.org/officeDocument/2006/relationships/tags" Target="../tags/tag8.xml"/><Relationship Id="rId2" Type="http://schemas.openxmlformats.org/officeDocument/2006/relationships/tags" Target="../tags/tag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Layout" Target="../slideLayouts/slideLayout2.xml"/><Relationship Id="rId3"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single, one slide introduction</a:t>
            </a:r>
            <a:endParaRPr lang="en-US" dirty="0"/>
          </a:p>
        </p:txBody>
      </p:sp>
      <p:sp>
        <p:nvSpPr>
          <p:cNvPr id="3" name="Content Placeholder 2"/>
          <p:cNvSpPr>
            <a:spLocks noGrp="1"/>
          </p:cNvSpPr>
          <p:nvPr>
            <p:ph idx="1"/>
          </p:nvPr>
        </p:nvSpPr>
        <p:spPr/>
        <p:txBody>
          <a:bodyPr/>
          <a:lstStyle/>
          <a:p>
            <a:r>
              <a:rPr lang="en-US" dirty="0" smtClean="0"/>
              <a:t>Appropriate for first day</a:t>
            </a:r>
            <a:endParaRPr lang="en-US" dirty="0"/>
          </a:p>
        </p:txBody>
      </p:sp>
    </p:spTree>
    <p:extLst>
      <p:ext uri="{BB962C8B-B14F-4D97-AF65-F5344CB8AC3E}">
        <p14:creationId xmlns:p14="http://schemas.microsoft.com/office/powerpoint/2010/main" val="1399943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539" y="274638"/>
            <a:ext cx="8690003" cy="1143000"/>
          </a:xfrm>
        </p:spPr>
        <p:txBody>
          <a:bodyPr>
            <a:normAutofit fontScale="90000"/>
          </a:bodyPr>
          <a:lstStyle/>
          <a:p>
            <a:r>
              <a:rPr lang="en-US" dirty="0" smtClean="0"/>
              <a:t>Couldn’t you PLEASE just tell it to me?</a:t>
            </a:r>
            <a:endParaRPr lang="en-US" dirty="0"/>
          </a:p>
        </p:txBody>
      </p:sp>
      <p:sp>
        <p:nvSpPr>
          <p:cNvPr id="3" name="Content Placeholder 2"/>
          <p:cNvSpPr>
            <a:spLocks noGrp="1"/>
          </p:cNvSpPr>
          <p:nvPr>
            <p:ph idx="1"/>
          </p:nvPr>
        </p:nvSpPr>
        <p:spPr/>
        <p:txBody>
          <a:bodyPr/>
          <a:lstStyle/>
          <a:p>
            <a:pPr marL="0" indent="0" algn="ctr">
              <a:buNone/>
            </a:pPr>
            <a:r>
              <a:rPr lang="en-US" i="1" dirty="0" smtClean="0"/>
              <a:t>I know how to learn from lecture!  </a:t>
            </a:r>
            <a:br>
              <a:rPr lang="en-US" i="1" dirty="0" smtClean="0"/>
            </a:br>
            <a:r>
              <a:rPr lang="en-US" i="1" dirty="0" smtClean="0"/>
              <a:t>Can’t you just explain it?</a:t>
            </a:r>
          </a:p>
          <a:p>
            <a:pPr marL="0" indent="0" algn="ctr">
              <a:buNone/>
            </a:pPr>
            <a:endParaRPr lang="en-US" i="1" dirty="0"/>
          </a:p>
          <a:p>
            <a:pPr marL="0" indent="0" algn="ctr">
              <a:buNone/>
            </a:pPr>
            <a:r>
              <a:rPr lang="en-US" i="1" dirty="0" smtClean="0"/>
              <a:t>Well, clickers were fun, but the professor made me learn it on my own!  It would have been easier if he’d just lectured!</a:t>
            </a:r>
          </a:p>
          <a:p>
            <a:endParaRPr lang="en-US" dirty="0"/>
          </a:p>
        </p:txBody>
      </p:sp>
    </p:spTree>
    <p:extLst>
      <p:ext uri="{BB962C8B-B14F-4D97-AF65-F5344CB8AC3E}">
        <p14:creationId xmlns:p14="http://schemas.microsoft.com/office/powerpoint/2010/main" val="1801972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539" y="274638"/>
            <a:ext cx="8690003" cy="1143000"/>
          </a:xfrm>
        </p:spPr>
        <p:txBody>
          <a:bodyPr>
            <a:normAutofit/>
          </a:bodyPr>
          <a:lstStyle/>
          <a:p>
            <a:r>
              <a:rPr lang="en-US" dirty="0" smtClean="0"/>
              <a:t>Learning Requires Your Effort</a:t>
            </a:r>
            <a:endParaRPr lang="en-US" dirty="0"/>
          </a:p>
        </p:txBody>
      </p:sp>
      <p:sp>
        <p:nvSpPr>
          <p:cNvPr id="3" name="Content Placeholder 2"/>
          <p:cNvSpPr>
            <a:spLocks noGrp="1"/>
          </p:cNvSpPr>
          <p:nvPr>
            <p:ph idx="1"/>
          </p:nvPr>
        </p:nvSpPr>
        <p:spPr/>
        <p:txBody>
          <a:bodyPr/>
          <a:lstStyle/>
          <a:p>
            <a:r>
              <a:rPr lang="en-US" dirty="0" smtClean="0"/>
              <a:t>I can’t do the learning for you</a:t>
            </a:r>
          </a:p>
          <a:p>
            <a:r>
              <a:rPr lang="en-US" dirty="0" smtClean="0"/>
              <a:t>Higher-level learning = brain development</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383423"/>
            <a:ext cx="4643438" cy="289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5704207" y="3851394"/>
            <a:ext cx="2935945" cy="2031325"/>
          </a:xfrm>
          <a:prstGeom prst="rect">
            <a:avLst/>
          </a:prstGeom>
          <a:noFill/>
          <a:ln>
            <a:solidFill>
              <a:schemeClr val="tx1"/>
            </a:solidFill>
          </a:ln>
        </p:spPr>
        <p:txBody>
          <a:bodyPr wrap="none" rtlCol="0">
            <a:spAutoFit/>
          </a:bodyPr>
          <a:lstStyle/>
          <a:p>
            <a:r>
              <a:rPr lang="en-US" dirty="0" smtClean="0"/>
              <a:t>It’s like muscle development!</a:t>
            </a:r>
          </a:p>
          <a:p>
            <a:endParaRPr lang="en-US" dirty="0"/>
          </a:p>
          <a:p>
            <a:r>
              <a:rPr lang="en-US" dirty="0" smtClean="0"/>
              <a:t>Strenuous, repeated effort -&gt;</a:t>
            </a:r>
          </a:p>
          <a:p>
            <a:r>
              <a:rPr lang="en-US" dirty="0" smtClean="0"/>
              <a:t>New Muscle Cells</a:t>
            </a:r>
          </a:p>
          <a:p>
            <a:endParaRPr lang="en-US" dirty="0"/>
          </a:p>
          <a:p>
            <a:r>
              <a:rPr lang="en-US" dirty="0" smtClean="0"/>
              <a:t>Strenuous, repeated effort -&gt;</a:t>
            </a:r>
          </a:p>
          <a:p>
            <a:r>
              <a:rPr lang="en-US" dirty="0" smtClean="0"/>
              <a:t>New Neurons, Links!</a:t>
            </a:r>
            <a:endParaRPr lang="en-US" dirty="0"/>
          </a:p>
        </p:txBody>
      </p:sp>
      <p:pic>
        <p:nvPicPr>
          <p:cNvPr id="6" name="Picture 6" descr="j0078746.wm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892937" y="5658192"/>
            <a:ext cx="1184217" cy="108995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200539" y="6286478"/>
            <a:ext cx="7814960" cy="923330"/>
          </a:xfrm>
          <a:prstGeom prst="rect">
            <a:avLst/>
          </a:prstGeom>
          <a:noFill/>
        </p:spPr>
        <p:txBody>
          <a:bodyPr wrap="none" rtlCol="0">
            <a:spAutoFit/>
          </a:bodyPr>
          <a:lstStyle/>
          <a:p>
            <a:r>
              <a:rPr lang="en-US" dirty="0">
                <a:latin typeface="Verdana" charset="0"/>
              </a:rPr>
              <a:t>D</a:t>
            </a:r>
            <a:r>
              <a:rPr lang="en-US" dirty="0" smtClean="0">
                <a:latin typeface="Verdana" charset="0"/>
              </a:rPr>
              <a:t>evelopment of new neurons in response to difficult learning task</a:t>
            </a:r>
          </a:p>
          <a:p>
            <a:r>
              <a:rPr lang="en-US" dirty="0" smtClean="0">
                <a:latin typeface="Verdana" charset="0"/>
              </a:rPr>
              <a:t>T. </a:t>
            </a:r>
            <a:r>
              <a:rPr lang="en-US" dirty="0" err="1" smtClean="0">
                <a:latin typeface="Verdana" charset="0"/>
              </a:rPr>
              <a:t>Shors</a:t>
            </a:r>
            <a:r>
              <a:rPr lang="en-US" dirty="0" smtClean="0">
                <a:latin typeface="Verdana" charset="0"/>
              </a:rPr>
              <a:t>, Sci. Amer. Mar 09 </a:t>
            </a:r>
            <a:endParaRPr lang="en-CA" dirty="0" smtClean="0">
              <a:latin typeface="Verdana" charset="0"/>
            </a:endParaRPr>
          </a:p>
          <a:p>
            <a:endParaRPr lang="en-US" dirty="0"/>
          </a:p>
        </p:txBody>
      </p:sp>
    </p:spTree>
    <p:extLst>
      <p:ext uri="{BB962C8B-B14F-4D97-AF65-F5344CB8AC3E}">
        <p14:creationId xmlns:p14="http://schemas.microsoft.com/office/powerpoint/2010/main" val="2013543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80003" y="274638"/>
            <a:ext cx="8898897" cy="1143000"/>
          </a:xfrm>
        </p:spPr>
        <p:txBody>
          <a:bodyPr vert="horz" wrap="square" lIns="91440" tIns="45720" rIns="91440" bIns="45720" numCol="1" anchorCtr="0" compatLnSpc="1">
            <a:prstTxWarp prst="textNoShape">
              <a:avLst/>
            </a:prstTxWarp>
            <a:normAutofit fontScale="90000"/>
          </a:bodyPr>
          <a:lstStyle/>
          <a:p>
            <a:pPr eaLnBrk="1" hangingPunct="1">
              <a:defRPr/>
            </a:pPr>
            <a:r>
              <a:rPr lang="en-US" dirty="0" smtClean="0">
                <a:effectLst>
                  <a:outerShdw blurRad="38100" dist="38100" dir="2700000" algn="tl">
                    <a:srgbClr val="DDDDDD"/>
                  </a:outerShdw>
                </a:effectLst>
                <a:latin typeface="Gill Sans MT" charset="0"/>
                <a:cs typeface="+mj-cs"/>
              </a:rPr>
              <a:t>Peer Instruction:</a:t>
            </a:r>
            <a:br>
              <a:rPr lang="en-US" dirty="0" smtClean="0">
                <a:effectLst>
                  <a:outerShdw blurRad="38100" dist="38100" dir="2700000" algn="tl">
                    <a:srgbClr val="DDDDDD"/>
                  </a:outerShdw>
                </a:effectLst>
                <a:latin typeface="Gill Sans MT" charset="0"/>
                <a:cs typeface="+mj-cs"/>
              </a:rPr>
            </a:br>
            <a:r>
              <a:rPr lang="en-US" dirty="0" smtClean="0">
                <a:effectLst>
                  <a:outerShdw blurRad="38100" dist="38100" dir="2700000" algn="tl">
                    <a:srgbClr val="DDDDDD"/>
                  </a:outerShdw>
                </a:effectLst>
                <a:latin typeface="Gill Sans MT" charset="0"/>
                <a:cs typeface="+mj-cs"/>
              </a:rPr>
              <a:t>Learning Gains in Physics Nearly Double</a:t>
            </a:r>
            <a:endParaRPr lang="en-US" dirty="0">
              <a:effectLst>
                <a:outerShdw blurRad="38100" dist="38100" dir="2700000" algn="tl">
                  <a:srgbClr val="DDDDDD"/>
                </a:outerShdw>
              </a:effectLst>
              <a:latin typeface="Gill Sans MT" charset="0"/>
              <a:cs typeface="+mj-cs"/>
            </a:endParaRPr>
          </a:p>
        </p:txBody>
      </p:sp>
      <p:pic>
        <p:nvPicPr>
          <p:cNvPr id="27651" name="Picture 2"/>
          <p:cNvPicPr>
            <a:picLocks noChangeAspect="1" noChangeArrowheads="1"/>
          </p:cNvPicPr>
          <p:nvPr>
            <p:custDataLst>
              <p:tags r:id="rId2"/>
            </p:custDataLst>
          </p:nvPr>
        </p:nvPicPr>
        <p:blipFill>
          <a:blip r:embed="rId10">
            <a:extLst>
              <a:ext uri="{28A0092B-C50C-407E-A947-70E740481C1C}">
                <a14:useLocalDpi xmlns:a14="http://schemas.microsoft.com/office/drawing/2010/main" val="0"/>
              </a:ext>
            </a:extLst>
          </a:blip>
          <a:srcRect l="36330" t="27000" r="29337" b="31938"/>
          <a:stretch>
            <a:fillRect/>
          </a:stretch>
        </p:blipFill>
        <p:spPr bwMode="auto">
          <a:xfrm>
            <a:off x="2333625" y="1762125"/>
            <a:ext cx="5715000" cy="427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33CC33"/>
                </a:solidFill>
                <a:miter lim="800000"/>
                <a:headEnd/>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44035" name="TextBox 3"/>
          <p:cNvSpPr txBox="1">
            <a:spLocks noChangeArrowheads="1"/>
          </p:cNvSpPr>
          <p:nvPr>
            <p:custDataLst>
              <p:tags r:id="rId3"/>
            </p:custDataLst>
          </p:nvPr>
        </p:nvSpPr>
        <p:spPr bwMode="auto">
          <a:xfrm>
            <a:off x="1143000" y="1577975"/>
            <a:ext cx="7835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i="1"/>
              <a:t>Crouch, C., Mazur, E. Peer Instruction: Ten years of experience and results</a:t>
            </a:r>
          </a:p>
        </p:txBody>
      </p:sp>
      <p:sp>
        <p:nvSpPr>
          <p:cNvPr id="5" name="Rectangle 4"/>
          <p:cNvSpPr/>
          <p:nvPr>
            <p:custDataLst>
              <p:tags r:id="rId4"/>
            </p:custDataLst>
          </p:nvPr>
        </p:nvSpPr>
        <p:spPr>
          <a:xfrm>
            <a:off x="3724275" y="5868988"/>
            <a:ext cx="457200" cy="3667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custDataLst>
              <p:tags r:id="rId5"/>
            </p:custDataLst>
          </p:nvPr>
        </p:nvSpPr>
        <p:spPr>
          <a:xfrm>
            <a:off x="3724275" y="6397625"/>
            <a:ext cx="457200" cy="366713"/>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038" name="TextBox 5"/>
          <p:cNvSpPr txBox="1">
            <a:spLocks noChangeArrowheads="1"/>
          </p:cNvSpPr>
          <p:nvPr>
            <p:custDataLst>
              <p:tags r:id="rId6"/>
            </p:custDataLst>
          </p:nvPr>
        </p:nvSpPr>
        <p:spPr bwMode="auto">
          <a:xfrm>
            <a:off x="4343400" y="5868988"/>
            <a:ext cx="2381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Traditional Instruction</a:t>
            </a:r>
          </a:p>
        </p:txBody>
      </p:sp>
      <p:sp>
        <p:nvSpPr>
          <p:cNvPr id="44039" name="TextBox 8"/>
          <p:cNvSpPr txBox="1">
            <a:spLocks noChangeArrowheads="1"/>
          </p:cNvSpPr>
          <p:nvPr>
            <p:custDataLst>
              <p:tags r:id="rId7"/>
            </p:custDataLst>
          </p:nvPr>
        </p:nvSpPr>
        <p:spPr bwMode="auto">
          <a:xfrm>
            <a:off x="4371975" y="6391275"/>
            <a:ext cx="18002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Peer Instruction</a:t>
            </a:r>
          </a:p>
        </p:txBody>
      </p:sp>
    </p:spTree>
    <p:extLst>
      <p:ext uri="{BB962C8B-B14F-4D97-AF65-F5344CB8AC3E}">
        <p14:creationId xmlns:p14="http://schemas.microsoft.com/office/powerpoint/2010/main" val="683784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from other students</a:t>
            </a:r>
            <a:endParaRPr lang="en-US" dirty="0"/>
          </a:p>
        </p:txBody>
      </p:sp>
      <p:sp>
        <p:nvSpPr>
          <p:cNvPr id="3" name="Content Placeholder 2"/>
          <p:cNvSpPr>
            <a:spLocks noGrp="1"/>
          </p:cNvSpPr>
          <p:nvPr>
            <p:ph idx="1"/>
          </p:nvPr>
        </p:nvSpPr>
        <p:spPr/>
        <p:txBody>
          <a:bodyPr>
            <a:normAutofit lnSpcReduction="10000"/>
          </a:bodyPr>
          <a:lstStyle/>
          <a:p>
            <a:r>
              <a:rPr lang="en-US" dirty="0" smtClean="0"/>
              <a:t>Appropriate for first day, or after first day of use of PI.</a:t>
            </a:r>
          </a:p>
          <a:p>
            <a:r>
              <a:rPr lang="en-US" dirty="0" smtClean="0"/>
              <a:t>Clarifies the difference in (possibly less valued) use of “clickers” versus peer instruction (with discussion)</a:t>
            </a:r>
          </a:p>
          <a:p>
            <a:r>
              <a:rPr lang="en-US" dirty="0" smtClean="0"/>
              <a:t>You may want to use some student support slides n the first day, and sprinkle others at the beginning of lecture as you go along. (say one per week for the first 3-5 weeks).</a:t>
            </a:r>
            <a:endParaRPr lang="en-US" dirty="0"/>
          </a:p>
        </p:txBody>
      </p:sp>
    </p:spTree>
    <p:extLst>
      <p:ext uri="{BB962C8B-B14F-4D97-AF65-F5344CB8AC3E}">
        <p14:creationId xmlns:p14="http://schemas.microsoft.com/office/powerpoint/2010/main" val="3330770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Clickers vs. Peer Instruction</a:t>
            </a:r>
            <a:endParaRPr lang="en-US" dirty="0"/>
          </a:p>
        </p:txBody>
      </p:sp>
      <p:sp>
        <p:nvSpPr>
          <p:cNvPr id="3" name="Content Placeholder 2"/>
          <p:cNvSpPr>
            <a:spLocks noGrp="1"/>
          </p:cNvSpPr>
          <p:nvPr>
            <p:ph idx="1"/>
          </p:nvPr>
        </p:nvSpPr>
        <p:spPr/>
        <p:txBody>
          <a:bodyPr/>
          <a:lstStyle/>
          <a:p>
            <a:r>
              <a:rPr lang="en-US" dirty="0" smtClean="0"/>
              <a:t>Discussion with your peers is KEY!</a:t>
            </a:r>
          </a:p>
          <a:p>
            <a:pPr lvl="1"/>
            <a:r>
              <a:rPr lang="en-US" dirty="0" smtClean="0"/>
              <a:t>Testing yourself can help you know if you know it</a:t>
            </a:r>
          </a:p>
          <a:p>
            <a:pPr lvl="1"/>
            <a:r>
              <a:rPr lang="en-US" dirty="0" smtClean="0"/>
              <a:t>But LEARNING happens during the discussion!</a:t>
            </a:r>
            <a:endParaRPr lang="en-US" dirty="0"/>
          </a:p>
        </p:txBody>
      </p:sp>
      <p:sp>
        <p:nvSpPr>
          <p:cNvPr id="4" name="TextBox 3"/>
          <p:cNvSpPr txBox="1"/>
          <p:nvPr>
            <p:custDataLst>
              <p:tags r:id="rId1"/>
            </p:custDataLst>
          </p:nvPr>
        </p:nvSpPr>
        <p:spPr>
          <a:xfrm>
            <a:off x="800251" y="4319587"/>
            <a:ext cx="6380163" cy="1200150"/>
          </a:xfrm>
          <a:prstGeom prst="rect">
            <a:avLst/>
          </a:prstGeom>
          <a:solidFill>
            <a:schemeClr val="accent1">
              <a:lumMod val="60000"/>
              <a:lumOff val="40000"/>
            </a:schemeClr>
          </a:solidFill>
        </p:spPr>
        <p:txBody>
          <a:bodyPr wrap="none">
            <a:spAutoFit/>
          </a:bodyPr>
          <a:lstStyle/>
          <a:p>
            <a:pPr>
              <a:defRPr/>
            </a:pPr>
            <a:r>
              <a:rPr lang="en-US" sz="2400" dirty="0">
                <a:ea typeface="+mn-ea"/>
                <a:cs typeface="Arial" charset="0"/>
              </a:rPr>
              <a:t>1) Individual Thinking, Vote</a:t>
            </a:r>
          </a:p>
          <a:p>
            <a:pPr>
              <a:defRPr/>
            </a:pPr>
            <a:r>
              <a:rPr lang="en-US" sz="2400" dirty="0">
                <a:ea typeface="+mn-ea"/>
                <a:cs typeface="Arial" charset="0"/>
              </a:rPr>
              <a:t>2) Group Discussion (with 1-2 other students)</a:t>
            </a:r>
          </a:p>
          <a:p>
            <a:pPr>
              <a:defRPr/>
            </a:pPr>
            <a:r>
              <a:rPr lang="en-US" sz="2400" dirty="0">
                <a:ea typeface="+mn-ea"/>
                <a:cs typeface="Arial" charset="0"/>
              </a:rPr>
              <a:t>3) Group Vote</a:t>
            </a:r>
          </a:p>
        </p:txBody>
      </p:sp>
      <p:sp>
        <p:nvSpPr>
          <p:cNvPr id="5" name="TextBox 4"/>
          <p:cNvSpPr txBox="1"/>
          <p:nvPr>
            <p:custDataLst>
              <p:tags r:id="rId2"/>
            </p:custDataLst>
          </p:nvPr>
        </p:nvSpPr>
        <p:spPr>
          <a:xfrm>
            <a:off x="805014" y="3286125"/>
            <a:ext cx="3573462" cy="830262"/>
          </a:xfrm>
          <a:prstGeom prst="rect">
            <a:avLst/>
          </a:prstGeom>
          <a:solidFill>
            <a:schemeClr val="accent2">
              <a:lumMod val="20000"/>
              <a:lumOff val="80000"/>
            </a:schemeClr>
          </a:solidFill>
        </p:spPr>
        <p:txBody>
          <a:bodyPr wrap="none">
            <a:spAutoFit/>
          </a:bodyPr>
          <a:lstStyle/>
          <a:p>
            <a:pPr>
              <a:defRPr/>
            </a:pPr>
            <a:r>
              <a:rPr lang="en-US" sz="2400" dirty="0">
                <a:ea typeface="+mn-ea"/>
                <a:cs typeface="Arial" charset="0"/>
              </a:rPr>
              <a:t>Pre-Class preparation</a:t>
            </a:r>
          </a:p>
          <a:p>
            <a:pPr>
              <a:defRPr/>
            </a:pPr>
            <a:r>
              <a:rPr lang="en-US" sz="2400" dirty="0">
                <a:ea typeface="+mn-ea"/>
                <a:cs typeface="Arial" charset="0"/>
              </a:rPr>
              <a:t>Quiz/Incentive/Feedback</a:t>
            </a:r>
          </a:p>
        </p:txBody>
      </p:sp>
      <p:sp>
        <p:nvSpPr>
          <p:cNvPr id="6" name="TextBox 5"/>
          <p:cNvSpPr txBox="1"/>
          <p:nvPr>
            <p:custDataLst>
              <p:tags r:id="rId3"/>
            </p:custDataLst>
          </p:nvPr>
        </p:nvSpPr>
        <p:spPr>
          <a:xfrm>
            <a:off x="800251" y="5815012"/>
            <a:ext cx="6227763" cy="831850"/>
          </a:xfrm>
          <a:prstGeom prst="rect">
            <a:avLst/>
          </a:prstGeom>
          <a:solidFill>
            <a:schemeClr val="accent2">
              <a:lumMod val="20000"/>
              <a:lumOff val="80000"/>
            </a:schemeClr>
          </a:solidFill>
        </p:spPr>
        <p:txBody>
          <a:bodyPr wrap="none">
            <a:spAutoFit/>
          </a:bodyPr>
          <a:lstStyle/>
          <a:p>
            <a:pPr>
              <a:defRPr/>
            </a:pPr>
            <a:r>
              <a:rPr lang="en-US" sz="2400" dirty="0">
                <a:ea typeface="+mn-ea"/>
                <a:cs typeface="Arial" charset="0"/>
              </a:rPr>
              <a:t>Class-wide discussion </a:t>
            </a:r>
          </a:p>
          <a:p>
            <a:pPr>
              <a:defRPr/>
            </a:pPr>
            <a:r>
              <a:rPr lang="en-US" sz="2400" dirty="0">
                <a:ea typeface="+mn-ea"/>
                <a:cs typeface="Arial" charset="0"/>
              </a:rPr>
              <a:t>Student-led/Instructor Modeling/Mini-lecture </a:t>
            </a:r>
          </a:p>
        </p:txBody>
      </p:sp>
    </p:spTree>
    <p:extLst>
      <p:ext uri="{BB962C8B-B14F-4D97-AF65-F5344CB8AC3E}">
        <p14:creationId xmlns:p14="http://schemas.microsoft.com/office/powerpoint/2010/main" val="2848472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Students say discussion is helpful…</a:t>
            </a:r>
            <a:endParaRPr lang="en-US" dirty="0"/>
          </a:p>
        </p:txBody>
      </p:sp>
      <p:sp>
        <p:nvSpPr>
          <p:cNvPr id="3" name="Content Placeholder 2"/>
          <p:cNvSpPr>
            <a:spLocks noGrp="1"/>
          </p:cNvSpPr>
          <p:nvPr>
            <p:ph idx="1"/>
          </p:nvPr>
        </p:nvSpPr>
        <p:spPr/>
        <p:txBody>
          <a:bodyPr>
            <a:normAutofit lnSpcReduction="10000"/>
          </a:bodyPr>
          <a:lstStyle/>
          <a:p>
            <a:pPr>
              <a:lnSpc>
                <a:spcPct val="80000"/>
              </a:lnSpc>
            </a:pPr>
            <a:r>
              <a:rPr lang="en-US" dirty="0" smtClean="0">
                <a:latin typeface="Gill Sans MT" charset="0"/>
              </a:rPr>
              <a:t>It really makes </a:t>
            </a:r>
            <a:r>
              <a:rPr lang="en-US" dirty="0" smtClean="0">
                <a:solidFill>
                  <a:srgbClr val="0070C0"/>
                </a:solidFill>
                <a:latin typeface="Gill Sans MT" charset="0"/>
              </a:rPr>
              <a:t>you realize exactly what mistakes you are making</a:t>
            </a:r>
            <a:r>
              <a:rPr lang="en-US" dirty="0" smtClean="0">
                <a:latin typeface="Gill Sans MT" charset="0"/>
              </a:rPr>
              <a:t> and sometimes you don’t feel as bad if you are wrong because you can see that fellow classmates think the same way.</a:t>
            </a:r>
          </a:p>
          <a:p>
            <a:pPr>
              <a:lnSpc>
                <a:spcPct val="80000"/>
              </a:lnSpc>
            </a:pPr>
            <a:r>
              <a:rPr lang="en-US" dirty="0" smtClean="0">
                <a:latin typeface="Gill Sans MT" charset="0"/>
              </a:rPr>
              <a:t>Discussion is really helpful as sometimes when you get lost in other classes, </a:t>
            </a:r>
            <a:r>
              <a:rPr lang="en-US" dirty="0" smtClean="0">
                <a:solidFill>
                  <a:srgbClr val="0070C0"/>
                </a:solidFill>
                <a:latin typeface="Gill Sans MT" charset="0"/>
              </a:rPr>
              <a:t>you are lost for the rest of the lecture.</a:t>
            </a:r>
            <a:r>
              <a:rPr lang="en-US" dirty="0" smtClean="0">
                <a:latin typeface="Gill Sans MT" charset="0"/>
              </a:rPr>
              <a:t> Discussion and clicker questions help make students </a:t>
            </a:r>
            <a:r>
              <a:rPr lang="en-US" dirty="0" smtClean="0">
                <a:solidFill>
                  <a:srgbClr val="0070C0"/>
                </a:solidFill>
                <a:latin typeface="Gill Sans MT" charset="0"/>
              </a:rPr>
              <a:t>realize when they are getting confused before it is too late </a:t>
            </a:r>
            <a:r>
              <a:rPr lang="en-US" dirty="0" smtClean="0">
                <a:latin typeface="Gill Sans MT" charset="0"/>
              </a:rPr>
              <a:t>and the discussions with classmates helps get us back on track</a:t>
            </a:r>
          </a:p>
          <a:p>
            <a:endParaRPr lang="en-US" dirty="0"/>
          </a:p>
        </p:txBody>
      </p:sp>
      <p:sp>
        <p:nvSpPr>
          <p:cNvPr id="4" name="TextBox 3"/>
          <p:cNvSpPr txBox="1"/>
          <p:nvPr/>
        </p:nvSpPr>
        <p:spPr>
          <a:xfrm>
            <a:off x="4295234" y="6488668"/>
            <a:ext cx="4848766" cy="369332"/>
          </a:xfrm>
          <a:prstGeom prst="rect">
            <a:avLst/>
          </a:prstGeom>
          <a:noFill/>
        </p:spPr>
        <p:txBody>
          <a:bodyPr wrap="none" rtlCol="0">
            <a:spAutoFit/>
          </a:bodyPr>
          <a:lstStyle/>
          <a:p>
            <a:r>
              <a:rPr lang="en-US" dirty="0" smtClean="0"/>
              <a:t>*From an upper division computer science course</a:t>
            </a:r>
            <a:endParaRPr lang="en-US" dirty="0"/>
          </a:p>
        </p:txBody>
      </p:sp>
    </p:spTree>
    <p:extLst>
      <p:ext uri="{BB962C8B-B14F-4D97-AF65-F5344CB8AC3E}">
        <p14:creationId xmlns:p14="http://schemas.microsoft.com/office/powerpoint/2010/main" val="192918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Students at UCSD LIKE </a:t>
            </a:r>
            <a:br>
              <a:rPr lang="en-US" dirty="0" smtClean="0"/>
            </a:br>
            <a:r>
              <a:rPr lang="en-US" i="1" dirty="0" smtClean="0"/>
              <a:t>Peer Instruction </a:t>
            </a:r>
            <a:r>
              <a:rPr lang="en-US" dirty="0" smtClean="0"/>
              <a:t>with clickers!</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Table 3"/>
          <p:cNvGraphicFramePr>
            <a:graphicFrameLocks noGrp="1"/>
          </p:cNvGraphicFramePr>
          <p:nvPr>
            <p:custDataLst>
              <p:tags r:id="rId1"/>
            </p:custDataLst>
            <p:extLst>
              <p:ext uri="{D42A27DB-BD31-4B8C-83A1-F6EECF244321}">
                <p14:modId xmlns:p14="http://schemas.microsoft.com/office/powerpoint/2010/main" val="970245078"/>
              </p:ext>
            </p:extLst>
          </p:nvPr>
        </p:nvGraphicFramePr>
        <p:xfrm>
          <a:off x="457200" y="1828800"/>
          <a:ext cx="8229599" cy="3200662"/>
        </p:xfrm>
        <a:graphic>
          <a:graphicData uri="http://schemas.openxmlformats.org/drawingml/2006/table">
            <a:tbl>
              <a:tblPr firstRow="1" bandRow="1">
                <a:tableStyleId>{5C22544A-7EE6-4342-B048-85BDC9FD1C3A}</a:tableStyleId>
              </a:tblPr>
              <a:tblGrid>
                <a:gridCol w="2573160"/>
                <a:gridCol w="1938539"/>
                <a:gridCol w="1960821"/>
                <a:gridCol w="1757079"/>
              </a:tblGrid>
              <a:tr h="457269">
                <a:tc>
                  <a:txBody>
                    <a:bodyPr/>
                    <a:lstStyle/>
                    <a:p>
                      <a:endParaRPr lang="en-US" sz="2400" dirty="0"/>
                    </a:p>
                  </a:txBody>
                  <a:tcPr marT="45727" marB="45727"/>
                </a:tc>
                <a:tc>
                  <a:txBody>
                    <a:bodyPr/>
                    <a:lstStyle/>
                    <a:p>
                      <a:pPr marL="0" lvl="1" indent="0" algn="l"/>
                      <a:r>
                        <a:rPr lang="en-US" sz="2400" dirty="0" smtClean="0"/>
                        <a:t>Lower</a:t>
                      </a:r>
                      <a:r>
                        <a:rPr lang="en-US" sz="2400" baseline="0" dirty="0" smtClean="0"/>
                        <a:t> Division</a:t>
                      </a:r>
                    </a:p>
                    <a:p>
                      <a:pPr marL="0" lvl="1" indent="0" algn="l"/>
                      <a:r>
                        <a:rPr lang="en-US" sz="2400" baseline="0" dirty="0" smtClean="0"/>
                        <a:t>Non-Majors</a:t>
                      </a:r>
                    </a:p>
                    <a:p>
                      <a:pPr marL="0" lvl="1" indent="0" algn="l"/>
                      <a:r>
                        <a:rPr lang="en-US" sz="2400" baseline="0" dirty="0" smtClean="0"/>
                        <a:t>Computing</a:t>
                      </a:r>
                      <a:endParaRPr lang="en-US" sz="2400" dirty="0"/>
                    </a:p>
                  </a:txBody>
                  <a:tcPr marT="45727" marB="45727"/>
                </a:tc>
                <a:tc>
                  <a:txBody>
                    <a:bodyPr/>
                    <a:lstStyle/>
                    <a:p>
                      <a:pPr algn="l"/>
                      <a:r>
                        <a:rPr lang="en-US" sz="2400" dirty="0" smtClean="0"/>
                        <a:t>Upper Division</a:t>
                      </a:r>
                      <a:r>
                        <a:rPr lang="en-US" sz="2400" baseline="0" dirty="0" smtClean="0"/>
                        <a:t> Math-Based Computing</a:t>
                      </a:r>
                      <a:endParaRPr lang="en-US" sz="2400" dirty="0"/>
                    </a:p>
                  </a:txBody>
                  <a:tcPr marT="45727" marB="45727"/>
                </a:tc>
                <a:tc>
                  <a:txBody>
                    <a:bodyPr/>
                    <a:lstStyle/>
                    <a:p>
                      <a:pPr algn="l"/>
                      <a:r>
                        <a:rPr lang="en-US" sz="2400" dirty="0" smtClean="0"/>
                        <a:t>Upper Division</a:t>
                      </a:r>
                    </a:p>
                    <a:p>
                      <a:pPr algn="l"/>
                      <a:r>
                        <a:rPr lang="en-US" sz="2400" dirty="0" smtClean="0"/>
                        <a:t>Computing</a:t>
                      </a:r>
                      <a:endParaRPr lang="en-US" sz="2400" dirty="0"/>
                    </a:p>
                  </a:txBody>
                  <a:tcPr marT="45727" marB="45727"/>
                </a:tc>
              </a:tr>
              <a:tr h="823084">
                <a:tc>
                  <a:txBody>
                    <a:bodyPr/>
                    <a:lstStyle/>
                    <a:p>
                      <a:r>
                        <a:rPr lang="en-US" sz="2400" dirty="0" smtClean="0"/>
                        <a:t>Valuable</a:t>
                      </a:r>
                      <a:r>
                        <a:rPr lang="en-US" sz="2400" baseline="0" dirty="0" smtClean="0"/>
                        <a:t> for my learning</a:t>
                      </a:r>
                      <a:endParaRPr lang="en-US" sz="2400" dirty="0"/>
                    </a:p>
                  </a:txBody>
                  <a:tcPr marT="45727" marB="45727"/>
                </a:tc>
                <a:tc>
                  <a:txBody>
                    <a:bodyPr/>
                    <a:lstStyle/>
                    <a:p>
                      <a:pPr algn="l"/>
                      <a:r>
                        <a:rPr lang="en-US" sz="2400" dirty="0" smtClean="0"/>
                        <a:t>91%</a:t>
                      </a:r>
                      <a:endParaRPr lang="en-US" sz="2400" dirty="0"/>
                    </a:p>
                  </a:txBody>
                  <a:tcPr marT="45727" marB="45727"/>
                </a:tc>
                <a:tc>
                  <a:txBody>
                    <a:bodyPr/>
                    <a:lstStyle/>
                    <a:p>
                      <a:pPr algn="l"/>
                      <a:r>
                        <a:rPr lang="en-US" sz="2400" dirty="0" smtClean="0"/>
                        <a:t>80%</a:t>
                      </a:r>
                      <a:endParaRPr lang="en-US" sz="2400" dirty="0"/>
                    </a:p>
                  </a:txBody>
                  <a:tcPr marT="45727" marB="45727"/>
                </a:tc>
                <a:tc>
                  <a:txBody>
                    <a:bodyPr/>
                    <a:lstStyle/>
                    <a:p>
                      <a:pPr algn="l"/>
                      <a:r>
                        <a:rPr lang="en-US" sz="2400" dirty="0" smtClean="0"/>
                        <a:t>79%</a:t>
                      </a:r>
                      <a:endParaRPr lang="en-US" sz="2400" dirty="0"/>
                    </a:p>
                  </a:txBody>
                  <a:tcPr marT="45727" marB="45727"/>
                </a:tc>
              </a:tr>
              <a:tr h="823084">
                <a:tc>
                  <a:txBody>
                    <a:bodyPr/>
                    <a:lstStyle/>
                    <a:p>
                      <a:r>
                        <a:rPr lang="en-US" sz="2400" dirty="0" smtClean="0"/>
                        <a:t>Recommend other</a:t>
                      </a:r>
                      <a:r>
                        <a:rPr lang="en-US" sz="2400" baseline="0" dirty="0" smtClean="0"/>
                        <a:t> instructors use</a:t>
                      </a:r>
                      <a:endParaRPr lang="en-US" sz="2400" dirty="0"/>
                    </a:p>
                  </a:txBody>
                  <a:tcPr marT="45727" marB="45727"/>
                </a:tc>
                <a:tc>
                  <a:txBody>
                    <a:bodyPr/>
                    <a:lstStyle/>
                    <a:p>
                      <a:pPr algn="l"/>
                      <a:r>
                        <a:rPr lang="en-US" sz="2400" dirty="0" smtClean="0"/>
                        <a:t>87%</a:t>
                      </a:r>
                      <a:endParaRPr lang="en-US" sz="2400" dirty="0"/>
                    </a:p>
                  </a:txBody>
                  <a:tcPr marT="45727" marB="45727"/>
                </a:tc>
                <a:tc>
                  <a:txBody>
                    <a:bodyPr/>
                    <a:lstStyle/>
                    <a:p>
                      <a:pPr algn="l"/>
                      <a:r>
                        <a:rPr lang="en-US" sz="2400" dirty="0" smtClean="0"/>
                        <a:t>91%</a:t>
                      </a:r>
                      <a:endParaRPr lang="en-US" sz="2400" dirty="0"/>
                    </a:p>
                  </a:txBody>
                  <a:tcPr marT="45727" marB="45727"/>
                </a:tc>
                <a:tc>
                  <a:txBody>
                    <a:bodyPr/>
                    <a:lstStyle/>
                    <a:p>
                      <a:pPr algn="l"/>
                      <a:r>
                        <a:rPr lang="en-US" sz="2400" dirty="0" smtClean="0"/>
                        <a:t>90%</a:t>
                      </a:r>
                      <a:endParaRPr lang="en-US" sz="2400" dirty="0"/>
                    </a:p>
                  </a:txBody>
                  <a:tcPr marT="45727" marB="45727"/>
                </a:tc>
              </a:tr>
            </a:tbl>
          </a:graphicData>
        </a:graphic>
      </p:graphicFrame>
    </p:spTree>
    <p:extLst>
      <p:ext uri="{BB962C8B-B14F-4D97-AF65-F5344CB8AC3E}">
        <p14:creationId xmlns:p14="http://schemas.microsoft.com/office/powerpoint/2010/main" val="2971296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It’s not just YOU!</a:t>
            </a:r>
            <a:endParaRPr lang="en-US" dirty="0"/>
          </a:p>
        </p:txBody>
      </p:sp>
      <p:sp>
        <p:nvSpPr>
          <p:cNvPr id="3" name="Content Placeholder 2"/>
          <p:cNvSpPr>
            <a:spLocks noGrp="1"/>
          </p:cNvSpPr>
          <p:nvPr>
            <p:ph idx="1"/>
          </p:nvPr>
        </p:nvSpPr>
        <p:spPr/>
        <p:txBody>
          <a:bodyPr/>
          <a:lstStyle/>
          <a:p>
            <a:pPr marL="0" indent="0" algn="ctr">
              <a:buNone/>
            </a:pPr>
            <a:r>
              <a:rPr lang="en-US" i="1" dirty="0"/>
              <a:t>Clickers allow one to </a:t>
            </a:r>
            <a:r>
              <a:rPr lang="en-US" i="1" dirty="0">
                <a:solidFill>
                  <a:srgbClr val="0000FF"/>
                </a:solidFill>
              </a:rPr>
              <a:t>see what other classmates are thinking</a:t>
            </a:r>
            <a:r>
              <a:rPr lang="en-US" i="1" dirty="0"/>
              <a:t>. As there is often the situation where </a:t>
            </a:r>
            <a:r>
              <a:rPr lang="en-US" i="1" dirty="0">
                <a:solidFill>
                  <a:srgbClr val="0000FF"/>
                </a:solidFill>
              </a:rPr>
              <a:t>everyone has the same question, but are afraid to ask</a:t>
            </a:r>
            <a:r>
              <a:rPr lang="en-US" i="1" dirty="0"/>
              <a:t>. Once we see that everyone is thinking the same way, and it is wrong, the fear is removed and people can speak up and learn.</a:t>
            </a:r>
          </a:p>
          <a:p>
            <a:pPr marL="0" indent="0" algn="ctr">
              <a:buNone/>
            </a:pPr>
            <a:r>
              <a:rPr lang="en-US" i="1" dirty="0"/>
              <a:t> </a:t>
            </a:r>
          </a:p>
          <a:p>
            <a:pPr marL="0" indent="0" algn="ctr">
              <a:buNone/>
            </a:pPr>
            <a:endParaRPr lang="en-US" i="1" dirty="0"/>
          </a:p>
        </p:txBody>
      </p:sp>
    </p:spTree>
    <p:extLst>
      <p:ext uri="{BB962C8B-B14F-4D97-AF65-F5344CB8AC3E}">
        <p14:creationId xmlns:p14="http://schemas.microsoft.com/office/powerpoint/2010/main" val="1423353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 out if you are lost</a:t>
            </a:r>
            <a:br>
              <a:rPr lang="en-US" dirty="0" smtClean="0"/>
            </a:br>
            <a:r>
              <a:rPr lang="en-US" dirty="0" smtClean="0"/>
              <a:t>Before it’s too late!</a:t>
            </a:r>
            <a:endParaRPr lang="en-US" dirty="0"/>
          </a:p>
        </p:txBody>
      </p:sp>
      <p:sp>
        <p:nvSpPr>
          <p:cNvPr id="3" name="Content Placeholder 2"/>
          <p:cNvSpPr>
            <a:spLocks noGrp="1"/>
          </p:cNvSpPr>
          <p:nvPr>
            <p:ph idx="1"/>
          </p:nvPr>
        </p:nvSpPr>
        <p:spPr/>
        <p:txBody>
          <a:bodyPr/>
          <a:lstStyle/>
          <a:p>
            <a:pPr marL="0" indent="0" algn="ctr">
              <a:buNone/>
            </a:pPr>
            <a:r>
              <a:rPr lang="en-US" i="1" dirty="0"/>
              <a:t>Clickers are nice to have because of the </a:t>
            </a:r>
            <a:r>
              <a:rPr lang="en-US" i="1" dirty="0">
                <a:solidFill>
                  <a:srgbClr val="0000FF"/>
                </a:solidFill>
              </a:rPr>
              <a:t>immediacy of the response</a:t>
            </a:r>
            <a:r>
              <a:rPr lang="en-US" i="1" dirty="0"/>
              <a:t>. Personally when I submit an assignment or a test, I don't care what I got on it or where I went wrong, and it's </a:t>
            </a:r>
            <a:r>
              <a:rPr lang="en-US" i="1" dirty="0">
                <a:solidFill>
                  <a:srgbClr val="0000FF"/>
                </a:solidFill>
              </a:rPr>
              <a:t>difficult to put myself back in the mindset I had when I made the mistake</a:t>
            </a:r>
            <a:r>
              <a:rPr lang="en-US" i="1" dirty="0"/>
              <a:t>. Clickers let you know almost immediately whether your line of reasoning is flawed or not.</a:t>
            </a:r>
          </a:p>
          <a:p>
            <a:pPr marL="0" indent="0">
              <a:buNone/>
            </a:pPr>
            <a:endParaRPr lang="en-US" dirty="0"/>
          </a:p>
        </p:txBody>
      </p:sp>
    </p:spTree>
    <p:extLst>
      <p:ext uri="{BB962C8B-B14F-4D97-AF65-F5344CB8AC3E}">
        <p14:creationId xmlns:p14="http://schemas.microsoft.com/office/powerpoint/2010/main" val="3916481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2-Slide Sequence</a:t>
            </a:r>
            <a:endParaRPr lang="en-US" dirty="0"/>
          </a:p>
        </p:txBody>
      </p:sp>
      <p:sp>
        <p:nvSpPr>
          <p:cNvPr id="3" name="Content Placeholder 2"/>
          <p:cNvSpPr>
            <a:spLocks noGrp="1"/>
          </p:cNvSpPr>
          <p:nvPr>
            <p:ph idx="1"/>
          </p:nvPr>
        </p:nvSpPr>
        <p:spPr>
          <a:xfrm>
            <a:off x="457200" y="1600200"/>
            <a:ext cx="8229600" cy="4525963"/>
          </a:xfrm>
        </p:spPr>
        <p:txBody>
          <a:bodyPr/>
          <a:lstStyle/>
          <a:p>
            <a:r>
              <a:rPr lang="en-US" dirty="0" smtClean="0"/>
              <a:t>Just the second slide can be used, if you just want to “say” the material from the first slide.</a:t>
            </a:r>
            <a:endParaRPr lang="en-US" dirty="0"/>
          </a:p>
        </p:txBody>
      </p:sp>
    </p:spTree>
    <p:extLst>
      <p:ext uri="{BB962C8B-B14F-4D97-AF65-F5344CB8AC3E}">
        <p14:creationId xmlns:p14="http://schemas.microsoft.com/office/powerpoint/2010/main" val="3062015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7032</TotalTime>
  <Words>1826</Words>
  <Application>Microsoft Macintosh PowerPoint</Application>
  <PresentationFormat>On-screen Show (4:3)</PresentationFormat>
  <Paragraphs>98</Paragraphs>
  <Slides>11</Slides>
  <Notes>7</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 single, one slide introduction</vt:lpstr>
      <vt:lpstr>Peer Instruction: Learning Gains in Physics Nearly Double</vt:lpstr>
      <vt:lpstr>Support from other students</vt:lpstr>
      <vt:lpstr>Clickers vs. Peer Instruction</vt:lpstr>
      <vt:lpstr>Students say discussion is helpful…</vt:lpstr>
      <vt:lpstr>Students at UCSD LIKE  Peer Instruction with clickers!</vt:lpstr>
      <vt:lpstr>It’s not just YOU!</vt:lpstr>
      <vt:lpstr>Find out if you are lost Before it’s too late!</vt:lpstr>
      <vt:lpstr>2-Slide Sequence</vt:lpstr>
      <vt:lpstr>Couldn’t you PLEASE just tell it to me?</vt:lpstr>
      <vt:lpstr>Learning Requires Your Effort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Instruction: Learning Gains in Physics Nearly Double</dc:title>
  <dc:creator>Beth</dc:creator>
  <cp:lastModifiedBy>Beth</cp:lastModifiedBy>
  <cp:revision>12</cp:revision>
  <dcterms:created xsi:type="dcterms:W3CDTF">2011-06-22T20:37:58Z</dcterms:created>
  <dcterms:modified xsi:type="dcterms:W3CDTF">2011-06-27T17:50:47Z</dcterms:modified>
</cp:coreProperties>
</file>