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579" r:id="rId2"/>
    <p:sldId id="580" r:id="rId3"/>
    <p:sldId id="581" r:id="rId4"/>
    <p:sldId id="582" r:id="rId5"/>
    <p:sldId id="583" r:id="rId6"/>
    <p:sldId id="584" r:id="rId7"/>
    <p:sldId id="585" r:id="rId8"/>
    <p:sldId id="586" r:id="rId9"/>
    <p:sldId id="587" r:id="rId10"/>
    <p:sldId id="588" r:id="rId11"/>
    <p:sldId id="589" r:id="rId12"/>
    <p:sldId id="590" r:id="rId13"/>
    <p:sldId id="591" r:id="rId14"/>
    <p:sldId id="592" r:id="rId15"/>
    <p:sldId id="593" r:id="rId16"/>
    <p:sldId id="594" r:id="rId17"/>
    <p:sldId id="595" r:id="rId18"/>
    <p:sldId id="596" r:id="rId19"/>
    <p:sldId id="547" r:id="rId20"/>
    <p:sldId id="548" r:id="rId21"/>
    <p:sldId id="549" r:id="rId22"/>
    <p:sldId id="552" r:id="rId23"/>
    <p:sldId id="563" r:id="rId24"/>
    <p:sldId id="553" r:id="rId25"/>
    <p:sldId id="554" r:id="rId26"/>
    <p:sldId id="555" r:id="rId27"/>
    <p:sldId id="556" r:id="rId28"/>
    <p:sldId id="557" r:id="rId29"/>
    <p:sldId id="558" r:id="rId30"/>
    <p:sldId id="597" r:id="rId31"/>
    <p:sldId id="561" r:id="rId32"/>
    <p:sldId id="562" r:id="rId33"/>
  </p:sldIdLst>
  <p:sldSz cx="9144000" cy="6858000" type="screen4x3"/>
  <p:notesSz cx="7315200" cy="9601200"/>
  <p:embeddedFontLst>
    <p:embeddedFont>
      <p:font typeface="cmsy10"/>
      <p:regular r:id="rId3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3366FF"/>
    <a:srgbClr val="0066FF"/>
    <a:srgbClr val="66FFCC"/>
    <a:srgbClr val="FEDAD0"/>
    <a:srgbClr val="99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9" autoAdjust="0"/>
    <p:restoredTop sz="75274" autoAdjust="0"/>
  </p:normalViewPr>
  <p:slideViewPr>
    <p:cSldViewPr>
      <p:cViewPr varScale="1">
        <p:scale>
          <a:sx n="79" d="100"/>
          <a:sy n="79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55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55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55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556">
              <a:defRPr sz="1200"/>
            </a:lvl1pPr>
          </a:lstStyle>
          <a:p>
            <a:pPr>
              <a:defRPr/>
            </a:pPr>
            <a:fld id="{A6513409-E612-4C7F-84B9-A75AE8FCC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55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55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55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556">
              <a:defRPr sz="1200"/>
            </a:lvl1pPr>
          </a:lstStyle>
          <a:p>
            <a:pPr>
              <a:defRPr/>
            </a:pPr>
            <a:fld id="{6A9C9166-5459-46F7-B40E-B2E265F04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457200" y="3352800"/>
            <a:ext cx="8229600" cy="76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5B4CE-F101-4D78-B965-9FEAC6C5F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7CBAC-E2C7-4668-9EE6-70A71AB5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91922-616E-4C40-9B3F-BA94A434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F7CA0-2BB7-4CFB-AC0D-1E6C15977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DC41E-76E4-4A1D-AC01-DB7C2358A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76DB2-7D07-4AF0-B42A-749F47342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C8433-BA46-43D6-A8E7-006D9DE46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81099-73F3-4FB4-A757-EA7AF63EA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E415A-6573-4D5D-A908-87D8680AD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C133D-AFB4-4FE6-AB11-9EE5EC772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6DF2B-4921-4E73-BA7C-F7BD02FFB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4C2F48-5D05-47C6-BA37-15F2FC01E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57200" y="1066800"/>
            <a:ext cx="8229600" cy="76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Representations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dependencies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 1: high-level representation</a:t>
            </a:r>
          </a:p>
          <a:p>
            <a:pPr lvl="1" eaLnBrk="1" hangingPunct="1"/>
            <a:r>
              <a:rPr lang="en-US" smtClean="0"/>
              <a:t>control implicit in semantics of AST nodes</a:t>
            </a:r>
          </a:p>
          <a:p>
            <a:pPr eaLnBrk="1" hangingPunct="1"/>
            <a:r>
              <a:rPr lang="en-US" smtClean="0"/>
              <a:t>Option 2: control flow graph (CFG)</a:t>
            </a:r>
          </a:p>
          <a:p>
            <a:pPr lvl="1" eaLnBrk="1" hangingPunct="1"/>
            <a:r>
              <a:rPr lang="en-US" smtClean="0"/>
              <a:t>nodes are individual instructions</a:t>
            </a:r>
          </a:p>
          <a:p>
            <a:pPr lvl="1" eaLnBrk="1" hangingPunct="1"/>
            <a:r>
              <a:rPr lang="en-US" smtClean="0"/>
              <a:t>edges represent control flow between instructions</a:t>
            </a:r>
          </a:p>
          <a:p>
            <a:pPr eaLnBrk="1" hangingPunct="1"/>
            <a:r>
              <a:rPr lang="en-US" smtClean="0"/>
              <a:t>Options 2b: CFG with basic blocks</a:t>
            </a:r>
          </a:p>
          <a:p>
            <a:pPr lvl="1" eaLnBrk="1" hangingPunct="1"/>
            <a:r>
              <a:rPr lang="en-US" smtClean="0"/>
              <a:t>basic block: sequence of instructions that don’t have any branches, and that have a single entry point</a:t>
            </a:r>
          </a:p>
          <a:p>
            <a:pPr lvl="1" eaLnBrk="1" hangingPunct="1"/>
            <a:r>
              <a:rPr lang="en-US" smtClean="0"/>
              <a:t>BB can make analysis more efficient: compute flow functions for an entire BB before start of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dependencies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CFG does not capture loops very well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Some fancier options include:</a:t>
            </a:r>
          </a:p>
          <a:p>
            <a:pPr lvl="1" eaLnBrk="1" hangingPunct="1"/>
            <a:r>
              <a:rPr lang="en-US" smtClean="0"/>
              <a:t>the Control Dependence Graph</a:t>
            </a:r>
          </a:p>
          <a:p>
            <a:pPr lvl="1" eaLnBrk="1" hangingPunct="1"/>
            <a:r>
              <a:rPr lang="en-US" smtClean="0"/>
              <a:t>the Program Dependence Graph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More on this later. Let’s first look at data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dependencies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Simplest way to represent data dependencies: def/use chains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981200"/>
            <a:ext cx="34004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Def/use chains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Directly captures dataflow</a:t>
            </a:r>
          </a:p>
          <a:p>
            <a:pPr lvl="1" eaLnBrk="1" hangingPunct="1"/>
            <a:r>
              <a:rPr lang="en-US" sz="2000" smtClean="0"/>
              <a:t>works well for things like constant prop</a:t>
            </a:r>
          </a:p>
          <a:p>
            <a:pPr eaLnBrk="1" hangingPunct="1"/>
            <a:r>
              <a:rPr lang="en-US" sz="2400" smtClean="0"/>
              <a:t>But...</a:t>
            </a:r>
          </a:p>
          <a:p>
            <a:pPr eaLnBrk="1" hangingPunct="1"/>
            <a:r>
              <a:rPr lang="en-US" sz="2400" smtClean="0"/>
              <a:t>Ignores control flow</a:t>
            </a:r>
          </a:p>
          <a:p>
            <a:pPr lvl="1" eaLnBrk="1" hangingPunct="1"/>
            <a:r>
              <a:rPr lang="en-US" sz="2000" smtClean="0"/>
              <a:t>misses some opt opportunities since conservatively considers all paths</a:t>
            </a:r>
          </a:p>
          <a:p>
            <a:pPr lvl="1" eaLnBrk="1" hangingPunct="1"/>
            <a:r>
              <a:rPr lang="en-US" sz="2000" smtClean="0"/>
              <a:t>not executable by itself (for example, need to keep CFG around)</a:t>
            </a:r>
          </a:p>
          <a:p>
            <a:pPr lvl="1" eaLnBrk="1" hangingPunct="1"/>
            <a:r>
              <a:rPr lang="en-US" sz="2000" smtClean="0"/>
              <a:t>not appropriate for code motion transformations</a:t>
            </a:r>
          </a:p>
          <a:p>
            <a:pPr eaLnBrk="1" hangingPunct="1"/>
            <a:r>
              <a:rPr lang="en-US" sz="2400" smtClean="0"/>
              <a:t>Must update after each transformation</a:t>
            </a:r>
          </a:p>
          <a:p>
            <a:pPr eaLnBrk="1" hangingPunct="1"/>
            <a:r>
              <a:rPr lang="en-US" sz="2400" smtClean="0"/>
              <a:t>Space consuming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SSA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Single Assignment</a:t>
            </a:r>
          </a:p>
          <a:p>
            <a:pPr lvl="1" eaLnBrk="1" hangingPunct="1"/>
            <a:r>
              <a:rPr lang="en-US" smtClean="0"/>
              <a:t>invariant: each use of a variable has only one def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" y="685800"/>
            <a:ext cx="8458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533400"/>
            <a:ext cx="3636963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SSA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a new variable for each def</a:t>
            </a:r>
          </a:p>
          <a:p>
            <a:pPr eaLnBrk="1" hangingPunct="1"/>
            <a:r>
              <a:rPr lang="en-US" smtClean="0"/>
              <a:t>Insert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</a:t>
            </a:r>
            <a:r>
              <a:rPr lang="en-US" smtClean="0"/>
              <a:t> pseudo-assignments at merge points</a:t>
            </a:r>
          </a:p>
          <a:p>
            <a:pPr eaLnBrk="1" hangingPunct="1"/>
            <a:r>
              <a:rPr lang="en-US" smtClean="0"/>
              <a:t>Adjust uses to refer to appropriate new names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Question: how can one figure out where to insert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</a:t>
            </a:r>
            <a:r>
              <a:rPr lang="en-US" smtClean="0"/>
              <a:t> nodes using a liveness analysis and a reaching defns analysis.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back from SSA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Semantics of x</a:t>
            </a:r>
            <a:r>
              <a:rPr lang="en-US" baseline="-25000" smtClean="0"/>
              <a:t>3</a:t>
            </a:r>
            <a:r>
              <a:rPr lang="en-US" smtClean="0"/>
              <a:t> :=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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 x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set x</a:t>
            </a:r>
            <a:r>
              <a:rPr lang="en-US" baseline="-25000" smtClean="0"/>
              <a:t>3</a:t>
            </a:r>
            <a:r>
              <a:rPr lang="en-US" smtClean="0"/>
              <a:t> to x</a:t>
            </a:r>
            <a:r>
              <a:rPr lang="en-US" baseline="-25000" smtClean="0"/>
              <a:t>i</a:t>
            </a:r>
            <a:r>
              <a:rPr lang="en-US" smtClean="0"/>
              <a:t> if execution came from ith predecessor</a:t>
            </a:r>
          </a:p>
          <a:p>
            <a:pPr eaLnBrk="1" hangingPunct="1"/>
            <a:r>
              <a:rPr lang="en-US" smtClean="0"/>
              <a:t>How to implement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</a:t>
            </a:r>
            <a:r>
              <a:rPr lang="en-US" smtClean="0"/>
              <a:t> nodes?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back from SSA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Semantics of x</a:t>
            </a:r>
            <a:r>
              <a:rPr lang="en-US" baseline="-25000" smtClean="0"/>
              <a:t>3</a:t>
            </a:r>
            <a:r>
              <a:rPr lang="en-US" smtClean="0"/>
              <a:t> :=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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 x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set x</a:t>
            </a:r>
            <a:r>
              <a:rPr lang="en-US" baseline="-25000" smtClean="0"/>
              <a:t>3</a:t>
            </a:r>
            <a:r>
              <a:rPr lang="en-US" smtClean="0"/>
              <a:t> to x</a:t>
            </a:r>
            <a:r>
              <a:rPr lang="en-US" baseline="-25000" smtClean="0"/>
              <a:t>i</a:t>
            </a:r>
            <a:r>
              <a:rPr lang="en-US" smtClean="0"/>
              <a:t> if execution came from ith predecessor</a:t>
            </a:r>
          </a:p>
          <a:p>
            <a:pPr eaLnBrk="1" hangingPunct="1"/>
            <a:r>
              <a:rPr lang="en-US" smtClean="0"/>
              <a:t>How to implement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</a:t>
            </a:r>
            <a:r>
              <a:rPr lang="en-US" smtClean="0"/>
              <a:t> nodes?</a:t>
            </a:r>
          </a:p>
          <a:p>
            <a:pPr lvl="1" eaLnBrk="1" hangingPunct="1"/>
            <a:r>
              <a:rPr lang="en-US" smtClean="0"/>
              <a:t>Insert assignment x</a:t>
            </a:r>
            <a:r>
              <a:rPr lang="en-US" baseline="-25000" smtClean="0"/>
              <a:t>3</a:t>
            </a:r>
            <a:r>
              <a:rPr lang="en-US" smtClean="0"/>
              <a:t> := x</a:t>
            </a:r>
            <a:r>
              <a:rPr lang="en-US" baseline="-25000" smtClean="0"/>
              <a:t>1</a:t>
            </a:r>
            <a:r>
              <a:rPr lang="en-US" smtClean="0"/>
              <a:t> along 1</a:t>
            </a:r>
            <a:r>
              <a:rPr lang="en-US" baseline="30000" smtClean="0"/>
              <a:t>st</a:t>
            </a:r>
            <a:r>
              <a:rPr lang="en-US" smtClean="0"/>
              <a:t> predecessor</a:t>
            </a:r>
          </a:p>
          <a:p>
            <a:pPr lvl="1" eaLnBrk="1" hangingPunct="1"/>
            <a:r>
              <a:rPr lang="en-US" smtClean="0"/>
              <a:t>Insert assignment x</a:t>
            </a:r>
            <a:r>
              <a:rPr lang="en-US" baseline="-25000" smtClean="0"/>
              <a:t>3</a:t>
            </a:r>
            <a:r>
              <a:rPr lang="en-US" smtClean="0"/>
              <a:t> := x</a:t>
            </a:r>
            <a:r>
              <a:rPr lang="en-US" baseline="-25000" smtClean="0"/>
              <a:t>2</a:t>
            </a:r>
            <a:r>
              <a:rPr lang="en-US" smtClean="0"/>
              <a:t> along 2</a:t>
            </a:r>
            <a:r>
              <a:rPr lang="en-US" baseline="30000" smtClean="0"/>
              <a:t>nd</a:t>
            </a:r>
            <a:r>
              <a:rPr lang="en-US" smtClean="0"/>
              <a:t> predecessor</a:t>
            </a:r>
          </a:p>
          <a:p>
            <a:pPr eaLnBrk="1" hangingPunct="1"/>
            <a:r>
              <a:rPr lang="en-US" smtClean="0"/>
              <a:t>If register allocator assigns x</a:t>
            </a:r>
            <a:r>
              <a:rPr lang="en-US" baseline="-25000" smtClean="0"/>
              <a:t>1</a:t>
            </a:r>
            <a:r>
              <a:rPr lang="en-US" smtClean="0"/>
              <a:t>, x</a:t>
            </a:r>
            <a:r>
              <a:rPr lang="en-US" baseline="-25000" smtClean="0"/>
              <a:t>2</a:t>
            </a:r>
            <a:r>
              <a:rPr lang="en-US" smtClean="0"/>
              <a:t> and x</a:t>
            </a:r>
            <a:r>
              <a:rPr lang="en-US" baseline="-25000" smtClean="0"/>
              <a:t>3</a:t>
            </a:r>
            <a:r>
              <a:rPr lang="en-US" smtClean="0"/>
              <a:t> to the same register, these moves can be removed</a:t>
            </a:r>
          </a:p>
          <a:p>
            <a:pPr lvl="1" eaLnBrk="1" hangingPunct="1"/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 .. x</a:t>
            </a:r>
            <a:r>
              <a:rPr lang="en-US" baseline="-25000" smtClean="0"/>
              <a:t>n</a:t>
            </a:r>
            <a:r>
              <a:rPr lang="en-US" smtClean="0"/>
              <a:t> usually have non-overlapping lifetimes, so this kind of register assignment is legal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Sub-expression Elim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Want to compute when an expression is available in a var</a:t>
            </a:r>
          </a:p>
          <a:p>
            <a:pPr eaLnBrk="1" hangingPunct="1"/>
            <a:r>
              <a:rPr lang="en-US" smtClean="0"/>
              <a:t>Domain: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Representing programs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Flow functions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62000" y="2514600"/>
            <a:ext cx="18700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X := Y op Z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676400" y="2043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752600" y="20796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752600" y="295751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out</a:t>
            </a: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1676400" y="29289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352800" y="2209800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</a:t>
            </a:r>
            <a:r>
              <a:rPr lang="en-US" sz="2400" baseline="-25000"/>
              <a:t>X := Y op Z</a:t>
            </a:r>
            <a:r>
              <a:rPr lang="en-US" sz="2400"/>
              <a:t>(in) = </a:t>
            </a:r>
            <a:r>
              <a:rPr lang="en-US" sz="2400">
                <a:latin typeface="cmsy10" pitchFamily="34" charset="0"/>
              </a:rPr>
              <a:t>	</a:t>
            </a:r>
            <a:endParaRPr lang="en-US" sz="2400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143000" y="4738688"/>
            <a:ext cx="11080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X := Y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6764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752600" y="43037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752600" y="51816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out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1676400" y="5153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352800" y="4481513"/>
            <a:ext cx="163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</a:t>
            </a:r>
            <a:r>
              <a:rPr lang="en-US" sz="2400" baseline="-25000"/>
              <a:t>X := Y</a:t>
            </a:r>
            <a:r>
              <a:rPr lang="en-US" sz="2400"/>
              <a:t>(in)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Flow functions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62000" y="2514600"/>
            <a:ext cx="18700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X := Y op Z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676400" y="20431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752600" y="20796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752600" y="295751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out</a:t>
            </a: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676400" y="29289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108325" y="2209800"/>
            <a:ext cx="6035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</a:t>
            </a:r>
            <a:r>
              <a:rPr lang="en-US" sz="2400" baseline="-25000"/>
              <a:t>X := Y op Z</a:t>
            </a:r>
            <a:r>
              <a:rPr lang="en-US" sz="2400"/>
              <a:t>(in) = in – { X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* } </a:t>
            </a:r>
          </a:p>
          <a:p>
            <a:r>
              <a:rPr lang="en-US" sz="2400"/>
              <a:t>		– { *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... X ... } </a:t>
            </a:r>
            <a:r>
              <a:rPr lang="en-US" sz="2400">
                <a:latin typeface="cmsy10" pitchFamily="34" charset="0"/>
              </a:rPr>
              <a:t>[</a:t>
            </a:r>
          </a:p>
          <a:p>
            <a:r>
              <a:rPr lang="en-US" sz="2400">
                <a:latin typeface="cmsy10" pitchFamily="34" charset="0"/>
              </a:rPr>
              <a:t>		</a:t>
            </a:r>
            <a:r>
              <a:rPr lang="en-US" sz="2400"/>
              <a:t>{ X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Y op Z  | X </a:t>
            </a:r>
            <a:r>
              <a:rPr lang="en-US" sz="2400">
                <a:latin typeface="Symbol" pitchFamily="18" charset="2"/>
                <a:sym typeface="Symbol" pitchFamily="18" charset="2"/>
              </a:rPr>
              <a:t></a:t>
            </a:r>
            <a:r>
              <a:rPr lang="en-US" sz="2400"/>
              <a:t> Y </a:t>
            </a:r>
            <a:r>
              <a:rPr lang="en-US" sz="2400">
                <a:latin typeface="cmsy10" pitchFamily="34" charset="0"/>
              </a:rPr>
              <a:t>Æ</a:t>
            </a:r>
            <a:r>
              <a:rPr lang="en-US" sz="2400"/>
              <a:t> X </a:t>
            </a:r>
            <a:r>
              <a:rPr lang="en-US" sz="2400">
                <a:latin typeface="Symbol" pitchFamily="18" charset="2"/>
                <a:sym typeface="Symbol" pitchFamily="18" charset="2"/>
              </a:rPr>
              <a:t></a:t>
            </a:r>
            <a:r>
              <a:rPr lang="en-US" sz="2400"/>
              <a:t> Z}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143000" y="4738688"/>
            <a:ext cx="11080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X := Y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16764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752600" y="43037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752600" y="51816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out</a:t>
            </a: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1676400" y="51530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352800" y="4495800"/>
            <a:ext cx="50736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</a:t>
            </a:r>
            <a:r>
              <a:rPr lang="en-US" sz="2400" baseline="-25000"/>
              <a:t>X := Y</a:t>
            </a:r>
            <a:r>
              <a:rPr lang="en-US" sz="2400"/>
              <a:t>(in) = in – { X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* } </a:t>
            </a:r>
          </a:p>
          <a:p>
            <a:r>
              <a:rPr lang="en-US" sz="2400"/>
              <a:t>		– { *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... X ... } </a:t>
            </a:r>
            <a:r>
              <a:rPr lang="en-US" sz="2400">
                <a:latin typeface="cmsy10" pitchFamily="34" charset="0"/>
              </a:rPr>
              <a:t>[</a:t>
            </a:r>
          </a:p>
          <a:p>
            <a:r>
              <a:rPr lang="en-US" sz="2400">
                <a:latin typeface="cmsy10" pitchFamily="34" charset="0"/>
              </a:rPr>
              <a:t>		</a:t>
            </a:r>
            <a:r>
              <a:rPr lang="en-US" sz="2400"/>
              <a:t>{ X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E  | Y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E </a:t>
            </a:r>
            <a:r>
              <a:rPr lang="en-US" sz="2400">
                <a:latin typeface="cmsy10" pitchFamily="34" charset="0"/>
              </a:rPr>
              <a:t>2</a:t>
            </a:r>
            <a:r>
              <a:rPr lang="en-US" sz="2400"/>
              <a:t> in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47800"/>
            <a:ext cx="58674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123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47800"/>
            <a:ext cx="58674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 := j * 4 is not optimized to z := x, even though x contains the value j * 4</a:t>
            </a:r>
          </a:p>
          <a:p>
            <a:pPr eaLnBrk="1" hangingPunct="1"/>
            <a:r>
              <a:rPr lang="en-US" smtClean="0"/>
              <a:t>m := b + a is not optimized, even though a + b was already computed</a:t>
            </a:r>
          </a:p>
          <a:p>
            <a:pPr eaLnBrk="1" hangingPunct="1"/>
            <a:r>
              <a:rPr lang="en-US" smtClean="0"/>
              <a:t>w := 4 * m it not optimized to w := x, even though x contains the value 4 *m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Problems: more abstractly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Available expressions overly sensitive to name choices, operand orderings, renamings, assignments</a:t>
            </a:r>
          </a:p>
          <a:p>
            <a:pPr eaLnBrk="1" hangingPunct="1"/>
            <a:r>
              <a:rPr lang="en-US" smtClean="0"/>
              <a:t>Use SSA: distinct values have distinct names</a:t>
            </a:r>
          </a:p>
          <a:p>
            <a:pPr eaLnBrk="1" hangingPunct="1"/>
            <a:r>
              <a:rPr lang="en-US" smtClean="0"/>
              <a:t>Do copy prop before running available exprs</a:t>
            </a:r>
          </a:p>
          <a:p>
            <a:pPr eaLnBrk="1" hangingPunct="1"/>
            <a:r>
              <a:rPr lang="en-US" smtClean="0"/>
              <a:t>Adopt canonical form for commutative 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in SSA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49275" y="1981200"/>
            <a:ext cx="18700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X := Y op Z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463675" y="1509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539875" y="15462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539875" y="242411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out</a:t>
            </a:r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463675" y="23955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200400" y="1966913"/>
            <a:ext cx="209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</a:t>
            </a:r>
            <a:r>
              <a:rPr lang="en-US" sz="2400" baseline="-25000"/>
              <a:t>X := Y op Z</a:t>
            </a:r>
            <a:r>
              <a:rPr lang="en-US" sz="2400"/>
              <a:t>(in) =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609600" y="4194175"/>
            <a:ext cx="18494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X := </a:t>
            </a:r>
            <a:r>
              <a:rPr lang="en-US" sz="2000" b="1">
                <a:latin typeface="Symbol" pitchFamily="18" charset="2"/>
                <a:sym typeface="Symbol" pitchFamily="18" charset="2"/>
              </a:rPr>
              <a:t></a:t>
            </a:r>
            <a:r>
              <a:rPr lang="en-US" sz="2000" b="1">
                <a:latin typeface="Courier New" pitchFamily="49" charset="0"/>
              </a:rPr>
              <a:t>(Y,Z)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10668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609600" y="37338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  <a:r>
              <a:rPr lang="en-US" b="1" i="1" baseline="-25000"/>
              <a:t>0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539875" y="46482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out</a:t>
            </a: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1463675" y="4619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3200400" y="4038600"/>
            <a:ext cx="226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</a:t>
            </a:r>
            <a:r>
              <a:rPr lang="en-US" sz="2400" baseline="-25000"/>
              <a:t>X := Y</a:t>
            </a:r>
            <a:r>
              <a:rPr lang="en-US" sz="2400"/>
              <a:t>(in</a:t>
            </a:r>
            <a:r>
              <a:rPr lang="en-US" sz="2400" baseline="-25000"/>
              <a:t>0</a:t>
            </a:r>
            <a:r>
              <a:rPr lang="en-US" sz="2400"/>
              <a:t>, in</a:t>
            </a:r>
            <a:r>
              <a:rPr lang="en-US" sz="2400" baseline="-25000"/>
              <a:t>1</a:t>
            </a:r>
            <a:r>
              <a:rPr lang="en-US" sz="2400"/>
              <a:t>) =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1905000" y="3748088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  <a:r>
              <a:rPr lang="en-US" b="1" i="1" baseline="-25000"/>
              <a:t>1</a:t>
            </a:r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>
            <a:off x="17526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in SSA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49275" y="1981200"/>
            <a:ext cx="18700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X := Y op Z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463675" y="1509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539875" y="15462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539875" y="242411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out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1463675" y="23955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200400" y="1981200"/>
            <a:ext cx="472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</a:t>
            </a:r>
            <a:r>
              <a:rPr lang="en-US" sz="2400" baseline="-25000"/>
              <a:t>X := Y op Z</a:t>
            </a:r>
            <a:r>
              <a:rPr lang="en-US" sz="2400"/>
              <a:t>(in) = in </a:t>
            </a:r>
            <a:r>
              <a:rPr lang="en-US" sz="2400">
                <a:latin typeface="cmsy10" pitchFamily="34" charset="0"/>
              </a:rPr>
              <a:t>[ </a:t>
            </a:r>
            <a:r>
              <a:rPr lang="en-US" sz="2400"/>
              <a:t>{ X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Y op Z }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09600" y="4194175"/>
            <a:ext cx="184943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X := </a:t>
            </a:r>
            <a:r>
              <a:rPr lang="en-US" sz="2000" b="1">
                <a:latin typeface="Symbol" pitchFamily="18" charset="2"/>
                <a:sym typeface="Symbol" pitchFamily="18" charset="2"/>
              </a:rPr>
              <a:t></a:t>
            </a:r>
            <a:r>
              <a:rPr lang="en-US" sz="2000" b="1">
                <a:latin typeface="Courier New" pitchFamily="49" charset="0"/>
              </a:rPr>
              <a:t>(Y,Z)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0668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09600" y="37338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  <a:r>
              <a:rPr lang="en-US" b="1" i="1" baseline="-25000"/>
              <a:t>0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539875" y="46482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out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463675" y="46196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3140075" y="3962400"/>
            <a:ext cx="5891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</a:t>
            </a:r>
            <a:r>
              <a:rPr lang="en-US" sz="2400" baseline="-25000"/>
              <a:t>X := Y</a:t>
            </a:r>
            <a:r>
              <a:rPr lang="en-US" sz="2400"/>
              <a:t>(in</a:t>
            </a:r>
            <a:r>
              <a:rPr lang="en-US" sz="2400" baseline="-25000"/>
              <a:t>0</a:t>
            </a:r>
            <a:r>
              <a:rPr lang="en-US" sz="2400"/>
              <a:t>, in</a:t>
            </a:r>
            <a:r>
              <a:rPr lang="en-US" sz="2400" baseline="-25000"/>
              <a:t>1</a:t>
            </a:r>
            <a:r>
              <a:rPr lang="en-US" sz="2400"/>
              <a:t>) = (in</a:t>
            </a:r>
            <a:r>
              <a:rPr lang="en-US" sz="2400" baseline="-25000"/>
              <a:t>0</a:t>
            </a:r>
            <a:r>
              <a:rPr lang="en-US" sz="2400"/>
              <a:t> </a:t>
            </a:r>
            <a:r>
              <a:rPr lang="en-US" sz="2400">
                <a:latin typeface="cmsy10" pitchFamily="34" charset="0"/>
              </a:rPr>
              <a:t>Å</a:t>
            </a:r>
            <a:r>
              <a:rPr lang="en-US" sz="2400"/>
              <a:t> in</a:t>
            </a:r>
            <a:r>
              <a:rPr lang="en-US" sz="2400" baseline="-25000"/>
              <a:t>1</a:t>
            </a:r>
            <a:r>
              <a:rPr lang="en-US" sz="2400"/>
              <a:t> ) </a:t>
            </a:r>
            <a:r>
              <a:rPr lang="en-US" sz="2400">
                <a:latin typeface="cmsy10" pitchFamily="34" charset="0"/>
              </a:rPr>
              <a:t>[</a:t>
            </a:r>
          </a:p>
          <a:p>
            <a:r>
              <a:rPr lang="en-US" sz="2400"/>
              <a:t>       { X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E  | Y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E </a:t>
            </a:r>
            <a:r>
              <a:rPr lang="en-US" sz="2400">
                <a:latin typeface="cmsy10" pitchFamily="34" charset="0"/>
              </a:rPr>
              <a:t>2</a:t>
            </a:r>
            <a:r>
              <a:rPr lang="en-US" sz="2400"/>
              <a:t> in</a:t>
            </a:r>
            <a:r>
              <a:rPr lang="en-US" sz="2400" baseline="-25000"/>
              <a:t>0</a:t>
            </a:r>
            <a:r>
              <a:rPr lang="en-US" sz="2400"/>
              <a:t> </a:t>
            </a:r>
            <a:r>
              <a:rPr lang="en-US" sz="2400">
                <a:latin typeface="cmsy10" pitchFamily="34" charset="0"/>
              </a:rPr>
              <a:t>Æ</a:t>
            </a:r>
            <a:r>
              <a:rPr lang="en-US" sz="2400"/>
              <a:t> Z </a:t>
            </a:r>
            <a:r>
              <a:rPr lang="en-US" sz="2400">
                <a:latin typeface="cmsy10" pitchFamily="34" charset="0"/>
              </a:rPr>
              <a:t>!</a:t>
            </a:r>
            <a:r>
              <a:rPr lang="en-US" sz="2400"/>
              <a:t> E </a:t>
            </a:r>
            <a:r>
              <a:rPr lang="en-US" sz="2400">
                <a:latin typeface="cmsy10" pitchFamily="34" charset="0"/>
              </a:rPr>
              <a:t>2</a:t>
            </a:r>
            <a:r>
              <a:rPr lang="en-US" sz="2400"/>
              <a:t> in</a:t>
            </a:r>
            <a:r>
              <a:rPr lang="en-US" sz="2400" baseline="-25000"/>
              <a:t>1</a:t>
            </a:r>
            <a:r>
              <a:rPr lang="en-US" sz="2400"/>
              <a:t> }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1905000" y="3748088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in</a:t>
            </a:r>
            <a:r>
              <a:rPr lang="en-US" b="1" i="1" baseline="-25000"/>
              <a:t>1</a:t>
            </a: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17526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in SSA</a:t>
            </a: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0"/>
            <a:ext cx="54102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in SSA</a:t>
            </a:r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518160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Representing programs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Primary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analysis is easy and effective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just a few cases to handle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directly link related things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transformations are easy to perform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general, across input languages and target machines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Additional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compact in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easy to translate to and from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tracks info from source through to binary, for source-level debugging, profilling, typed binaries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extensible (new opts, targets, language features)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displayable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pointers?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Pointers complicate SSA. Several options.</a:t>
            </a:r>
          </a:p>
          <a:p>
            <a:endParaRPr lang="en-US" smtClean="0"/>
          </a:p>
          <a:p>
            <a:r>
              <a:rPr lang="en-US" smtClean="0"/>
              <a:t>Option 1: don’t use SSA for pointed to variables</a:t>
            </a:r>
          </a:p>
          <a:p>
            <a:r>
              <a:rPr lang="en-US" smtClean="0"/>
              <a:t>Option 2: adapt SSA to account for pointers</a:t>
            </a:r>
          </a:p>
          <a:p>
            <a:r>
              <a:rPr lang="en-US" smtClean="0"/>
              <a:t>Option 3: define src language so that variables cannot be pointed to (eg: Java)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SSA helps us with CSE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Let’s see what else SSA can help us with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Loop-invariant code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Loop-invariant code motion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steps: analysis and transformations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Step1: find invariant computations in loop</a:t>
            </a:r>
          </a:p>
          <a:p>
            <a:pPr lvl="1" eaLnBrk="1" hangingPunct="1"/>
            <a:r>
              <a:rPr lang="en-US" smtClean="0"/>
              <a:t>invariant: computes same result each time evaluated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Step 2: move them outside loop</a:t>
            </a:r>
          </a:p>
          <a:p>
            <a:pPr lvl="1" eaLnBrk="1" hangingPunct="1"/>
            <a:r>
              <a:rPr lang="en-US" smtClean="0"/>
              <a:t>to top if used within loop: </a:t>
            </a:r>
            <a:r>
              <a:rPr lang="en-US" b="1" smtClean="0">
                <a:solidFill>
                  <a:schemeClr val="accent2"/>
                </a:solidFill>
              </a:rPr>
              <a:t>code hoisting</a:t>
            </a:r>
          </a:p>
          <a:p>
            <a:pPr lvl="1" eaLnBrk="1" hangingPunct="1"/>
            <a:r>
              <a:rPr lang="en-US" smtClean="0"/>
              <a:t>to bottom if used after loop: </a:t>
            </a:r>
            <a:r>
              <a:rPr lang="en-US" b="1" smtClean="0">
                <a:solidFill>
                  <a:schemeClr val="accent2"/>
                </a:solidFill>
              </a:rPr>
              <a:t>code sinking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 1: high-level syntax based IR</a:t>
            </a:r>
          </a:p>
        </p:txBody>
      </p:sp>
      <p:sp>
        <p:nvSpPr>
          <p:cNvPr id="102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 source-level structures and expressions directly</a:t>
            </a:r>
          </a:p>
          <a:p>
            <a:pPr eaLnBrk="1" hangingPunct="1"/>
            <a:r>
              <a:rPr lang="en-US" smtClean="0"/>
              <a:t>Example: Abstract Syntax Tree</a:t>
            </a:r>
          </a:p>
        </p:txBody>
      </p:sp>
      <p:pic>
        <p:nvPicPr>
          <p:cNvPr id="1025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57600"/>
            <a:ext cx="289560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657600"/>
            <a:ext cx="50038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 2: low-level IR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Translate input programs into low-level primitive chunks, often close to the target machine</a:t>
            </a:r>
          </a:p>
          <a:p>
            <a:pPr eaLnBrk="1" hangingPunct="1"/>
            <a:r>
              <a:rPr lang="en-US" sz="2400" smtClean="0"/>
              <a:t>Examples: assembly code, virtual machine code (e.g. stack machines), three-address code, register-transfer language (RTL)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Standard RTL instrs:</a:t>
            </a:r>
          </a:p>
        </p:txBody>
      </p:sp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3962400" cy="329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 2: low-level IR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0"/>
            <a:ext cx="31242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0538" y="1295400"/>
            <a:ext cx="441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 of high-level rep</a:t>
            </a:r>
          </a:p>
          <a:p>
            <a:pPr lvl="1" eaLnBrk="1" hangingPunct="1"/>
            <a:r>
              <a:rPr lang="en-US" smtClean="0"/>
              <a:t>analysis can exploit high-level knowledge of constructs</a:t>
            </a:r>
          </a:p>
          <a:p>
            <a:pPr lvl="1" eaLnBrk="1" hangingPunct="1"/>
            <a:r>
              <a:rPr lang="en-US" smtClean="0"/>
              <a:t>easy to map to source code (debugging, profiling)</a:t>
            </a:r>
          </a:p>
          <a:p>
            <a:pPr eaLnBrk="1" hangingPunct="1"/>
            <a:r>
              <a:rPr lang="en-US" smtClean="0"/>
              <a:t>Advantages of low-level rep</a:t>
            </a:r>
          </a:p>
          <a:p>
            <a:pPr lvl="1" eaLnBrk="1" hangingPunct="1"/>
            <a:r>
              <a:rPr lang="en-US" smtClean="0"/>
              <a:t>can do low-level, machine specific reasoning</a:t>
            </a:r>
          </a:p>
          <a:p>
            <a:pPr lvl="1" eaLnBrk="1" hangingPunct="1"/>
            <a:r>
              <a:rPr lang="en-US" smtClean="0"/>
              <a:t>can be language-independent</a:t>
            </a:r>
          </a:p>
          <a:p>
            <a:pPr eaLnBrk="1" hangingPunct="1"/>
            <a:r>
              <a:rPr lang="en-US" smtClean="0"/>
              <a:t>Can mix multiple reps in the same compiler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Components of representation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Control dependencies: sequencing of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evaluation of if &amp; then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side-effects of statements occur in right order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Data dependencies: flow of definitions from defs to 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operands computed before operations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Ideal: represent just those dependencies that matter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dependencies constrain transformations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fewest dependences </a:t>
            </a:r>
            <a:r>
              <a:rPr lang="en-US" smtClean="0">
                <a:latin typeface="cmsy10" pitchFamily="34" charset="0"/>
              </a:rPr>
              <a:t>)</a:t>
            </a:r>
            <a:r>
              <a:rPr lang="en-US" smtClean="0"/>
              <a:t> flexibility in implementation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CCFF"/>
      </a:hlink>
      <a:folHlink>
        <a:srgbClr val="00009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FF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3564</TotalTime>
  <Words>989</Words>
  <Application>Microsoft Office PowerPoint</Application>
  <PresentationFormat>On-screen Show (4:3)</PresentationFormat>
  <Paragraphs>170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cmsy10</vt:lpstr>
      <vt:lpstr>Symbol</vt:lpstr>
      <vt:lpstr>Courier New</vt:lpstr>
      <vt:lpstr>Default Design</vt:lpstr>
      <vt:lpstr>Program Representations</vt:lpstr>
      <vt:lpstr>Representing programs</vt:lpstr>
      <vt:lpstr>Representing programs</vt:lpstr>
      <vt:lpstr>Option 1: high-level syntax based IR</vt:lpstr>
      <vt:lpstr>Option 2: low-level IR</vt:lpstr>
      <vt:lpstr>Option 2: low-level IR</vt:lpstr>
      <vt:lpstr>Comparison</vt:lpstr>
      <vt:lpstr>Comparison</vt:lpstr>
      <vt:lpstr>Components of representation</vt:lpstr>
      <vt:lpstr>Control dependencies</vt:lpstr>
      <vt:lpstr>Control dependencies</vt:lpstr>
      <vt:lpstr>Data dependencies</vt:lpstr>
      <vt:lpstr>Def/use chains</vt:lpstr>
      <vt:lpstr>SSA</vt:lpstr>
      <vt:lpstr>Slide 15</vt:lpstr>
      <vt:lpstr>SSA</vt:lpstr>
      <vt:lpstr>Converting back from SSA</vt:lpstr>
      <vt:lpstr>Converting back from SSA</vt:lpstr>
      <vt:lpstr>Common Sub-expression Elim</vt:lpstr>
      <vt:lpstr>Flow functions</vt:lpstr>
      <vt:lpstr>Flow functions</vt:lpstr>
      <vt:lpstr>Example</vt:lpstr>
      <vt:lpstr>Example</vt:lpstr>
      <vt:lpstr>Problems</vt:lpstr>
      <vt:lpstr>Problems: more abstractly</vt:lpstr>
      <vt:lpstr>Example in SSA</vt:lpstr>
      <vt:lpstr>Example in SSA</vt:lpstr>
      <vt:lpstr>Example in SSA</vt:lpstr>
      <vt:lpstr>Example in SSA</vt:lpstr>
      <vt:lpstr>What about pointers?</vt:lpstr>
      <vt:lpstr>SSA helps us with CSE</vt:lpstr>
      <vt:lpstr>Loop-invariant code motion</vt:lpstr>
    </vt:vector>
  </TitlesOfParts>
  <Company>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LENOVO USER</cp:lastModifiedBy>
  <cp:revision>313</cp:revision>
  <dcterms:created xsi:type="dcterms:W3CDTF">2005-12-20T21:08:07Z</dcterms:created>
  <dcterms:modified xsi:type="dcterms:W3CDTF">2009-10-23T00:09:10Z</dcterms:modified>
</cp:coreProperties>
</file>