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35" r:id="rId2"/>
    <p:sldId id="636" r:id="rId3"/>
    <p:sldId id="637" r:id="rId4"/>
    <p:sldId id="638" r:id="rId5"/>
    <p:sldId id="639" r:id="rId6"/>
    <p:sldId id="640" r:id="rId7"/>
    <p:sldId id="641" r:id="rId8"/>
    <p:sldId id="642" r:id="rId9"/>
    <p:sldId id="643" r:id="rId10"/>
    <p:sldId id="644" r:id="rId11"/>
    <p:sldId id="651" r:id="rId12"/>
    <p:sldId id="645" r:id="rId13"/>
    <p:sldId id="646" r:id="rId14"/>
  </p:sldIdLst>
  <p:sldSz cx="9144000" cy="6858000" type="screen4x3"/>
  <p:notesSz cx="6858000" cy="91805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3366FF"/>
    <a:srgbClr val="0066FF"/>
    <a:srgbClr val="66FFCC"/>
    <a:srgbClr val="FEDAD0"/>
    <a:srgbClr val="99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274" autoAdjust="0"/>
  </p:normalViewPr>
  <p:slideViewPr>
    <p:cSldViewPr>
      <p:cViewPr varScale="1">
        <p:scale>
          <a:sx n="79" d="100"/>
          <a:sy n="79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defTabSz="916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algn="r" defTabSz="916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defTabSz="916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algn="r" defTabSz="916321">
              <a:defRPr sz="1200"/>
            </a:lvl1pPr>
          </a:lstStyle>
          <a:p>
            <a:pPr>
              <a:defRPr/>
            </a:pPr>
            <a:fld id="{3036F6DC-5B63-44E1-BF93-C3F904EFD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defTabSz="916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algn="r" defTabSz="916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3475" y="688975"/>
            <a:ext cx="4591050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defTabSz="916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algn="r" defTabSz="916321">
              <a:defRPr sz="1200"/>
            </a:lvl1pPr>
          </a:lstStyle>
          <a:p>
            <a:pPr>
              <a:defRPr/>
            </a:pPr>
            <a:fld id="{3D14554F-166F-43D7-BCB6-112F13EA4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57200" y="3352800"/>
            <a:ext cx="8229600" cy="76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EB0C-A87A-4597-ACDF-AB408E1EB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3597B-02E5-47D3-97B7-A3EE250D8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92E53-0E68-4027-AF70-00254094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45A4-34D2-404A-A22E-F064711A1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CD70-12A1-489F-ABAC-B1B3972D4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267D-0698-4ED4-9A2D-109F3DC0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1F19-1325-4BB6-B1D1-9B82C788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C2C9-D01F-45B8-91A3-7CB3AAD06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B6EF-FD7B-46D0-B608-2123BDBAA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50BC7-A7C2-4EBC-AA85-3C521028F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6871-0152-496B-A606-C157CFD83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7243-BF36-4F84-B9F4-A9D6BAE75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E0E5-C605-4804-90FB-4596DDBF9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8B4C1C-C995-4D98-A857-6221E4C81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57200" y="1066800"/>
            <a:ext cx="8229600" cy="76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 complexity of Andersen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962400" y="28956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*x = y</a:t>
            </a:r>
          </a:p>
        </p:txBody>
      </p:sp>
      <p:sp>
        <p:nvSpPr>
          <p:cNvPr id="19462" name="AutoShape 4"/>
          <p:cNvSpPr>
            <a:spLocks noChangeArrowheads="1"/>
          </p:cNvSpPr>
          <p:nvPr/>
        </p:nvSpPr>
        <p:spPr bwMode="auto">
          <a:xfrm>
            <a:off x="4114800" y="34290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6096000" y="2819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54864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0960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b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67056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c</a:t>
            </a: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8001000" y="2819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73914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d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80010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e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86106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f</a:t>
            </a:r>
          </a:p>
        </p:txBody>
      </p:sp>
      <p:cxnSp>
        <p:nvCxnSpPr>
          <p:cNvPr id="19471" name="AutoShape 13"/>
          <p:cNvCxnSpPr>
            <a:cxnSpLocks noChangeShapeType="1"/>
            <a:stCxn id="19464" idx="2"/>
            <a:endCxn id="19468" idx="2"/>
          </p:cNvCxnSpPr>
          <p:nvPr/>
        </p:nvCxnSpPr>
        <p:spPr bwMode="auto">
          <a:xfrm rot="16200000" flipH="1">
            <a:off x="6590506" y="2782094"/>
            <a:ext cx="1588" cy="1905000"/>
          </a:xfrm>
          <a:prstGeom prst="curvedConnector3">
            <a:avLst>
              <a:gd name="adj1" fmla="val 328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2" name="AutoShape 14"/>
          <p:cNvCxnSpPr>
            <a:cxnSpLocks noChangeShapeType="1"/>
            <a:stCxn id="19464" idx="2"/>
            <a:endCxn id="19469" idx="2"/>
          </p:cNvCxnSpPr>
          <p:nvPr/>
        </p:nvCxnSpPr>
        <p:spPr bwMode="auto">
          <a:xfrm rot="16200000" flipH="1">
            <a:off x="6895306" y="2477294"/>
            <a:ext cx="1588" cy="2514600"/>
          </a:xfrm>
          <a:prstGeom prst="curvedConnector3">
            <a:avLst>
              <a:gd name="adj1" fmla="val 389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3" name="AutoShape 15"/>
          <p:cNvCxnSpPr>
            <a:cxnSpLocks noChangeShapeType="1"/>
            <a:stCxn id="19464" idx="2"/>
            <a:endCxn id="19470" idx="2"/>
          </p:cNvCxnSpPr>
          <p:nvPr/>
        </p:nvCxnSpPr>
        <p:spPr bwMode="auto">
          <a:xfrm rot="16200000" flipH="1">
            <a:off x="7200106" y="2172494"/>
            <a:ext cx="1588" cy="3124200"/>
          </a:xfrm>
          <a:prstGeom prst="curvedConnector3">
            <a:avLst>
              <a:gd name="adj1" fmla="val 458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4" name="AutoShape 16"/>
          <p:cNvCxnSpPr>
            <a:cxnSpLocks noChangeShapeType="1"/>
            <a:stCxn id="19465" idx="2"/>
            <a:endCxn id="19468" idx="2"/>
          </p:cNvCxnSpPr>
          <p:nvPr/>
        </p:nvCxnSpPr>
        <p:spPr bwMode="auto">
          <a:xfrm rot="16200000" flipH="1">
            <a:off x="6895306" y="3086894"/>
            <a:ext cx="1588" cy="1295400"/>
          </a:xfrm>
          <a:prstGeom prst="curvedConnector3">
            <a:avLst>
              <a:gd name="adj1" fmla="val 206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5" name="AutoShape 17"/>
          <p:cNvCxnSpPr>
            <a:cxnSpLocks noChangeShapeType="1"/>
            <a:stCxn id="19465" idx="2"/>
            <a:endCxn id="19469" idx="2"/>
          </p:cNvCxnSpPr>
          <p:nvPr/>
        </p:nvCxnSpPr>
        <p:spPr bwMode="auto">
          <a:xfrm rot="16200000" flipH="1">
            <a:off x="7200106" y="2782094"/>
            <a:ext cx="1588" cy="1905000"/>
          </a:xfrm>
          <a:prstGeom prst="curvedConnector3">
            <a:avLst>
              <a:gd name="adj1" fmla="val 27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6" name="AutoShape 18"/>
          <p:cNvCxnSpPr>
            <a:cxnSpLocks noChangeShapeType="1"/>
            <a:stCxn id="19465" idx="2"/>
            <a:endCxn id="19470" idx="2"/>
          </p:cNvCxnSpPr>
          <p:nvPr/>
        </p:nvCxnSpPr>
        <p:spPr bwMode="auto">
          <a:xfrm rot="16200000" flipH="1">
            <a:off x="7504906" y="2477294"/>
            <a:ext cx="1588" cy="2514600"/>
          </a:xfrm>
          <a:prstGeom prst="curvedConnector3">
            <a:avLst>
              <a:gd name="adj1" fmla="val 336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7" name="AutoShape 19"/>
          <p:cNvCxnSpPr>
            <a:cxnSpLocks noChangeShapeType="1"/>
            <a:stCxn id="19466" idx="2"/>
            <a:endCxn id="19468" idx="2"/>
          </p:cNvCxnSpPr>
          <p:nvPr/>
        </p:nvCxnSpPr>
        <p:spPr bwMode="auto">
          <a:xfrm rot="16200000" flipH="1">
            <a:off x="7200106" y="3391694"/>
            <a:ext cx="1588" cy="685800"/>
          </a:xfrm>
          <a:prstGeom prst="curvedConnector3">
            <a:avLst>
              <a:gd name="adj1" fmla="val 6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8" name="AutoShape 20"/>
          <p:cNvCxnSpPr>
            <a:cxnSpLocks noChangeShapeType="1"/>
            <a:stCxn id="19466" idx="2"/>
            <a:endCxn id="19469" idx="2"/>
          </p:cNvCxnSpPr>
          <p:nvPr/>
        </p:nvCxnSpPr>
        <p:spPr bwMode="auto">
          <a:xfrm rot="16200000" flipH="1">
            <a:off x="7504906" y="3086894"/>
            <a:ext cx="1588" cy="1295400"/>
          </a:xfrm>
          <a:prstGeom prst="curvedConnector3">
            <a:avLst>
              <a:gd name="adj1" fmla="val 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9" name="AutoShape 21"/>
          <p:cNvCxnSpPr>
            <a:cxnSpLocks noChangeShapeType="1"/>
            <a:stCxn id="19466" idx="2"/>
            <a:endCxn id="19470" idx="2"/>
          </p:cNvCxnSpPr>
          <p:nvPr/>
        </p:nvCxnSpPr>
        <p:spPr bwMode="auto">
          <a:xfrm rot="16200000" flipH="1">
            <a:off x="7809706" y="2782094"/>
            <a:ext cx="1588" cy="1905000"/>
          </a:xfrm>
          <a:prstGeom prst="curvedConnector3">
            <a:avLst>
              <a:gd name="adj1" fmla="val 221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0" name="AutoShape 22"/>
          <p:cNvCxnSpPr>
            <a:cxnSpLocks noChangeShapeType="1"/>
            <a:stCxn id="19463" idx="2"/>
            <a:endCxn id="19464" idx="0"/>
          </p:cNvCxnSpPr>
          <p:nvPr/>
        </p:nvCxnSpPr>
        <p:spPr bwMode="auto">
          <a:xfrm flipH="1">
            <a:off x="56388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1" name="AutoShape 23"/>
          <p:cNvCxnSpPr>
            <a:cxnSpLocks noChangeShapeType="1"/>
            <a:stCxn id="19463" idx="2"/>
            <a:endCxn id="19465" idx="0"/>
          </p:cNvCxnSpPr>
          <p:nvPr/>
        </p:nvCxnSpPr>
        <p:spPr bwMode="auto">
          <a:xfrm>
            <a:off x="6248400" y="3048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2" name="AutoShape 24"/>
          <p:cNvCxnSpPr>
            <a:cxnSpLocks noChangeShapeType="1"/>
            <a:stCxn id="19463" idx="2"/>
            <a:endCxn id="19466" idx="0"/>
          </p:cNvCxnSpPr>
          <p:nvPr/>
        </p:nvCxnSpPr>
        <p:spPr bwMode="auto">
          <a:xfrm>
            <a:off x="62484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3" name="AutoShape 25"/>
          <p:cNvCxnSpPr>
            <a:cxnSpLocks noChangeShapeType="1"/>
            <a:stCxn id="19467" idx="2"/>
            <a:endCxn id="19468" idx="0"/>
          </p:cNvCxnSpPr>
          <p:nvPr/>
        </p:nvCxnSpPr>
        <p:spPr bwMode="auto">
          <a:xfrm flipH="1">
            <a:off x="75438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4" name="AutoShape 26"/>
          <p:cNvCxnSpPr>
            <a:cxnSpLocks noChangeShapeType="1"/>
            <a:stCxn id="19467" idx="2"/>
            <a:endCxn id="19469" idx="0"/>
          </p:cNvCxnSpPr>
          <p:nvPr/>
        </p:nvCxnSpPr>
        <p:spPr bwMode="auto">
          <a:xfrm>
            <a:off x="8153400" y="3048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5" name="AutoShape 27"/>
          <p:cNvCxnSpPr>
            <a:cxnSpLocks noChangeShapeType="1"/>
            <a:stCxn id="19467" idx="2"/>
            <a:endCxn id="19470" idx="0"/>
          </p:cNvCxnSpPr>
          <p:nvPr/>
        </p:nvCxnSpPr>
        <p:spPr bwMode="auto">
          <a:xfrm>
            <a:off x="81534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86" name="Rectangle 28"/>
          <p:cNvSpPr>
            <a:spLocks noChangeArrowheads="1"/>
          </p:cNvSpPr>
          <p:nvPr/>
        </p:nvSpPr>
        <p:spPr bwMode="auto">
          <a:xfrm>
            <a:off x="914400" y="2819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19487" name="Rectangle 29"/>
          <p:cNvSpPr>
            <a:spLocks noChangeArrowheads="1"/>
          </p:cNvSpPr>
          <p:nvPr/>
        </p:nvSpPr>
        <p:spPr bwMode="auto">
          <a:xfrm>
            <a:off x="3048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</a:t>
            </a:r>
          </a:p>
        </p:txBody>
      </p:sp>
      <p:sp>
        <p:nvSpPr>
          <p:cNvPr id="19488" name="Rectangle 30"/>
          <p:cNvSpPr>
            <a:spLocks noChangeArrowheads="1"/>
          </p:cNvSpPr>
          <p:nvPr/>
        </p:nvSpPr>
        <p:spPr bwMode="auto">
          <a:xfrm>
            <a:off x="9144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b</a:t>
            </a:r>
          </a:p>
        </p:txBody>
      </p:sp>
      <p:sp>
        <p:nvSpPr>
          <p:cNvPr id="19489" name="Rectangle 31"/>
          <p:cNvSpPr>
            <a:spLocks noChangeArrowheads="1"/>
          </p:cNvSpPr>
          <p:nvPr/>
        </p:nvSpPr>
        <p:spPr bwMode="auto">
          <a:xfrm>
            <a:off x="15240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c</a:t>
            </a:r>
          </a:p>
        </p:txBody>
      </p:sp>
      <p:sp>
        <p:nvSpPr>
          <p:cNvPr id="19490" name="Rectangle 32"/>
          <p:cNvSpPr>
            <a:spLocks noChangeArrowheads="1"/>
          </p:cNvSpPr>
          <p:nvPr/>
        </p:nvSpPr>
        <p:spPr bwMode="auto">
          <a:xfrm>
            <a:off x="2819400" y="2819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19491" name="Rectangle 33"/>
          <p:cNvSpPr>
            <a:spLocks noChangeArrowheads="1"/>
          </p:cNvSpPr>
          <p:nvPr/>
        </p:nvSpPr>
        <p:spPr bwMode="auto">
          <a:xfrm>
            <a:off x="22098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d</a:t>
            </a:r>
          </a:p>
        </p:txBody>
      </p:sp>
      <p:sp>
        <p:nvSpPr>
          <p:cNvPr id="19492" name="Rectangle 34"/>
          <p:cNvSpPr>
            <a:spLocks noChangeArrowheads="1"/>
          </p:cNvSpPr>
          <p:nvPr/>
        </p:nvSpPr>
        <p:spPr bwMode="auto">
          <a:xfrm>
            <a:off x="28194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e</a:t>
            </a:r>
          </a:p>
        </p:txBody>
      </p:sp>
      <p:sp>
        <p:nvSpPr>
          <p:cNvPr id="19493" name="Rectangle 35"/>
          <p:cNvSpPr>
            <a:spLocks noChangeArrowheads="1"/>
          </p:cNvSpPr>
          <p:nvPr/>
        </p:nvSpPr>
        <p:spPr bwMode="auto">
          <a:xfrm>
            <a:off x="3429000" y="3505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f</a:t>
            </a:r>
          </a:p>
        </p:txBody>
      </p:sp>
      <p:cxnSp>
        <p:nvCxnSpPr>
          <p:cNvPr id="19494" name="AutoShape 36"/>
          <p:cNvCxnSpPr>
            <a:cxnSpLocks noChangeShapeType="1"/>
            <a:stCxn id="19486" idx="2"/>
            <a:endCxn id="19487" idx="0"/>
          </p:cNvCxnSpPr>
          <p:nvPr/>
        </p:nvCxnSpPr>
        <p:spPr bwMode="auto">
          <a:xfrm flipH="1">
            <a:off x="4572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95" name="AutoShape 37"/>
          <p:cNvCxnSpPr>
            <a:cxnSpLocks noChangeShapeType="1"/>
            <a:stCxn id="19486" idx="2"/>
            <a:endCxn id="19488" idx="0"/>
          </p:cNvCxnSpPr>
          <p:nvPr/>
        </p:nvCxnSpPr>
        <p:spPr bwMode="auto">
          <a:xfrm>
            <a:off x="1066800" y="3048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96" name="AutoShape 38"/>
          <p:cNvCxnSpPr>
            <a:cxnSpLocks noChangeShapeType="1"/>
            <a:stCxn id="19486" idx="2"/>
            <a:endCxn id="19489" idx="0"/>
          </p:cNvCxnSpPr>
          <p:nvPr/>
        </p:nvCxnSpPr>
        <p:spPr bwMode="auto">
          <a:xfrm>
            <a:off x="10668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97" name="AutoShape 39"/>
          <p:cNvCxnSpPr>
            <a:cxnSpLocks noChangeShapeType="1"/>
            <a:stCxn id="19490" idx="2"/>
            <a:endCxn id="19491" idx="0"/>
          </p:cNvCxnSpPr>
          <p:nvPr/>
        </p:nvCxnSpPr>
        <p:spPr bwMode="auto">
          <a:xfrm flipH="1">
            <a:off x="23622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98" name="AutoShape 40"/>
          <p:cNvCxnSpPr>
            <a:cxnSpLocks noChangeShapeType="1"/>
            <a:stCxn id="19490" idx="2"/>
            <a:endCxn id="19492" idx="0"/>
          </p:cNvCxnSpPr>
          <p:nvPr/>
        </p:nvCxnSpPr>
        <p:spPr bwMode="auto">
          <a:xfrm>
            <a:off x="2971800" y="3048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99" name="AutoShape 41"/>
          <p:cNvCxnSpPr>
            <a:cxnSpLocks noChangeShapeType="1"/>
            <a:stCxn id="19490" idx="2"/>
            <a:endCxn id="19493" idx="0"/>
          </p:cNvCxnSpPr>
          <p:nvPr/>
        </p:nvCxnSpPr>
        <p:spPr bwMode="auto">
          <a:xfrm>
            <a:off x="2971800" y="3048000"/>
            <a:ext cx="609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500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5257800" y="4800600"/>
            <a:ext cx="3733800" cy="17526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Worst case: N</a:t>
            </a:r>
            <a:r>
              <a:rPr lang="en-US" sz="2400" baseline="30000" smtClean="0"/>
              <a:t>2</a:t>
            </a:r>
            <a:r>
              <a:rPr lang="en-US" sz="2400" smtClean="0"/>
              <a:t> per statement, so at least N</a:t>
            </a:r>
            <a:r>
              <a:rPr lang="en-US" sz="2400" baseline="30000" smtClean="0"/>
              <a:t>3</a:t>
            </a:r>
            <a:r>
              <a:rPr lang="en-US" sz="2400" smtClean="0"/>
              <a:t> for the whole program. Andersen is in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fact O(N</a:t>
            </a:r>
            <a:r>
              <a:rPr lang="en-US" sz="2400" baseline="30000" smtClean="0"/>
              <a:t>3</a:t>
            </a:r>
            <a:r>
              <a:rPr lang="en-US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4038600" y="5627688"/>
            <a:ext cx="1768475" cy="544512"/>
          </a:xfrm>
          <a:prstGeom prst="roundRect">
            <a:avLst>
              <a:gd name="adj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favorite example, once more!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1752600"/>
            <a:ext cx="2743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S1: l := new Cons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09600" y="27051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p := l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71500" y="3657600"/>
            <a:ext cx="2362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S2: t := new Cons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09600" y="46101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*p := t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609600" y="55626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p := t</a:t>
            </a:r>
          </a:p>
        </p:txBody>
      </p:sp>
      <p:cxnSp>
        <p:nvCxnSpPr>
          <p:cNvPr id="48137" name="AutoShape 9"/>
          <p:cNvCxnSpPr>
            <a:cxnSpLocks noChangeShapeType="1"/>
            <a:stCxn id="48132" idx="2"/>
            <a:endCxn id="48133" idx="0"/>
          </p:cNvCxnSpPr>
          <p:nvPr/>
        </p:nvCxnSpPr>
        <p:spPr bwMode="auto">
          <a:xfrm>
            <a:off x="1752600" y="21336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38" name="AutoShape 10"/>
          <p:cNvCxnSpPr>
            <a:cxnSpLocks noChangeShapeType="1"/>
            <a:stCxn id="48133" idx="2"/>
            <a:endCxn id="48134" idx="0"/>
          </p:cNvCxnSpPr>
          <p:nvPr/>
        </p:nvCxnSpPr>
        <p:spPr bwMode="auto">
          <a:xfrm>
            <a:off x="1752600" y="30861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39" name="AutoShape 11"/>
          <p:cNvCxnSpPr>
            <a:cxnSpLocks noChangeShapeType="1"/>
            <a:stCxn id="48134" idx="2"/>
            <a:endCxn id="48135" idx="0"/>
          </p:cNvCxnSpPr>
          <p:nvPr/>
        </p:nvCxnSpPr>
        <p:spPr bwMode="auto">
          <a:xfrm>
            <a:off x="1752600" y="40386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40" name="AutoShape 12"/>
          <p:cNvCxnSpPr>
            <a:cxnSpLocks noChangeShapeType="1"/>
            <a:stCxn id="48135" idx="2"/>
            <a:endCxn id="48136" idx="0"/>
          </p:cNvCxnSpPr>
          <p:nvPr/>
        </p:nvCxnSpPr>
        <p:spPr bwMode="auto">
          <a:xfrm>
            <a:off x="1752600" y="49911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41" name="AutoShape 13"/>
          <p:cNvCxnSpPr>
            <a:cxnSpLocks noChangeShapeType="1"/>
            <a:stCxn id="48136" idx="2"/>
          </p:cNvCxnSpPr>
          <p:nvPr/>
        </p:nvCxnSpPr>
        <p:spPr bwMode="auto">
          <a:xfrm>
            <a:off x="1752600" y="5943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42" name="AutoShape 14"/>
          <p:cNvCxnSpPr>
            <a:cxnSpLocks noChangeShapeType="1"/>
            <a:stCxn id="48136" idx="2"/>
            <a:endCxn id="48134" idx="0"/>
          </p:cNvCxnSpPr>
          <p:nvPr/>
        </p:nvCxnSpPr>
        <p:spPr bwMode="auto">
          <a:xfrm rot="5400000" flipH="1" flipV="1">
            <a:off x="610394" y="4799806"/>
            <a:ext cx="2286000" cy="1588"/>
          </a:xfrm>
          <a:prstGeom prst="curvedConnector5">
            <a:avLst>
              <a:gd name="adj1" fmla="val -10000"/>
              <a:gd name="adj2" fmla="val -103200032"/>
              <a:gd name="adj3" fmla="val 11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962400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4267200" y="5715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8145" name="AutoShape 17"/>
          <p:cNvCxnSpPr>
            <a:cxnSpLocks noChangeShapeType="1"/>
            <a:stCxn id="48143" idx="2"/>
            <a:endCxn id="48144" idx="0"/>
          </p:cNvCxnSpPr>
          <p:nvPr/>
        </p:nvCxnSpPr>
        <p:spPr bwMode="auto">
          <a:xfrm>
            <a:off x="4152900" y="52578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5257800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5257800" y="5715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8148" name="AutoShape 20"/>
          <p:cNvCxnSpPr>
            <a:cxnSpLocks noChangeShapeType="1"/>
            <a:stCxn id="48146" idx="2"/>
            <a:endCxn id="48147" idx="0"/>
          </p:cNvCxnSpPr>
          <p:nvPr/>
        </p:nvCxnSpPr>
        <p:spPr bwMode="auto">
          <a:xfrm>
            <a:off x="5448300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4572000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48150" name="AutoShape 22"/>
          <p:cNvCxnSpPr>
            <a:cxnSpLocks noChangeShapeType="1"/>
            <a:stCxn id="48149" idx="2"/>
            <a:endCxn id="48144" idx="0"/>
          </p:cNvCxnSpPr>
          <p:nvPr/>
        </p:nvCxnSpPr>
        <p:spPr bwMode="auto">
          <a:xfrm flipH="1">
            <a:off x="4457700" y="52578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51" name="AutoShape 23"/>
          <p:cNvCxnSpPr>
            <a:cxnSpLocks noChangeShapeType="1"/>
            <a:stCxn id="48144" idx="3"/>
            <a:endCxn id="48147" idx="1"/>
          </p:cNvCxnSpPr>
          <p:nvPr/>
        </p:nvCxnSpPr>
        <p:spPr bwMode="auto">
          <a:xfrm>
            <a:off x="4648200" y="58674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5181600" y="1524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181600" y="2057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8154" name="AutoShape 26"/>
          <p:cNvCxnSpPr>
            <a:cxnSpLocks noChangeShapeType="1"/>
            <a:stCxn id="48152" idx="2"/>
            <a:endCxn id="48153" idx="0"/>
          </p:cNvCxnSpPr>
          <p:nvPr/>
        </p:nvCxnSpPr>
        <p:spPr bwMode="auto">
          <a:xfrm>
            <a:off x="5372100" y="1828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7315200" y="1524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620000" y="2286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8157" name="AutoShape 29"/>
          <p:cNvCxnSpPr>
            <a:cxnSpLocks noChangeShapeType="1"/>
            <a:stCxn id="48155" idx="2"/>
            <a:endCxn id="48156" idx="0"/>
          </p:cNvCxnSpPr>
          <p:nvPr/>
        </p:nvCxnSpPr>
        <p:spPr bwMode="auto">
          <a:xfrm>
            <a:off x="7505700" y="18288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7924800" y="1524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48159" name="AutoShape 31"/>
          <p:cNvCxnSpPr>
            <a:cxnSpLocks noChangeShapeType="1"/>
            <a:stCxn id="48158" idx="2"/>
            <a:endCxn id="48156" idx="0"/>
          </p:cNvCxnSpPr>
          <p:nvPr/>
        </p:nvCxnSpPr>
        <p:spPr bwMode="auto">
          <a:xfrm flipH="1">
            <a:off x="7810500" y="18288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038600" y="3200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4343400" y="3962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8162" name="AutoShape 34"/>
          <p:cNvCxnSpPr>
            <a:cxnSpLocks noChangeShapeType="1"/>
            <a:stCxn id="48160" idx="2"/>
            <a:endCxn id="48161" idx="0"/>
          </p:cNvCxnSpPr>
          <p:nvPr/>
        </p:nvCxnSpPr>
        <p:spPr bwMode="auto">
          <a:xfrm>
            <a:off x="4229100" y="35052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5334000" y="3200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5334000" y="3962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8165" name="AutoShape 37"/>
          <p:cNvCxnSpPr>
            <a:cxnSpLocks noChangeShapeType="1"/>
            <a:stCxn id="48163" idx="2"/>
            <a:endCxn id="48164" idx="0"/>
          </p:cNvCxnSpPr>
          <p:nvPr/>
        </p:nvCxnSpPr>
        <p:spPr bwMode="auto">
          <a:xfrm>
            <a:off x="5524500" y="3505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648200" y="3200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48167" name="AutoShape 39"/>
          <p:cNvCxnSpPr>
            <a:cxnSpLocks noChangeShapeType="1"/>
            <a:stCxn id="48166" idx="2"/>
            <a:endCxn id="48161" idx="0"/>
          </p:cNvCxnSpPr>
          <p:nvPr/>
        </p:nvCxnSpPr>
        <p:spPr bwMode="auto">
          <a:xfrm flipH="1">
            <a:off x="4533900" y="35052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68" name="AutoShape 40"/>
          <p:cNvSpPr>
            <a:spLocks noChangeArrowheads="1"/>
          </p:cNvSpPr>
          <p:nvPr/>
        </p:nvSpPr>
        <p:spPr bwMode="auto">
          <a:xfrm>
            <a:off x="5943600" y="54102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6918325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7223125" y="5715000"/>
            <a:ext cx="77787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S1,S2</a:t>
            </a:r>
          </a:p>
        </p:txBody>
      </p:sp>
      <p:cxnSp>
        <p:nvCxnSpPr>
          <p:cNvPr id="48171" name="AutoShape 43"/>
          <p:cNvCxnSpPr>
            <a:cxnSpLocks noChangeShapeType="1"/>
            <a:stCxn id="48169" idx="2"/>
            <a:endCxn id="48170" idx="0"/>
          </p:cNvCxnSpPr>
          <p:nvPr/>
        </p:nvCxnSpPr>
        <p:spPr bwMode="auto">
          <a:xfrm>
            <a:off x="7108825" y="5257800"/>
            <a:ext cx="50323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8213725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cxnSp>
        <p:nvCxnSpPr>
          <p:cNvPr id="48173" name="AutoShape 45"/>
          <p:cNvCxnSpPr>
            <a:cxnSpLocks noChangeShapeType="1"/>
            <a:stCxn id="48172" idx="2"/>
            <a:endCxn id="48170" idx="0"/>
          </p:cNvCxnSpPr>
          <p:nvPr/>
        </p:nvCxnSpPr>
        <p:spPr bwMode="auto">
          <a:xfrm flipH="1">
            <a:off x="7612063" y="5257800"/>
            <a:ext cx="7921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7527925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48175" name="AutoShape 47"/>
          <p:cNvCxnSpPr>
            <a:cxnSpLocks noChangeShapeType="1"/>
            <a:stCxn id="48174" idx="2"/>
            <a:endCxn id="48170" idx="0"/>
          </p:cNvCxnSpPr>
          <p:nvPr/>
        </p:nvCxnSpPr>
        <p:spPr bwMode="auto">
          <a:xfrm flipH="1">
            <a:off x="7612063" y="5257800"/>
            <a:ext cx="1063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76" name="AutoShape 48"/>
          <p:cNvCxnSpPr>
            <a:cxnSpLocks noChangeShapeType="1"/>
            <a:stCxn id="48170" idx="3"/>
            <a:endCxn id="48170" idx="2"/>
          </p:cNvCxnSpPr>
          <p:nvPr/>
        </p:nvCxnSpPr>
        <p:spPr bwMode="auto">
          <a:xfrm flipH="1">
            <a:off x="7612063" y="5867400"/>
            <a:ext cx="388937" cy="152400"/>
          </a:xfrm>
          <a:prstGeom prst="curvedConnector4">
            <a:avLst>
              <a:gd name="adj1" fmla="val -44898"/>
              <a:gd name="adj2" fmla="val 2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77" name="Oval 49"/>
          <p:cNvSpPr>
            <a:spLocks noChangeArrowheads="1"/>
          </p:cNvSpPr>
          <p:nvPr/>
        </p:nvSpPr>
        <p:spPr bwMode="auto">
          <a:xfrm>
            <a:off x="3276600" y="175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48178" name="Oval 50"/>
          <p:cNvSpPr>
            <a:spLocks noChangeArrowheads="1"/>
          </p:cNvSpPr>
          <p:nvPr/>
        </p:nvSpPr>
        <p:spPr bwMode="auto">
          <a:xfrm>
            <a:off x="2971800" y="2743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48179" name="Oval 51"/>
          <p:cNvSpPr>
            <a:spLocks noChangeArrowheads="1"/>
          </p:cNvSpPr>
          <p:nvPr/>
        </p:nvSpPr>
        <p:spPr bwMode="auto">
          <a:xfrm>
            <a:off x="29718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48180" name="Oval 52"/>
          <p:cNvSpPr>
            <a:spLocks noChangeArrowheads="1"/>
          </p:cNvSpPr>
          <p:nvPr/>
        </p:nvSpPr>
        <p:spPr bwMode="auto">
          <a:xfrm>
            <a:off x="2971800" y="4648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48181" name="Oval 53"/>
          <p:cNvSpPr>
            <a:spLocks noChangeArrowheads="1"/>
          </p:cNvSpPr>
          <p:nvPr/>
        </p:nvSpPr>
        <p:spPr bwMode="auto">
          <a:xfrm>
            <a:off x="29718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48182" name="AutoShape 54"/>
          <p:cNvSpPr>
            <a:spLocks noChangeArrowheads="1"/>
          </p:cNvSpPr>
          <p:nvPr/>
        </p:nvSpPr>
        <p:spPr bwMode="auto">
          <a:xfrm>
            <a:off x="4038600" y="19050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3" name="Oval 55"/>
          <p:cNvSpPr>
            <a:spLocks noChangeArrowheads="1"/>
          </p:cNvSpPr>
          <p:nvPr/>
        </p:nvSpPr>
        <p:spPr bwMode="auto">
          <a:xfrm>
            <a:off x="4191000" y="160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48184" name="AutoShape 56"/>
          <p:cNvSpPr>
            <a:spLocks noChangeArrowheads="1"/>
          </p:cNvSpPr>
          <p:nvPr/>
        </p:nvSpPr>
        <p:spPr bwMode="auto">
          <a:xfrm>
            <a:off x="6248400" y="19050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Oval 57"/>
          <p:cNvSpPr>
            <a:spLocks noChangeArrowheads="1"/>
          </p:cNvSpPr>
          <p:nvPr/>
        </p:nvSpPr>
        <p:spPr bwMode="auto">
          <a:xfrm>
            <a:off x="6400800" y="160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48186" name="AutoShape 58"/>
          <p:cNvSpPr>
            <a:spLocks noChangeArrowheads="1"/>
          </p:cNvSpPr>
          <p:nvPr/>
        </p:nvSpPr>
        <p:spPr bwMode="auto">
          <a:xfrm rot="9614182">
            <a:off x="5867400" y="2667000"/>
            <a:ext cx="1524000" cy="311150"/>
          </a:xfrm>
          <a:prstGeom prst="rightArrow">
            <a:avLst>
              <a:gd name="adj1" fmla="val 32657"/>
              <a:gd name="adj2" fmla="val 528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7" name="Oval 59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6781800" y="3200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7086600" y="3962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8190" name="AutoShape 62"/>
          <p:cNvCxnSpPr>
            <a:cxnSpLocks noChangeShapeType="1"/>
            <a:stCxn id="48188" idx="2"/>
            <a:endCxn id="48189" idx="0"/>
          </p:cNvCxnSpPr>
          <p:nvPr/>
        </p:nvCxnSpPr>
        <p:spPr bwMode="auto">
          <a:xfrm>
            <a:off x="6972300" y="35052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8077200" y="3200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8077200" y="3962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8193" name="AutoShape 65"/>
          <p:cNvCxnSpPr>
            <a:cxnSpLocks noChangeShapeType="1"/>
            <a:stCxn id="48191" idx="2"/>
            <a:endCxn id="48192" idx="0"/>
          </p:cNvCxnSpPr>
          <p:nvPr/>
        </p:nvCxnSpPr>
        <p:spPr bwMode="auto">
          <a:xfrm>
            <a:off x="8267700" y="3505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7391400" y="3200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48195" name="AutoShape 67"/>
          <p:cNvCxnSpPr>
            <a:cxnSpLocks noChangeShapeType="1"/>
            <a:stCxn id="48194" idx="2"/>
            <a:endCxn id="48189" idx="0"/>
          </p:cNvCxnSpPr>
          <p:nvPr/>
        </p:nvCxnSpPr>
        <p:spPr bwMode="auto">
          <a:xfrm flipH="1">
            <a:off x="7277100" y="35052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96" name="AutoShape 68"/>
          <p:cNvCxnSpPr>
            <a:cxnSpLocks noChangeShapeType="1"/>
            <a:stCxn id="48189" idx="3"/>
            <a:endCxn id="48192" idx="1"/>
          </p:cNvCxnSpPr>
          <p:nvPr/>
        </p:nvCxnSpPr>
        <p:spPr bwMode="auto">
          <a:xfrm>
            <a:off x="7467600" y="41148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197" name="AutoShape 69"/>
          <p:cNvSpPr>
            <a:spLocks noChangeArrowheads="1"/>
          </p:cNvSpPr>
          <p:nvPr/>
        </p:nvSpPr>
        <p:spPr bwMode="auto">
          <a:xfrm>
            <a:off x="6096000" y="3886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98" name="Oval 70"/>
          <p:cNvSpPr>
            <a:spLocks noChangeArrowheads="1"/>
          </p:cNvSpPr>
          <p:nvPr/>
        </p:nvSpPr>
        <p:spPr bwMode="auto">
          <a:xfrm>
            <a:off x="6248400" y="3581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48199" name="AutoShape 71"/>
          <p:cNvSpPr>
            <a:spLocks noChangeArrowheads="1"/>
          </p:cNvSpPr>
          <p:nvPr/>
        </p:nvSpPr>
        <p:spPr bwMode="auto">
          <a:xfrm rot="9614182">
            <a:off x="5638800" y="4489450"/>
            <a:ext cx="1524000" cy="311150"/>
          </a:xfrm>
          <a:prstGeom prst="rightArrow">
            <a:avLst>
              <a:gd name="adj1" fmla="val 32657"/>
              <a:gd name="adj2" fmla="val 528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00" name="Oval 72"/>
          <p:cNvSpPr>
            <a:spLocks noChangeArrowheads="1"/>
          </p:cNvSpPr>
          <p:nvPr/>
        </p:nvSpPr>
        <p:spPr bwMode="auto">
          <a:xfrm>
            <a:off x="6172200" y="42608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insensitive loss of precision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1000" y="1828800"/>
            <a:ext cx="2743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S1: l := new Cons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9600" y="27813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p := l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71500" y="3733800"/>
            <a:ext cx="2362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S2: t := new Cons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09600" y="46863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*p := t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09600" y="56388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p := t</a:t>
            </a:r>
          </a:p>
        </p:txBody>
      </p:sp>
      <p:cxnSp>
        <p:nvCxnSpPr>
          <p:cNvPr id="49160" name="AutoShape 8"/>
          <p:cNvCxnSpPr>
            <a:cxnSpLocks noChangeShapeType="1"/>
            <a:stCxn id="49155" idx="2"/>
            <a:endCxn id="49156" idx="0"/>
          </p:cNvCxnSpPr>
          <p:nvPr/>
        </p:nvCxnSpPr>
        <p:spPr bwMode="auto">
          <a:xfrm>
            <a:off x="1752600" y="22098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1" name="AutoShape 9"/>
          <p:cNvCxnSpPr>
            <a:cxnSpLocks noChangeShapeType="1"/>
            <a:stCxn id="49156" idx="2"/>
            <a:endCxn id="49157" idx="0"/>
          </p:cNvCxnSpPr>
          <p:nvPr/>
        </p:nvCxnSpPr>
        <p:spPr bwMode="auto">
          <a:xfrm>
            <a:off x="1752600" y="31623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2" name="AutoShape 10"/>
          <p:cNvCxnSpPr>
            <a:cxnSpLocks noChangeShapeType="1"/>
            <a:stCxn id="49157" idx="2"/>
            <a:endCxn id="49158" idx="0"/>
          </p:cNvCxnSpPr>
          <p:nvPr/>
        </p:nvCxnSpPr>
        <p:spPr bwMode="auto">
          <a:xfrm>
            <a:off x="1752600" y="41148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3" name="AutoShape 11"/>
          <p:cNvCxnSpPr>
            <a:cxnSpLocks noChangeShapeType="1"/>
            <a:stCxn id="49158" idx="2"/>
            <a:endCxn id="49159" idx="0"/>
          </p:cNvCxnSpPr>
          <p:nvPr/>
        </p:nvCxnSpPr>
        <p:spPr bwMode="auto">
          <a:xfrm>
            <a:off x="1752600" y="50673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4" name="AutoShape 12"/>
          <p:cNvCxnSpPr>
            <a:cxnSpLocks noChangeShapeType="1"/>
            <a:stCxn id="49159" idx="2"/>
          </p:cNvCxnSpPr>
          <p:nvPr/>
        </p:nvCxnSpPr>
        <p:spPr bwMode="auto">
          <a:xfrm>
            <a:off x="1752600" y="6019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5" name="AutoShape 13"/>
          <p:cNvCxnSpPr>
            <a:cxnSpLocks noChangeShapeType="1"/>
            <a:stCxn id="49159" idx="2"/>
            <a:endCxn id="49157" idx="0"/>
          </p:cNvCxnSpPr>
          <p:nvPr/>
        </p:nvCxnSpPr>
        <p:spPr bwMode="auto">
          <a:xfrm rot="5400000" flipH="1" flipV="1">
            <a:off x="610394" y="4876006"/>
            <a:ext cx="2286000" cy="1588"/>
          </a:xfrm>
          <a:prstGeom prst="curvedConnector5">
            <a:avLst>
              <a:gd name="adj1" fmla="val -10000"/>
              <a:gd name="adj2" fmla="val -103200032"/>
              <a:gd name="adj3" fmla="val 11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66" name="Rectangle 86"/>
          <p:cNvSpPr>
            <a:spLocks noChangeArrowheads="1"/>
          </p:cNvSpPr>
          <p:nvPr/>
        </p:nvSpPr>
        <p:spPr bwMode="auto">
          <a:xfrm>
            <a:off x="3124200" y="3276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9167" name="Rectangle 87"/>
          <p:cNvSpPr>
            <a:spLocks noChangeArrowheads="1"/>
          </p:cNvSpPr>
          <p:nvPr/>
        </p:nvSpPr>
        <p:spPr bwMode="auto">
          <a:xfrm>
            <a:off x="4572000" y="2895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t</a:t>
            </a:r>
          </a:p>
        </p:txBody>
      </p:sp>
      <p:sp>
        <p:nvSpPr>
          <p:cNvPr id="49168" name="Rectangle 88"/>
          <p:cNvSpPr>
            <a:spLocks noChangeArrowheads="1"/>
          </p:cNvSpPr>
          <p:nvPr/>
        </p:nvSpPr>
        <p:spPr bwMode="auto">
          <a:xfrm>
            <a:off x="3657600" y="3276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9169" name="AutoShape 89"/>
          <p:cNvCxnSpPr>
            <a:cxnSpLocks noChangeShapeType="1"/>
            <a:stCxn id="49166" idx="3"/>
            <a:endCxn id="49168" idx="1"/>
          </p:cNvCxnSpPr>
          <p:nvPr/>
        </p:nvCxnSpPr>
        <p:spPr bwMode="auto">
          <a:xfrm>
            <a:off x="3429000" y="3390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0" name="AutoShape 90"/>
          <p:cNvCxnSpPr>
            <a:cxnSpLocks noChangeShapeType="1"/>
            <a:stCxn id="49167" idx="1"/>
            <a:endCxn id="49172" idx="0"/>
          </p:cNvCxnSpPr>
          <p:nvPr/>
        </p:nvCxnSpPr>
        <p:spPr bwMode="auto">
          <a:xfrm flipH="1">
            <a:off x="4343400" y="30099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71" name="Rectangle 91"/>
          <p:cNvSpPr>
            <a:spLocks noChangeArrowheads="1"/>
          </p:cNvSpPr>
          <p:nvPr/>
        </p:nvSpPr>
        <p:spPr bwMode="auto">
          <a:xfrm>
            <a:off x="3810000" y="2895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p</a:t>
            </a:r>
          </a:p>
        </p:txBody>
      </p:sp>
      <p:sp>
        <p:nvSpPr>
          <p:cNvPr id="49172" name="Rectangle 92"/>
          <p:cNvSpPr>
            <a:spLocks noChangeArrowheads="1"/>
          </p:cNvSpPr>
          <p:nvPr/>
        </p:nvSpPr>
        <p:spPr bwMode="auto">
          <a:xfrm>
            <a:off x="4191000" y="3276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9173" name="AutoShape 93"/>
          <p:cNvCxnSpPr>
            <a:cxnSpLocks noChangeShapeType="1"/>
            <a:stCxn id="49171" idx="3"/>
            <a:endCxn id="49172" idx="0"/>
          </p:cNvCxnSpPr>
          <p:nvPr/>
        </p:nvCxnSpPr>
        <p:spPr bwMode="auto">
          <a:xfrm>
            <a:off x="4114800" y="30099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4" name="AutoShape 94"/>
          <p:cNvCxnSpPr>
            <a:cxnSpLocks noChangeShapeType="1"/>
            <a:stCxn id="49168" idx="3"/>
            <a:endCxn id="49172" idx="1"/>
          </p:cNvCxnSpPr>
          <p:nvPr/>
        </p:nvCxnSpPr>
        <p:spPr bwMode="auto">
          <a:xfrm>
            <a:off x="3962400" y="3390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5" name="AutoShape 95"/>
          <p:cNvCxnSpPr>
            <a:cxnSpLocks noChangeShapeType="1"/>
            <a:stCxn id="49172" idx="3"/>
            <a:endCxn id="49172" idx="2"/>
          </p:cNvCxnSpPr>
          <p:nvPr/>
        </p:nvCxnSpPr>
        <p:spPr bwMode="auto">
          <a:xfrm flipH="1">
            <a:off x="4343400" y="3390900"/>
            <a:ext cx="152400" cy="114300"/>
          </a:xfrm>
          <a:prstGeom prst="curvedConnector4">
            <a:avLst>
              <a:gd name="adj1" fmla="val -75000"/>
              <a:gd name="adj2" fmla="val 208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6" name="AutoShape 96"/>
          <p:cNvCxnSpPr>
            <a:cxnSpLocks noChangeShapeType="1"/>
            <a:stCxn id="49171" idx="2"/>
            <a:endCxn id="49168" idx="0"/>
          </p:cNvCxnSpPr>
          <p:nvPr/>
        </p:nvCxnSpPr>
        <p:spPr bwMode="auto">
          <a:xfrm flipH="1">
            <a:off x="3810000" y="3124200"/>
            <a:ext cx="1524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77" name="Rectangle 97"/>
          <p:cNvSpPr>
            <a:spLocks noChangeArrowheads="1"/>
          </p:cNvSpPr>
          <p:nvPr/>
        </p:nvSpPr>
        <p:spPr bwMode="auto">
          <a:xfrm>
            <a:off x="3124200" y="4343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9178" name="Rectangle 98"/>
          <p:cNvSpPr>
            <a:spLocks noChangeArrowheads="1"/>
          </p:cNvSpPr>
          <p:nvPr/>
        </p:nvSpPr>
        <p:spPr bwMode="auto">
          <a:xfrm>
            <a:off x="4572000" y="3962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sp>
        <p:nvSpPr>
          <p:cNvPr id="49179" name="Rectangle 99"/>
          <p:cNvSpPr>
            <a:spLocks noChangeArrowheads="1"/>
          </p:cNvSpPr>
          <p:nvPr/>
        </p:nvSpPr>
        <p:spPr bwMode="auto">
          <a:xfrm>
            <a:off x="3657600" y="4343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9180" name="AutoShape 100"/>
          <p:cNvCxnSpPr>
            <a:cxnSpLocks noChangeShapeType="1"/>
            <a:stCxn id="49177" idx="3"/>
            <a:endCxn id="49179" idx="1"/>
          </p:cNvCxnSpPr>
          <p:nvPr/>
        </p:nvCxnSpPr>
        <p:spPr bwMode="auto">
          <a:xfrm>
            <a:off x="3429000" y="44577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1" name="AutoShape 101"/>
          <p:cNvCxnSpPr>
            <a:cxnSpLocks noChangeShapeType="1"/>
            <a:stCxn id="49178" idx="1"/>
            <a:endCxn id="49183" idx="0"/>
          </p:cNvCxnSpPr>
          <p:nvPr/>
        </p:nvCxnSpPr>
        <p:spPr bwMode="auto">
          <a:xfrm flipH="1">
            <a:off x="4343400" y="40767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82" name="Rectangle 102"/>
          <p:cNvSpPr>
            <a:spLocks noChangeArrowheads="1"/>
          </p:cNvSpPr>
          <p:nvPr/>
        </p:nvSpPr>
        <p:spPr bwMode="auto">
          <a:xfrm>
            <a:off x="3810000" y="3962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sp>
        <p:nvSpPr>
          <p:cNvPr id="49183" name="Rectangle 103"/>
          <p:cNvSpPr>
            <a:spLocks noChangeArrowheads="1"/>
          </p:cNvSpPr>
          <p:nvPr/>
        </p:nvSpPr>
        <p:spPr bwMode="auto">
          <a:xfrm>
            <a:off x="4191000" y="43434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9184" name="AutoShape 104"/>
          <p:cNvCxnSpPr>
            <a:cxnSpLocks noChangeShapeType="1"/>
            <a:stCxn id="49182" idx="3"/>
            <a:endCxn id="49183" idx="0"/>
          </p:cNvCxnSpPr>
          <p:nvPr/>
        </p:nvCxnSpPr>
        <p:spPr bwMode="auto">
          <a:xfrm>
            <a:off x="4114800" y="40767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5" name="AutoShape 105"/>
          <p:cNvCxnSpPr>
            <a:cxnSpLocks noChangeShapeType="1"/>
            <a:stCxn id="49179" idx="3"/>
            <a:endCxn id="49183" idx="1"/>
          </p:cNvCxnSpPr>
          <p:nvPr/>
        </p:nvCxnSpPr>
        <p:spPr bwMode="auto">
          <a:xfrm>
            <a:off x="3962400" y="44577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6" name="AutoShape 106"/>
          <p:cNvCxnSpPr>
            <a:cxnSpLocks noChangeShapeType="1"/>
            <a:stCxn id="49183" idx="3"/>
            <a:endCxn id="49183" idx="2"/>
          </p:cNvCxnSpPr>
          <p:nvPr/>
        </p:nvCxnSpPr>
        <p:spPr bwMode="auto">
          <a:xfrm flipH="1">
            <a:off x="4343400" y="4457700"/>
            <a:ext cx="152400" cy="114300"/>
          </a:xfrm>
          <a:prstGeom prst="curvedConnector4">
            <a:avLst>
              <a:gd name="adj1" fmla="val -75000"/>
              <a:gd name="adj2" fmla="val 208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7" name="AutoShape 107"/>
          <p:cNvCxnSpPr>
            <a:cxnSpLocks noChangeShapeType="1"/>
            <a:stCxn id="49182" idx="2"/>
            <a:endCxn id="49179" idx="0"/>
          </p:cNvCxnSpPr>
          <p:nvPr/>
        </p:nvCxnSpPr>
        <p:spPr bwMode="auto">
          <a:xfrm flipH="1">
            <a:off x="3810000" y="4191000"/>
            <a:ext cx="1524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88" name="Rectangle 108"/>
          <p:cNvSpPr>
            <a:spLocks noChangeArrowheads="1"/>
          </p:cNvSpPr>
          <p:nvPr/>
        </p:nvSpPr>
        <p:spPr bwMode="auto">
          <a:xfrm>
            <a:off x="3124200" y="53340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9189" name="Rectangle 109"/>
          <p:cNvSpPr>
            <a:spLocks noChangeArrowheads="1"/>
          </p:cNvSpPr>
          <p:nvPr/>
        </p:nvSpPr>
        <p:spPr bwMode="auto">
          <a:xfrm>
            <a:off x="4572000" y="49530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sp>
        <p:nvSpPr>
          <p:cNvPr id="49190" name="Rectangle 110"/>
          <p:cNvSpPr>
            <a:spLocks noChangeArrowheads="1"/>
          </p:cNvSpPr>
          <p:nvPr/>
        </p:nvSpPr>
        <p:spPr bwMode="auto">
          <a:xfrm>
            <a:off x="3657600" y="53340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9191" name="AutoShape 111"/>
          <p:cNvCxnSpPr>
            <a:cxnSpLocks noChangeShapeType="1"/>
            <a:stCxn id="49188" idx="3"/>
            <a:endCxn id="49190" idx="1"/>
          </p:cNvCxnSpPr>
          <p:nvPr/>
        </p:nvCxnSpPr>
        <p:spPr bwMode="auto">
          <a:xfrm>
            <a:off x="3429000" y="54483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2" name="AutoShape 112"/>
          <p:cNvCxnSpPr>
            <a:cxnSpLocks noChangeShapeType="1"/>
            <a:stCxn id="49189" idx="1"/>
            <a:endCxn id="49194" idx="0"/>
          </p:cNvCxnSpPr>
          <p:nvPr/>
        </p:nvCxnSpPr>
        <p:spPr bwMode="auto">
          <a:xfrm flipH="1">
            <a:off x="4343400" y="50673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93" name="Rectangle 113"/>
          <p:cNvSpPr>
            <a:spLocks noChangeArrowheads="1"/>
          </p:cNvSpPr>
          <p:nvPr/>
        </p:nvSpPr>
        <p:spPr bwMode="auto">
          <a:xfrm>
            <a:off x="3810000" y="49530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sp>
        <p:nvSpPr>
          <p:cNvPr id="49194" name="Rectangle 114"/>
          <p:cNvSpPr>
            <a:spLocks noChangeArrowheads="1"/>
          </p:cNvSpPr>
          <p:nvPr/>
        </p:nvSpPr>
        <p:spPr bwMode="auto">
          <a:xfrm>
            <a:off x="4191000" y="53340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9195" name="AutoShape 115"/>
          <p:cNvCxnSpPr>
            <a:cxnSpLocks noChangeShapeType="1"/>
            <a:stCxn id="49193" idx="3"/>
            <a:endCxn id="49194" idx="0"/>
          </p:cNvCxnSpPr>
          <p:nvPr/>
        </p:nvCxnSpPr>
        <p:spPr bwMode="auto">
          <a:xfrm>
            <a:off x="4114800" y="50673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6" name="AutoShape 116"/>
          <p:cNvCxnSpPr>
            <a:cxnSpLocks noChangeShapeType="1"/>
            <a:stCxn id="49190" idx="3"/>
            <a:endCxn id="49194" idx="1"/>
          </p:cNvCxnSpPr>
          <p:nvPr/>
        </p:nvCxnSpPr>
        <p:spPr bwMode="auto">
          <a:xfrm>
            <a:off x="3962400" y="54483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7" name="AutoShape 117"/>
          <p:cNvCxnSpPr>
            <a:cxnSpLocks noChangeShapeType="1"/>
            <a:stCxn id="49194" idx="3"/>
            <a:endCxn id="49194" idx="2"/>
          </p:cNvCxnSpPr>
          <p:nvPr/>
        </p:nvCxnSpPr>
        <p:spPr bwMode="auto">
          <a:xfrm flipH="1">
            <a:off x="4343400" y="5448300"/>
            <a:ext cx="152400" cy="114300"/>
          </a:xfrm>
          <a:prstGeom prst="curvedConnector4">
            <a:avLst>
              <a:gd name="adj1" fmla="val -75000"/>
              <a:gd name="adj2" fmla="val 208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8" name="AutoShape 118"/>
          <p:cNvCxnSpPr>
            <a:cxnSpLocks noChangeShapeType="1"/>
            <a:stCxn id="49193" idx="2"/>
            <a:endCxn id="49190" idx="0"/>
          </p:cNvCxnSpPr>
          <p:nvPr/>
        </p:nvCxnSpPr>
        <p:spPr bwMode="auto">
          <a:xfrm flipH="1">
            <a:off x="3810000" y="5181600"/>
            <a:ext cx="1524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99" name="Rectangle 119"/>
          <p:cNvSpPr>
            <a:spLocks noChangeArrowheads="1"/>
          </p:cNvSpPr>
          <p:nvPr/>
        </p:nvSpPr>
        <p:spPr bwMode="auto">
          <a:xfrm>
            <a:off x="3124200" y="6324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9200" name="Rectangle 120"/>
          <p:cNvSpPr>
            <a:spLocks noChangeArrowheads="1"/>
          </p:cNvSpPr>
          <p:nvPr/>
        </p:nvSpPr>
        <p:spPr bwMode="auto">
          <a:xfrm>
            <a:off x="4572000" y="5943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sp>
        <p:nvSpPr>
          <p:cNvPr id="49201" name="Rectangle 121"/>
          <p:cNvSpPr>
            <a:spLocks noChangeArrowheads="1"/>
          </p:cNvSpPr>
          <p:nvPr/>
        </p:nvSpPr>
        <p:spPr bwMode="auto">
          <a:xfrm>
            <a:off x="3657600" y="6324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</a:t>
            </a:r>
          </a:p>
        </p:txBody>
      </p:sp>
      <p:cxnSp>
        <p:nvCxnSpPr>
          <p:cNvPr id="49202" name="AutoShape 122"/>
          <p:cNvCxnSpPr>
            <a:cxnSpLocks noChangeShapeType="1"/>
            <a:stCxn id="49199" idx="3"/>
            <a:endCxn id="49201" idx="1"/>
          </p:cNvCxnSpPr>
          <p:nvPr/>
        </p:nvCxnSpPr>
        <p:spPr bwMode="auto">
          <a:xfrm>
            <a:off x="3429000" y="6438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3" name="AutoShape 123"/>
          <p:cNvCxnSpPr>
            <a:cxnSpLocks noChangeShapeType="1"/>
            <a:stCxn id="49200" idx="1"/>
            <a:endCxn id="49205" idx="0"/>
          </p:cNvCxnSpPr>
          <p:nvPr/>
        </p:nvCxnSpPr>
        <p:spPr bwMode="auto">
          <a:xfrm flipH="1">
            <a:off x="4343400" y="60579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04" name="Rectangle 124"/>
          <p:cNvSpPr>
            <a:spLocks noChangeArrowheads="1"/>
          </p:cNvSpPr>
          <p:nvPr/>
        </p:nvSpPr>
        <p:spPr bwMode="auto">
          <a:xfrm>
            <a:off x="3810000" y="5943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sp>
        <p:nvSpPr>
          <p:cNvPr id="49205" name="Rectangle 125"/>
          <p:cNvSpPr>
            <a:spLocks noChangeArrowheads="1"/>
          </p:cNvSpPr>
          <p:nvPr/>
        </p:nvSpPr>
        <p:spPr bwMode="auto">
          <a:xfrm>
            <a:off x="4191000" y="6324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S2</a:t>
            </a:r>
          </a:p>
        </p:txBody>
      </p:sp>
      <p:cxnSp>
        <p:nvCxnSpPr>
          <p:cNvPr id="49206" name="AutoShape 126"/>
          <p:cNvCxnSpPr>
            <a:cxnSpLocks noChangeShapeType="1"/>
            <a:stCxn id="49204" idx="3"/>
            <a:endCxn id="49205" idx="0"/>
          </p:cNvCxnSpPr>
          <p:nvPr/>
        </p:nvCxnSpPr>
        <p:spPr bwMode="auto">
          <a:xfrm>
            <a:off x="4114800" y="6057900"/>
            <a:ext cx="2286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7" name="AutoShape 127"/>
          <p:cNvCxnSpPr>
            <a:cxnSpLocks noChangeShapeType="1"/>
            <a:stCxn id="49201" idx="3"/>
            <a:endCxn id="49205" idx="1"/>
          </p:cNvCxnSpPr>
          <p:nvPr/>
        </p:nvCxnSpPr>
        <p:spPr bwMode="auto">
          <a:xfrm>
            <a:off x="3962400" y="6438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8" name="AutoShape 128"/>
          <p:cNvCxnSpPr>
            <a:cxnSpLocks noChangeShapeType="1"/>
            <a:stCxn id="49205" idx="3"/>
            <a:endCxn id="49205" idx="2"/>
          </p:cNvCxnSpPr>
          <p:nvPr/>
        </p:nvCxnSpPr>
        <p:spPr bwMode="auto">
          <a:xfrm flipH="1">
            <a:off x="4343400" y="6438900"/>
            <a:ext cx="152400" cy="114300"/>
          </a:xfrm>
          <a:prstGeom prst="curvedConnector4">
            <a:avLst>
              <a:gd name="adj1" fmla="val -75000"/>
              <a:gd name="adj2" fmla="val 208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09" name="Line 130"/>
          <p:cNvSpPr>
            <a:spLocks noChangeShapeType="1"/>
          </p:cNvSpPr>
          <p:nvPr/>
        </p:nvSpPr>
        <p:spPr bwMode="auto">
          <a:xfrm>
            <a:off x="5105400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10" name="Line 131"/>
          <p:cNvSpPr>
            <a:spLocks noChangeShapeType="1"/>
          </p:cNvSpPr>
          <p:nvPr/>
        </p:nvSpPr>
        <p:spPr bwMode="auto">
          <a:xfrm flipH="1">
            <a:off x="2895600" y="3886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11" name="Text Box 136"/>
          <p:cNvSpPr txBox="1">
            <a:spLocks noChangeArrowheads="1"/>
          </p:cNvSpPr>
          <p:nvPr/>
        </p:nvSpPr>
        <p:spPr bwMode="auto">
          <a:xfrm>
            <a:off x="3276600" y="1981200"/>
            <a:ext cx="1774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Flow-sensitive</a:t>
            </a:r>
          </a:p>
          <a:p>
            <a:r>
              <a:rPr lang="en-US" b="1"/>
              <a:t>Subset-based</a:t>
            </a:r>
          </a:p>
        </p:txBody>
      </p:sp>
      <p:sp>
        <p:nvSpPr>
          <p:cNvPr id="49212" name="Line 137"/>
          <p:cNvSpPr>
            <a:spLocks noChangeShapeType="1"/>
          </p:cNvSpPr>
          <p:nvPr/>
        </p:nvSpPr>
        <p:spPr bwMode="auto">
          <a:xfrm flipH="1">
            <a:off x="2971800" y="2819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13" name="Text Box 136"/>
          <p:cNvSpPr txBox="1">
            <a:spLocks noChangeArrowheads="1"/>
          </p:cNvSpPr>
          <p:nvPr/>
        </p:nvSpPr>
        <p:spPr bwMode="auto">
          <a:xfrm>
            <a:off x="5181600" y="1981200"/>
            <a:ext cx="1979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Flow-insensitive</a:t>
            </a:r>
          </a:p>
          <a:p>
            <a:r>
              <a:rPr lang="en-US" b="1"/>
              <a:t>Subset-based</a:t>
            </a:r>
          </a:p>
        </p:txBody>
      </p:sp>
      <p:grpSp>
        <p:nvGrpSpPr>
          <p:cNvPr id="49214" name="Group 127"/>
          <p:cNvGrpSpPr>
            <a:grpSpLocks/>
          </p:cNvGrpSpPr>
          <p:nvPr/>
        </p:nvGrpSpPr>
        <p:grpSpPr bwMode="auto">
          <a:xfrm>
            <a:off x="5273675" y="4267200"/>
            <a:ext cx="1752600" cy="609600"/>
            <a:chOff x="4512" y="3744"/>
            <a:chExt cx="1104" cy="384"/>
          </a:xfrm>
        </p:grpSpPr>
        <p:sp>
          <p:nvSpPr>
            <p:cNvPr id="49227" name="Rectangle 128"/>
            <p:cNvSpPr>
              <a:spLocks noChangeArrowheads="1"/>
            </p:cNvSpPr>
            <p:nvPr/>
          </p:nvSpPr>
          <p:spPr bwMode="auto">
            <a:xfrm>
              <a:off x="4512" y="3984"/>
              <a:ext cx="19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l</a:t>
              </a:r>
            </a:p>
          </p:txBody>
        </p:sp>
        <p:sp>
          <p:nvSpPr>
            <p:cNvPr id="49228" name="Rectangle 129"/>
            <p:cNvSpPr>
              <a:spLocks noChangeArrowheads="1"/>
            </p:cNvSpPr>
            <p:nvPr/>
          </p:nvSpPr>
          <p:spPr bwMode="auto">
            <a:xfrm>
              <a:off x="5424" y="3744"/>
              <a:ext cx="19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t</a:t>
              </a:r>
            </a:p>
          </p:txBody>
        </p:sp>
        <p:sp>
          <p:nvSpPr>
            <p:cNvPr id="49229" name="Rectangle 130"/>
            <p:cNvSpPr>
              <a:spLocks noChangeArrowheads="1"/>
            </p:cNvSpPr>
            <p:nvPr/>
          </p:nvSpPr>
          <p:spPr bwMode="auto">
            <a:xfrm>
              <a:off x="4848" y="3984"/>
              <a:ext cx="19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S1</a:t>
              </a:r>
            </a:p>
          </p:txBody>
        </p:sp>
        <p:cxnSp>
          <p:nvCxnSpPr>
            <p:cNvPr id="49230" name="AutoShape 131"/>
            <p:cNvCxnSpPr>
              <a:cxnSpLocks noChangeShapeType="1"/>
              <a:stCxn id="49227" idx="3"/>
              <a:endCxn id="49229" idx="1"/>
            </p:cNvCxnSpPr>
            <p:nvPr/>
          </p:nvCxnSpPr>
          <p:spPr bwMode="auto">
            <a:xfrm>
              <a:off x="4704" y="4056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31" name="AutoShape 132"/>
            <p:cNvCxnSpPr>
              <a:cxnSpLocks noChangeShapeType="1"/>
              <a:stCxn id="49228" idx="1"/>
              <a:endCxn id="49233" idx="0"/>
            </p:cNvCxnSpPr>
            <p:nvPr/>
          </p:nvCxnSpPr>
          <p:spPr bwMode="auto">
            <a:xfrm flipH="1">
              <a:off x="5280" y="3816"/>
              <a:ext cx="144" cy="1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232" name="Rectangle 133"/>
            <p:cNvSpPr>
              <a:spLocks noChangeArrowheads="1"/>
            </p:cNvSpPr>
            <p:nvPr/>
          </p:nvSpPr>
          <p:spPr bwMode="auto">
            <a:xfrm>
              <a:off x="4944" y="3744"/>
              <a:ext cx="19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49233" name="Rectangle 134"/>
            <p:cNvSpPr>
              <a:spLocks noChangeArrowheads="1"/>
            </p:cNvSpPr>
            <p:nvPr/>
          </p:nvSpPr>
          <p:spPr bwMode="auto">
            <a:xfrm>
              <a:off x="5184" y="3984"/>
              <a:ext cx="19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S2</a:t>
              </a:r>
            </a:p>
          </p:txBody>
        </p:sp>
        <p:cxnSp>
          <p:nvCxnSpPr>
            <p:cNvPr id="49234" name="AutoShape 135"/>
            <p:cNvCxnSpPr>
              <a:cxnSpLocks noChangeShapeType="1"/>
              <a:stCxn id="49232" idx="3"/>
              <a:endCxn id="49233" idx="0"/>
            </p:cNvCxnSpPr>
            <p:nvPr/>
          </p:nvCxnSpPr>
          <p:spPr bwMode="auto">
            <a:xfrm>
              <a:off x="5136" y="3816"/>
              <a:ext cx="144" cy="1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35" name="AutoShape 136"/>
            <p:cNvCxnSpPr>
              <a:cxnSpLocks noChangeShapeType="1"/>
              <a:stCxn id="49229" idx="3"/>
              <a:endCxn id="49233" idx="1"/>
            </p:cNvCxnSpPr>
            <p:nvPr/>
          </p:nvCxnSpPr>
          <p:spPr bwMode="auto">
            <a:xfrm>
              <a:off x="5040" y="4056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36" name="AutoShape 137"/>
            <p:cNvCxnSpPr>
              <a:cxnSpLocks noChangeShapeType="1"/>
              <a:stCxn id="49233" idx="3"/>
              <a:endCxn id="49233" idx="2"/>
            </p:cNvCxnSpPr>
            <p:nvPr/>
          </p:nvCxnSpPr>
          <p:spPr bwMode="auto">
            <a:xfrm flipH="1">
              <a:off x="5280" y="4056"/>
              <a:ext cx="96" cy="72"/>
            </a:xfrm>
            <a:prstGeom prst="curvedConnector4">
              <a:avLst>
                <a:gd name="adj1" fmla="val -75000"/>
                <a:gd name="adj2" fmla="val 20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37" name="AutoShape 138"/>
            <p:cNvCxnSpPr>
              <a:cxnSpLocks noChangeShapeType="1"/>
              <a:stCxn id="49232" idx="2"/>
              <a:endCxn id="49229" idx="0"/>
            </p:cNvCxnSpPr>
            <p:nvPr/>
          </p:nvCxnSpPr>
          <p:spPr bwMode="auto">
            <a:xfrm flipH="1">
              <a:off x="4944" y="3888"/>
              <a:ext cx="9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49215" name="Rectangle 41"/>
          <p:cNvSpPr>
            <a:spLocks noChangeArrowheads="1"/>
          </p:cNvSpPr>
          <p:nvPr/>
        </p:nvSpPr>
        <p:spPr bwMode="auto">
          <a:xfrm>
            <a:off x="7483475" y="426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l</a:t>
            </a:r>
          </a:p>
        </p:txBody>
      </p:sp>
      <p:sp>
        <p:nvSpPr>
          <p:cNvPr id="49216" name="Rectangle 42"/>
          <p:cNvSpPr>
            <a:spLocks noChangeArrowheads="1"/>
          </p:cNvSpPr>
          <p:nvPr/>
        </p:nvSpPr>
        <p:spPr bwMode="auto">
          <a:xfrm>
            <a:off x="7620000" y="5029200"/>
            <a:ext cx="77787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S1,S2</a:t>
            </a:r>
          </a:p>
        </p:txBody>
      </p:sp>
      <p:cxnSp>
        <p:nvCxnSpPr>
          <p:cNvPr id="49217" name="AutoShape 43"/>
          <p:cNvCxnSpPr>
            <a:cxnSpLocks noChangeShapeType="1"/>
            <a:stCxn id="49215" idx="2"/>
            <a:endCxn id="49216" idx="0"/>
          </p:cNvCxnSpPr>
          <p:nvPr/>
        </p:nvCxnSpPr>
        <p:spPr bwMode="auto">
          <a:xfrm rot="16200000" flipH="1">
            <a:off x="7612857" y="4633118"/>
            <a:ext cx="457200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18" name="Rectangle 44"/>
          <p:cNvSpPr>
            <a:spLocks noChangeArrowheads="1"/>
          </p:cNvSpPr>
          <p:nvPr/>
        </p:nvSpPr>
        <p:spPr bwMode="auto">
          <a:xfrm>
            <a:off x="8397875" y="426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t</a:t>
            </a:r>
          </a:p>
        </p:txBody>
      </p:sp>
      <p:cxnSp>
        <p:nvCxnSpPr>
          <p:cNvPr id="49219" name="AutoShape 45"/>
          <p:cNvCxnSpPr>
            <a:cxnSpLocks noChangeShapeType="1"/>
            <a:stCxn id="49218" idx="2"/>
            <a:endCxn id="49216" idx="0"/>
          </p:cNvCxnSpPr>
          <p:nvPr/>
        </p:nvCxnSpPr>
        <p:spPr bwMode="auto">
          <a:xfrm rot="5400000">
            <a:off x="8070057" y="4510881"/>
            <a:ext cx="457200" cy="579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20" name="Rectangle 46"/>
          <p:cNvSpPr>
            <a:spLocks noChangeArrowheads="1"/>
          </p:cNvSpPr>
          <p:nvPr/>
        </p:nvSpPr>
        <p:spPr bwMode="auto">
          <a:xfrm>
            <a:off x="7924800" y="426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49221" name="AutoShape 47"/>
          <p:cNvCxnSpPr>
            <a:cxnSpLocks noChangeShapeType="1"/>
            <a:stCxn id="49220" idx="2"/>
            <a:endCxn id="49216" idx="0"/>
          </p:cNvCxnSpPr>
          <p:nvPr/>
        </p:nvCxnSpPr>
        <p:spPr bwMode="auto">
          <a:xfrm flipH="1">
            <a:off x="8008938" y="4572000"/>
            <a:ext cx="1063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22" name="AutoShape 48"/>
          <p:cNvCxnSpPr>
            <a:cxnSpLocks noChangeShapeType="1"/>
            <a:stCxn id="49216" idx="3"/>
            <a:endCxn id="49216" idx="2"/>
          </p:cNvCxnSpPr>
          <p:nvPr/>
        </p:nvCxnSpPr>
        <p:spPr bwMode="auto">
          <a:xfrm flipH="1">
            <a:off x="8008938" y="5181600"/>
            <a:ext cx="388937" cy="152400"/>
          </a:xfrm>
          <a:prstGeom prst="curvedConnector4">
            <a:avLst>
              <a:gd name="adj1" fmla="val -44898"/>
              <a:gd name="adj2" fmla="val 2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23" name="Line 131"/>
          <p:cNvSpPr>
            <a:spLocks noChangeShapeType="1"/>
          </p:cNvSpPr>
          <p:nvPr/>
        </p:nvSpPr>
        <p:spPr bwMode="auto">
          <a:xfrm flipH="1">
            <a:off x="28956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24" name="Line 131"/>
          <p:cNvSpPr>
            <a:spLocks noChangeShapeType="1"/>
          </p:cNvSpPr>
          <p:nvPr/>
        </p:nvSpPr>
        <p:spPr bwMode="auto">
          <a:xfrm flipH="1">
            <a:off x="28956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25" name="Line 130"/>
          <p:cNvSpPr>
            <a:spLocks noChangeShapeType="1"/>
          </p:cNvSpPr>
          <p:nvPr/>
        </p:nvSpPr>
        <p:spPr bwMode="auto">
          <a:xfrm>
            <a:off x="7239000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26" name="Text Box 136"/>
          <p:cNvSpPr txBox="1">
            <a:spLocks noChangeArrowheads="1"/>
          </p:cNvSpPr>
          <p:nvPr/>
        </p:nvSpPr>
        <p:spPr bwMode="auto">
          <a:xfrm>
            <a:off x="7218363" y="1801813"/>
            <a:ext cx="2133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Flow-insensitive</a:t>
            </a:r>
          </a:p>
          <a:p>
            <a:r>
              <a:rPr lang="en-US" b="1"/>
              <a:t>Unification-</a:t>
            </a:r>
          </a:p>
          <a:p>
            <a:r>
              <a:rPr lang="en-US" b="1"/>
              <a:t>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1000" y="2159000"/>
            <a:ext cx="32004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bar() {</a:t>
            </a:r>
          </a:p>
          <a:p>
            <a:r>
              <a:rPr lang="en-US" b="1">
                <a:latin typeface="Courier New" pitchFamily="49" charset="0"/>
              </a:rPr>
              <a:t>   i := &amp;a;</a:t>
            </a:r>
          </a:p>
          <a:p>
            <a:r>
              <a:rPr lang="en-US" b="1">
                <a:latin typeface="Courier New" pitchFamily="49" charset="0"/>
              </a:rPr>
              <a:t>   j := &amp;b;</a:t>
            </a:r>
          </a:p>
          <a:p>
            <a:r>
              <a:rPr lang="en-US" b="1">
                <a:latin typeface="Courier New" pitchFamily="49" charset="0"/>
              </a:rPr>
              <a:t>   foo(&amp;i);</a:t>
            </a:r>
          </a:p>
          <a:p>
            <a:r>
              <a:rPr lang="en-US" b="1">
                <a:latin typeface="Courier New" pitchFamily="49" charset="0"/>
              </a:rPr>
              <a:t>   foo(&amp;j);</a:t>
            </a:r>
          </a:p>
          <a:p>
            <a:r>
              <a:rPr lang="en-US" b="1">
                <a:latin typeface="Courier New" pitchFamily="49" charset="0"/>
              </a:rPr>
              <a:t>   // i pnts to what?</a:t>
            </a:r>
          </a:p>
          <a:p>
            <a:r>
              <a:rPr lang="en-US" b="1">
                <a:latin typeface="Courier New" pitchFamily="49" charset="0"/>
              </a:rPr>
              <a:t>   *i := ...;</a:t>
            </a:r>
          </a:p>
          <a:p>
            <a:r>
              <a:rPr lang="en-US" b="1">
                <a:latin typeface="Courier New" pitchFamily="49" charset="0"/>
              </a:rPr>
              <a:t>   </a:t>
            </a:r>
          </a:p>
          <a:p>
            <a:r>
              <a:rPr lang="en-US" b="1">
                <a:latin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void foo(int* p) {</a:t>
            </a:r>
          </a:p>
          <a:p>
            <a:r>
              <a:rPr lang="en-US" b="1">
                <a:latin typeface="Courier New" pitchFamily="49" charset="0"/>
              </a:rPr>
              <a:t>   printf(“%d”,*p);</a:t>
            </a:r>
          </a:p>
          <a:p>
            <a:r>
              <a:rPr lang="en-US" b="1">
                <a:latin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</a:endParaRP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" y="2514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" y="2768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" y="3022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" y="3276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4191000" y="5410200"/>
            <a:ext cx="1528763" cy="381000"/>
          </a:xfrm>
          <a:prstGeom prst="roundRect">
            <a:avLst>
              <a:gd name="adj" fmla="val 4583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4200525" y="4872038"/>
            <a:ext cx="1528763" cy="381000"/>
          </a:xfrm>
          <a:prstGeom prst="roundRect">
            <a:avLst>
              <a:gd name="adj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81000" y="2159000"/>
            <a:ext cx="32004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bar() {</a:t>
            </a:r>
          </a:p>
          <a:p>
            <a:r>
              <a:rPr lang="en-US" b="1">
                <a:latin typeface="Courier New" pitchFamily="49" charset="0"/>
              </a:rPr>
              <a:t>   i := &amp;a;</a:t>
            </a:r>
          </a:p>
          <a:p>
            <a:r>
              <a:rPr lang="en-US" b="1">
                <a:latin typeface="Courier New" pitchFamily="49" charset="0"/>
              </a:rPr>
              <a:t>   j := &amp;b;</a:t>
            </a:r>
          </a:p>
          <a:p>
            <a:r>
              <a:rPr lang="en-US" b="1">
                <a:latin typeface="Courier New" pitchFamily="49" charset="0"/>
              </a:rPr>
              <a:t>   foo(&amp;i);</a:t>
            </a:r>
          </a:p>
          <a:p>
            <a:r>
              <a:rPr lang="en-US" b="1">
                <a:latin typeface="Courier New" pitchFamily="49" charset="0"/>
              </a:rPr>
              <a:t>   foo(&amp;j);</a:t>
            </a:r>
          </a:p>
          <a:p>
            <a:r>
              <a:rPr lang="en-US" b="1">
                <a:latin typeface="Courier New" pitchFamily="49" charset="0"/>
              </a:rPr>
              <a:t>   // i pnts to what?</a:t>
            </a:r>
          </a:p>
          <a:p>
            <a:r>
              <a:rPr lang="en-US" b="1">
                <a:latin typeface="Courier New" pitchFamily="49" charset="0"/>
              </a:rPr>
              <a:t>   *i := ...;</a:t>
            </a:r>
          </a:p>
          <a:p>
            <a:r>
              <a:rPr lang="en-US" b="1">
                <a:latin typeface="Courier New" pitchFamily="49" charset="0"/>
              </a:rPr>
              <a:t>   </a:t>
            </a:r>
          </a:p>
          <a:p>
            <a:r>
              <a:rPr lang="en-US" b="1">
                <a:latin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void foo(int* p) {</a:t>
            </a:r>
          </a:p>
          <a:p>
            <a:r>
              <a:rPr lang="en-US" b="1">
                <a:latin typeface="Courier New" pitchFamily="49" charset="0"/>
              </a:rPr>
              <a:t>   printf(“%d”,*p);</a:t>
            </a:r>
          </a:p>
          <a:p>
            <a:r>
              <a:rPr lang="en-US" b="1">
                <a:latin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419600" y="491966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i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419600" y="545306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</a:t>
            </a:r>
          </a:p>
        </p:txBody>
      </p:sp>
      <p:cxnSp>
        <p:nvCxnSpPr>
          <p:cNvPr id="51207" name="AutoShape 7"/>
          <p:cNvCxnSpPr>
            <a:cxnSpLocks noChangeShapeType="1"/>
            <a:stCxn id="51205" idx="2"/>
            <a:endCxn id="51206" idx="0"/>
          </p:cNvCxnSpPr>
          <p:nvPr/>
        </p:nvCxnSpPr>
        <p:spPr bwMode="auto">
          <a:xfrm>
            <a:off x="4610100" y="5224463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105400" y="491966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j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105400" y="545306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b</a:t>
            </a:r>
          </a:p>
        </p:txBody>
      </p:sp>
      <p:cxnSp>
        <p:nvCxnSpPr>
          <p:cNvPr id="51210" name="AutoShape 10"/>
          <p:cNvCxnSpPr>
            <a:cxnSpLocks noChangeShapeType="1"/>
            <a:stCxn id="51208" idx="2"/>
            <a:endCxn id="51209" idx="0"/>
          </p:cNvCxnSpPr>
          <p:nvPr/>
        </p:nvCxnSpPr>
        <p:spPr bwMode="auto">
          <a:xfrm>
            <a:off x="5295900" y="5224463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4419600" y="438626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51212" name="AutoShape 12"/>
          <p:cNvCxnSpPr>
            <a:cxnSpLocks noChangeShapeType="1"/>
            <a:stCxn id="51211" idx="2"/>
            <a:endCxn id="51205" idx="0"/>
          </p:cNvCxnSpPr>
          <p:nvPr/>
        </p:nvCxnSpPr>
        <p:spPr bwMode="auto">
          <a:xfrm>
            <a:off x="4610100" y="4691063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114800" y="2362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i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4114800" y="2895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</a:t>
            </a:r>
          </a:p>
        </p:txBody>
      </p:sp>
      <p:cxnSp>
        <p:nvCxnSpPr>
          <p:cNvPr id="51215" name="AutoShape 15"/>
          <p:cNvCxnSpPr>
            <a:cxnSpLocks noChangeShapeType="1"/>
            <a:stCxn id="51213" idx="2"/>
            <a:endCxn id="51214" idx="0"/>
          </p:cNvCxnSpPr>
          <p:nvPr/>
        </p:nvCxnSpPr>
        <p:spPr bwMode="auto">
          <a:xfrm>
            <a:off x="4305300" y="2667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5410200" y="2362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i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5410200" y="2895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</a:t>
            </a:r>
          </a:p>
        </p:txBody>
      </p:sp>
      <p:cxnSp>
        <p:nvCxnSpPr>
          <p:cNvPr id="51218" name="AutoShape 18"/>
          <p:cNvCxnSpPr>
            <a:cxnSpLocks noChangeShapeType="1"/>
            <a:stCxn id="51216" idx="2"/>
            <a:endCxn id="51217" idx="0"/>
          </p:cNvCxnSpPr>
          <p:nvPr/>
        </p:nvCxnSpPr>
        <p:spPr bwMode="auto">
          <a:xfrm>
            <a:off x="5600700" y="2667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6096000" y="2362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j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6096000" y="2895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b</a:t>
            </a:r>
          </a:p>
        </p:txBody>
      </p:sp>
      <p:cxnSp>
        <p:nvCxnSpPr>
          <p:cNvPr id="51221" name="AutoShape 21"/>
          <p:cNvCxnSpPr>
            <a:cxnSpLocks noChangeShapeType="1"/>
            <a:stCxn id="51219" idx="2"/>
            <a:endCxn id="51220" idx="0"/>
          </p:cNvCxnSpPr>
          <p:nvPr/>
        </p:nvCxnSpPr>
        <p:spPr bwMode="auto">
          <a:xfrm>
            <a:off x="6286500" y="2667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2" name="AutoShape 22"/>
          <p:cNvCxnSpPr>
            <a:cxnSpLocks noChangeShapeType="1"/>
            <a:endCxn id="51216" idx="0"/>
          </p:cNvCxnSpPr>
          <p:nvPr/>
        </p:nvCxnSpPr>
        <p:spPr bwMode="auto">
          <a:xfrm>
            <a:off x="5600700" y="21336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7391400" y="2362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i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7391400" y="2895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</a:t>
            </a: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24" idx="0"/>
          </p:cNvCxnSpPr>
          <p:nvPr/>
        </p:nvCxnSpPr>
        <p:spPr bwMode="auto">
          <a:xfrm>
            <a:off x="7581900" y="2667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8077200" y="2362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j</a:t>
            </a:r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8077200" y="2895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b</a:t>
            </a:r>
          </a:p>
        </p:txBody>
      </p:sp>
      <p:cxnSp>
        <p:nvCxnSpPr>
          <p:cNvPr id="51228" name="AutoShape 28"/>
          <p:cNvCxnSpPr>
            <a:cxnSpLocks noChangeShapeType="1"/>
            <a:stCxn id="51226" idx="2"/>
            <a:endCxn id="51227" idx="0"/>
          </p:cNvCxnSpPr>
          <p:nvPr/>
        </p:nvCxnSpPr>
        <p:spPr bwMode="auto">
          <a:xfrm>
            <a:off x="8267700" y="2667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7391400" y="1828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51230" name="AutoShape 30"/>
          <p:cNvCxnSpPr>
            <a:cxnSpLocks noChangeShapeType="1"/>
            <a:stCxn id="51229" idx="2"/>
            <a:endCxn id="51223" idx="0"/>
          </p:cNvCxnSpPr>
          <p:nvPr/>
        </p:nvCxnSpPr>
        <p:spPr bwMode="auto">
          <a:xfrm>
            <a:off x="7581900" y="21336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7148513" y="4919663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i,j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7148513" y="5453063"/>
            <a:ext cx="381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a,b</a:t>
            </a:r>
          </a:p>
        </p:txBody>
      </p:sp>
      <p:cxnSp>
        <p:nvCxnSpPr>
          <p:cNvPr id="51233" name="AutoShape 33"/>
          <p:cNvCxnSpPr>
            <a:cxnSpLocks noChangeShapeType="1"/>
            <a:stCxn id="51231" idx="2"/>
            <a:endCxn id="51232" idx="0"/>
          </p:cNvCxnSpPr>
          <p:nvPr/>
        </p:nvCxnSpPr>
        <p:spPr bwMode="auto">
          <a:xfrm>
            <a:off x="7339013" y="5224463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7148513" y="438626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p</a:t>
            </a:r>
          </a:p>
        </p:txBody>
      </p:sp>
      <p:cxnSp>
        <p:nvCxnSpPr>
          <p:cNvPr id="51235" name="AutoShape 35"/>
          <p:cNvCxnSpPr>
            <a:cxnSpLocks noChangeShapeType="1"/>
            <a:stCxn id="51234" idx="2"/>
            <a:endCxn id="51231" idx="0"/>
          </p:cNvCxnSpPr>
          <p:nvPr/>
        </p:nvCxnSpPr>
        <p:spPr bwMode="auto">
          <a:xfrm>
            <a:off x="7339013" y="4691063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36" name="Oval 36"/>
          <p:cNvSpPr>
            <a:spLocks noChangeArrowheads="1"/>
          </p:cNvSpPr>
          <p:nvPr/>
        </p:nvSpPr>
        <p:spPr bwMode="auto">
          <a:xfrm>
            <a:off x="533400" y="2514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51237" name="Oval 37"/>
          <p:cNvSpPr>
            <a:spLocks noChangeArrowheads="1"/>
          </p:cNvSpPr>
          <p:nvPr/>
        </p:nvSpPr>
        <p:spPr bwMode="auto">
          <a:xfrm>
            <a:off x="533400" y="2768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533400" y="3022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51239" name="Oval 39"/>
          <p:cNvSpPr>
            <a:spLocks noChangeArrowheads="1"/>
          </p:cNvSpPr>
          <p:nvPr/>
        </p:nvSpPr>
        <p:spPr bwMode="auto">
          <a:xfrm>
            <a:off x="533400" y="3276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51240" name="AutoShape 40"/>
          <p:cNvSpPr>
            <a:spLocks noChangeArrowheads="1"/>
          </p:cNvSpPr>
          <p:nvPr/>
        </p:nvSpPr>
        <p:spPr bwMode="auto">
          <a:xfrm>
            <a:off x="3505200" y="2667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1" name="Oval 41"/>
          <p:cNvSpPr>
            <a:spLocks noChangeArrowheads="1"/>
          </p:cNvSpPr>
          <p:nvPr/>
        </p:nvSpPr>
        <p:spPr bwMode="auto">
          <a:xfrm>
            <a:off x="3657600" y="2438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51242" name="AutoShape 42"/>
          <p:cNvSpPr>
            <a:spLocks noChangeArrowheads="1"/>
          </p:cNvSpPr>
          <p:nvPr/>
        </p:nvSpPr>
        <p:spPr bwMode="auto">
          <a:xfrm>
            <a:off x="4724400" y="2667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>
            <a:off x="4876800" y="2438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51244" name="AutoShape 44"/>
          <p:cNvSpPr>
            <a:spLocks noChangeArrowheads="1"/>
          </p:cNvSpPr>
          <p:nvPr/>
        </p:nvSpPr>
        <p:spPr bwMode="auto">
          <a:xfrm rot="9614182">
            <a:off x="5264150" y="3708400"/>
            <a:ext cx="1828800" cy="304800"/>
          </a:xfrm>
          <a:prstGeom prst="rightArrow">
            <a:avLst>
              <a:gd name="adj1" fmla="val 32657"/>
              <a:gd name="adj2" fmla="val 64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51246" name="Oval 46"/>
          <p:cNvSpPr>
            <a:spLocks noChangeArrowheads="1"/>
          </p:cNvSpPr>
          <p:nvPr/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51247" name="AutoShape 47"/>
          <p:cNvSpPr>
            <a:spLocks noChangeArrowheads="1"/>
          </p:cNvSpPr>
          <p:nvPr/>
        </p:nvSpPr>
        <p:spPr bwMode="auto">
          <a:xfrm>
            <a:off x="6629400" y="2667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8" name="Oval 48"/>
          <p:cNvSpPr>
            <a:spLocks noChangeArrowheads="1"/>
          </p:cNvSpPr>
          <p:nvPr/>
        </p:nvSpPr>
        <p:spPr bwMode="auto">
          <a:xfrm>
            <a:off x="6781800" y="2438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51249" name="AutoShape 49"/>
          <p:cNvSpPr>
            <a:spLocks noChangeArrowheads="1"/>
          </p:cNvSpPr>
          <p:nvPr/>
        </p:nvSpPr>
        <p:spPr bwMode="auto">
          <a:xfrm>
            <a:off x="5943600" y="5105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idea: one successor per node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281113"/>
          </a:xfrm>
        </p:spPr>
        <p:txBody>
          <a:bodyPr/>
          <a:lstStyle/>
          <a:p>
            <a:pPr eaLnBrk="1" hangingPunct="1"/>
            <a:r>
              <a:rPr lang="en-US" smtClean="0"/>
              <a:t>Make each node have only one successor.</a:t>
            </a:r>
          </a:p>
          <a:p>
            <a:pPr eaLnBrk="1" hangingPunct="1"/>
            <a:r>
              <a:rPr lang="en-US" smtClean="0"/>
              <a:t>This is an invariant that we want to maintain.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524000" y="34290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371600" y="41148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a,b,c</a:t>
            </a:r>
          </a:p>
        </p:txBody>
      </p:sp>
      <p:cxnSp>
        <p:nvCxnSpPr>
          <p:cNvPr id="41990" name="AutoShape 6"/>
          <p:cNvCxnSpPr>
            <a:cxnSpLocks noChangeShapeType="1"/>
            <a:stCxn id="41988" idx="2"/>
            <a:endCxn id="41989" idx="0"/>
          </p:cNvCxnSpPr>
          <p:nvPr/>
        </p:nvCxnSpPr>
        <p:spPr bwMode="auto">
          <a:xfrm>
            <a:off x="17526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743200" y="34290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590800" y="41148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d,e,f</a:t>
            </a:r>
          </a:p>
        </p:txBody>
      </p:sp>
      <p:cxnSp>
        <p:nvCxnSpPr>
          <p:cNvPr id="41993" name="AutoShape 9"/>
          <p:cNvCxnSpPr>
            <a:cxnSpLocks noChangeShapeType="1"/>
            <a:stCxn id="41991" idx="2"/>
            <a:endCxn id="41992" idx="0"/>
          </p:cNvCxnSpPr>
          <p:nvPr/>
        </p:nvCxnSpPr>
        <p:spPr bwMode="auto">
          <a:xfrm>
            <a:off x="29718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114800" y="35814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*x = y</a:t>
            </a: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4267200" y="41148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943600" y="34290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791200" y="41148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a,b,c</a:t>
            </a:r>
          </a:p>
        </p:txBody>
      </p:sp>
      <p:cxnSp>
        <p:nvCxnSpPr>
          <p:cNvPr id="41998" name="AutoShape 14"/>
          <p:cNvCxnSpPr>
            <a:cxnSpLocks noChangeShapeType="1"/>
            <a:stCxn id="41996" idx="2"/>
            <a:endCxn id="41997" idx="0"/>
          </p:cNvCxnSpPr>
          <p:nvPr/>
        </p:nvCxnSpPr>
        <p:spPr bwMode="auto">
          <a:xfrm>
            <a:off x="61722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7162800" y="34290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7010400" y="41148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d,e,f</a:t>
            </a:r>
          </a:p>
        </p:txBody>
      </p:sp>
      <p:cxnSp>
        <p:nvCxnSpPr>
          <p:cNvPr id="42001" name="AutoShape 17"/>
          <p:cNvCxnSpPr>
            <a:cxnSpLocks noChangeShapeType="1"/>
            <a:stCxn id="41999" idx="2"/>
            <a:endCxn id="42000" idx="0"/>
          </p:cNvCxnSpPr>
          <p:nvPr/>
        </p:nvCxnSpPr>
        <p:spPr bwMode="auto">
          <a:xfrm>
            <a:off x="73914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2002" name="AutoShape 18"/>
          <p:cNvCxnSpPr>
            <a:cxnSpLocks noChangeShapeType="1"/>
            <a:stCxn id="41997" idx="3"/>
            <a:endCxn id="42000" idx="1"/>
          </p:cNvCxnSpPr>
          <p:nvPr/>
        </p:nvCxnSpPr>
        <p:spPr bwMode="auto">
          <a:xfrm>
            <a:off x="6553200" y="43053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609600" y="2286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2667000" y="28956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*x = y</a:t>
            </a:r>
          </a:p>
        </p:txBody>
      </p:sp>
      <p:sp>
        <p:nvSpPr>
          <p:cNvPr id="20489" name="AutoShape 4"/>
          <p:cNvSpPr>
            <a:spLocks noChangeArrowheads="1"/>
          </p:cNvSpPr>
          <p:nvPr/>
        </p:nvSpPr>
        <p:spPr bwMode="auto">
          <a:xfrm>
            <a:off x="2819400" y="34290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609600" y="3022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0491" name="AutoShape 6"/>
          <p:cNvCxnSpPr>
            <a:cxnSpLocks noChangeShapeType="1"/>
            <a:stCxn id="20487" idx="2"/>
            <a:endCxn id="20490" idx="0"/>
          </p:cNvCxnSpPr>
          <p:nvPr/>
        </p:nvCxnSpPr>
        <p:spPr bwMode="auto">
          <a:xfrm>
            <a:off x="800100" y="2590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609600" y="3759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0493" name="AutoShape 8"/>
          <p:cNvCxnSpPr>
            <a:cxnSpLocks noChangeShapeType="1"/>
            <a:stCxn id="20490" idx="2"/>
            <a:endCxn id="20492" idx="0"/>
          </p:cNvCxnSpPr>
          <p:nvPr/>
        </p:nvCxnSpPr>
        <p:spPr bwMode="auto">
          <a:xfrm>
            <a:off x="800100" y="33274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4" name="Rectangle 9"/>
          <p:cNvSpPr>
            <a:spLocks noChangeArrowheads="1"/>
          </p:cNvSpPr>
          <p:nvPr/>
        </p:nvSpPr>
        <p:spPr bwMode="auto">
          <a:xfrm>
            <a:off x="609600" y="4495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0495" name="AutoShape 10"/>
          <p:cNvCxnSpPr>
            <a:cxnSpLocks noChangeShapeType="1"/>
            <a:stCxn id="20492" idx="2"/>
            <a:endCxn id="20494" idx="0"/>
          </p:cNvCxnSpPr>
          <p:nvPr/>
        </p:nvCxnSpPr>
        <p:spPr bwMode="auto">
          <a:xfrm>
            <a:off x="800100" y="4064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6" name="Line 11"/>
          <p:cNvSpPr>
            <a:spLocks noChangeShapeType="1"/>
          </p:cNvSpPr>
          <p:nvPr/>
        </p:nvSpPr>
        <p:spPr bwMode="auto">
          <a:xfrm>
            <a:off x="8001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Rectangle 12"/>
          <p:cNvSpPr>
            <a:spLocks noChangeArrowheads="1"/>
          </p:cNvSpPr>
          <p:nvPr/>
        </p:nvSpPr>
        <p:spPr bwMode="auto">
          <a:xfrm>
            <a:off x="1828800" y="2286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20498" name="Rectangle 13"/>
          <p:cNvSpPr>
            <a:spLocks noChangeArrowheads="1"/>
          </p:cNvSpPr>
          <p:nvPr/>
        </p:nvSpPr>
        <p:spPr bwMode="auto">
          <a:xfrm>
            <a:off x="1828800" y="3022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0499" name="AutoShape 14"/>
          <p:cNvCxnSpPr>
            <a:cxnSpLocks noChangeShapeType="1"/>
            <a:stCxn id="20497" idx="2"/>
            <a:endCxn id="20498" idx="0"/>
          </p:cNvCxnSpPr>
          <p:nvPr/>
        </p:nvCxnSpPr>
        <p:spPr bwMode="auto">
          <a:xfrm>
            <a:off x="2019300" y="2590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00" name="Rectangle 15"/>
          <p:cNvSpPr>
            <a:spLocks noChangeArrowheads="1"/>
          </p:cNvSpPr>
          <p:nvPr/>
        </p:nvSpPr>
        <p:spPr bwMode="auto">
          <a:xfrm>
            <a:off x="1828800" y="3759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0501" name="AutoShape 16"/>
          <p:cNvCxnSpPr>
            <a:cxnSpLocks noChangeShapeType="1"/>
            <a:stCxn id="20498" idx="2"/>
            <a:endCxn id="20500" idx="0"/>
          </p:cNvCxnSpPr>
          <p:nvPr/>
        </p:nvCxnSpPr>
        <p:spPr bwMode="auto">
          <a:xfrm>
            <a:off x="2019300" y="33274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02" name="Rectangle 17"/>
          <p:cNvSpPr>
            <a:spLocks noChangeArrowheads="1"/>
          </p:cNvSpPr>
          <p:nvPr/>
        </p:nvSpPr>
        <p:spPr bwMode="auto">
          <a:xfrm>
            <a:off x="1828800" y="4495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0503" name="AutoShape 18"/>
          <p:cNvCxnSpPr>
            <a:cxnSpLocks noChangeShapeType="1"/>
            <a:stCxn id="20500" idx="2"/>
            <a:endCxn id="20502" idx="0"/>
          </p:cNvCxnSpPr>
          <p:nvPr/>
        </p:nvCxnSpPr>
        <p:spPr bwMode="auto">
          <a:xfrm>
            <a:off x="2019300" y="4064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04" name="Line 19"/>
          <p:cNvSpPr>
            <a:spLocks noChangeShapeType="1"/>
          </p:cNvSpPr>
          <p:nvPr/>
        </p:nvSpPr>
        <p:spPr bwMode="auto">
          <a:xfrm>
            <a:off x="20193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More general case for </a:t>
            </a:r>
            <a:r>
              <a:rPr lang="en-US" smtClean="0">
                <a:latin typeface="Courier New" pitchFamily="49" charset="0"/>
              </a:rPr>
              <a:t>*x =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609600" y="2286000"/>
            <a:ext cx="8153400" cy="2819400"/>
            <a:chOff x="336" y="240"/>
            <a:chExt cx="5136" cy="1776"/>
          </a:xfrm>
        </p:grpSpPr>
        <p:sp>
          <p:nvSpPr>
            <p:cNvPr id="43012" name="AutoShape 3"/>
            <p:cNvSpPr>
              <a:spLocks noChangeArrowheads="1"/>
            </p:cNvSpPr>
            <p:nvPr/>
          </p:nvSpPr>
          <p:spPr bwMode="auto">
            <a:xfrm rot="-1826185">
              <a:off x="2400" y="1321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AutoShape 4"/>
            <p:cNvSpPr>
              <a:spLocks noChangeArrowheads="1"/>
            </p:cNvSpPr>
            <p:nvPr/>
          </p:nvSpPr>
          <p:spPr bwMode="auto">
            <a:xfrm rot="-1744350">
              <a:off x="2390" y="865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336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3015" name="Text Box 6"/>
            <p:cNvSpPr txBox="1">
              <a:spLocks noChangeArrowheads="1"/>
            </p:cNvSpPr>
            <p:nvPr/>
          </p:nvSpPr>
          <p:spPr bwMode="auto">
            <a:xfrm>
              <a:off x="1632" y="624"/>
              <a:ext cx="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pitchFamily="49" charset="0"/>
                </a:rPr>
                <a:t>*x = y</a:t>
              </a:r>
            </a:p>
          </p:txBody>
        </p:sp>
        <p:sp>
          <p:nvSpPr>
            <p:cNvPr id="43016" name="AutoShape 7"/>
            <p:cNvSpPr>
              <a:spLocks noChangeArrowheads="1"/>
            </p:cNvSpPr>
            <p:nvPr/>
          </p:nvSpPr>
          <p:spPr bwMode="auto">
            <a:xfrm>
              <a:off x="1728" y="960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8"/>
            <p:cNvSpPr>
              <a:spLocks noChangeArrowheads="1"/>
            </p:cNvSpPr>
            <p:nvPr/>
          </p:nvSpPr>
          <p:spPr bwMode="auto">
            <a:xfrm>
              <a:off x="336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18" name="AutoShape 9"/>
            <p:cNvCxnSpPr>
              <a:cxnSpLocks noChangeShapeType="1"/>
              <a:stCxn id="43014" idx="2"/>
              <a:endCxn id="43017" idx="0"/>
            </p:cNvCxnSpPr>
            <p:nvPr/>
          </p:nvCxnSpPr>
          <p:spPr bwMode="auto">
            <a:xfrm>
              <a:off x="456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19" name="Rectangle 10"/>
            <p:cNvSpPr>
              <a:spLocks noChangeArrowheads="1"/>
            </p:cNvSpPr>
            <p:nvPr/>
          </p:nvSpPr>
          <p:spPr bwMode="auto">
            <a:xfrm>
              <a:off x="336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20" name="AutoShape 11"/>
            <p:cNvCxnSpPr>
              <a:cxnSpLocks noChangeShapeType="1"/>
              <a:stCxn id="43017" idx="2"/>
              <a:endCxn id="43019" idx="0"/>
            </p:cNvCxnSpPr>
            <p:nvPr/>
          </p:nvCxnSpPr>
          <p:spPr bwMode="auto">
            <a:xfrm>
              <a:off x="456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1" name="Rectangle 12"/>
            <p:cNvSpPr>
              <a:spLocks noChangeArrowheads="1"/>
            </p:cNvSpPr>
            <p:nvPr/>
          </p:nvSpPr>
          <p:spPr bwMode="auto">
            <a:xfrm>
              <a:off x="336" y="16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22" name="AutoShape 13"/>
            <p:cNvCxnSpPr>
              <a:cxnSpLocks noChangeShapeType="1"/>
              <a:stCxn id="43019" idx="2"/>
              <a:endCxn id="43021" idx="0"/>
            </p:cNvCxnSpPr>
            <p:nvPr/>
          </p:nvCxnSpPr>
          <p:spPr bwMode="auto">
            <a:xfrm>
              <a:off x="456" y="13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3" name="Line 14"/>
            <p:cNvSpPr>
              <a:spLocks noChangeShapeType="1"/>
            </p:cNvSpPr>
            <p:nvPr/>
          </p:nvSpPr>
          <p:spPr bwMode="auto">
            <a:xfrm>
              <a:off x="456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Rectangle 15"/>
            <p:cNvSpPr>
              <a:spLocks noChangeArrowheads="1"/>
            </p:cNvSpPr>
            <p:nvPr/>
          </p:nvSpPr>
          <p:spPr bwMode="auto">
            <a:xfrm>
              <a:off x="1104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3025" name="Rectangle 16"/>
            <p:cNvSpPr>
              <a:spLocks noChangeArrowheads="1"/>
            </p:cNvSpPr>
            <p:nvPr/>
          </p:nvSpPr>
          <p:spPr bwMode="auto">
            <a:xfrm>
              <a:off x="1104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26" name="AutoShape 17"/>
            <p:cNvCxnSpPr>
              <a:cxnSpLocks noChangeShapeType="1"/>
              <a:stCxn id="43024" idx="2"/>
              <a:endCxn id="43025" idx="0"/>
            </p:cNvCxnSpPr>
            <p:nvPr/>
          </p:nvCxnSpPr>
          <p:spPr bwMode="auto">
            <a:xfrm>
              <a:off x="1224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7" name="Rectangle 18"/>
            <p:cNvSpPr>
              <a:spLocks noChangeArrowheads="1"/>
            </p:cNvSpPr>
            <p:nvPr/>
          </p:nvSpPr>
          <p:spPr bwMode="auto">
            <a:xfrm>
              <a:off x="1104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28" name="AutoShape 19"/>
            <p:cNvCxnSpPr>
              <a:cxnSpLocks noChangeShapeType="1"/>
              <a:stCxn id="43025" idx="2"/>
              <a:endCxn id="43027" idx="0"/>
            </p:cNvCxnSpPr>
            <p:nvPr/>
          </p:nvCxnSpPr>
          <p:spPr bwMode="auto">
            <a:xfrm>
              <a:off x="1224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9" name="Rectangle 20"/>
            <p:cNvSpPr>
              <a:spLocks noChangeArrowheads="1"/>
            </p:cNvSpPr>
            <p:nvPr/>
          </p:nvSpPr>
          <p:spPr bwMode="auto">
            <a:xfrm>
              <a:off x="1104" y="16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30" name="AutoShape 21"/>
            <p:cNvCxnSpPr>
              <a:cxnSpLocks noChangeShapeType="1"/>
              <a:stCxn id="43027" idx="2"/>
              <a:endCxn id="43029" idx="0"/>
            </p:cNvCxnSpPr>
            <p:nvPr/>
          </p:nvCxnSpPr>
          <p:spPr bwMode="auto">
            <a:xfrm>
              <a:off x="1224" y="13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31" name="Line 22"/>
            <p:cNvSpPr>
              <a:spLocks noChangeShapeType="1"/>
            </p:cNvSpPr>
            <p:nvPr/>
          </p:nvSpPr>
          <p:spPr bwMode="auto">
            <a:xfrm>
              <a:off x="1224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Rectangle 23"/>
            <p:cNvSpPr>
              <a:spLocks noChangeArrowheads="1"/>
            </p:cNvSpPr>
            <p:nvPr/>
          </p:nvSpPr>
          <p:spPr bwMode="auto">
            <a:xfrm>
              <a:off x="2536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3033" name="Rectangle 24"/>
            <p:cNvSpPr>
              <a:spLocks noChangeArrowheads="1"/>
            </p:cNvSpPr>
            <p:nvPr/>
          </p:nvSpPr>
          <p:spPr bwMode="auto">
            <a:xfrm>
              <a:off x="2536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34" name="AutoShape 25"/>
            <p:cNvCxnSpPr>
              <a:cxnSpLocks noChangeShapeType="1"/>
              <a:stCxn id="43032" idx="2"/>
              <a:endCxn id="43033" idx="0"/>
            </p:cNvCxnSpPr>
            <p:nvPr/>
          </p:nvCxnSpPr>
          <p:spPr bwMode="auto">
            <a:xfrm>
              <a:off x="2656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35" name="Rectangle 26"/>
            <p:cNvSpPr>
              <a:spLocks noChangeArrowheads="1"/>
            </p:cNvSpPr>
            <p:nvPr/>
          </p:nvSpPr>
          <p:spPr bwMode="auto">
            <a:xfrm>
              <a:off x="2536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36" name="AutoShape 27"/>
            <p:cNvCxnSpPr>
              <a:cxnSpLocks noChangeShapeType="1"/>
              <a:stCxn id="43033" idx="2"/>
              <a:endCxn id="43035" idx="0"/>
            </p:cNvCxnSpPr>
            <p:nvPr/>
          </p:nvCxnSpPr>
          <p:spPr bwMode="auto">
            <a:xfrm>
              <a:off x="2656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37" name="Rectangle 28"/>
            <p:cNvSpPr>
              <a:spLocks noChangeArrowheads="1"/>
            </p:cNvSpPr>
            <p:nvPr/>
          </p:nvSpPr>
          <p:spPr bwMode="auto">
            <a:xfrm>
              <a:off x="2536" y="16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38" name="AutoShape 29"/>
            <p:cNvCxnSpPr>
              <a:cxnSpLocks noChangeShapeType="1"/>
              <a:stCxn id="43035" idx="2"/>
              <a:endCxn id="43037" idx="0"/>
            </p:cNvCxnSpPr>
            <p:nvPr/>
          </p:nvCxnSpPr>
          <p:spPr bwMode="auto">
            <a:xfrm>
              <a:off x="2656" y="13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39" name="Line 30"/>
            <p:cNvSpPr>
              <a:spLocks noChangeShapeType="1"/>
            </p:cNvSpPr>
            <p:nvPr/>
          </p:nvSpPr>
          <p:spPr bwMode="auto">
            <a:xfrm>
              <a:off x="2656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Rectangle 31"/>
            <p:cNvSpPr>
              <a:spLocks noChangeArrowheads="1"/>
            </p:cNvSpPr>
            <p:nvPr/>
          </p:nvSpPr>
          <p:spPr bwMode="auto">
            <a:xfrm>
              <a:off x="3304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3041" name="Rectangle 32"/>
            <p:cNvSpPr>
              <a:spLocks noChangeArrowheads="1"/>
            </p:cNvSpPr>
            <p:nvPr/>
          </p:nvSpPr>
          <p:spPr bwMode="auto">
            <a:xfrm>
              <a:off x="3304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42" name="AutoShape 33"/>
            <p:cNvCxnSpPr>
              <a:cxnSpLocks noChangeShapeType="1"/>
              <a:stCxn id="43040" idx="2"/>
              <a:endCxn id="43041" idx="0"/>
            </p:cNvCxnSpPr>
            <p:nvPr/>
          </p:nvCxnSpPr>
          <p:spPr bwMode="auto">
            <a:xfrm>
              <a:off x="3424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43" name="Rectangle 34"/>
            <p:cNvSpPr>
              <a:spLocks noChangeArrowheads="1"/>
            </p:cNvSpPr>
            <p:nvPr/>
          </p:nvSpPr>
          <p:spPr bwMode="auto">
            <a:xfrm>
              <a:off x="3304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44" name="AutoShape 35"/>
            <p:cNvCxnSpPr>
              <a:cxnSpLocks noChangeShapeType="1"/>
              <a:stCxn id="43041" idx="2"/>
              <a:endCxn id="43043" idx="0"/>
            </p:cNvCxnSpPr>
            <p:nvPr/>
          </p:nvCxnSpPr>
          <p:spPr bwMode="auto">
            <a:xfrm>
              <a:off x="3424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45" name="Rectangle 36"/>
            <p:cNvSpPr>
              <a:spLocks noChangeArrowheads="1"/>
            </p:cNvSpPr>
            <p:nvPr/>
          </p:nvSpPr>
          <p:spPr bwMode="auto">
            <a:xfrm>
              <a:off x="3304" y="16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46" name="AutoShape 37"/>
            <p:cNvCxnSpPr>
              <a:cxnSpLocks noChangeShapeType="1"/>
              <a:stCxn id="43043" idx="2"/>
              <a:endCxn id="43045" idx="0"/>
            </p:cNvCxnSpPr>
            <p:nvPr/>
          </p:nvCxnSpPr>
          <p:spPr bwMode="auto">
            <a:xfrm>
              <a:off x="3424" y="13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47" name="Line 38"/>
            <p:cNvSpPr>
              <a:spLocks noChangeShapeType="1"/>
            </p:cNvSpPr>
            <p:nvPr/>
          </p:nvSpPr>
          <p:spPr bwMode="auto">
            <a:xfrm>
              <a:off x="3424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3048" name="AutoShape 39"/>
            <p:cNvCxnSpPr>
              <a:cxnSpLocks noChangeShapeType="1"/>
              <a:stCxn id="43033" idx="3"/>
              <a:endCxn id="43041" idx="1"/>
            </p:cNvCxnSpPr>
            <p:nvPr/>
          </p:nvCxnSpPr>
          <p:spPr bwMode="auto">
            <a:xfrm>
              <a:off x="2776" y="800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43049" name="Rectangle 40"/>
            <p:cNvSpPr>
              <a:spLocks noChangeArrowheads="1"/>
            </p:cNvSpPr>
            <p:nvPr/>
          </p:nvSpPr>
          <p:spPr bwMode="auto">
            <a:xfrm>
              <a:off x="4656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3050" name="Rectangle 41"/>
            <p:cNvSpPr>
              <a:spLocks noChangeArrowheads="1"/>
            </p:cNvSpPr>
            <p:nvPr/>
          </p:nvSpPr>
          <p:spPr bwMode="auto">
            <a:xfrm>
              <a:off x="4656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51" name="AutoShape 42"/>
            <p:cNvCxnSpPr>
              <a:cxnSpLocks noChangeShapeType="1"/>
              <a:stCxn id="43049" idx="2"/>
              <a:endCxn id="43050" idx="0"/>
            </p:cNvCxnSpPr>
            <p:nvPr/>
          </p:nvCxnSpPr>
          <p:spPr bwMode="auto">
            <a:xfrm>
              <a:off x="4776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52" name="Rectangle 43"/>
            <p:cNvSpPr>
              <a:spLocks noChangeArrowheads="1"/>
            </p:cNvSpPr>
            <p:nvPr/>
          </p:nvSpPr>
          <p:spPr bwMode="auto">
            <a:xfrm>
              <a:off x="4904" y="116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53" name="AutoShape 44"/>
            <p:cNvCxnSpPr>
              <a:cxnSpLocks noChangeShapeType="1"/>
              <a:stCxn id="43050" idx="2"/>
              <a:endCxn id="43052" idx="0"/>
            </p:cNvCxnSpPr>
            <p:nvPr/>
          </p:nvCxnSpPr>
          <p:spPr bwMode="auto">
            <a:xfrm>
              <a:off x="4776" y="896"/>
              <a:ext cx="248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54" name="Rectangle 45"/>
            <p:cNvSpPr>
              <a:spLocks noChangeArrowheads="1"/>
            </p:cNvSpPr>
            <p:nvPr/>
          </p:nvSpPr>
          <p:spPr bwMode="auto">
            <a:xfrm>
              <a:off x="4904" y="1632"/>
              <a:ext cx="240" cy="19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3055" name="AutoShape 46"/>
            <p:cNvCxnSpPr>
              <a:cxnSpLocks noChangeShapeType="1"/>
              <a:stCxn id="43052" idx="2"/>
              <a:endCxn id="43054" idx="0"/>
            </p:cNvCxnSpPr>
            <p:nvPr/>
          </p:nvCxnSpPr>
          <p:spPr bwMode="auto">
            <a:xfrm>
              <a:off x="5024" y="13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56" name="Line 47"/>
            <p:cNvSpPr>
              <a:spLocks noChangeShapeType="1"/>
            </p:cNvSpPr>
            <p:nvPr/>
          </p:nvSpPr>
          <p:spPr bwMode="auto">
            <a:xfrm>
              <a:off x="5024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Rectangle 48"/>
            <p:cNvSpPr>
              <a:spLocks noChangeArrowheads="1"/>
            </p:cNvSpPr>
            <p:nvPr/>
          </p:nvSpPr>
          <p:spPr bwMode="auto">
            <a:xfrm>
              <a:off x="5232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cxnSp>
          <p:nvCxnSpPr>
            <p:cNvPr id="43058" name="AutoShape 49"/>
            <p:cNvCxnSpPr>
              <a:cxnSpLocks noChangeShapeType="1"/>
              <a:stCxn id="43057" idx="2"/>
              <a:endCxn id="43052" idx="0"/>
            </p:cNvCxnSpPr>
            <p:nvPr/>
          </p:nvCxnSpPr>
          <p:spPr bwMode="auto">
            <a:xfrm flipH="1">
              <a:off x="5024" y="432"/>
              <a:ext cx="328" cy="7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59" name="AutoShape 50"/>
            <p:cNvSpPr>
              <a:spLocks noChangeArrowheads="1"/>
            </p:cNvSpPr>
            <p:nvPr/>
          </p:nvSpPr>
          <p:spPr bwMode="auto">
            <a:xfrm>
              <a:off x="3840" y="960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1" name="Rectangle 5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More general case for </a:t>
            </a:r>
            <a:r>
              <a:rPr lang="en-US" smtClean="0">
                <a:latin typeface="Courier New" pitchFamily="49" charset="0"/>
              </a:rPr>
              <a:t>*x =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0" name="Rectangle 2"/>
          <p:cNvSpPr>
            <a:spLocks noChangeArrowheads="1"/>
          </p:cNvSpPr>
          <p:nvPr/>
        </p:nvSpPr>
        <p:spPr bwMode="auto">
          <a:xfrm>
            <a:off x="533400" y="2057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21521" name="Text Box 3"/>
          <p:cNvSpPr txBox="1">
            <a:spLocks noChangeArrowheads="1"/>
          </p:cNvSpPr>
          <p:nvPr/>
        </p:nvSpPr>
        <p:spPr bwMode="auto">
          <a:xfrm>
            <a:off x="2590800" y="26670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x = *y</a:t>
            </a:r>
          </a:p>
        </p:txBody>
      </p:sp>
      <p:sp>
        <p:nvSpPr>
          <p:cNvPr id="21522" name="AutoShape 4"/>
          <p:cNvSpPr>
            <a:spLocks noChangeArrowheads="1"/>
          </p:cNvSpPr>
          <p:nvPr/>
        </p:nvSpPr>
        <p:spPr bwMode="auto">
          <a:xfrm>
            <a:off x="2743200" y="32004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5"/>
          <p:cNvSpPr>
            <a:spLocks noChangeArrowheads="1"/>
          </p:cNvSpPr>
          <p:nvPr/>
        </p:nvSpPr>
        <p:spPr bwMode="auto">
          <a:xfrm>
            <a:off x="533400" y="2794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1524" name="AutoShape 6"/>
          <p:cNvCxnSpPr>
            <a:cxnSpLocks noChangeShapeType="1"/>
            <a:stCxn id="21520" idx="2"/>
            <a:endCxn id="21523" idx="0"/>
          </p:cNvCxnSpPr>
          <p:nvPr/>
        </p:nvCxnSpPr>
        <p:spPr bwMode="auto">
          <a:xfrm>
            <a:off x="723900" y="23622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5" name="Rectangle 7"/>
          <p:cNvSpPr>
            <a:spLocks noChangeArrowheads="1"/>
          </p:cNvSpPr>
          <p:nvPr/>
        </p:nvSpPr>
        <p:spPr bwMode="auto">
          <a:xfrm>
            <a:off x="533400" y="3530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1526" name="AutoShape 8"/>
          <p:cNvCxnSpPr>
            <a:cxnSpLocks noChangeShapeType="1"/>
            <a:stCxn id="21523" idx="2"/>
            <a:endCxn id="21525" idx="0"/>
          </p:cNvCxnSpPr>
          <p:nvPr/>
        </p:nvCxnSpPr>
        <p:spPr bwMode="auto">
          <a:xfrm>
            <a:off x="723900" y="3098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7" name="Rectangle 9"/>
          <p:cNvSpPr>
            <a:spLocks noChangeArrowheads="1"/>
          </p:cNvSpPr>
          <p:nvPr/>
        </p:nvSpPr>
        <p:spPr bwMode="auto">
          <a:xfrm>
            <a:off x="533400" y="426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1528" name="AutoShape 10"/>
          <p:cNvCxnSpPr>
            <a:cxnSpLocks noChangeShapeType="1"/>
            <a:stCxn id="21525" idx="2"/>
            <a:endCxn id="21527" idx="0"/>
          </p:cNvCxnSpPr>
          <p:nvPr/>
        </p:nvCxnSpPr>
        <p:spPr bwMode="auto">
          <a:xfrm>
            <a:off x="723900" y="38354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9" name="Line 11"/>
          <p:cNvSpPr>
            <a:spLocks noChangeShapeType="1"/>
          </p:cNvSpPr>
          <p:nvPr/>
        </p:nvSpPr>
        <p:spPr bwMode="auto">
          <a:xfrm>
            <a:off x="7239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Rectangle 12"/>
          <p:cNvSpPr>
            <a:spLocks noChangeArrowheads="1"/>
          </p:cNvSpPr>
          <p:nvPr/>
        </p:nvSpPr>
        <p:spPr bwMode="auto">
          <a:xfrm>
            <a:off x="1752600" y="2057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21531" name="Rectangle 13"/>
          <p:cNvSpPr>
            <a:spLocks noChangeArrowheads="1"/>
          </p:cNvSpPr>
          <p:nvPr/>
        </p:nvSpPr>
        <p:spPr bwMode="auto">
          <a:xfrm>
            <a:off x="1752600" y="2794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1532" name="AutoShape 14"/>
          <p:cNvCxnSpPr>
            <a:cxnSpLocks noChangeShapeType="1"/>
            <a:stCxn id="21530" idx="2"/>
            <a:endCxn id="21531" idx="0"/>
          </p:cNvCxnSpPr>
          <p:nvPr/>
        </p:nvCxnSpPr>
        <p:spPr bwMode="auto">
          <a:xfrm>
            <a:off x="1943100" y="23622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33" name="Rectangle 15"/>
          <p:cNvSpPr>
            <a:spLocks noChangeArrowheads="1"/>
          </p:cNvSpPr>
          <p:nvPr/>
        </p:nvSpPr>
        <p:spPr bwMode="auto">
          <a:xfrm>
            <a:off x="1752600" y="3530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1534" name="AutoShape 16"/>
          <p:cNvCxnSpPr>
            <a:cxnSpLocks noChangeShapeType="1"/>
            <a:stCxn id="21531" idx="2"/>
            <a:endCxn id="21533" idx="0"/>
          </p:cNvCxnSpPr>
          <p:nvPr/>
        </p:nvCxnSpPr>
        <p:spPr bwMode="auto">
          <a:xfrm>
            <a:off x="1943100" y="3098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35" name="Rectangle 17"/>
          <p:cNvSpPr>
            <a:spLocks noChangeArrowheads="1"/>
          </p:cNvSpPr>
          <p:nvPr/>
        </p:nvSpPr>
        <p:spPr bwMode="auto">
          <a:xfrm>
            <a:off x="1752600" y="426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21536" name="AutoShape 18"/>
          <p:cNvCxnSpPr>
            <a:cxnSpLocks noChangeShapeType="1"/>
            <a:stCxn id="21533" idx="2"/>
            <a:endCxn id="21535" idx="0"/>
          </p:cNvCxnSpPr>
          <p:nvPr/>
        </p:nvCxnSpPr>
        <p:spPr bwMode="auto">
          <a:xfrm>
            <a:off x="1943100" y="38354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37" name="Line 19"/>
          <p:cNvSpPr>
            <a:spLocks noChangeShapeType="1"/>
          </p:cNvSpPr>
          <p:nvPr/>
        </p:nvSpPr>
        <p:spPr bwMode="auto">
          <a:xfrm>
            <a:off x="19431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Rectangle 20"/>
          <p:cNvSpPr>
            <a:spLocks noChangeArrowheads="1"/>
          </p:cNvSpPr>
          <p:nvPr/>
        </p:nvSpPr>
        <p:spPr bwMode="auto">
          <a:xfrm>
            <a:off x="533400" y="1524000"/>
            <a:ext cx="236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Handling: x = *y</a:t>
            </a:r>
          </a:p>
        </p:txBody>
      </p:sp>
      <p:sp>
        <p:nvSpPr>
          <p:cNvPr id="21539" name="Rectangle 21"/>
          <p:cNvSpPr>
            <a:spLocks noChangeArrowheads="1"/>
          </p:cNvSpPr>
          <p:nvPr/>
        </p:nvSpPr>
        <p:spPr bwMode="auto">
          <a:xfrm>
            <a:off x="381000" y="1371600"/>
            <a:ext cx="86106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533400" y="2057400"/>
            <a:ext cx="8153400" cy="2819400"/>
            <a:chOff x="336" y="2160"/>
            <a:chExt cx="5136" cy="1776"/>
          </a:xfrm>
        </p:grpSpPr>
        <p:sp>
          <p:nvSpPr>
            <p:cNvPr id="44038" name="AutoShape 3"/>
            <p:cNvSpPr>
              <a:spLocks noChangeArrowheads="1"/>
            </p:cNvSpPr>
            <p:nvPr/>
          </p:nvSpPr>
          <p:spPr bwMode="auto">
            <a:xfrm rot="1826185" flipH="1">
              <a:off x="2400" y="3241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9" name="AutoShape 4"/>
            <p:cNvSpPr>
              <a:spLocks noChangeArrowheads="1"/>
            </p:cNvSpPr>
            <p:nvPr/>
          </p:nvSpPr>
          <p:spPr bwMode="auto">
            <a:xfrm rot="1744350" flipH="1">
              <a:off x="2390" y="2785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5"/>
            <p:cNvSpPr>
              <a:spLocks noChangeArrowheads="1"/>
            </p:cNvSpPr>
            <p:nvPr/>
          </p:nvSpPr>
          <p:spPr bwMode="auto">
            <a:xfrm>
              <a:off x="336" y="21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4041" name="Text Box 6"/>
            <p:cNvSpPr txBox="1">
              <a:spLocks noChangeArrowheads="1"/>
            </p:cNvSpPr>
            <p:nvPr/>
          </p:nvSpPr>
          <p:spPr bwMode="auto">
            <a:xfrm>
              <a:off x="1632" y="2544"/>
              <a:ext cx="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pitchFamily="49" charset="0"/>
                </a:rPr>
                <a:t>x = *y</a:t>
              </a:r>
            </a:p>
          </p:txBody>
        </p:sp>
        <p:sp>
          <p:nvSpPr>
            <p:cNvPr id="44042" name="AutoShape 7"/>
            <p:cNvSpPr>
              <a:spLocks noChangeArrowheads="1"/>
            </p:cNvSpPr>
            <p:nvPr/>
          </p:nvSpPr>
          <p:spPr bwMode="auto">
            <a:xfrm>
              <a:off x="1728" y="2880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Rectangle 8"/>
            <p:cNvSpPr>
              <a:spLocks noChangeArrowheads="1"/>
            </p:cNvSpPr>
            <p:nvPr/>
          </p:nvSpPr>
          <p:spPr bwMode="auto">
            <a:xfrm>
              <a:off x="336" y="262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44" name="AutoShape 9"/>
            <p:cNvCxnSpPr>
              <a:cxnSpLocks noChangeShapeType="1"/>
              <a:stCxn id="44040" idx="2"/>
              <a:endCxn id="44043" idx="0"/>
            </p:cNvCxnSpPr>
            <p:nvPr/>
          </p:nvCxnSpPr>
          <p:spPr bwMode="auto">
            <a:xfrm>
              <a:off x="456" y="235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45" name="Rectangle 10"/>
            <p:cNvSpPr>
              <a:spLocks noChangeArrowheads="1"/>
            </p:cNvSpPr>
            <p:nvPr/>
          </p:nvSpPr>
          <p:spPr bwMode="auto">
            <a:xfrm>
              <a:off x="336" y="308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46" name="AutoShape 11"/>
            <p:cNvCxnSpPr>
              <a:cxnSpLocks noChangeShapeType="1"/>
              <a:stCxn id="44043" idx="2"/>
              <a:endCxn id="44045" idx="0"/>
            </p:cNvCxnSpPr>
            <p:nvPr/>
          </p:nvCxnSpPr>
          <p:spPr bwMode="auto">
            <a:xfrm>
              <a:off x="456" y="281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47" name="Rectangle 12"/>
            <p:cNvSpPr>
              <a:spLocks noChangeArrowheads="1"/>
            </p:cNvSpPr>
            <p:nvPr/>
          </p:nvSpPr>
          <p:spPr bwMode="auto">
            <a:xfrm>
              <a:off x="336" y="355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48" name="AutoShape 13"/>
            <p:cNvCxnSpPr>
              <a:cxnSpLocks noChangeShapeType="1"/>
              <a:stCxn id="44045" idx="2"/>
              <a:endCxn id="44047" idx="0"/>
            </p:cNvCxnSpPr>
            <p:nvPr/>
          </p:nvCxnSpPr>
          <p:spPr bwMode="auto">
            <a:xfrm>
              <a:off x="456" y="328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49" name="Line 14"/>
            <p:cNvSpPr>
              <a:spLocks noChangeShapeType="1"/>
            </p:cNvSpPr>
            <p:nvPr/>
          </p:nvSpPr>
          <p:spPr bwMode="auto">
            <a:xfrm>
              <a:off x="456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Rectangle 15"/>
            <p:cNvSpPr>
              <a:spLocks noChangeArrowheads="1"/>
            </p:cNvSpPr>
            <p:nvPr/>
          </p:nvSpPr>
          <p:spPr bwMode="auto">
            <a:xfrm>
              <a:off x="1104" y="21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4051" name="Rectangle 16"/>
            <p:cNvSpPr>
              <a:spLocks noChangeArrowheads="1"/>
            </p:cNvSpPr>
            <p:nvPr/>
          </p:nvSpPr>
          <p:spPr bwMode="auto">
            <a:xfrm>
              <a:off x="1104" y="262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52" name="AutoShape 17"/>
            <p:cNvCxnSpPr>
              <a:cxnSpLocks noChangeShapeType="1"/>
              <a:stCxn id="44050" idx="2"/>
              <a:endCxn id="44051" idx="0"/>
            </p:cNvCxnSpPr>
            <p:nvPr/>
          </p:nvCxnSpPr>
          <p:spPr bwMode="auto">
            <a:xfrm>
              <a:off x="1224" y="235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53" name="Rectangle 18"/>
            <p:cNvSpPr>
              <a:spLocks noChangeArrowheads="1"/>
            </p:cNvSpPr>
            <p:nvPr/>
          </p:nvSpPr>
          <p:spPr bwMode="auto">
            <a:xfrm>
              <a:off x="1104" y="308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54" name="AutoShape 19"/>
            <p:cNvCxnSpPr>
              <a:cxnSpLocks noChangeShapeType="1"/>
              <a:stCxn id="44051" idx="2"/>
              <a:endCxn id="44053" idx="0"/>
            </p:cNvCxnSpPr>
            <p:nvPr/>
          </p:nvCxnSpPr>
          <p:spPr bwMode="auto">
            <a:xfrm>
              <a:off x="1224" y="281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55" name="Rectangle 20"/>
            <p:cNvSpPr>
              <a:spLocks noChangeArrowheads="1"/>
            </p:cNvSpPr>
            <p:nvPr/>
          </p:nvSpPr>
          <p:spPr bwMode="auto">
            <a:xfrm>
              <a:off x="1104" y="355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56" name="AutoShape 21"/>
            <p:cNvCxnSpPr>
              <a:cxnSpLocks noChangeShapeType="1"/>
              <a:stCxn id="44053" idx="2"/>
              <a:endCxn id="44055" idx="0"/>
            </p:cNvCxnSpPr>
            <p:nvPr/>
          </p:nvCxnSpPr>
          <p:spPr bwMode="auto">
            <a:xfrm>
              <a:off x="1224" y="328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57" name="Line 22"/>
            <p:cNvSpPr>
              <a:spLocks noChangeShapeType="1"/>
            </p:cNvSpPr>
            <p:nvPr/>
          </p:nvSpPr>
          <p:spPr bwMode="auto">
            <a:xfrm>
              <a:off x="1224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Rectangle 23"/>
            <p:cNvSpPr>
              <a:spLocks noChangeArrowheads="1"/>
            </p:cNvSpPr>
            <p:nvPr/>
          </p:nvSpPr>
          <p:spPr bwMode="auto">
            <a:xfrm>
              <a:off x="2536" y="21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4059" name="Rectangle 24"/>
            <p:cNvSpPr>
              <a:spLocks noChangeArrowheads="1"/>
            </p:cNvSpPr>
            <p:nvPr/>
          </p:nvSpPr>
          <p:spPr bwMode="auto">
            <a:xfrm>
              <a:off x="2536" y="262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60" name="AutoShape 25"/>
            <p:cNvCxnSpPr>
              <a:cxnSpLocks noChangeShapeType="1"/>
              <a:stCxn id="44058" idx="2"/>
              <a:endCxn id="44059" idx="0"/>
            </p:cNvCxnSpPr>
            <p:nvPr/>
          </p:nvCxnSpPr>
          <p:spPr bwMode="auto">
            <a:xfrm>
              <a:off x="2656" y="235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61" name="Rectangle 26"/>
            <p:cNvSpPr>
              <a:spLocks noChangeArrowheads="1"/>
            </p:cNvSpPr>
            <p:nvPr/>
          </p:nvSpPr>
          <p:spPr bwMode="auto">
            <a:xfrm>
              <a:off x="2536" y="308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62" name="AutoShape 27"/>
            <p:cNvCxnSpPr>
              <a:cxnSpLocks noChangeShapeType="1"/>
              <a:stCxn id="44059" idx="2"/>
              <a:endCxn id="44061" idx="0"/>
            </p:cNvCxnSpPr>
            <p:nvPr/>
          </p:nvCxnSpPr>
          <p:spPr bwMode="auto">
            <a:xfrm>
              <a:off x="2656" y="281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63" name="Rectangle 28"/>
            <p:cNvSpPr>
              <a:spLocks noChangeArrowheads="1"/>
            </p:cNvSpPr>
            <p:nvPr/>
          </p:nvSpPr>
          <p:spPr bwMode="auto">
            <a:xfrm>
              <a:off x="2536" y="355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64" name="AutoShape 29"/>
            <p:cNvCxnSpPr>
              <a:cxnSpLocks noChangeShapeType="1"/>
              <a:stCxn id="44061" idx="2"/>
              <a:endCxn id="44063" idx="0"/>
            </p:cNvCxnSpPr>
            <p:nvPr/>
          </p:nvCxnSpPr>
          <p:spPr bwMode="auto">
            <a:xfrm>
              <a:off x="2656" y="328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65" name="Line 30"/>
            <p:cNvSpPr>
              <a:spLocks noChangeShapeType="1"/>
            </p:cNvSpPr>
            <p:nvPr/>
          </p:nvSpPr>
          <p:spPr bwMode="auto">
            <a:xfrm>
              <a:off x="2656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Rectangle 31"/>
            <p:cNvSpPr>
              <a:spLocks noChangeArrowheads="1"/>
            </p:cNvSpPr>
            <p:nvPr/>
          </p:nvSpPr>
          <p:spPr bwMode="auto">
            <a:xfrm>
              <a:off x="3304" y="21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4067" name="Rectangle 32"/>
            <p:cNvSpPr>
              <a:spLocks noChangeArrowheads="1"/>
            </p:cNvSpPr>
            <p:nvPr/>
          </p:nvSpPr>
          <p:spPr bwMode="auto">
            <a:xfrm>
              <a:off x="3304" y="262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68" name="AutoShape 33"/>
            <p:cNvCxnSpPr>
              <a:cxnSpLocks noChangeShapeType="1"/>
              <a:stCxn id="44066" idx="2"/>
              <a:endCxn id="44067" idx="0"/>
            </p:cNvCxnSpPr>
            <p:nvPr/>
          </p:nvCxnSpPr>
          <p:spPr bwMode="auto">
            <a:xfrm>
              <a:off x="3424" y="235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69" name="Rectangle 34"/>
            <p:cNvSpPr>
              <a:spLocks noChangeArrowheads="1"/>
            </p:cNvSpPr>
            <p:nvPr/>
          </p:nvSpPr>
          <p:spPr bwMode="auto">
            <a:xfrm>
              <a:off x="3304" y="308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70" name="AutoShape 35"/>
            <p:cNvCxnSpPr>
              <a:cxnSpLocks noChangeShapeType="1"/>
              <a:stCxn id="44067" idx="2"/>
              <a:endCxn id="44069" idx="0"/>
            </p:cNvCxnSpPr>
            <p:nvPr/>
          </p:nvCxnSpPr>
          <p:spPr bwMode="auto">
            <a:xfrm>
              <a:off x="3424" y="281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71" name="Rectangle 36"/>
            <p:cNvSpPr>
              <a:spLocks noChangeArrowheads="1"/>
            </p:cNvSpPr>
            <p:nvPr/>
          </p:nvSpPr>
          <p:spPr bwMode="auto">
            <a:xfrm>
              <a:off x="3304" y="355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72" name="AutoShape 37"/>
            <p:cNvCxnSpPr>
              <a:cxnSpLocks noChangeShapeType="1"/>
              <a:stCxn id="44069" idx="2"/>
              <a:endCxn id="44071" idx="0"/>
            </p:cNvCxnSpPr>
            <p:nvPr/>
          </p:nvCxnSpPr>
          <p:spPr bwMode="auto">
            <a:xfrm>
              <a:off x="3424" y="328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73" name="Line 38"/>
            <p:cNvSpPr>
              <a:spLocks noChangeShapeType="1"/>
            </p:cNvSpPr>
            <p:nvPr/>
          </p:nvSpPr>
          <p:spPr bwMode="auto">
            <a:xfrm>
              <a:off x="3424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4074" name="AutoShape 39"/>
            <p:cNvCxnSpPr>
              <a:cxnSpLocks noChangeShapeType="1"/>
              <a:stCxn id="44058" idx="3"/>
              <a:endCxn id="44069" idx="1"/>
            </p:cNvCxnSpPr>
            <p:nvPr/>
          </p:nvCxnSpPr>
          <p:spPr bwMode="auto">
            <a:xfrm>
              <a:off x="2776" y="2256"/>
              <a:ext cx="528" cy="9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44075" name="Rectangle 40"/>
            <p:cNvSpPr>
              <a:spLocks noChangeArrowheads="1"/>
            </p:cNvSpPr>
            <p:nvPr/>
          </p:nvSpPr>
          <p:spPr bwMode="auto">
            <a:xfrm>
              <a:off x="4656" y="21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4076" name="Rectangle 41"/>
            <p:cNvSpPr>
              <a:spLocks noChangeArrowheads="1"/>
            </p:cNvSpPr>
            <p:nvPr/>
          </p:nvSpPr>
          <p:spPr bwMode="auto">
            <a:xfrm>
              <a:off x="5232" y="262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77" name="AutoShape 42"/>
            <p:cNvCxnSpPr>
              <a:cxnSpLocks noChangeShapeType="1"/>
              <a:stCxn id="44075" idx="2"/>
              <a:endCxn id="44078" idx="0"/>
            </p:cNvCxnSpPr>
            <p:nvPr/>
          </p:nvCxnSpPr>
          <p:spPr bwMode="auto">
            <a:xfrm>
              <a:off x="4776" y="2352"/>
              <a:ext cx="248" cy="7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78" name="Rectangle 43"/>
            <p:cNvSpPr>
              <a:spLocks noChangeArrowheads="1"/>
            </p:cNvSpPr>
            <p:nvPr/>
          </p:nvSpPr>
          <p:spPr bwMode="auto">
            <a:xfrm>
              <a:off x="4904" y="308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79" name="AutoShape 44"/>
            <p:cNvCxnSpPr>
              <a:cxnSpLocks noChangeShapeType="1"/>
              <a:stCxn id="44076" idx="2"/>
              <a:endCxn id="44078" idx="0"/>
            </p:cNvCxnSpPr>
            <p:nvPr/>
          </p:nvCxnSpPr>
          <p:spPr bwMode="auto">
            <a:xfrm flipH="1">
              <a:off x="5024" y="2816"/>
              <a:ext cx="328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80" name="Rectangle 45"/>
            <p:cNvSpPr>
              <a:spLocks noChangeArrowheads="1"/>
            </p:cNvSpPr>
            <p:nvPr/>
          </p:nvSpPr>
          <p:spPr bwMode="auto">
            <a:xfrm>
              <a:off x="4904" y="3552"/>
              <a:ext cx="240" cy="19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4081" name="AutoShape 46"/>
            <p:cNvCxnSpPr>
              <a:cxnSpLocks noChangeShapeType="1"/>
              <a:stCxn id="44078" idx="2"/>
              <a:endCxn id="44080" idx="0"/>
            </p:cNvCxnSpPr>
            <p:nvPr/>
          </p:nvCxnSpPr>
          <p:spPr bwMode="auto">
            <a:xfrm>
              <a:off x="5024" y="328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82" name="Line 47"/>
            <p:cNvSpPr>
              <a:spLocks noChangeShapeType="1"/>
            </p:cNvSpPr>
            <p:nvPr/>
          </p:nvSpPr>
          <p:spPr bwMode="auto">
            <a:xfrm>
              <a:off x="5024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Rectangle 48"/>
            <p:cNvSpPr>
              <a:spLocks noChangeArrowheads="1"/>
            </p:cNvSpPr>
            <p:nvPr/>
          </p:nvSpPr>
          <p:spPr bwMode="auto">
            <a:xfrm>
              <a:off x="5232" y="21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cxnSp>
          <p:nvCxnSpPr>
            <p:cNvPr id="44084" name="AutoShape 49"/>
            <p:cNvCxnSpPr>
              <a:cxnSpLocks noChangeShapeType="1"/>
              <a:stCxn id="44083" idx="2"/>
              <a:endCxn id="44076" idx="0"/>
            </p:cNvCxnSpPr>
            <p:nvPr/>
          </p:nvCxnSpPr>
          <p:spPr bwMode="auto">
            <a:xfrm>
              <a:off x="5352" y="235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085" name="AutoShape 50"/>
            <p:cNvSpPr>
              <a:spLocks noChangeArrowheads="1"/>
            </p:cNvSpPr>
            <p:nvPr/>
          </p:nvSpPr>
          <p:spPr bwMode="auto">
            <a:xfrm>
              <a:off x="3840" y="2880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5" name="Rectangle 51"/>
          <p:cNvSpPr>
            <a:spLocks noChangeArrowheads="1"/>
          </p:cNvSpPr>
          <p:nvPr/>
        </p:nvSpPr>
        <p:spPr bwMode="auto">
          <a:xfrm>
            <a:off x="533400" y="1524000"/>
            <a:ext cx="236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Handling: x = *y</a:t>
            </a:r>
          </a:p>
        </p:txBody>
      </p:sp>
      <p:sp>
        <p:nvSpPr>
          <p:cNvPr id="44036" name="Rectangle 52"/>
          <p:cNvSpPr>
            <a:spLocks noChangeArrowheads="1"/>
          </p:cNvSpPr>
          <p:nvPr/>
        </p:nvSpPr>
        <p:spPr bwMode="auto">
          <a:xfrm>
            <a:off x="381000" y="1371600"/>
            <a:ext cx="86106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3"/>
          <p:cNvSpPr>
            <a:spLocks noChangeArrowheads="1"/>
          </p:cNvSpPr>
          <p:nvPr/>
        </p:nvSpPr>
        <p:spPr bwMode="auto">
          <a:xfrm>
            <a:off x="381000" y="990600"/>
            <a:ext cx="838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1000" y="990600"/>
            <a:ext cx="838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09600" y="990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790825" y="1371600"/>
            <a:ext cx="86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x = y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819400" y="19050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09600" y="172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63" name="AutoShape 7"/>
          <p:cNvCxnSpPr>
            <a:cxnSpLocks noChangeShapeType="1"/>
            <a:stCxn id="45059" idx="2"/>
            <a:endCxn id="45062" idx="0"/>
          </p:cNvCxnSpPr>
          <p:nvPr/>
        </p:nvCxnSpPr>
        <p:spPr bwMode="auto">
          <a:xfrm>
            <a:off x="800100" y="12954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09600" y="2463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65" name="AutoShape 9"/>
          <p:cNvCxnSpPr>
            <a:cxnSpLocks noChangeShapeType="1"/>
            <a:stCxn id="45062" idx="2"/>
            <a:endCxn id="45064" idx="0"/>
          </p:cNvCxnSpPr>
          <p:nvPr/>
        </p:nvCxnSpPr>
        <p:spPr bwMode="auto">
          <a:xfrm>
            <a:off x="800100" y="2032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812800" y="2755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828800" y="990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828800" y="1727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69" name="AutoShape 13"/>
          <p:cNvCxnSpPr>
            <a:cxnSpLocks noChangeShapeType="1"/>
            <a:stCxn id="45067" idx="2"/>
            <a:endCxn id="45068" idx="0"/>
          </p:cNvCxnSpPr>
          <p:nvPr/>
        </p:nvCxnSpPr>
        <p:spPr bwMode="auto">
          <a:xfrm>
            <a:off x="2019300" y="12954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828800" y="2463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71" name="AutoShape 15"/>
          <p:cNvCxnSpPr>
            <a:cxnSpLocks noChangeShapeType="1"/>
            <a:stCxn id="45068" idx="2"/>
            <a:endCxn id="45070" idx="0"/>
          </p:cNvCxnSpPr>
          <p:nvPr/>
        </p:nvCxnSpPr>
        <p:spPr bwMode="auto">
          <a:xfrm>
            <a:off x="2019300" y="2032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019300" y="2781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2819400" y="43815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x = &amp;y</a:t>
            </a: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2971800" y="49149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762000" y="40767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x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762000" y="48133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77" name="AutoShape 21"/>
          <p:cNvCxnSpPr>
            <a:cxnSpLocks noChangeShapeType="1"/>
            <a:stCxn id="45075" idx="2"/>
            <a:endCxn id="45076" idx="0"/>
          </p:cNvCxnSpPr>
          <p:nvPr/>
        </p:nvCxnSpPr>
        <p:spPr bwMode="auto">
          <a:xfrm>
            <a:off x="952500" y="43815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762000" y="55499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79" name="AutoShape 23"/>
          <p:cNvCxnSpPr>
            <a:cxnSpLocks noChangeShapeType="1"/>
            <a:stCxn id="45076" idx="2"/>
            <a:endCxn id="45078" idx="0"/>
          </p:cNvCxnSpPr>
          <p:nvPr/>
        </p:nvCxnSpPr>
        <p:spPr bwMode="auto">
          <a:xfrm>
            <a:off x="952500" y="51181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965200" y="584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1981200" y="40767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Courier New" pitchFamily="49" charset="0"/>
              </a:rPr>
              <a:t>y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1981200" y="48133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83" name="AutoShape 27"/>
          <p:cNvCxnSpPr>
            <a:cxnSpLocks noChangeShapeType="1"/>
            <a:stCxn id="45081" idx="2"/>
            <a:endCxn id="45082" idx="0"/>
          </p:cNvCxnSpPr>
          <p:nvPr/>
        </p:nvCxnSpPr>
        <p:spPr bwMode="auto">
          <a:xfrm>
            <a:off x="2171700" y="43815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1981200" y="55499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latin typeface="Courier New" pitchFamily="49" charset="0"/>
            </a:endParaRPr>
          </a:p>
        </p:txBody>
      </p:sp>
      <p:cxnSp>
        <p:nvCxnSpPr>
          <p:cNvPr id="45085" name="AutoShape 29"/>
          <p:cNvCxnSpPr>
            <a:cxnSpLocks noChangeShapeType="1"/>
            <a:stCxn id="45082" idx="2"/>
            <a:endCxn id="45084" idx="0"/>
          </p:cNvCxnSpPr>
          <p:nvPr/>
        </p:nvCxnSpPr>
        <p:spPr bwMode="auto">
          <a:xfrm>
            <a:off x="2171700" y="51181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21717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33400" y="457200"/>
            <a:ext cx="496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Handling: x = y (what about y = x?)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381000" y="304800"/>
            <a:ext cx="8610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381000" y="3429000"/>
            <a:ext cx="8610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609600" y="3505200"/>
            <a:ext cx="236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Handling: x = &amp;y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1000" y="990600"/>
            <a:ext cx="838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609600" y="990600"/>
            <a:ext cx="8153400" cy="2108200"/>
            <a:chOff x="336" y="240"/>
            <a:chExt cx="5136" cy="1328"/>
          </a:xfrm>
        </p:grpSpPr>
        <p:sp>
          <p:nvSpPr>
            <p:cNvPr id="46127" name="AutoShape 4"/>
            <p:cNvSpPr>
              <a:spLocks noChangeArrowheads="1"/>
            </p:cNvSpPr>
            <p:nvPr/>
          </p:nvSpPr>
          <p:spPr bwMode="auto">
            <a:xfrm>
              <a:off x="2400" y="1104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8" name="AutoShape 5"/>
            <p:cNvSpPr>
              <a:spLocks noChangeArrowheads="1"/>
            </p:cNvSpPr>
            <p:nvPr/>
          </p:nvSpPr>
          <p:spPr bwMode="auto">
            <a:xfrm>
              <a:off x="2400" y="624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6"/>
            <p:cNvSpPr>
              <a:spLocks noChangeArrowheads="1"/>
            </p:cNvSpPr>
            <p:nvPr/>
          </p:nvSpPr>
          <p:spPr bwMode="auto">
            <a:xfrm>
              <a:off x="336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6130" name="Text Box 7"/>
            <p:cNvSpPr txBox="1">
              <a:spLocks noChangeArrowheads="1"/>
            </p:cNvSpPr>
            <p:nvPr/>
          </p:nvSpPr>
          <p:spPr bwMode="auto">
            <a:xfrm>
              <a:off x="1710" y="480"/>
              <a:ext cx="5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pitchFamily="49" charset="0"/>
                </a:rPr>
                <a:t>x = y</a:t>
              </a:r>
            </a:p>
          </p:txBody>
        </p:sp>
        <p:sp>
          <p:nvSpPr>
            <p:cNvPr id="46131" name="AutoShape 8"/>
            <p:cNvSpPr>
              <a:spLocks noChangeArrowheads="1"/>
            </p:cNvSpPr>
            <p:nvPr/>
          </p:nvSpPr>
          <p:spPr bwMode="auto">
            <a:xfrm>
              <a:off x="1728" y="81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9"/>
            <p:cNvSpPr>
              <a:spLocks noChangeArrowheads="1"/>
            </p:cNvSpPr>
            <p:nvPr/>
          </p:nvSpPr>
          <p:spPr bwMode="auto">
            <a:xfrm>
              <a:off x="336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33" name="AutoShape 10"/>
            <p:cNvCxnSpPr>
              <a:cxnSpLocks noChangeShapeType="1"/>
              <a:stCxn id="46129" idx="2"/>
              <a:endCxn id="46132" idx="0"/>
            </p:cNvCxnSpPr>
            <p:nvPr/>
          </p:nvCxnSpPr>
          <p:spPr bwMode="auto">
            <a:xfrm>
              <a:off x="456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34" name="Rectangle 11"/>
            <p:cNvSpPr>
              <a:spLocks noChangeArrowheads="1"/>
            </p:cNvSpPr>
            <p:nvPr/>
          </p:nvSpPr>
          <p:spPr bwMode="auto">
            <a:xfrm>
              <a:off x="336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35" name="AutoShape 12"/>
            <p:cNvCxnSpPr>
              <a:cxnSpLocks noChangeShapeType="1"/>
              <a:stCxn id="46132" idx="2"/>
              <a:endCxn id="46134" idx="0"/>
            </p:cNvCxnSpPr>
            <p:nvPr/>
          </p:nvCxnSpPr>
          <p:spPr bwMode="auto">
            <a:xfrm>
              <a:off x="456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36" name="Line 13"/>
            <p:cNvSpPr>
              <a:spLocks noChangeShapeType="1"/>
            </p:cNvSpPr>
            <p:nvPr/>
          </p:nvSpPr>
          <p:spPr bwMode="auto">
            <a:xfrm>
              <a:off x="464" y="13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Rectangle 14"/>
            <p:cNvSpPr>
              <a:spLocks noChangeArrowheads="1"/>
            </p:cNvSpPr>
            <p:nvPr/>
          </p:nvSpPr>
          <p:spPr bwMode="auto">
            <a:xfrm>
              <a:off x="1104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6138" name="Rectangle 15"/>
            <p:cNvSpPr>
              <a:spLocks noChangeArrowheads="1"/>
            </p:cNvSpPr>
            <p:nvPr/>
          </p:nvSpPr>
          <p:spPr bwMode="auto">
            <a:xfrm>
              <a:off x="1104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39" name="AutoShape 16"/>
            <p:cNvCxnSpPr>
              <a:cxnSpLocks noChangeShapeType="1"/>
              <a:stCxn id="46137" idx="2"/>
              <a:endCxn id="46138" idx="0"/>
            </p:cNvCxnSpPr>
            <p:nvPr/>
          </p:nvCxnSpPr>
          <p:spPr bwMode="auto">
            <a:xfrm>
              <a:off x="1224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40" name="Rectangle 17"/>
            <p:cNvSpPr>
              <a:spLocks noChangeArrowheads="1"/>
            </p:cNvSpPr>
            <p:nvPr/>
          </p:nvSpPr>
          <p:spPr bwMode="auto">
            <a:xfrm>
              <a:off x="1104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41" name="AutoShape 18"/>
            <p:cNvCxnSpPr>
              <a:cxnSpLocks noChangeShapeType="1"/>
              <a:stCxn id="46138" idx="2"/>
              <a:endCxn id="46140" idx="0"/>
            </p:cNvCxnSpPr>
            <p:nvPr/>
          </p:nvCxnSpPr>
          <p:spPr bwMode="auto">
            <a:xfrm>
              <a:off x="1224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42" name="Line 19"/>
            <p:cNvSpPr>
              <a:spLocks noChangeShapeType="1"/>
            </p:cNvSpPr>
            <p:nvPr/>
          </p:nvSpPr>
          <p:spPr bwMode="auto">
            <a:xfrm>
              <a:off x="1224" y="13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Rectangle 20"/>
            <p:cNvSpPr>
              <a:spLocks noChangeArrowheads="1"/>
            </p:cNvSpPr>
            <p:nvPr/>
          </p:nvSpPr>
          <p:spPr bwMode="auto">
            <a:xfrm>
              <a:off x="2536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6144" name="Rectangle 21"/>
            <p:cNvSpPr>
              <a:spLocks noChangeArrowheads="1"/>
            </p:cNvSpPr>
            <p:nvPr/>
          </p:nvSpPr>
          <p:spPr bwMode="auto">
            <a:xfrm>
              <a:off x="2536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45" name="AutoShape 22"/>
            <p:cNvCxnSpPr>
              <a:cxnSpLocks noChangeShapeType="1"/>
              <a:stCxn id="46143" idx="2"/>
              <a:endCxn id="46144" idx="0"/>
            </p:cNvCxnSpPr>
            <p:nvPr/>
          </p:nvCxnSpPr>
          <p:spPr bwMode="auto">
            <a:xfrm>
              <a:off x="2656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46" name="Rectangle 23"/>
            <p:cNvSpPr>
              <a:spLocks noChangeArrowheads="1"/>
            </p:cNvSpPr>
            <p:nvPr/>
          </p:nvSpPr>
          <p:spPr bwMode="auto">
            <a:xfrm>
              <a:off x="2536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47" name="AutoShape 24"/>
            <p:cNvCxnSpPr>
              <a:cxnSpLocks noChangeShapeType="1"/>
              <a:stCxn id="46144" idx="2"/>
              <a:endCxn id="46146" idx="0"/>
            </p:cNvCxnSpPr>
            <p:nvPr/>
          </p:nvCxnSpPr>
          <p:spPr bwMode="auto">
            <a:xfrm>
              <a:off x="2656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48" name="Line 25"/>
            <p:cNvSpPr>
              <a:spLocks noChangeShapeType="1"/>
            </p:cNvSpPr>
            <p:nvPr/>
          </p:nvSpPr>
          <p:spPr bwMode="auto">
            <a:xfrm>
              <a:off x="2656" y="1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Rectangle 26"/>
            <p:cNvSpPr>
              <a:spLocks noChangeArrowheads="1"/>
            </p:cNvSpPr>
            <p:nvPr/>
          </p:nvSpPr>
          <p:spPr bwMode="auto">
            <a:xfrm>
              <a:off x="3304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6150" name="Rectangle 27"/>
            <p:cNvSpPr>
              <a:spLocks noChangeArrowheads="1"/>
            </p:cNvSpPr>
            <p:nvPr/>
          </p:nvSpPr>
          <p:spPr bwMode="auto">
            <a:xfrm>
              <a:off x="3304" y="70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51" name="AutoShape 28"/>
            <p:cNvCxnSpPr>
              <a:cxnSpLocks noChangeShapeType="1"/>
              <a:stCxn id="46149" idx="2"/>
              <a:endCxn id="46150" idx="0"/>
            </p:cNvCxnSpPr>
            <p:nvPr/>
          </p:nvCxnSpPr>
          <p:spPr bwMode="auto">
            <a:xfrm>
              <a:off x="3424" y="43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52" name="Rectangle 29"/>
            <p:cNvSpPr>
              <a:spLocks noChangeArrowheads="1"/>
            </p:cNvSpPr>
            <p:nvPr/>
          </p:nvSpPr>
          <p:spPr bwMode="auto">
            <a:xfrm>
              <a:off x="3304" y="1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53" name="AutoShape 30"/>
            <p:cNvCxnSpPr>
              <a:cxnSpLocks noChangeShapeType="1"/>
              <a:stCxn id="46150" idx="2"/>
              <a:endCxn id="46152" idx="0"/>
            </p:cNvCxnSpPr>
            <p:nvPr/>
          </p:nvCxnSpPr>
          <p:spPr bwMode="auto">
            <a:xfrm>
              <a:off x="3424" y="8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54" name="Line 31"/>
            <p:cNvSpPr>
              <a:spLocks noChangeShapeType="1"/>
            </p:cNvSpPr>
            <p:nvPr/>
          </p:nvSpPr>
          <p:spPr bwMode="auto">
            <a:xfrm>
              <a:off x="3424" y="1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6155" name="AutoShape 32"/>
            <p:cNvCxnSpPr>
              <a:cxnSpLocks noChangeShapeType="1"/>
              <a:stCxn id="46143" idx="3"/>
              <a:endCxn id="46150" idx="1"/>
            </p:cNvCxnSpPr>
            <p:nvPr/>
          </p:nvCxnSpPr>
          <p:spPr bwMode="auto">
            <a:xfrm>
              <a:off x="2776" y="336"/>
              <a:ext cx="528" cy="4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46156" name="Rectangle 33"/>
            <p:cNvSpPr>
              <a:spLocks noChangeArrowheads="1"/>
            </p:cNvSpPr>
            <p:nvPr/>
          </p:nvSpPr>
          <p:spPr bwMode="auto">
            <a:xfrm>
              <a:off x="4656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cxnSp>
          <p:nvCxnSpPr>
            <p:cNvPr id="46157" name="AutoShape 34"/>
            <p:cNvCxnSpPr>
              <a:cxnSpLocks noChangeShapeType="1"/>
              <a:stCxn id="46156" idx="2"/>
              <a:endCxn id="46158" idx="0"/>
            </p:cNvCxnSpPr>
            <p:nvPr/>
          </p:nvCxnSpPr>
          <p:spPr bwMode="auto">
            <a:xfrm>
              <a:off x="4776" y="432"/>
              <a:ext cx="28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58" name="Rectangle 35"/>
            <p:cNvSpPr>
              <a:spLocks noChangeArrowheads="1"/>
            </p:cNvSpPr>
            <p:nvPr/>
          </p:nvSpPr>
          <p:spPr bwMode="auto">
            <a:xfrm>
              <a:off x="4944" y="72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46159" name="Rectangle 36"/>
            <p:cNvSpPr>
              <a:spLocks noChangeArrowheads="1"/>
            </p:cNvSpPr>
            <p:nvPr/>
          </p:nvSpPr>
          <p:spPr bwMode="auto">
            <a:xfrm>
              <a:off x="4944" y="1184"/>
              <a:ext cx="240" cy="19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60" name="AutoShape 37"/>
            <p:cNvCxnSpPr>
              <a:cxnSpLocks noChangeShapeType="1"/>
              <a:stCxn id="46158" idx="2"/>
              <a:endCxn id="46159" idx="0"/>
            </p:cNvCxnSpPr>
            <p:nvPr/>
          </p:nvCxnSpPr>
          <p:spPr bwMode="auto">
            <a:xfrm>
              <a:off x="5064" y="91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61" name="Line 38"/>
            <p:cNvSpPr>
              <a:spLocks noChangeShapeType="1"/>
            </p:cNvSpPr>
            <p:nvPr/>
          </p:nvSpPr>
          <p:spPr bwMode="auto">
            <a:xfrm>
              <a:off x="5064" y="13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2" name="Rectangle 39"/>
            <p:cNvSpPr>
              <a:spLocks noChangeArrowheads="1"/>
            </p:cNvSpPr>
            <p:nvPr/>
          </p:nvSpPr>
          <p:spPr bwMode="auto">
            <a:xfrm>
              <a:off x="5232" y="24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cxnSp>
          <p:nvCxnSpPr>
            <p:cNvPr id="46163" name="AutoShape 40"/>
            <p:cNvCxnSpPr>
              <a:cxnSpLocks noChangeShapeType="1"/>
              <a:stCxn id="46162" idx="2"/>
              <a:endCxn id="46158" idx="0"/>
            </p:cNvCxnSpPr>
            <p:nvPr/>
          </p:nvCxnSpPr>
          <p:spPr bwMode="auto">
            <a:xfrm flipH="1">
              <a:off x="5064" y="432"/>
              <a:ext cx="28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64" name="AutoShape 41"/>
            <p:cNvSpPr>
              <a:spLocks noChangeArrowheads="1"/>
            </p:cNvSpPr>
            <p:nvPr/>
          </p:nvSpPr>
          <p:spPr bwMode="auto">
            <a:xfrm>
              <a:off x="3840" y="81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84" name="Group 42"/>
          <p:cNvGrpSpPr>
            <a:grpSpLocks/>
          </p:cNvGrpSpPr>
          <p:nvPr/>
        </p:nvGrpSpPr>
        <p:grpSpPr bwMode="auto">
          <a:xfrm>
            <a:off x="762000" y="4076700"/>
            <a:ext cx="7239000" cy="2095500"/>
            <a:chOff x="336" y="1968"/>
            <a:chExt cx="4560" cy="1320"/>
          </a:xfrm>
        </p:grpSpPr>
        <p:sp>
          <p:nvSpPr>
            <p:cNvPr id="46091" name="AutoShape 43"/>
            <p:cNvSpPr>
              <a:spLocks noChangeArrowheads="1"/>
            </p:cNvSpPr>
            <p:nvPr/>
          </p:nvSpPr>
          <p:spPr bwMode="auto">
            <a:xfrm rot="-1826185">
              <a:off x="2400" y="2585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AutoShape 44"/>
            <p:cNvSpPr>
              <a:spLocks noChangeArrowheads="1"/>
            </p:cNvSpPr>
            <p:nvPr/>
          </p:nvSpPr>
          <p:spPr bwMode="auto">
            <a:xfrm rot="-1744350">
              <a:off x="2390" y="2129"/>
              <a:ext cx="1296" cy="335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Text Box 45"/>
            <p:cNvSpPr txBox="1">
              <a:spLocks noChangeArrowheads="1"/>
            </p:cNvSpPr>
            <p:nvPr/>
          </p:nvSpPr>
          <p:spPr bwMode="auto">
            <a:xfrm>
              <a:off x="1632" y="2160"/>
              <a:ext cx="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pitchFamily="49" charset="0"/>
                </a:rPr>
                <a:t>x = &amp;y</a:t>
              </a:r>
            </a:p>
          </p:txBody>
        </p:sp>
        <p:sp>
          <p:nvSpPr>
            <p:cNvPr id="46094" name="AutoShape 46"/>
            <p:cNvSpPr>
              <a:spLocks noChangeArrowheads="1"/>
            </p:cNvSpPr>
            <p:nvPr/>
          </p:nvSpPr>
          <p:spPr bwMode="auto">
            <a:xfrm>
              <a:off x="1728" y="249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47"/>
            <p:cNvSpPr>
              <a:spLocks noChangeArrowheads="1"/>
            </p:cNvSpPr>
            <p:nvPr/>
          </p:nvSpPr>
          <p:spPr bwMode="auto">
            <a:xfrm>
              <a:off x="2536" y="19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6096" name="Rectangle 48"/>
            <p:cNvSpPr>
              <a:spLocks noChangeArrowheads="1"/>
            </p:cNvSpPr>
            <p:nvPr/>
          </p:nvSpPr>
          <p:spPr bwMode="auto">
            <a:xfrm>
              <a:off x="2536" y="24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097" name="AutoShape 49"/>
            <p:cNvCxnSpPr>
              <a:cxnSpLocks noChangeShapeType="1"/>
              <a:stCxn id="46095" idx="2"/>
              <a:endCxn id="46096" idx="0"/>
            </p:cNvCxnSpPr>
            <p:nvPr/>
          </p:nvCxnSpPr>
          <p:spPr bwMode="auto">
            <a:xfrm>
              <a:off x="2656" y="21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098" name="Rectangle 50"/>
            <p:cNvSpPr>
              <a:spLocks noChangeArrowheads="1"/>
            </p:cNvSpPr>
            <p:nvPr/>
          </p:nvSpPr>
          <p:spPr bwMode="auto">
            <a:xfrm>
              <a:off x="2536" y="289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099" name="AutoShape 51"/>
            <p:cNvCxnSpPr>
              <a:cxnSpLocks noChangeShapeType="1"/>
              <a:stCxn id="46096" idx="2"/>
              <a:endCxn id="46098" idx="0"/>
            </p:cNvCxnSpPr>
            <p:nvPr/>
          </p:nvCxnSpPr>
          <p:spPr bwMode="auto">
            <a:xfrm>
              <a:off x="2656" y="2624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00" name="Line 52"/>
            <p:cNvSpPr>
              <a:spLocks noChangeShapeType="1"/>
            </p:cNvSpPr>
            <p:nvPr/>
          </p:nvSpPr>
          <p:spPr bwMode="auto">
            <a:xfrm>
              <a:off x="2656" y="30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Rectangle 53"/>
            <p:cNvSpPr>
              <a:spLocks noChangeArrowheads="1"/>
            </p:cNvSpPr>
            <p:nvPr/>
          </p:nvSpPr>
          <p:spPr bwMode="auto">
            <a:xfrm>
              <a:off x="3304" y="19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6102" name="Rectangle 54"/>
            <p:cNvSpPr>
              <a:spLocks noChangeArrowheads="1"/>
            </p:cNvSpPr>
            <p:nvPr/>
          </p:nvSpPr>
          <p:spPr bwMode="auto">
            <a:xfrm>
              <a:off x="3304" y="24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03" name="AutoShape 55"/>
            <p:cNvCxnSpPr>
              <a:cxnSpLocks noChangeShapeType="1"/>
              <a:stCxn id="46101" idx="2"/>
              <a:endCxn id="46102" idx="0"/>
            </p:cNvCxnSpPr>
            <p:nvPr/>
          </p:nvCxnSpPr>
          <p:spPr bwMode="auto">
            <a:xfrm>
              <a:off x="3424" y="21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04" name="Rectangle 56"/>
            <p:cNvSpPr>
              <a:spLocks noChangeArrowheads="1"/>
            </p:cNvSpPr>
            <p:nvPr/>
          </p:nvSpPr>
          <p:spPr bwMode="auto">
            <a:xfrm>
              <a:off x="3304" y="289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05" name="AutoShape 57"/>
            <p:cNvCxnSpPr>
              <a:cxnSpLocks noChangeShapeType="1"/>
              <a:stCxn id="46102" idx="2"/>
              <a:endCxn id="46104" idx="0"/>
            </p:cNvCxnSpPr>
            <p:nvPr/>
          </p:nvCxnSpPr>
          <p:spPr bwMode="auto">
            <a:xfrm>
              <a:off x="3424" y="2624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06" name="Line 58"/>
            <p:cNvSpPr>
              <a:spLocks noChangeShapeType="1"/>
            </p:cNvSpPr>
            <p:nvPr/>
          </p:nvSpPr>
          <p:spPr bwMode="auto">
            <a:xfrm>
              <a:off x="3424" y="30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6107" name="AutoShape 59"/>
            <p:cNvCxnSpPr>
              <a:cxnSpLocks noChangeShapeType="1"/>
              <a:stCxn id="46095" idx="3"/>
              <a:endCxn id="46101" idx="1"/>
            </p:cNvCxnSpPr>
            <p:nvPr/>
          </p:nvCxnSpPr>
          <p:spPr bwMode="auto">
            <a:xfrm>
              <a:off x="2776" y="2064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46108" name="Rectangle 60"/>
            <p:cNvSpPr>
              <a:spLocks noChangeArrowheads="1"/>
            </p:cNvSpPr>
            <p:nvPr/>
          </p:nvSpPr>
          <p:spPr bwMode="auto">
            <a:xfrm>
              <a:off x="4656" y="19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cxnSp>
          <p:nvCxnSpPr>
            <p:cNvPr id="46109" name="AutoShape 61"/>
            <p:cNvCxnSpPr>
              <a:cxnSpLocks noChangeShapeType="1"/>
              <a:stCxn id="46108" idx="2"/>
              <a:endCxn id="46110" idx="0"/>
            </p:cNvCxnSpPr>
            <p:nvPr/>
          </p:nvCxnSpPr>
          <p:spPr bwMode="auto">
            <a:xfrm>
              <a:off x="4776" y="216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10" name="Rectangle 62"/>
            <p:cNvSpPr>
              <a:spLocks noChangeArrowheads="1"/>
            </p:cNvSpPr>
            <p:nvPr/>
          </p:nvSpPr>
          <p:spPr bwMode="auto">
            <a:xfrm>
              <a:off x="4656" y="235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y,…</a:t>
              </a:r>
            </a:p>
          </p:txBody>
        </p:sp>
        <p:sp>
          <p:nvSpPr>
            <p:cNvPr id="46111" name="Rectangle 63"/>
            <p:cNvSpPr>
              <a:spLocks noChangeArrowheads="1"/>
            </p:cNvSpPr>
            <p:nvPr/>
          </p:nvSpPr>
          <p:spPr bwMode="auto">
            <a:xfrm>
              <a:off x="4656" y="2816"/>
              <a:ext cx="240" cy="19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12" name="AutoShape 64"/>
            <p:cNvCxnSpPr>
              <a:cxnSpLocks noChangeShapeType="1"/>
              <a:stCxn id="46110" idx="2"/>
              <a:endCxn id="46111" idx="0"/>
            </p:cNvCxnSpPr>
            <p:nvPr/>
          </p:nvCxnSpPr>
          <p:spPr bwMode="auto">
            <a:xfrm>
              <a:off x="4776" y="2544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13" name="Line 65"/>
            <p:cNvSpPr>
              <a:spLocks noChangeShapeType="1"/>
            </p:cNvSpPr>
            <p:nvPr/>
          </p:nvSpPr>
          <p:spPr bwMode="auto">
            <a:xfrm>
              <a:off x="4776" y="3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AutoShape 66"/>
            <p:cNvSpPr>
              <a:spLocks noChangeArrowheads="1"/>
            </p:cNvSpPr>
            <p:nvPr/>
          </p:nvSpPr>
          <p:spPr bwMode="auto">
            <a:xfrm>
              <a:off x="3840" y="249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67"/>
            <p:cNvSpPr>
              <a:spLocks noChangeArrowheads="1"/>
            </p:cNvSpPr>
            <p:nvPr/>
          </p:nvSpPr>
          <p:spPr bwMode="auto">
            <a:xfrm>
              <a:off x="336" y="19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x</a:t>
              </a:r>
            </a:p>
          </p:txBody>
        </p:sp>
        <p:sp>
          <p:nvSpPr>
            <p:cNvPr id="46116" name="Rectangle 68"/>
            <p:cNvSpPr>
              <a:spLocks noChangeArrowheads="1"/>
            </p:cNvSpPr>
            <p:nvPr/>
          </p:nvSpPr>
          <p:spPr bwMode="auto">
            <a:xfrm>
              <a:off x="336" y="24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17" name="AutoShape 69"/>
            <p:cNvCxnSpPr>
              <a:cxnSpLocks noChangeShapeType="1"/>
              <a:stCxn id="46115" idx="2"/>
              <a:endCxn id="46116" idx="0"/>
            </p:cNvCxnSpPr>
            <p:nvPr/>
          </p:nvCxnSpPr>
          <p:spPr bwMode="auto">
            <a:xfrm>
              <a:off x="456" y="21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18" name="Rectangle 70"/>
            <p:cNvSpPr>
              <a:spLocks noChangeArrowheads="1"/>
            </p:cNvSpPr>
            <p:nvPr/>
          </p:nvSpPr>
          <p:spPr bwMode="auto">
            <a:xfrm>
              <a:off x="336" y="289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19" name="AutoShape 71"/>
            <p:cNvCxnSpPr>
              <a:cxnSpLocks noChangeShapeType="1"/>
              <a:stCxn id="46116" idx="2"/>
              <a:endCxn id="46118" idx="0"/>
            </p:cNvCxnSpPr>
            <p:nvPr/>
          </p:nvCxnSpPr>
          <p:spPr bwMode="auto">
            <a:xfrm>
              <a:off x="456" y="2624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20" name="Line 72"/>
            <p:cNvSpPr>
              <a:spLocks noChangeShapeType="1"/>
            </p:cNvSpPr>
            <p:nvPr/>
          </p:nvSpPr>
          <p:spPr bwMode="auto">
            <a:xfrm>
              <a:off x="464" y="30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Rectangle 73"/>
            <p:cNvSpPr>
              <a:spLocks noChangeArrowheads="1"/>
            </p:cNvSpPr>
            <p:nvPr/>
          </p:nvSpPr>
          <p:spPr bwMode="auto">
            <a:xfrm>
              <a:off x="1104" y="19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6122" name="Rectangle 74"/>
            <p:cNvSpPr>
              <a:spLocks noChangeArrowheads="1"/>
            </p:cNvSpPr>
            <p:nvPr/>
          </p:nvSpPr>
          <p:spPr bwMode="auto">
            <a:xfrm>
              <a:off x="1104" y="2432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23" name="AutoShape 75"/>
            <p:cNvCxnSpPr>
              <a:cxnSpLocks noChangeShapeType="1"/>
              <a:stCxn id="46121" idx="2"/>
              <a:endCxn id="46122" idx="0"/>
            </p:cNvCxnSpPr>
            <p:nvPr/>
          </p:nvCxnSpPr>
          <p:spPr bwMode="auto">
            <a:xfrm>
              <a:off x="1224" y="2160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24" name="Rectangle 76"/>
            <p:cNvSpPr>
              <a:spLocks noChangeArrowheads="1"/>
            </p:cNvSpPr>
            <p:nvPr/>
          </p:nvSpPr>
          <p:spPr bwMode="auto">
            <a:xfrm>
              <a:off x="1104" y="289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>
                <a:latin typeface="Courier New" pitchFamily="49" charset="0"/>
              </a:endParaRPr>
            </a:p>
          </p:txBody>
        </p:sp>
        <p:cxnSp>
          <p:nvCxnSpPr>
            <p:cNvPr id="46125" name="AutoShape 77"/>
            <p:cNvCxnSpPr>
              <a:cxnSpLocks noChangeShapeType="1"/>
              <a:stCxn id="46122" idx="2"/>
              <a:endCxn id="46124" idx="0"/>
            </p:cNvCxnSpPr>
            <p:nvPr/>
          </p:nvCxnSpPr>
          <p:spPr bwMode="auto">
            <a:xfrm>
              <a:off x="1224" y="2624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126" name="Line 78"/>
            <p:cNvSpPr>
              <a:spLocks noChangeShapeType="1"/>
            </p:cNvSpPr>
            <p:nvPr/>
          </p:nvSpPr>
          <p:spPr bwMode="auto">
            <a:xfrm>
              <a:off x="1224" y="30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5" name="Rectangle 79"/>
          <p:cNvSpPr>
            <a:spLocks noChangeArrowheads="1"/>
          </p:cNvSpPr>
          <p:nvPr/>
        </p:nvSpPr>
        <p:spPr bwMode="auto">
          <a:xfrm>
            <a:off x="533400" y="457200"/>
            <a:ext cx="496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Handling: x = y (what about y = x?)</a:t>
            </a:r>
          </a:p>
        </p:txBody>
      </p:sp>
      <p:sp>
        <p:nvSpPr>
          <p:cNvPr id="46086" name="Rectangle 80"/>
          <p:cNvSpPr>
            <a:spLocks noChangeArrowheads="1"/>
          </p:cNvSpPr>
          <p:nvPr/>
        </p:nvSpPr>
        <p:spPr bwMode="auto">
          <a:xfrm>
            <a:off x="381000" y="304800"/>
            <a:ext cx="8610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81"/>
          <p:cNvSpPr>
            <a:spLocks noChangeArrowheads="1"/>
          </p:cNvSpPr>
          <p:nvPr/>
        </p:nvSpPr>
        <p:spPr bwMode="auto">
          <a:xfrm>
            <a:off x="381000" y="3429000"/>
            <a:ext cx="8610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82"/>
          <p:cNvSpPr>
            <a:spLocks noChangeArrowheads="1"/>
          </p:cNvSpPr>
          <p:nvPr/>
        </p:nvSpPr>
        <p:spPr bwMode="auto">
          <a:xfrm>
            <a:off x="609600" y="3505200"/>
            <a:ext cx="236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Handling: x = &amp;y</a:t>
            </a:r>
          </a:p>
        </p:txBody>
      </p:sp>
      <p:sp>
        <p:nvSpPr>
          <p:cNvPr id="46089" name="Text Box 83"/>
          <p:cNvSpPr txBox="1">
            <a:spLocks noChangeArrowheads="1"/>
          </p:cNvSpPr>
          <p:nvPr/>
        </p:nvSpPr>
        <p:spPr bwMode="auto">
          <a:xfrm>
            <a:off x="6096000" y="2667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get the same for y = x</a:t>
            </a:r>
          </a:p>
        </p:txBody>
      </p:sp>
      <p:sp>
        <p:nvSpPr>
          <p:cNvPr id="46090" name="Line 84"/>
          <p:cNvSpPr>
            <a:spLocks noChangeShapeType="1"/>
          </p:cNvSpPr>
          <p:nvPr/>
        </p:nvSpPr>
        <p:spPr bwMode="auto">
          <a:xfrm flipV="1">
            <a:off x="7315200" y="2438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990600"/>
            <a:ext cx="838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favorite example, once more!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81000" y="1752600"/>
            <a:ext cx="2743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S1: l := new Cons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09600" y="27051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p := l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71500" y="3657600"/>
            <a:ext cx="2362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S2: t := new Cons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9600" y="46101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*p := t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609600" y="5562600"/>
            <a:ext cx="2286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p := t</a:t>
            </a:r>
          </a:p>
        </p:txBody>
      </p:sp>
      <p:cxnSp>
        <p:nvCxnSpPr>
          <p:cNvPr id="47113" name="AutoShape 9"/>
          <p:cNvCxnSpPr>
            <a:cxnSpLocks noChangeShapeType="1"/>
            <a:stCxn id="47108" idx="2"/>
            <a:endCxn id="47109" idx="0"/>
          </p:cNvCxnSpPr>
          <p:nvPr/>
        </p:nvCxnSpPr>
        <p:spPr bwMode="auto">
          <a:xfrm>
            <a:off x="1752600" y="21336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14" name="AutoShape 10"/>
          <p:cNvCxnSpPr>
            <a:cxnSpLocks noChangeShapeType="1"/>
            <a:stCxn id="47109" idx="2"/>
            <a:endCxn id="47110" idx="0"/>
          </p:cNvCxnSpPr>
          <p:nvPr/>
        </p:nvCxnSpPr>
        <p:spPr bwMode="auto">
          <a:xfrm>
            <a:off x="1752600" y="30861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15" name="AutoShape 11"/>
          <p:cNvCxnSpPr>
            <a:cxnSpLocks noChangeShapeType="1"/>
            <a:stCxn id="47110" idx="2"/>
            <a:endCxn id="47111" idx="0"/>
          </p:cNvCxnSpPr>
          <p:nvPr/>
        </p:nvCxnSpPr>
        <p:spPr bwMode="auto">
          <a:xfrm>
            <a:off x="1752600" y="40386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16" name="AutoShape 12"/>
          <p:cNvCxnSpPr>
            <a:cxnSpLocks noChangeShapeType="1"/>
            <a:stCxn id="47111" idx="2"/>
            <a:endCxn id="47112" idx="0"/>
          </p:cNvCxnSpPr>
          <p:nvPr/>
        </p:nvCxnSpPr>
        <p:spPr bwMode="auto">
          <a:xfrm>
            <a:off x="1752600" y="49911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17" name="AutoShape 13"/>
          <p:cNvCxnSpPr>
            <a:cxnSpLocks noChangeShapeType="1"/>
            <a:stCxn id="47112" idx="2"/>
          </p:cNvCxnSpPr>
          <p:nvPr/>
        </p:nvCxnSpPr>
        <p:spPr bwMode="auto">
          <a:xfrm>
            <a:off x="1752600" y="5943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18" name="AutoShape 14"/>
          <p:cNvCxnSpPr>
            <a:cxnSpLocks noChangeShapeType="1"/>
            <a:stCxn id="47112" idx="2"/>
            <a:endCxn id="47110" idx="0"/>
          </p:cNvCxnSpPr>
          <p:nvPr/>
        </p:nvCxnSpPr>
        <p:spPr bwMode="auto">
          <a:xfrm rot="5400000" flipH="1" flipV="1">
            <a:off x="610394" y="4799806"/>
            <a:ext cx="2286000" cy="1588"/>
          </a:xfrm>
          <a:prstGeom prst="curvedConnector5">
            <a:avLst>
              <a:gd name="adj1" fmla="val -10000"/>
              <a:gd name="adj2" fmla="val -103200032"/>
              <a:gd name="adj3" fmla="val 11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3276600" y="175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2971800" y="2743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9718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2971800" y="4648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29718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607"/>
  <p:tag name="DEFAULTHEIGHT" val="48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CCFF"/>
      </a:hlink>
      <a:folHlink>
        <a:srgbClr val="0000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FF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5219</TotalTime>
  <Words>519</Words>
  <Application>Microsoft Office PowerPoint</Application>
  <PresentationFormat>On-screen Show (4:3)</PresentationFormat>
  <Paragraphs>233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Courier New</vt:lpstr>
      <vt:lpstr>Default Design</vt:lpstr>
      <vt:lpstr>Worst case complexity of Andersen</vt:lpstr>
      <vt:lpstr>New idea: one successor per node</vt:lpstr>
      <vt:lpstr>More general case for *x = y</vt:lpstr>
      <vt:lpstr>More general case for *x = y</vt:lpstr>
      <vt:lpstr>Slide 5</vt:lpstr>
      <vt:lpstr>Slide 6</vt:lpstr>
      <vt:lpstr>Slide 7</vt:lpstr>
      <vt:lpstr>Slide 8</vt:lpstr>
      <vt:lpstr>Our favorite example, once more!</vt:lpstr>
      <vt:lpstr>Our favorite example, once more!</vt:lpstr>
      <vt:lpstr>Flow insensitive loss of precision</vt:lpstr>
      <vt:lpstr>Another example</vt:lpstr>
      <vt:lpstr>Another example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LENOVO USER</cp:lastModifiedBy>
  <cp:revision>373</cp:revision>
  <dcterms:created xsi:type="dcterms:W3CDTF">2005-12-20T21:08:07Z</dcterms:created>
  <dcterms:modified xsi:type="dcterms:W3CDTF">2009-12-01T16:02:51Z</dcterms:modified>
</cp:coreProperties>
</file>