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308" r:id="rId5"/>
    <p:sldId id="314" r:id="rId6"/>
    <p:sldId id="313" r:id="rId7"/>
    <p:sldId id="323" r:id="rId8"/>
    <p:sldId id="364" r:id="rId9"/>
    <p:sldId id="366" r:id="rId10"/>
    <p:sldId id="365" r:id="rId11"/>
    <p:sldId id="362" r:id="rId12"/>
    <p:sldId id="363" r:id="rId13"/>
    <p:sldId id="358" r:id="rId14"/>
    <p:sldId id="359" r:id="rId15"/>
    <p:sldId id="360" r:id="rId16"/>
    <p:sldId id="361" r:id="rId17"/>
    <p:sldId id="357" r:id="rId18"/>
    <p:sldId id="351" r:id="rId19"/>
    <p:sldId id="352" r:id="rId20"/>
    <p:sldId id="353" r:id="rId21"/>
    <p:sldId id="354" r:id="rId22"/>
    <p:sldId id="355" r:id="rId23"/>
    <p:sldId id="350" r:id="rId24"/>
    <p:sldId id="356" r:id="rId25"/>
    <p:sldId id="349" r:id="rId26"/>
    <p:sldId id="374" r:id="rId27"/>
    <p:sldId id="375" r:id="rId28"/>
    <p:sldId id="342" r:id="rId29"/>
    <p:sldId id="369" r:id="rId30"/>
    <p:sldId id="370" r:id="rId31"/>
    <p:sldId id="368" r:id="rId32"/>
    <p:sldId id="367" r:id="rId33"/>
    <p:sldId id="376" r:id="rId34"/>
    <p:sldId id="343" r:id="rId35"/>
    <p:sldId id="372" r:id="rId36"/>
    <p:sldId id="373" r:id="rId37"/>
    <p:sldId id="371" r:id="rId38"/>
    <p:sldId id="344" r:id="rId39"/>
    <p:sldId id="346" r:id="rId40"/>
    <p:sldId id="347" r:id="rId41"/>
    <p:sldId id="348" r:id="rId42"/>
    <p:sldId id="378" r:id="rId43"/>
    <p:sldId id="377" r:id="rId44"/>
    <p:sldId id="379" r:id="rId45"/>
    <p:sldId id="381" r:id="rId46"/>
    <p:sldId id="380" r:id="rId47"/>
    <p:sldId id="382" r:id="rId48"/>
    <p:sldId id="263" r:id="rId49"/>
    <p:sldId id="338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52" autoAdjust="0"/>
  </p:normalViewPr>
  <p:slideViewPr>
    <p:cSldViewPr snapToObjects="1">
      <p:cViewPr varScale="1">
        <p:scale>
          <a:sx n="74" d="100"/>
          <a:sy n="74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807227-D7E8-F241-B96E-D750E6648456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73329-FB2B-BE4F-B5BB-34B212FAD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807227-D7E8-F241-B96E-D750E6648456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73329-FB2B-BE4F-B5BB-34B212FAD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807227-D7E8-F241-B96E-D750E6648456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73329-FB2B-BE4F-B5BB-34B212FAD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807227-D7E8-F241-B96E-D750E6648456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73329-FB2B-BE4F-B5BB-34B212FAD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807227-D7E8-F241-B96E-D750E6648456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73329-FB2B-BE4F-B5BB-34B212FAD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807227-D7E8-F241-B96E-D750E6648456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73329-FB2B-BE4F-B5BB-34B212FAD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807227-D7E8-F241-B96E-D750E6648456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73329-FB2B-BE4F-B5BB-34B212FAD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807227-D7E8-F241-B96E-D750E6648456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73329-FB2B-BE4F-B5BB-34B212FAD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807227-D7E8-F241-B96E-D750E6648456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73329-FB2B-BE4F-B5BB-34B212FAD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807227-D7E8-F241-B96E-D750E6648456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773329-FB2B-BE4F-B5BB-34B212FAD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334000"/>
          </a:xfrm>
        </p:spPr>
        <p:txBody>
          <a:bodyPr/>
          <a:lstStyle/>
          <a:p>
            <a:r>
              <a:rPr lang="en-US" dirty="0" smtClean="0"/>
              <a:t>Program Analysis</a:t>
            </a:r>
            <a:br>
              <a:rPr lang="en-US" dirty="0" smtClean="0"/>
            </a:br>
            <a:r>
              <a:rPr lang="en-US" dirty="0" smtClean="0"/>
              <a:t>with Set Constraints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Ravi </a:t>
            </a:r>
            <a:r>
              <a:rPr lang="en-US" dirty="0" err="1" smtClean="0"/>
              <a:t>Chugh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FF0000"/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solidFill>
                  <a:srgbClr val="FF0000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FF0000"/>
                </a:solidFill>
                <a:latin typeface="Courier New"/>
                <a:cs typeface="Courier New"/>
              </a:rPr>
              <a:t> abs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</a:t>
            </a:r>
          </a:p>
        </p:txBody>
      </p: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if (...) {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return i; </a:t>
            </a: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</p:txBody>
      </p: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if (...) {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return i; </a:t>
            </a: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</a:t>
            </a:r>
            <a:r>
              <a:rPr lang="en-US" sz="1200" b="1" smtClean="0">
                <a:solidFill>
                  <a:srgbClr val="FF0000"/>
                </a:solidFill>
                <a:latin typeface="Courier New"/>
                <a:cs typeface="Courier New"/>
              </a:rPr>
              <a:t>i </a:t>
            </a:r>
            <a:r>
              <a:rPr lang="en-US" sz="1200">
                <a:solidFill>
                  <a:srgbClr val="FF0000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FF0000"/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</a:t>
            </a:r>
          </a:p>
        </p:txBody>
      </p: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else {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return –i; </a:t>
            </a: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  <a:endParaRPr lang="en-US" sz="1200" b="1" noProof="0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else {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return –i;</a:t>
            </a: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</a:t>
            </a:r>
            <a:r>
              <a:rPr lang="en-US" sz="1200" b="1" noProof="0" smtClean="0">
                <a:solidFill>
                  <a:srgbClr val="FF0000"/>
                </a:solidFill>
                <a:latin typeface="Courier New"/>
                <a:cs typeface="Courier New"/>
              </a:rPr>
              <a:t>T </a:t>
            </a:r>
            <a:r>
              <a:rPr lang="en-US" sz="1200">
                <a:solidFill>
                  <a:srgbClr val="FF0000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FF0000"/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</a:t>
            </a:r>
          </a:p>
        </p:txBody>
      </p: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</a:t>
            </a:r>
          </a:p>
        </p:txBody>
      </p: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FF0000"/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solidFill>
                  <a:srgbClr val="FF0000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FF0000"/>
                </a:solidFill>
                <a:latin typeface="Courier New"/>
                <a:cs typeface="Courier New"/>
              </a:rPr>
              <a:t> id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</a:t>
            </a: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return j;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rgbClr val="404040"/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rgbClr val="404040"/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id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</a:t>
            </a: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return j;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rgbClr val="404040"/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rgbClr val="404040"/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id</a:t>
            </a:r>
            <a:endParaRPr lang="en-US" sz="1200" b="1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FF0000"/>
                </a:solidFill>
                <a:latin typeface="Courier New"/>
                <a:cs typeface="Courier New"/>
              </a:rPr>
              <a:t>          j </a:t>
            </a:r>
            <a:r>
              <a:rPr lang="en-US" sz="1200">
                <a:solidFill>
                  <a:srgbClr val="FF0000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FF0000"/>
                </a:solidFill>
                <a:latin typeface="Courier New"/>
                <a:cs typeface="Courier New"/>
              </a:rPr>
              <a:t> r2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5400000" flipH="1" flipV="1">
            <a:off x="6748119" y="261747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void main() {</a:t>
            </a:r>
            <a:endParaRPr lang="en-US" sz="1200" smtClean="0">
              <a:solidFill>
                <a:srgbClr val="FF0000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rgbClr val="404040"/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rgbClr val="404040"/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id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j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5400000" flipH="1" flipV="1">
            <a:off x="6748119" y="261747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Set-constraint based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technique for computing information about program variables</a:t>
            </a:r>
          </a:p>
          <a:p>
            <a:r>
              <a:rPr lang="en-US" dirty="0" smtClean="0"/>
              <a:t>Phase 1: constraint generation</a:t>
            </a:r>
          </a:p>
          <a:p>
            <a:pPr lvl="1"/>
            <a:r>
              <a:rPr lang="en-US" dirty="0" smtClean="0"/>
              <a:t>Create set variables corresponding to program</a:t>
            </a:r>
          </a:p>
          <a:p>
            <a:pPr lvl="1"/>
            <a:r>
              <a:rPr lang="en-US" dirty="0" smtClean="0"/>
              <a:t>Add inclusion constraints between these sets</a:t>
            </a:r>
          </a:p>
          <a:p>
            <a:pPr lvl="1"/>
            <a:r>
              <a:rPr lang="en-US" dirty="0" smtClean="0"/>
              <a:t>Usually a local, syntax-directed process (</a:t>
            </a:r>
            <a:r>
              <a:rPr lang="en-US" dirty="0" err="1" smtClean="0"/>
              <a:t>ASTs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CFGs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Phase 2: constraint resolution</a:t>
            </a:r>
          </a:p>
          <a:p>
            <a:pPr lvl="1"/>
            <a:r>
              <a:rPr lang="en-US" dirty="0" smtClean="0"/>
              <a:t>Solve for values of all set variables</a:t>
            </a:r>
          </a:p>
          <a:p>
            <a:r>
              <a:rPr lang="en-US" dirty="0" smtClean="0"/>
              <a:t>Extends naturally to inter-procedural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void main() {</a:t>
            </a:r>
            <a:endParaRPr lang="en-US" sz="1200" smtClean="0">
              <a:solidFill>
                <a:srgbClr val="FF0000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rgbClr val="404040"/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rgbClr val="404040"/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id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j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FF0000"/>
                </a:solidFill>
                <a:latin typeface="Courier New"/>
                <a:cs typeface="Courier New"/>
              </a:rPr>
              <a:t>          1 </a:t>
            </a:r>
            <a:r>
              <a:rPr lang="en-US" sz="1200">
                <a:solidFill>
                  <a:srgbClr val="FF0000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FF0000"/>
                </a:solidFill>
                <a:latin typeface="Courier New"/>
                <a:cs typeface="Courier New"/>
              </a:rPr>
              <a:t> 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FF0000"/>
                </a:solidFill>
                <a:latin typeface="Courier New"/>
                <a:cs typeface="Courier New"/>
              </a:rPr>
              <a:t>          2 </a:t>
            </a:r>
            <a:r>
              <a:rPr lang="en-US" sz="1200">
                <a:solidFill>
                  <a:srgbClr val="FF0000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FF0000"/>
                </a:solidFill>
                <a:latin typeface="Courier New"/>
                <a:cs typeface="Courier New"/>
              </a:rPr>
              <a:t> b</a:t>
            </a:r>
            <a:endParaRPr lang="en-US" sz="1200" b="1" noProof="0" smtClean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239643" y="5410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39643" y="6172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0"/>
            <a:endCxn id="57" idx="2"/>
          </p:cNvCxnSpPr>
          <p:nvPr/>
        </p:nvCxnSpPr>
        <p:spPr>
          <a:xfrm rot="5400000" flipH="1" flipV="1">
            <a:off x="6315843" y="6019802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5400000" flipH="1" flipV="1">
            <a:off x="6748119" y="261747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036094" y="5410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3036094" y="6172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3" idx="0"/>
            <a:endCxn id="92" idx="2"/>
          </p:cNvCxnSpPr>
          <p:nvPr/>
        </p:nvCxnSpPr>
        <p:spPr>
          <a:xfrm rot="5400000" flipH="1" flipV="1">
            <a:off x="3112294" y="6019800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x = abs(a);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rgbClr val="404040"/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rgbClr val="404040"/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id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j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1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2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b</a:t>
            </a:r>
            <a:endParaRPr lang="en-US" sz="1200" b="1" noProof="0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239643" y="5410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39643" y="6172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0"/>
            <a:endCxn id="57" idx="2"/>
          </p:cNvCxnSpPr>
          <p:nvPr/>
        </p:nvCxnSpPr>
        <p:spPr>
          <a:xfrm rot="5400000" flipH="1" flipV="1">
            <a:off x="6315843" y="6019802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5400000" flipH="1" flipV="1">
            <a:off x="6748119" y="261747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036094" y="5410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3036094" y="6172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3" idx="0"/>
            <a:endCxn id="92" idx="2"/>
          </p:cNvCxnSpPr>
          <p:nvPr/>
        </p:nvCxnSpPr>
        <p:spPr>
          <a:xfrm rot="5400000" flipH="1" flipV="1">
            <a:off x="3112294" y="6019800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x = abs(a);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rgbClr val="404040"/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rgbClr val="404040"/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id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j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r2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1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2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b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FF0000"/>
                </a:solidFill>
                <a:latin typeface="Courier New"/>
                <a:cs typeface="Courier New"/>
              </a:rPr>
              <a:t>        abs </a:t>
            </a:r>
            <a:r>
              <a:rPr lang="en-US" sz="1200">
                <a:solidFill>
                  <a:srgbClr val="FF0000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FF0000"/>
                </a:solidFill>
                <a:latin typeface="Courier New"/>
                <a:cs typeface="Courier New"/>
              </a:rPr>
              <a:t> Fun(a,x)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</a:t>
            </a:r>
            <a:endParaRPr lang="en-US" sz="1200" b="1" noProof="0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239643" y="5410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39643" y="6172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0"/>
            <a:endCxn id="57" idx="2"/>
          </p:cNvCxnSpPr>
          <p:nvPr/>
        </p:nvCxnSpPr>
        <p:spPr>
          <a:xfrm rot="5400000" flipH="1" flipV="1">
            <a:off x="6315843" y="6019802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5400000" flipH="1" flipV="1">
            <a:off x="6748119" y="261747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grpSp>
        <p:nvGrpSpPr>
          <p:cNvPr id="7" name="Group 86"/>
          <p:cNvGrpSpPr/>
          <p:nvPr/>
        </p:nvGrpSpPr>
        <p:grpSpPr>
          <a:xfrm>
            <a:off x="2362200" y="4495800"/>
            <a:ext cx="1854200" cy="640080"/>
            <a:chOff x="2084388" y="6217920"/>
            <a:chExt cx="1854200" cy="640080"/>
          </a:xfrm>
        </p:grpSpPr>
        <p:sp>
          <p:nvSpPr>
            <p:cNvPr id="88" name="Rounded Rectangle 8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036094" y="5410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3036094" y="6172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2628919" y="4348964"/>
            <a:ext cx="307912" cy="314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3" idx="0"/>
            <a:endCxn id="92" idx="2"/>
          </p:cNvCxnSpPr>
          <p:nvPr/>
        </p:nvCxnSpPr>
        <p:spPr>
          <a:xfrm rot="5400000" flipH="1" flipV="1">
            <a:off x="3112294" y="6019800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2" idx="0"/>
          </p:cNvCxnSpPr>
          <p:nvPr/>
        </p:nvCxnSpPr>
        <p:spPr>
          <a:xfrm rot="16200000" flipV="1">
            <a:off x="3080147" y="5225653"/>
            <a:ext cx="3683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 flipH="1" flipV="1">
            <a:off x="2654300" y="397510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>
            <a:off x="3225800" y="396494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y = id(b);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rgbClr val="404040"/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rgbClr val="404040"/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rgbClr val="40404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id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j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r2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rgbClr val="40404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1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 2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b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abs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Fun(a,x)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</a:t>
            </a:r>
            <a:endParaRPr lang="en-US" sz="1200" b="1" noProof="0" smtClean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239643" y="5410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39643" y="6172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0"/>
            <a:endCxn id="57" idx="2"/>
          </p:cNvCxnSpPr>
          <p:nvPr/>
        </p:nvCxnSpPr>
        <p:spPr>
          <a:xfrm rot="5400000" flipH="1" flipV="1">
            <a:off x="6315843" y="6019802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5400000" flipH="1" flipV="1">
            <a:off x="6748119" y="261747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grpSp>
        <p:nvGrpSpPr>
          <p:cNvPr id="7" name="Group 86"/>
          <p:cNvGrpSpPr/>
          <p:nvPr/>
        </p:nvGrpSpPr>
        <p:grpSpPr>
          <a:xfrm>
            <a:off x="2362200" y="4495800"/>
            <a:ext cx="1854200" cy="640080"/>
            <a:chOff x="2084388" y="6217920"/>
            <a:chExt cx="1854200" cy="640080"/>
          </a:xfrm>
        </p:grpSpPr>
        <p:sp>
          <p:nvSpPr>
            <p:cNvPr id="88" name="Rounded Rectangle 8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036094" y="5410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3036094" y="6172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2628919" y="4348964"/>
            <a:ext cx="307912" cy="314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3" idx="0"/>
            <a:endCxn id="92" idx="2"/>
          </p:cNvCxnSpPr>
          <p:nvPr/>
        </p:nvCxnSpPr>
        <p:spPr>
          <a:xfrm rot="5400000" flipH="1" flipV="1">
            <a:off x="3112294" y="6019800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2" idx="0"/>
          </p:cNvCxnSpPr>
          <p:nvPr/>
        </p:nvCxnSpPr>
        <p:spPr>
          <a:xfrm rot="16200000" flipV="1">
            <a:off x="3080147" y="5225653"/>
            <a:ext cx="3683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 flipH="1" flipV="1">
            <a:off x="2654300" y="397510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>
            <a:off x="3225800" y="396494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y = id(b);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rgbClr val="404040"/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rgbClr val="404040"/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rgbClr val="40404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id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j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r2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rgbClr val="40404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1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 2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b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abs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Fun(a,x)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</a:t>
            </a:r>
            <a:r>
              <a:rPr lang="en-US" sz="1200" b="1" smtClean="0">
                <a:solidFill>
                  <a:srgbClr val="FF0000"/>
                </a:solidFill>
                <a:latin typeface="Courier New"/>
                <a:cs typeface="Courier New"/>
              </a:rPr>
              <a:t>id </a:t>
            </a:r>
            <a:r>
              <a:rPr lang="en-US" sz="1200">
                <a:solidFill>
                  <a:srgbClr val="FF0000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FF0000"/>
                </a:solidFill>
                <a:latin typeface="Courier New"/>
                <a:cs typeface="Courier New"/>
              </a:rPr>
              <a:t> Fun(b,y)</a:t>
            </a:r>
            <a:endParaRPr lang="en-US" sz="1200" b="1" noProof="0" smtClean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grpSp>
        <p:nvGrpSpPr>
          <p:cNvPr id="5" name="Group 51"/>
          <p:cNvGrpSpPr/>
          <p:nvPr/>
        </p:nvGrpSpPr>
        <p:grpSpPr>
          <a:xfrm>
            <a:off x="5565749" y="4495802"/>
            <a:ext cx="1854200" cy="640080"/>
            <a:chOff x="2084388" y="6217920"/>
            <a:chExt cx="1854200" cy="640080"/>
          </a:xfrm>
        </p:grpSpPr>
        <p:sp>
          <p:nvSpPr>
            <p:cNvPr id="53" name="Rounded Rectangle 52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y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239643" y="5410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39643" y="6172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6200000" flipH="1">
            <a:off x="5832468" y="4348966"/>
            <a:ext cx="307912" cy="314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0"/>
            <a:endCxn id="57" idx="2"/>
          </p:cNvCxnSpPr>
          <p:nvPr/>
        </p:nvCxnSpPr>
        <p:spPr>
          <a:xfrm rot="5400000" flipH="1" flipV="1">
            <a:off x="6315843" y="6019802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0"/>
          </p:cNvCxnSpPr>
          <p:nvPr/>
        </p:nvCxnSpPr>
        <p:spPr>
          <a:xfrm rot="16200000" flipV="1">
            <a:off x="6283696" y="5225655"/>
            <a:ext cx="3683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 flipH="1" flipV="1">
            <a:off x="5857849" y="3975102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6429349" y="3964942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5400000" flipH="1" flipV="1">
            <a:off x="6748119" y="261747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grpSp>
        <p:nvGrpSpPr>
          <p:cNvPr id="7" name="Group 86"/>
          <p:cNvGrpSpPr/>
          <p:nvPr/>
        </p:nvGrpSpPr>
        <p:grpSpPr>
          <a:xfrm>
            <a:off x="2362200" y="4495800"/>
            <a:ext cx="1854200" cy="640080"/>
            <a:chOff x="2084388" y="6217920"/>
            <a:chExt cx="1854200" cy="640080"/>
          </a:xfrm>
        </p:grpSpPr>
        <p:sp>
          <p:nvSpPr>
            <p:cNvPr id="88" name="Rounded Rectangle 8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036094" y="5410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3036094" y="6172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2628919" y="4348964"/>
            <a:ext cx="307912" cy="314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3" idx="0"/>
            <a:endCxn id="92" idx="2"/>
          </p:cNvCxnSpPr>
          <p:nvPr/>
        </p:nvCxnSpPr>
        <p:spPr>
          <a:xfrm rot="5400000" flipH="1" flipV="1">
            <a:off x="3112294" y="6019800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2" idx="0"/>
          </p:cNvCxnSpPr>
          <p:nvPr/>
        </p:nvCxnSpPr>
        <p:spPr>
          <a:xfrm rot="16200000" flipV="1">
            <a:off x="3080147" y="5225653"/>
            <a:ext cx="3683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 flipH="1" flipV="1">
            <a:off x="2654300" y="397510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>
            <a:off x="3225800" y="396494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use x</a:t>
            </a: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...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use y</a:t>
            </a: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...</a:t>
            </a:r>
          </a:p>
          <a:p>
            <a:pPr>
              <a:buNone/>
            </a:pPr>
            <a:r>
              <a:rPr lang="en-US" sz="1200">
                <a:solidFill>
                  <a:srgbClr val="404040"/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rgbClr val="404040"/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rgbClr val="40404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id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j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r2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rgbClr val="40404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1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 2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b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abs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Fun(a,x)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id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Fun(b,y)</a:t>
            </a:r>
            <a:endParaRPr lang="en-US" sz="1200" b="1" noProof="0" smtClean="0">
              <a:solidFill>
                <a:srgbClr val="404040"/>
              </a:solidFill>
              <a:latin typeface="Courier New"/>
              <a:cs typeface="Courier New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grpSp>
        <p:nvGrpSpPr>
          <p:cNvPr id="5" name="Group 51"/>
          <p:cNvGrpSpPr/>
          <p:nvPr/>
        </p:nvGrpSpPr>
        <p:grpSpPr>
          <a:xfrm>
            <a:off x="5565749" y="4495802"/>
            <a:ext cx="1854200" cy="640080"/>
            <a:chOff x="2084388" y="6217920"/>
            <a:chExt cx="1854200" cy="640080"/>
          </a:xfrm>
        </p:grpSpPr>
        <p:sp>
          <p:nvSpPr>
            <p:cNvPr id="53" name="Rounded Rectangle 52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y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239643" y="5410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39643" y="6172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6200000" flipH="1">
            <a:off x="5832468" y="4348966"/>
            <a:ext cx="307912" cy="314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0"/>
            <a:endCxn id="57" idx="2"/>
          </p:cNvCxnSpPr>
          <p:nvPr/>
        </p:nvCxnSpPr>
        <p:spPr>
          <a:xfrm rot="5400000" flipH="1" flipV="1">
            <a:off x="6315843" y="6019802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0"/>
          </p:cNvCxnSpPr>
          <p:nvPr/>
        </p:nvCxnSpPr>
        <p:spPr>
          <a:xfrm rot="16200000" flipV="1">
            <a:off x="6283696" y="5225655"/>
            <a:ext cx="3683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 flipH="1" flipV="1">
            <a:off x="5857849" y="3975102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6429349" y="3964942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5400000" flipH="1" flipV="1">
            <a:off x="6748119" y="261747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grpSp>
        <p:nvGrpSpPr>
          <p:cNvPr id="7" name="Group 86"/>
          <p:cNvGrpSpPr/>
          <p:nvPr/>
        </p:nvGrpSpPr>
        <p:grpSpPr>
          <a:xfrm>
            <a:off x="2362200" y="4495800"/>
            <a:ext cx="1854200" cy="640080"/>
            <a:chOff x="2084388" y="6217920"/>
            <a:chExt cx="1854200" cy="640080"/>
          </a:xfrm>
        </p:grpSpPr>
        <p:sp>
          <p:nvSpPr>
            <p:cNvPr id="88" name="Rounded Rectangle 8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036094" y="5410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3036094" y="6172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2628919" y="4348964"/>
            <a:ext cx="307912" cy="314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3" idx="0"/>
            <a:endCxn id="92" idx="2"/>
          </p:cNvCxnSpPr>
          <p:nvPr/>
        </p:nvCxnSpPr>
        <p:spPr>
          <a:xfrm rot="5400000" flipH="1" flipV="1">
            <a:off x="3112294" y="6019800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2" idx="0"/>
          </p:cNvCxnSpPr>
          <p:nvPr/>
        </p:nvCxnSpPr>
        <p:spPr>
          <a:xfrm rot="16200000" flipV="1">
            <a:off x="3080147" y="5225653"/>
            <a:ext cx="3683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 flipH="1" flipV="1">
            <a:off x="2654300" y="397510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>
            <a:off x="3225800" y="396494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553200" y="1066800"/>
            <a:ext cx="2065268" cy="990602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  ?? </a:t>
            </a:r>
            <a:r>
              <a:rPr lang="en-US" sz="2200">
                <a:solidFill>
                  <a:schemeClr val="tx1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x</a:t>
            </a:r>
          </a:p>
          <a:p>
            <a:pPr algn="ctr"/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  ?? </a:t>
            </a:r>
            <a:r>
              <a:rPr lang="en-US" sz="2200">
                <a:solidFill>
                  <a:schemeClr val="tx1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use x</a:t>
            </a: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...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use y</a:t>
            </a: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...</a:t>
            </a:r>
          </a:p>
          <a:p>
            <a:pPr>
              <a:buNone/>
            </a:pPr>
            <a:r>
              <a:rPr lang="en-US" sz="1200">
                <a:solidFill>
                  <a:srgbClr val="404040"/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rgbClr val="404040"/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rgbClr val="40404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id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j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r2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rgbClr val="40404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1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 2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b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abs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Fun(a,x)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id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Fun(b,y)</a:t>
            </a:r>
            <a:endParaRPr lang="en-US" sz="1200" b="1" noProof="0" smtClean="0">
              <a:solidFill>
                <a:srgbClr val="404040"/>
              </a:solidFill>
              <a:latin typeface="Courier New"/>
              <a:cs typeface="Courier New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grpSp>
        <p:nvGrpSpPr>
          <p:cNvPr id="5" name="Group 51"/>
          <p:cNvGrpSpPr/>
          <p:nvPr/>
        </p:nvGrpSpPr>
        <p:grpSpPr>
          <a:xfrm>
            <a:off x="5565749" y="4495802"/>
            <a:ext cx="1854200" cy="640080"/>
            <a:chOff x="2084388" y="6217920"/>
            <a:chExt cx="1854200" cy="640080"/>
          </a:xfrm>
        </p:grpSpPr>
        <p:sp>
          <p:nvSpPr>
            <p:cNvPr id="53" name="Rounded Rectangle 52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y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239643" y="5410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39643" y="6172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6200000" flipH="1">
            <a:off x="5832468" y="4348966"/>
            <a:ext cx="307912" cy="314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0"/>
            <a:endCxn id="57" idx="2"/>
          </p:cNvCxnSpPr>
          <p:nvPr/>
        </p:nvCxnSpPr>
        <p:spPr>
          <a:xfrm rot="5400000" flipH="1" flipV="1">
            <a:off x="6315843" y="6019802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0"/>
          </p:cNvCxnSpPr>
          <p:nvPr/>
        </p:nvCxnSpPr>
        <p:spPr>
          <a:xfrm rot="16200000" flipV="1">
            <a:off x="6283696" y="5225655"/>
            <a:ext cx="3683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 flipH="1" flipV="1">
            <a:off x="5857849" y="3975102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6429349" y="3964942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5400000" flipH="1" flipV="1">
            <a:off x="6748119" y="261747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grpSp>
        <p:nvGrpSpPr>
          <p:cNvPr id="7" name="Group 86"/>
          <p:cNvGrpSpPr/>
          <p:nvPr/>
        </p:nvGrpSpPr>
        <p:grpSpPr>
          <a:xfrm>
            <a:off x="2362200" y="4495800"/>
            <a:ext cx="1854200" cy="640080"/>
            <a:chOff x="2084388" y="6217920"/>
            <a:chExt cx="1854200" cy="640080"/>
          </a:xfrm>
        </p:grpSpPr>
        <p:sp>
          <p:nvSpPr>
            <p:cNvPr id="88" name="Rounded Rectangle 8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036094" y="5410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3036094" y="6172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2628919" y="4348964"/>
            <a:ext cx="307912" cy="314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3" idx="0"/>
            <a:endCxn id="92" idx="2"/>
          </p:cNvCxnSpPr>
          <p:nvPr/>
        </p:nvCxnSpPr>
        <p:spPr>
          <a:xfrm rot="5400000" flipH="1" flipV="1">
            <a:off x="3112294" y="6019800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2" idx="0"/>
          </p:cNvCxnSpPr>
          <p:nvPr/>
        </p:nvCxnSpPr>
        <p:spPr>
          <a:xfrm rot="16200000" flipV="1">
            <a:off x="3080147" y="5225653"/>
            <a:ext cx="3683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 flipH="1" flipV="1">
            <a:off x="2654300" y="397510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>
            <a:off x="3225800" y="396494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553200" y="1066800"/>
            <a:ext cx="2065268" cy="990602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{1,T} </a:t>
            </a:r>
            <a:r>
              <a:rPr lang="en-US" sz="2200">
                <a:solidFill>
                  <a:schemeClr val="tx1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x</a:t>
            </a:r>
          </a:p>
          <a:p>
            <a:pPr algn="ctr"/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  ?? </a:t>
            </a:r>
            <a:r>
              <a:rPr lang="en-US" sz="2200">
                <a:solidFill>
                  <a:schemeClr val="tx1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y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3263771" y="2895600"/>
            <a:ext cx="1308894" cy="3274854"/>
            <a:chOff x="3415506" y="3050540"/>
            <a:chExt cx="1308894" cy="3274854"/>
          </a:xfrm>
        </p:grpSpPr>
        <p:cxnSp>
          <p:nvCxnSpPr>
            <p:cNvPr id="43" name="Straight Arrow Connector 42"/>
            <p:cNvCxnSpPr/>
            <p:nvPr/>
          </p:nvCxnSpPr>
          <p:spPr>
            <a:xfrm rot="5400000" flipH="1" flipV="1">
              <a:off x="3264694" y="6172200"/>
              <a:ext cx="30480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V="1">
              <a:off x="3232547" y="5378053"/>
              <a:ext cx="368300" cy="794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H="1" flipV="1">
              <a:off x="2806700" y="4127500"/>
              <a:ext cx="121920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>
              <a:off x="3378200" y="4117340"/>
              <a:ext cx="121920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/>
            <p:nvPr/>
          </p:nvCxnSpPr>
          <p:spPr>
            <a:xfrm rot="5400000" flipH="1" flipV="1">
              <a:off x="3696970" y="2769870"/>
              <a:ext cx="10160" cy="571500"/>
            </a:xfrm>
            <a:prstGeom prst="bentConnector3">
              <a:avLst>
                <a:gd name="adj1" fmla="val 2350000"/>
              </a:avLst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4216400" y="3279140"/>
              <a:ext cx="50800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use x</a:t>
            </a: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...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 ... </a:t>
            </a: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use y</a:t>
            </a: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 ...</a:t>
            </a:r>
          </a:p>
          <a:p>
            <a:pPr>
              <a:buNone/>
            </a:pPr>
            <a:r>
              <a:rPr lang="en-US" sz="1200">
                <a:solidFill>
                  <a:srgbClr val="404040"/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rgbClr val="404040"/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Fun(i,r1)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abs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 i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r1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T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r1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rgbClr val="40404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Fun(j,r2)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id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j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r2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b="1" smtClean="0">
              <a:solidFill>
                <a:srgbClr val="404040"/>
              </a:solidFill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  1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 2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b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       abs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noProof="0" smtClean="0">
                <a:solidFill>
                  <a:srgbClr val="404040"/>
                </a:solidFill>
                <a:latin typeface="Courier New"/>
                <a:cs typeface="Courier New"/>
              </a:rPr>
              <a:t> Fun(a,x)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        id </a:t>
            </a:r>
            <a:r>
              <a:rPr lang="en-US" sz="1200">
                <a:latin typeface="Courier New"/>
                <a:cs typeface="Courier New"/>
                <a:sym typeface="Symbol"/>
              </a:rPr>
              <a:t></a:t>
            </a:r>
            <a:r>
              <a:rPr lang="en-US" sz="1200" b="1" smtClean="0">
                <a:solidFill>
                  <a:srgbClr val="404040"/>
                </a:solidFill>
                <a:latin typeface="Courier New"/>
                <a:cs typeface="Courier New"/>
              </a:rPr>
              <a:t> Fun(b,y)</a:t>
            </a:r>
            <a:endParaRPr lang="en-US" sz="1200" b="1" noProof="0" smtClean="0">
              <a:solidFill>
                <a:srgbClr val="404040"/>
              </a:solidFill>
              <a:latin typeface="Courier New"/>
              <a:cs typeface="Courier New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5565749" y="2819402"/>
            <a:ext cx="1854200" cy="640080"/>
            <a:chOff x="2084388" y="6217920"/>
            <a:chExt cx="1854200" cy="640080"/>
          </a:xfrm>
        </p:grpSpPr>
        <p:sp>
          <p:nvSpPr>
            <p:cNvPr id="49" name="Rounded Rectangle 4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r2</a:t>
              </a:r>
            </a:p>
          </p:txBody>
        </p:sp>
      </p:grpSp>
      <p:grpSp>
        <p:nvGrpSpPr>
          <p:cNvPr id="5" name="Group 51"/>
          <p:cNvGrpSpPr/>
          <p:nvPr/>
        </p:nvGrpSpPr>
        <p:grpSpPr>
          <a:xfrm>
            <a:off x="5565749" y="4495802"/>
            <a:ext cx="1854200" cy="640080"/>
            <a:chOff x="2084388" y="6217920"/>
            <a:chExt cx="1854200" cy="640080"/>
          </a:xfrm>
        </p:grpSpPr>
        <p:sp>
          <p:nvSpPr>
            <p:cNvPr id="53" name="Rounded Rectangle 52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y</a:t>
              </a: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591149" y="3733802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239643" y="5410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39643" y="6172202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847689" y="3596640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6200000" flipH="1">
            <a:off x="5832468" y="4348966"/>
            <a:ext cx="307912" cy="314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0"/>
            <a:endCxn id="57" idx="2"/>
          </p:cNvCxnSpPr>
          <p:nvPr/>
        </p:nvCxnSpPr>
        <p:spPr>
          <a:xfrm rot="5400000" flipH="1" flipV="1">
            <a:off x="6315843" y="6019802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0"/>
          </p:cNvCxnSpPr>
          <p:nvPr/>
        </p:nvCxnSpPr>
        <p:spPr>
          <a:xfrm rot="16200000" flipV="1">
            <a:off x="6283696" y="5225655"/>
            <a:ext cx="3683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 flipH="1" flipV="1">
            <a:off x="5857849" y="3975102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6429349" y="3964942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5400000" flipH="1" flipV="1">
            <a:off x="6748119" y="261747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82"/>
          <p:cNvGrpSpPr/>
          <p:nvPr/>
        </p:nvGrpSpPr>
        <p:grpSpPr>
          <a:xfrm>
            <a:off x="2362200" y="2819400"/>
            <a:ext cx="1854200" cy="640080"/>
            <a:chOff x="2084388" y="6217920"/>
            <a:chExt cx="1854200" cy="640080"/>
          </a:xfrm>
        </p:grpSpPr>
        <p:sp>
          <p:nvSpPr>
            <p:cNvPr id="84" name="Rounded Rectangle 8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700">
                  <a:solidFill>
                    <a:srgbClr val="000000"/>
                  </a:solidFill>
                </a:rPr>
                <a:t>r1</a:t>
              </a:r>
            </a:p>
          </p:txBody>
        </p:sp>
      </p:grpSp>
      <p:grpSp>
        <p:nvGrpSpPr>
          <p:cNvPr id="7" name="Group 86"/>
          <p:cNvGrpSpPr/>
          <p:nvPr/>
        </p:nvGrpSpPr>
        <p:grpSpPr>
          <a:xfrm>
            <a:off x="2362200" y="4495800"/>
            <a:ext cx="1854200" cy="640080"/>
            <a:chOff x="2084388" y="6217920"/>
            <a:chExt cx="1854200" cy="640080"/>
          </a:xfrm>
        </p:grpSpPr>
        <p:sp>
          <p:nvSpPr>
            <p:cNvPr id="88" name="Rounded Rectangle 8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91" name="Rounded Rectangle 90"/>
          <p:cNvSpPr/>
          <p:nvPr/>
        </p:nvSpPr>
        <p:spPr>
          <a:xfrm>
            <a:off x="2387600" y="3733800"/>
            <a:ext cx="710408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abs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036094" y="5410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3036094" y="61722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644140" y="3596638"/>
            <a:ext cx="274319" cy="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2628919" y="4348964"/>
            <a:ext cx="307912" cy="314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3" idx="0"/>
            <a:endCxn id="92" idx="2"/>
          </p:cNvCxnSpPr>
          <p:nvPr/>
        </p:nvCxnSpPr>
        <p:spPr>
          <a:xfrm rot="5400000" flipH="1" flipV="1">
            <a:off x="3112294" y="6019800"/>
            <a:ext cx="3048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2" idx="0"/>
          </p:cNvCxnSpPr>
          <p:nvPr/>
        </p:nvCxnSpPr>
        <p:spPr>
          <a:xfrm rot="16200000" flipV="1">
            <a:off x="3080147" y="5225653"/>
            <a:ext cx="368300" cy="7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 flipH="1" flipV="1">
            <a:off x="2654300" y="397510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>
            <a:off x="3225800" y="3964940"/>
            <a:ext cx="12192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 flipH="1" flipV="1">
            <a:off x="3544570" y="26174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4572000" y="289814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T</a:t>
            </a:r>
          </a:p>
        </p:txBody>
      </p:sp>
      <p:cxnSp>
        <p:nvCxnSpPr>
          <p:cNvPr id="102" name="Straight Arrow Connector 101"/>
          <p:cNvCxnSpPr>
            <a:stCxn id="101" idx="1"/>
          </p:cNvCxnSpPr>
          <p:nvPr/>
        </p:nvCxnSpPr>
        <p:spPr>
          <a:xfrm rot="10800000">
            <a:off x="4064000" y="3126740"/>
            <a:ext cx="508000" cy="158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553200" y="1066800"/>
            <a:ext cx="2065268" cy="990602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{1,T} </a:t>
            </a:r>
            <a:r>
              <a:rPr lang="en-US" sz="2200">
                <a:solidFill>
                  <a:schemeClr val="tx1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x</a:t>
            </a:r>
          </a:p>
          <a:p>
            <a:pPr algn="ctr"/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 {2} </a:t>
            </a:r>
            <a:r>
              <a:rPr lang="en-US" sz="2200">
                <a:solidFill>
                  <a:schemeClr val="tx1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y</a:t>
            </a:r>
          </a:p>
        </p:txBody>
      </p:sp>
      <p:grpSp>
        <p:nvGrpSpPr>
          <p:cNvPr id="8" name="Group 51"/>
          <p:cNvGrpSpPr/>
          <p:nvPr/>
        </p:nvGrpSpPr>
        <p:grpSpPr>
          <a:xfrm>
            <a:off x="3263771" y="2895600"/>
            <a:ext cx="1308894" cy="3274854"/>
            <a:chOff x="3415506" y="3050540"/>
            <a:chExt cx="1308894" cy="3274854"/>
          </a:xfrm>
        </p:grpSpPr>
        <p:cxnSp>
          <p:nvCxnSpPr>
            <p:cNvPr id="43" name="Straight Arrow Connector 42"/>
            <p:cNvCxnSpPr/>
            <p:nvPr/>
          </p:nvCxnSpPr>
          <p:spPr>
            <a:xfrm rot="5400000" flipH="1" flipV="1">
              <a:off x="3264694" y="6172200"/>
              <a:ext cx="30480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V="1">
              <a:off x="3232547" y="5378053"/>
              <a:ext cx="368300" cy="794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H="1" flipV="1">
              <a:off x="2806700" y="4127500"/>
              <a:ext cx="121920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>
              <a:off x="3378200" y="4117340"/>
              <a:ext cx="121920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/>
            <p:nvPr/>
          </p:nvCxnSpPr>
          <p:spPr>
            <a:xfrm rot="5400000" flipH="1" flipV="1">
              <a:off x="3696970" y="2769870"/>
              <a:ext cx="10160" cy="571500"/>
            </a:xfrm>
            <a:prstGeom prst="bentConnector3">
              <a:avLst>
                <a:gd name="adj1" fmla="val 2350000"/>
              </a:avLst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4216400" y="3279140"/>
              <a:ext cx="50800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464171" y="2895600"/>
            <a:ext cx="573088" cy="3274854"/>
            <a:chOff x="6619055" y="3050542"/>
            <a:chExt cx="573088" cy="3274854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6468243" y="6172202"/>
              <a:ext cx="30480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6200000" flipV="1">
              <a:off x="6436096" y="5378055"/>
              <a:ext cx="368300" cy="794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5400000" flipH="1" flipV="1">
              <a:off x="6010249" y="4127502"/>
              <a:ext cx="121920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5400000">
              <a:off x="6581749" y="4117342"/>
              <a:ext cx="1219200" cy="158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/>
            <p:nvPr/>
          </p:nvCxnSpPr>
          <p:spPr>
            <a:xfrm rot="5400000" flipH="1" flipV="1">
              <a:off x="6900519" y="2769872"/>
              <a:ext cx="10160" cy="571500"/>
            </a:xfrm>
            <a:prstGeom prst="bentConnector3">
              <a:avLst>
                <a:gd name="adj1" fmla="val 2350000"/>
              </a:avLst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/>
          <a:lstStyle/>
          <a:p>
            <a:r>
              <a:rPr lang="en-US" smtClean="0"/>
              <a:t>Handle pointers with a </a:t>
            </a:r>
            <a:r>
              <a:rPr lang="en-US" smtClean="0">
                <a:latin typeface="Courier New"/>
                <a:cs typeface="Courier New"/>
              </a:rPr>
              <a:t>Ref(-,+)</a:t>
            </a:r>
            <a:r>
              <a:rPr lang="en-US" smtClean="0"/>
              <a:t> constructor</a:t>
            </a:r>
          </a:p>
          <a:p>
            <a:r>
              <a:rPr lang="en-US" smtClean="0"/>
              <a:t>Two args correspond to set and get operations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914400" y="2438400"/>
            <a:ext cx="35814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 i =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1;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*p = &amp;i;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*p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2;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rgbClr val="404040"/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rgbClr val="404040"/>
                </a:solidFill>
                <a:latin typeface="Consolas"/>
                <a:cs typeface="Consolas"/>
              </a:rPr>
              <a:t> j = *p;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213600" y="31369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53" name="Straight Arrow Connector 52"/>
          <p:cNvCxnSpPr>
            <a:stCxn id="52" idx="1"/>
            <a:endCxn id="46" idx="3"/>
          </p:cNvCxnSpPr>
          <p:nvPr/>
        </p:nvCxnSpPr>
        <p:spPr>
          <a:xfrm rot="10800000">
            <a:off x="6705600" y="3355340"/>
            <a:ext cx="508000" cy="1016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248400" y="31369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/>
          <a:lstStyle/>
          <a:p>
            <a:r>
              <a:rPr lang="en-US" smtClean="0"/>
              <a:t>Handle pointers with a </a:t>
            </a:r>
            <a:r>
              <a:rPr lang="en-US" smtClean="0">
                <a:latin typeface="Courier New"/>
                <a:cs typeface="Courier New"/>
              </a:rPr>
              <a:t>Ref(-,+)</a:t>
            </a:r>
            <a:r>
              <a:rPr lang="en-US" smtClean="0"/>
              <a:t> constructor</a:t>
            </a:r>
          </a:p>
          <a:p>
            <a:r>
              <a:rPr lang="en-US" smtClean="0"/>
              <a:t>Two args correspond to set and get operations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914400" y="2438400"/>
            <a:ext cx="35814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 i =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1;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*p = </a:t>
            </a:r>
            <a:r>
              <a:rPr lang="en-US" sz="2000" smtClean="0">
                <a:solidFill>
                  <a:srgbClr val="FF0000"/>
                </a:solidFill>
                <a:latin typeface="Consolas"/>
                <a:cs typeface="Consolas"/>
              </a:rPr>
              <a:t>&amp;i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*p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2;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rgbClr val="404040"/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rgbClr val="404040"/>
                </a:solidFill>
                <a:latin typeface="Consolas"/>
                <a:cs typeface="Consolas"/>
              </a:rPr>
              <a:t> j = *p;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grpSp>
        <p:nvGrpSpPr>
          <p:cNvPr id="5" name="Group 42"/>
          <p:cNvGrpSpPr/>
          <p:nvPr/>
        </p:nvGrpSpPr>
        <p:grpSpPr>
          <a:xfrm>
            <a:off x="5003800" y="3048000"/>
            <a:ext cx="1854200" cy="640080"/>
            <a:chOff x="2084388" y="6217920"/>
            <a:chExt cx="1854200" cy="640080"/>
          </a:xfrm>
        </p:grpSpPr>
        <p:sp>
          <p:nvSpPr>
            <p:cNvPr id="44" name="Rounded Rectangle 4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</p:grpSp>
      <p:cxnSp>
        <p:nvCxnSpPr>
          <p:cNvPr id="47" name="Elbow Connector 46"/>
          <p:cNvCxnSpPr>
            <a:stCxn id="45" idx="0"/>
            <a:endCxn id="46" idx="0"/>
          </p:cNvCxnSpPr>
          <p:nvPr/>
        </p:nvCxnSpPr>
        <p:spPr>
          <a:xfrm rot="5400000" flipH="1" flipV="1">
            <a:off x="6186170" y="28460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7213600" y="31369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53" name="Straight Arrow Connector 52"/>
          <p:cNvCxnSpPr>
            <a:stCxn id="52" idx="1"/>
            <a:endCxn id="46" idx="3"/>
          </p:cNvCxnSpPr>
          <p:nvPr/>
        </p:nvCxnSpPr>
        <p:spPr>
          <a:xfrm rot="10800000">
            <a:off x="6705600" y="3355340"/>
            <a:ext cx="508000" cy="1016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Constant propagation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  <a:endParaRPr lang="en-US" sz="20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Want to determine whether </a:t>
            </a:r>
            <a:r>
              <a:rPr lang="en-US" smtClean="0">
                <a:solidFill>
                  <a:srgbClr val="404040"/>
                </a:solidFill>
                <a:latin typeface="Consolas"/>
                <a:cs typeface="Consolas"/>
              </a:rPr>
              <a:t>x</a:t>
            </a:r>
            <a:r>
              <a:rPr lang="en-US" smtClean="0"/>
              <a:t> and </a:t>
            </a:r>
            <a:r>
              <a:rPr lang="en-US" smtClean="0">
                <a:solidFill>
                  <a:srgbClr val="404040"/>
                </a:solidFill>
                <a:latin typeface="Consolas"/>
                <a:cs typeface="Consolas"/>
              </a:rPr>
              <a:t>y</a:t>
            </a:r>
            <a:r>
              <a:rPr lang="en-US" smtClean="0"/>
              <a:t> are constant values when they are used</a:t>
            </a:r>
          </a:p>
          <a:p>
            <a:endParaRPr lang="en-US" smtClean="0"/>
          </a:p>
          <a:p>
            <a:r>
              <a:rPr lang="en-US" smtClean="0"/>
              <a:t>We will build a flow-insensitive analysis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/>
          <a:lstStyle/>
          <a:p>
            <a:r>
              <a:rPr lang="en-US" smtClean="0"/>
              <a:t>Handle pointers with a </a:t>
            </a:r>
            <a:r>
              <a:rPr lang="en-US" smtClean="0">
                <a:latin typeface="Courier New"/>
                <a:cs typeface="Courier New"/>
              </a:rPr>
              <a:t>Ref(-,+)</a:t>
            </a:r>
            <a:r>
              <a:rPr lang="en-US" smtClean="0"/>
              <a:t> constructor</a:t>
            </a:r>
          </a:p>
          <a:p>
            <a:r>
              <a:rPr lang="en-US" smtClean="0"/>
              <a:t>Two args correspond to set and get operations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914400" y="2438400"/>
            <a:ext cx="35814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 i =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1;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rgbClr val="FF0000"/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rgbClr val="FF0000"/>
                </a:solidFill>
                <a:latin typeface="Consolas"/>
                <a:cs typeface="Consolas"/>
              </a:rPr>
              <a:t> *p = &amp;i;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*p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2;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rgbClr val="404040"/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rgbClr val="404040"/>
                </a:solidFill>
                <a:latin typeface="Consolas"/>
                <a:cs typeface="Consolas"/>
              </a:rPr>
              <a:t> j = *p;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grpSp>
        <p:nvGrpSpPr>
          <p:cNvPr id="5" name="Group 42"/>
          <p:cNvGrpSpPr/>
          <p:nvPr/>
        </p:nvGrpSpPr>
        <p:grpSpPr>
          <a:xfrm>
            <a:off x="5003800" y="3048000"/>
            <a:ext cx="1854200" cy="640080"/>
            <a:chOff x="2084388" y="6217920"/>
            <a:chExt cx="1854200" cy="640080"/>
          </a:xfrm>
        </p:grpSpPr>
        <p:sp>
          <p:nvSpPr>
            <p:cNvPr id="44" name="Rounded Rectangle 4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</p:grpSp>
      <p:cxnSp>
        <p:nvCxnSpPr>
          <p:cNvPr id="47" name="Elbow Connector 46"/>
          <p:cNvCxnSpPr>
            <a:stCxn id="45" idx="0"/>
            <a:endCxn id="46" idx="0"/>
          </p:cNvCxnSpPr>
          <p:nvPr/>
        </p:nvCxnSpPr>
        <p:spPr>
          <a:xfrm rot="5400000" flipH="1" flipV="1">
            <a:off x="6186170" y="28460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3802702" y="3949631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213600" y="31369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53" name="Straight Arrow Connector 52"/>
          <p:cNvCxnSpPr>
            <a:stCxn id="52" idx="1"/>
            <a:endCxn id="46" idx="3"/>
          </p:cNvCxnSpPr>
          <p:nvPr/>
        </p:nvCxnSpPr>
        <p:spPr>
          <a:xfrm rot="10800000">
            <a:off x="6705600" y="3355340"/>
            <a:ext cx="508000" cy="1016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4" idx="1"/>
            <a:endCxn id="51" idx="0"/>
          </p:cNvCxnSpPr>
          <p:nvPr/>
        </p:nvCxnSpPr>
        <p:spPr>
          <a:xfrm rot="10800000" flipV="1">
            <a:off x="4031302" y="3368039"/>
            <a:ext cx="972498" cy="581591"/>
          </a:xfrm>
          <a:prstGeom prst="bentConnector2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/>
          <a:lstStyle/>
          <a:p>
            <a:r>
              <a:rPr lang="en-US" smtClean="0"/>
              <a:t>Handle pointers with a </a:t>
            </a:r>
            <a:r>
              <a:rPr lang="en-US" smtClean="0">
                <a:latin typeface="Courier New"/>
                <a:cs typeface="Courier New"/>
              </a:rPr>
              <a:t>Ref(-,+)</a:t>
            </a:r>
            <a:r>
              <a:rPr lang="en-US" smtClean="0"/>
              <a:t> constructor</a:t>
            </a:r>
          </a:p>
          <a:p>
            <a:r>
              <a:rPr lang="en-US" smtClean="0"/>
              <a:t>Two args correspond to set and get operations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914400" y="2438400"/>
            <a:ext cx="35814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 i =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1;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*p = &amp;i;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*p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2;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rgbClr val="404040"/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rgbClr val="404040"/>
                </a:solidFill>
                <a:latin typeface="Consolas"/>
                <a:cs typeface="Consolas"/>
              </a:rPr>
              <a:t> j = *p;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grpSp>
        <p:nvGrpSpPr>
          <p:cNvPr id="5" name="Group 34"/>
          <p:cNvGrpSpPr/>
          <p:nvPr/>
        </p:nvGrpSpPr>
        <p:grpSpPr>
          <a:xfrm>
            <a:off x="3586802" y="5108665"/>
            <a:ext cx="1854200" cy="640080"/>
            <a:chOff x="2084388" y="6217920"/>
            <a:chExt cx="1854200" cy="640080"/>
          </a:xfrm>
        </p:grpSpPr>
        <p:sp>
          <p:nvSpPr>
            <p:cNvPr id="36" name="Rounded Rectangle 35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5003800" y="3048000"/>
            <a:ext cx="1854200" cy="640080"/>
            <a:chOff x="2084388" y="6217920"/>
            <a:chExt cx="1854200" cy="640080"/>
          </a:xfrm>
        </p:grpSpPr>
        <p:sp>
          <p:nvSpPr>
            <p:cNvPr id="44" name="Rounded Rectangle 4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</p:grpSp>
      <p:cxnSp>
        <p:nvCxnSpPr>
          <p:cNvPr id="47" name="Elbow Connector 46"/>
          <p:cNvCxnSpPr>
            <a:stCxn id="45" idx="0"/>
            <a:endCxn id="46" idx="0"/>
          </p:cNvCxnSpPr>
          <p:nvPr/>
        </p:nvCxnSpPr>
        <p:spPr>
          <a:xfrm rot="5400000" flipH="1" flipV="1">
            <a:off x="6186170" y="28460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3802702" y="3949631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213600" y="31369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53" name="Straight Arrow Connector 52"/>
          <p:cNvCxnSpPr>
            <a:stCxn id="52" idx="1"/>
            <a:endCxn id="46" idx="3"/>
          </p:cNvCxnSpPr>
          <p:nvPr/>
        </p:nvCxnSpPr>
        <p:spPr>
          <a:xfrm rot="10800000">
            <a:off x="6705600" y="3355340"/>
            <a:ext cx="508000" cy="1016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4" idx="1"/>
            <a:endCxn id="51" idx="0"/>
          </p:cNvCxnSpPr>
          <p:nvPr/>
        </p:nvCxnSpPr>
        <p:spPr>
          <a:xfrm rot="10800000" flipV="1">
            <a:off x="4031302" y="3368039"/>
            <a:ext cx="972498" cy="581591"/>
          </a:xfrm>
          <a:prstGeom prst="bentConnector2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1" idx="2"/>
          </p:cNvCxnSpPr>
          <p:nvPr/>
        </p:nvCxnSpPr>
        <p:spPr>
          <a:xfrm rot="5400000">
            <a:off x="3683017" y="4745190"/>
            <a:ext cx="686644" cy="992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7" idx="0"/>
            <a:endCxn id="45" idx="2"/>
          </p:cNvCxnSpPr>
          <p:nvPr/>
        </p:nvCxnSpPr>
        <p:spPr>
          <a:xfrm rot="5400000" flipH="1" flipV="1">
            <a:off x="4395269" y="3687334"/>
            <a:ext cx="1603465" cy="141699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6" idx="2"/>
            <a:endCxn id="38" idx="0"/>
          </p:cNvCxnSpPr>
          <p:nvPr/>
        </p:nvCxnSpPr>
        <p:spPr>
          <a:xfrm rot="5400000">
            <a:off x="4966769" y="3677173"/>
            <a:ext cx="1603465" cy="141699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/>
          <a:lstStyle/>
          <a:p>
            <a:r>
              <a:rPr lang="en-US" smtClean="0"/>
              <a:t>Handle pointers with a </a:t>
            </a:r>
            <a:r>
              <a:rPr lang="en-US" smtClean="0">
                <a:latin typeface="Courier New"/>
                <a:cs typeface="Courier New"/>
              </a:rPr>
              <a:t>Ref(-,+)</a:t>
            </a:r>
            <a:r>
              <a:rPr lang="en-US" smtClean="0"/>
              <a:t> constructor</a:t>
            </a:r>
          </a:p>
          <a:p>
            <a:r>
              <a:rPr lang="en-US" smtClean="0"/>
              <a:t>Two args correspond to set and get operations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914400" y="2438400"/>
            <a:ext cx="35814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 i =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1;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*p = &amp;i;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*p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2;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rgbClr val="FF0000"/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rgbClr val="FF0000"/>
                </a:solidFill>
                <a:latin typeface="Consolas"/>
                <a:cs typeface="Consolas"/>
              </a:rPr>
              <a:t> j = *p;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grpSp>
        <p:nvGrpSpPr>
          <p:cNvPr id="5" name="Group 34"/>
          <p:cNvGrpSpPr/>
          <p:nvPr/>
        </p:nvGrpSpPr>
        <p:grpSpPr>
          <a:xfrm>
            <a:off x="3586802" y="5108665"/>
            <a:ext cx="1854200" cy="640080"/>
            <a:chOff x="2084388" y="6217920"/>
            <a:chExt cx="1854200" cy="640080"/>
          </a:xfrm>
        </p:grpSpPr>
        <p:sp>
          <p:nvSpPr>
            <p:cNvPr id="36" name="Rounded Rectangle 35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38"/>
          <p:cNvGrpSpPr/>
          <p:nvPr/>
        </p:nvGrpSpPr>
        <p:grpSpPr>
          <a:xfrm>
            <a:off x="6832600" y="5092631"/>
            <a:ext cx="1854200" cy="640080"/>
            <a:chOff x="2084388" y="6217920"/>
            <a:chExt cx="1854200" cy="640080"/>
          </a:xfrm>
        </p:grpSpPr>
        <p:sp>
          <p:nvSpPr>
            <p:cNvPr id="40" name="Rounded Rectangle 39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</p:grpSp>
      <p:grpSp>
        <p:nvGrpSpPr>
          <p:cNvPr id="7" name="Group 42"/>
          <p:cNvGrpSpPr/>
          <p:nvPr/>
        </p:nvGrpSpPr>
        <p:grpSpPr>
          <a:xfrm>
            <a:off x="5003800" y="3048000"/>
            <a:ext cx="1854200" cy="640080"/>
            <a:chOff x="2084388" y="6217920"/>
            <a:chExt cx="1854200" cy="640080"/>
          </a:xfrm>
        </p:grpSpPr>
        <p:sp>
          <p:nvSpPr>
            <p:cNvPr id="44" name="Rounded Rectangle 4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</p:grpSp>
      <p:cxnSp>
        <p:nvCxnSpPr>
          <p:cNvPr id="47" name="Elbow Connector 46"/>
          <p:cNvCxnSpPr>
            <a:stCxn id="45" idx="0"/>
            <a:endCxn id="46" idx="0"/>
          </p:cNvCxnSpPr>
          <p:nvPr/>
        </p:nvCxnSpPr>
        <p:spPr>
          <a:xfrm rot="5400000" flipH="1" flipV="1">
            <a:off x="6186170" y="28460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3802702" y="3949631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213600" y="31369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53" name="Straight Arrow Connector 52"/>
          <p:cNvCxnSpPr>
            <a:stCxn id="52" idx="1"/>
            <a:endCxn id="46" idx="3"/>
          </p:cNvCxnSpPr>
          <p:nvPr/>
        </p:nvCxnSpPr>
        <p:spPr>
          <a:xfrm rot="10800000">
            <a:off x="6705600" y="3355340"/>
            <a:ext cx="508000" cy="1016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4" idx="1"/>
            <a:endCxn id="51" idx="0"/>
          </p:cNvCxnSpPr>
          <p:nvPr/>
        </p:nvCxnSpPr>
        <p:spPr>
          <a:xfrm rot="10800000" flipV="1">
            <a:off x="4031302" y="3368039"/>
            <a:ext cx="972498" cy="581591"/>
          </a:xfrm>
          <a:prstGeom prst="bentConnector2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1" idx="2"/>
          </p:cNvCxnSpPr>
          <p:nvPr/>
        </p:nvCxnSpPr>
        <p:spPr>
          <a:xfrm rot="5400000">
            <a:off x="3683017" y="4745190"/>
            <a:ext cx="686644" cy="992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7" idx="0"/>
            <a:endCxn id="45" idx="2"/>
          </p:cNvCxnSpPr>
          <p:nvPr/>
        </p:nvCxnSpPr>
        <p:spPr>
          <a:xfrm rot="5400000" flipH="1" flipV="1">
            <a:off x="4395269" y="3687334"/>
            <a:ext cx="1603465" cy="141699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1" idx="0"/>
            <a:endCxn id="45" idx="2"/>
          </p:cNvCxnSpPr>
          <p:nvPr/>
        </p:nvCxnSpPr>
        <p:spPr>
          <a:xfrm rot="16200000" flipV="1">
            <a:off x="6026185" y="3473416"/>
            <a:ext cx="1587431" cy="182880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6" idx="2"/>
            <a:endCxn id="38" idx="0"/>
          </p:cNvCxnSpPr>
          <p:nvPr/>
        </p:nvCxnSpPr>
        <p:spPr>
          <a:xfrm rot="5400000">
            <a:off x="4966769" y="3677173"/>
            <a:ext cx="1603465" cy="141699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6" idx="2"/>
            <a:endCxn id="42" idx="0"/>
          </p:cNvCxnSpPr>
          <p:nvPr/>
        </p:nvCxnSpPr>
        <p:spPr>
          <a:xfrm rot="16200000" flipH="1">
            <a:off x="6597685" y="3463255"/>
            <a:ext cx="1587431" cy="182880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1" idx="3"/>
            <a:endCxn id="40" idx="1"/>
          </p:cNvCxnSpPr>
          <p:nvPr/>
        </p:nvCxnSpPr>
        <p:spPr>
          <a:xfrm>
            <a:off x="4259902" y="4178231"/>
            <a:ext cx="2572698" cy="1234440"/>
          </a:xfrm>
          <a:prstGeom prst="bentConnector3">
            <a:avLst>
              <a:gd name="adj1" fmla="val 78424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/>
          <a:lstStyle/>
          <a:p>
            <a:r>
              <a:rPr lang="en-US" smtClean="0"/>
              <a:t>Handle pointers with a </a:t>
            </a:r>
            <a:r>
              <a:rPr lang="en-US" smtClean="0">
                <a:latin typeface="Courier New"/>
                <a:cs typeface="Courier New"/>
              </a:rPr>
              <a:t>Ref(-,+)</a:t>
            </a:r>
            <a:r>
              <a:rPr lang="en-US" smtClean="0"/>
              <a:t> constructor</a:t>
            </a:r>
          </a:p>
          <a:p>
            <a:r>
              <a:rPr lang="en-US" smtClean="0"/>
              <a:t>Two args correspond to set and get operations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914400" y="2438400"/>
            <a:ext cx="35814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 i =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1;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*p = &amp;i;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*p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2;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baseline="0" smtClean="0">
                <a:solidFill>
                  <a:srgbClr val="FF0000"/>
                </a:solidFill>
                <a:latin typeface="Consolas"/>
                <a:cs typeface="Consolas"/>
              </a:rPr>
              <a:t>int</a:t>
            </a:r>
            <a:r>
              <a:rPr lang="en-US" sz="2000" smtClean="0">
                <a:solidFill>
                  <a:srgbClr val="FF0000"/>
                </a:solidFill>
                <a:latin typeface="Consolas"/>
                <a:cs typeface="Consolas"/>
              </a:rPr>
              <a:t> j = *p;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grpSp>
        <p:nvGrpSpPr>
          <p:cNvPr id="5" name="Group 34"/>
          <p:cNvGrpSpPr/>
          <p:nvPr/>
        </p:nvGrpSpPr>
        <p:grpSpPr>
          <a:xfrm>
            <a:off x="3586802" y="5108665"/>
            <a:ext cx="1854200" cy="640080"/>
            <a:chOff x="2084388" y="6217920"/>
            <a:chExt cx="1854200" cy="640080"/>
          </a:xfrm>
        </p:grpSpPr>
        <p:sp>
          <p:nvSpPr>
            <p:cNvPr id="36" name="Rounded Rectangle 35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38"/>
          <p:cNvGrpSpPr/>
          <p:nvPr/>
        </p:nvGrpSpPr>
        <p:grpSpPr>
          <a:xfrm>
            <a:off x="6832600" y="5092631"/>
            <a:ext cx="1854200" cy="640080"/>
            <a:chOff x="2084388" y="6217920"/>
            <a:chExt cx="1854200" cy="640080"/>
          </a:xfrm>
        </p:grpSpPr>
        <p:sp>
          <p:nvSpPr>
            <p:cNvPr id="40" name="Rounded Rectangle 39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</p:grpSp>
      <p:grpSp>
        <p:nvGrpSpPr>
          <p:cNvPr id="7" name="Group 42"/>
          <p:cNvGrpSpPr/>
          <p:nvPr/>
        </p:nvGrpSpPr>
        <p:grpSpPr>
          <a:xfrm>
            <a:off x="5003800" y="3048000"/>
            <a:ext cx="1854200" cy="640080"/>
            <a:chOff x="2084388" y="6217920"/>
            <a:chExt cx="1854200" cy="640080"/>
          </a:xfrm>
        </p:grpSpPr>
        <p:sp>
          <p:nvSpPr>
            <p:cNvPr id="44" name="Rounded Rectangle 4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</p:grpSp>
      <p:cxnSp>
        <p:nvCxnSpPr>
          <p:cNvPr id="47" name="Elbow Connector 46"/>
          <p:cNvCxnSpPr>
            <a:stCxn id="45" idx="0"/>
            <a:endCxn id="46" idx="0"/>
          </p:cNvCxnSpPr>
          <p:nvPr/>
        </p:nvCxnSpPr>
        <p:spPr>
          <a:xfrm rot="5400000" flipH="1" flipV="1">
            <a:off x="6186170" y="28460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3802702" y="3949631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213600" y="31369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53" name="Straight Arrow Connector 52"/>
          <p:cNvCxnSpPr>
            <a:stCxn id="52" idx="1"/>
            <a:endCxn id="46" idx="3"/>
          </p:cNvCxnSpPr>
          <p:nvPr/>
        </p:nvCxnSpPr>
        <p:spPr>
          <a:xfrm rot="10800000">
            <a:off x="6705600" y="3355340"/>
            <a:ext cx="508000" cy="1016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4" idx="1"/>
            <a:endCxn id="51" idx="0"/>
          </p:cNvCxnSpPr>
          <p:nvPr/>
        </p:nvCxnSpPr>
        <p:spPr>
          <a:xfrm rot="10800000" flipV="1">
            <a:off x="4031302" y="3368039"/>
            <a:ext cx="972498" cy="581591"/>
          </a:xfrm>
          <a:prstGeom prst="bentConnector2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1" idx="2"/>
          </p:cNvCxnSpPr>
          <p:nvPr/>
        </p:nvCxnSpPr>
        <p:spPr>
          <a:xfrm rot="5400000">
            <a:off x="3683017" y="4745190"/>
            <a:ext cx="686644" cy="992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7" idx="0"/>
            <a:endCxn id="45" idx="2"/>
          </p:cNvCxnSpPr>
          <p:nvPr/>
        </p:nvCxnSpPr>
        <p:spPr>
          <a:xfrm rot="5400000" flipH="1" flipV="1">
            <a:off x="4395269" y="3687334"/>
            <a:ext cx="1603465" cy="141699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1" idx="0"/>
            <a:endCxn id="45" idx="2"/>
          </p:cNvCxnSpPr>
          <p:nvPr/>
        </p:nvCxnSpPr>
        <p:spPr>
          <a:xfrm rot="16200000" flipV="1">
            <a:off x="6026185" y="3473416"/>
            <a:ext cx="1587431" cy="182880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6" idx="2"/>
            <a:endCxn id="38" idx="0"/>
          </p:cNvCxnSpPr>
          <p:nvPr/>
        </p:nvCxnSpPr>
        <p:spPr>
          <a:xfrm rot="5400000">
            <a:off x="4966769" y="3677173"/>
            <a:ext cx="1603465" cy="141699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6" idx="2"/>
            <a:endCxn id="42" idx="0"/>
          </p:cNvCxnSpPr>
          <p:nvPr/>
        </p:nvCxnSpPr>
        <p:spPr>
          <a:xfrm rot="16200000" flipH="1">
            <a:off x="6597685" y="3463255"/>
            <a:ext cx="1587431" cy="182880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1" idx="3"/>
            <a:endCxn id="40" idx="1"/>
          </p:cNvCxnSpPr>
          <p:nvPr/>
        </p:nvCxnSpPr>
        <p:spPr>
          <a:xfrm>
            <a:off x="4259902" y="4178231"/>
            <a:ext cx="2572698" cy="1234440"/>
          </a:xfrm>
          <a:prstGeom prst="bentConnector3">
            <a:avLst>
              <a:gd name="adj1" fmla="val 78424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4488502" y="3124200"/>
            <a:ext cx="3817298" cy="2070825"/>
            <a:chOff x="4640903" y="3279140"/>
            <a:chExt cx="3817298" cy="2070825"/>
          </a:xfrm>
        </p:grpSpPr>
        <p:cxnSp>
          <p:nvCxnSpPr>
            <p:cNvPr id="29" name="Elbow Connector 28"/>
            <p:cNvCxnSpPr/>
            <p:nvPr/>
          </p:nvCxnSpPr>
          <p:spPr>
            <a:xfrm rot="5400000" flipH="1" flipV="1">
              <a:off x="6338570" y="2998470"/>
              <a:ext cx="10160" cy="571500"/>
            </a:xfrm>
            <a:prstGeom prst="bentConnector3">
              <a:avLst>
                <a:gd name="adj1" fmla="val 2350000"/>
              </a:avLst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0800000">
              <a:off x="6858000" y="3507740"/>
              <a:ext cx="508000" cy="10160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4547669" y="3839734"/>
              <a:ext cx="1603465" cy="1416998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6200000" flipH="1">
              <a:off x="6750085" y="3615655"/>
              <a:ext cx="1587431" cy="1828800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733800"/>
          </a:xfrm>
        </p:spPr>
        <p:txBody>
          <a:bodyPr/>
          <a:lstStyle/>
          <a:p>
            <a:r>
              <a:rPr lang="en-US"/>
              <a:t>This encoding supports higher-order functions</a:t>
            </a:r>
          </a:p>
          <a:p>
            <a:pPr lvl="1"/>
            <a:r>
              <a:rPr lang="en-US"/>
              <a:t>Passing around </a:t>
            </a:r>
            <a:r>
              <a:rPr lang="en-US">
                <a:latin typeface="Courier New"/>
                <a:cs typeface="Courier New"/>
              </a:rPr>
              <a:t>Fun</a:t>
            </a:r>
            <a:r>
              <a:rPr lang="en-US"/>
              <a:t> terms just like constants</a:t>
            </a:r>
          </a:p>
          <a:p>
            <a:r>
              <a:rPr lang="en-US"/>
              <a:t>Function pointers also work</a:t>
            </a:r>
          </a:p>
          <a:p>
            <a:pPr>
              <a:buNone/>
            </a:pPr>
            <a:r>
              <a:rPr lang="en-US" sz="26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	 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(*funcPtr)(int);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rgbClr val="FF0000"/>
                </a:solidFill>
                <a:latin typeface="Consolas"/>
                <a:cs typeface="Consolas"/>
              </a:rPr>
              <a:t>int id(int j) { return j };</a:t>
            </a:r>
          </a:p>
          <a:p>
            <a:pPr>
              <a:buNone/>
            </a:pPr>
            <a:r>
              <a:rPr lang="en-US" sz="2000" smtClean="0">
                <a:solidFill>
                  <a:srgbClr val="404040"/>
                </a:solidFill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funcPtr = &amp;id;</a:t>
            </a:r>
          </a:p>
          <a:p>
            <a:pPr>
              <a:buNone/>
            </a:pPr>
            <a:r>
              <a:rPr lang="en-US" sz="2000" smtClean="0">
                <a:solidFill>
                  <a:srgbClr val="FF0000"/>
                </a:solidFill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x = (*funcPtr)(0);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604000" y="2667000"/>
            <a:ext cx="1854200" cy="640080"/>
            <a:chOff x="2084388" y="6217920"/>
            <a:chExt cx="1854200" cy="640080"/>
          </a:xfrm>
        </p:grpSpPr>
        <p:sp>
          <p:nvSpPr>
            <p:cNvPr id="30" name="Rounded Rectangle 29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44" name="Elbow Connector 43"/>
          <p:cNvCxnSpPr>
            <a:stCxn id="31" idx="0"/>
            <a:endCxn id="32" idx="0"/>
          </p:cNvCxnSpPr>
          <p:nvPr/>
        </p:nvCxnSpPr>
        <p:spPr>
          <a:xfrm rot="5400000" flipH="1" flipV="1">
            <a:off x="7786370" y="24650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6700056" y="3605118"/>
            <a:ext cx="568885" cy="5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515487" y="3886200"/>
            <a:ext cx="6477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733800"/>
          </a:xfrm>
        </p:spPr>
        <p:txBody>
          <a:bodyPr/>
          <a:lstStyle/>
          <a:p>
            <a:r>
              <a:rPr lang="en-US"/>
              <a:t>This encoding supports higher-order functions</a:t>
            </a:r>
          </a:p>
          <a:p>
            <a:pPr lvl="1"/>
            <a:r>
              <a:rPr lang="en-US"/>
              <a:t>Passing around </a:t>
            </a:r>
            <a:r>
              <a:rPr lang="en-US">
                <a:latin typeface="Courier New"/>
                <a:cs typeface="Courier New"/>
              </a:rPr>
              <a:t>Fun</a:t>
            </a:r>
            <a:r>
              <a:rPr lang="en-US"/>
              <a:t> terms just like constants</a:t>
            </a:r>
          </a:p>
          <a:p>
            <a:r>
              <a:rPr lang="en-US"/>
              <a:t>Function pointers also work</a:t>
            </a:r>
          </a:p>
          <a:p>
            <a:pPr>
              <a:buNone/>
            </a:pPr>
            <a:r>
              <a:rPr lang="en-US" sz="26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	 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(*funcPtr)(int);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rgbClr val="404040"/>
                </a:solidFill>
                <a:latin typeface="Consolas"/>
                <a:cs typeface="Consolas"/>
              </a:rPr>
              <a:t>int id(int j) { return j };</a:t>
            </a:r>
          </a:p>
          <a:p>
            <a:pPr>
              <a:buNone/>
            </a:pPr>
            <a:r>
              <a:rPr lang="en-US" sz="2000" smtClean="0">
                <a:solidFill>
                  <a:srgbClr val="404040"/>
                </a:solidFill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funcPtr = </a:t>
            </a:r>
            <a:r>
              <a:rPr lang="en-US" sz="2000" smtClean="0">
                <a:solidFill>
                  <a:srgbClr val="FF0000"/>
                </a:solidFill>
                <a:latin typeface="Consolas"/>
                <a:cs typeface="Consolas"/>
              </a:rPr>
              <a:t>&amp;id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;</a:t>
            </a:r>
          </a:p>
          <a:p>
            <a:pPr>
              <a:buNone/>
            </a:pPr>
            <a:r>
              <a:rPr lang="en-US" sz="2000" smtClean="0">
                <a:solidFill>
                  <a:srgbClr val="FF0000"/>
                </a:solidFill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x = (*funcPtr)(0);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6604000" y="2667000"/>
            <a:ext cx="1854200" cy="640080"/>
            <a:chOff x="2084388" y="6217920"/>
            <a:chExt cx="1854200" cy="640080"/>
          </a:xfrm>
        </p:grpSpPr>
        <p:sp>
          <p:nvSpPr>
            <p:cNvPr id="30" name="Rounded Rectangle 29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cxnSp>
        <p:nvCxnSpPr>
          <p:cNvPr id="44" name="Elbow Connector 43"/>
          <p:cNvCxnSpPr>
            <a:stCxn id="31" idx="0"/>
            <a:endCxn id="32" idx="0"/>
          </p:cNvCxnSpPr>
          <p:nvPr/>
        </p:nvCxnSpPr>
        <p:spPr>
          <a:xfrm rot="5400000" flipH="1" flipV="1">
            <a:off x="7786370" y="24650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238371" y="3810000"/>
            <a:ext cx="2038729" cy="640080"/>
            <a:chOff x="5238371" y="3810000"/>
            <a:chExt cx="2038729" cy="640080"/>
          </a:xfrm>
        </p:grpSpPr>
        <p:grpSp>
          <p:nvGrpSpPr>
            <p:cNvPr id="5" name="Group 36"/>
            <p:cNvGrpSpPr/>
            <p:nvPr/>
          </p:nvGrpSpPr>
          <p:grpSpPr>
            <a:xfrm>
              <a:off x="5238371" y="3810000"/>
              <a:ext cx="2038729" cy="640080"/>
              <a:chOff x="1899859" y="6217920"/>
              <a:chExt cx="2038729" cy="64008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1899859" y="6217920"/>
                <a:ext cx="2038729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Ref</a:t>
                </a:r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2605088" y="630682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3176588" y="6296660"/>
                <a:ext cx="6477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id</a:t>
                </a:r>
              </a:p>
            </p:txBody>
          </p:sp>
        </p:grpSp>
        <p:cxnSp>
          <p:nvCxnSpPr>
            <p:cNvPr id="48" name="Elbow Connector 47"/>
            <p:cNvCxnSpPr/>
            <p:nvPr/>
          </p:nvCxnSpPr>
          <p:spPr>
            <a:xfrm rot="5400000" flipH="1" flipV="1">
              <a:off x="6435404" y="3550285"/>
              <a:ext cx="10160" cy="666750"/>
            </a:xfrm>
            <a:prstGeom prst="bentConnector3">
              <a:avLst>
                <a:gd name="adj1" fmla="val 2350000"/>
              </a:avLst>
            </a:prstGeom>
            <a:ln w="3810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Arrow Connector 74"/>
          <p:cNvCxnSpPr/>
          <p:nvPr/>
        </p:nvCxnSpPr>
        <p:spPr>
          <a:xfrm rot="5400000">
            <a:off x="6700056" y="3605118"/>
            <a:ext cx="568885" cy="5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515487" y="3886200"/>
            <a:ext cx="6477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733800"/>
          </a:xfrm>
        </p:spPr>
        <p:txBody>
          <a:bodyPr/>
          <a:lstStyle/>
          <a:p>
            <a:r>
              <a:rPr lang="en-US"/>
              <a:t>This encoding supports higher-order functions</a:t>
            </a:r>
          </a:p>
          <a:p>
            <a:pPr lvl="1"/>
            <a:r>
              <a:rPr lang="en-US"/>
              <a:t>Passing around </a:t>
            </a:r>
            <a:r>
              <a:rPr lang="en-US">
                <a:latin typeface="Courier New"/>
                <a:cs typeface="Courier New"/>
              </a:rPr>
              <a:t>Fun</a:t>
            </a:r>
            <a:r>
              <a:rPr lang="en-US"/>
              <a:t> terms just like constants</a:t>
            </a:r>
          </a:p>
          <a:p>
            <a:r>
              <a:rPr lang="en-US"/>
              <a:t>Function pointers also work</a:t>
            </a:r>
          </a:p>
          <a:p>
            <a:pPr>
              <a:buNone/>
            </a:pPr>
            <a:r>
              <a:rPr lang="en-US" sz="26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	 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(*funcPtr)(int);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rgbClr val="404040"/>
                </a:solidFill>
                <a:latin typeface="Consolas"/>
                <a:cs typeface="Consolas"/>
              </a:rPr>
              <a:t>int id(int j) { return j };</a:t>
            </a:r>
          </a:p>
          <a:p>
            <a:pPr>
              <a:buNone/>
            </a:pPr>
            <a:r>
              <a:rPr lang="en-US" sz="2000" smtClean="0">
                <a:solidFill>
                  <a:srgbClr val="404040"/>
                </a:solidFill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rgbClr val="FF0000"/>
                </a:solidFill>
                <a:latin typeface="Consolas"/>
                <a:cs typeface="Consolas"/>
              </a:rPr>
              <a:t>funcPtr = &amp;id;</a:t>
            </a:r>
          </a:p>
          <a:p>
            <a:pPr>
              <a:buNone/>
            </a:pPr>
            <a:r>
              <a:rPr lang="en-US" sz="2000" smtClean="0">
                <a:solidFill>
                  <a:srgbClr val="FF0000"/>
                </a:solidFill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x = (*funcPtr)(0);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6604000" y="2667000"/>
            <a:ext cx="1854200" cy="640080"/>
            <a:chOff x="2084388" y="6217920"/>
            <a:chExt cx="1854200" cy="640080"/>
          </a:xfrm>
        </p:grpSpPr>
        <p:sp>
          <p:nvSpPr>
            <p:cNvPr id="30" name="Rounded Rectangle 29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72000" y="4431984"/>
            <a:ext cx="1371600" cy="902016"/>
            <a:chOff x="4572000" y="4431984"/>
            <a:chExt cx="1371600" cy="902016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 flipH="1">
              <a:off x="5336817" y="4651016"/>
              <a:ext cx="444815" cy="6752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4572000" y="4876800"/>
              <a:ext cx="13716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funcPtr</a:t>
              </a:r>
            </a:p>
          </p:txBody>
        </p:sp>
      </p:grpSp>
      <p:grpSp>
        <p:nvGrpSpPr>
          <p:cNvPr id="5" name="Group 36"/>
          <p:cNvGrpSpPr/>
          <p:nvPr/>
        </p:nvGrpSpPr>
        <p:grpSpPr>
          <a:xfrm>
            <a:off x="5238371" y="3810000"/>
            <a:ext cx="2038729" cy="640080"/>
            <a:chOff x="1899859" y="6217920"/>
            <a:chExt cx="2038729" cy="640080"/>
          </a:xfrm>
        </p:grpSpPr>
        <p:sp>
          <p:nvSpPr>
            <p:cNvPr id="38" name="Rounded Rectangle 37"/>
            <p:cNvSpPr/>
            <p:nvPr/>
          </p:nvSpPr>
          <p:spPr>
            <a:xfrm>
              <a:off x="1899859" y="6217920"/>
              <a:ext cx="2038729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6050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176588" y="6296660"/>
              <a:ext cx="6477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id</a:t>
              </a:r>
            </a:p>
          </p:txBody>
        </p:sp>
      </p:grpSp>
      <p:cxnSp>
        <p:nvCxnSpPr>
          <p:cNvPr id="44" name="Elbow Connector 43"/>
          <p:cNvCxnSpPr>
            <a:stCxn id="31" idx="0"/>
            <a:endCxn id="32" idx="0"/>
          </p:cNvCxnSpPr>
          <p:nvPr/>
        </p:nvCxnSpPr>
        <p:spPr>
          <a:xfrm rot="5400000" flipH="1" flipV="1">
            <a:off x="7786370" y="24650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 flipH="1" flipV="1">
            <a:off x="6435404" y="3550285"/>
            <a:ext cx="10160" cy="66675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6700056" y="3605118"/>
            <a:ext cx="568885" cy="5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5238371" y="5748070"/>
            <a:ext cx="3372229" cy="881330"/>
          </a:xfrm>
          <a:prstGeom prst="roundRect">
            <a:avLst>
              <a:gd name="adj" fmla="val 33334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>
                <a:solidFill>
                  <a:srgbClr val="000000"/>
                </a:solidFill>
              </a:rPr>
              <a:t>Ref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733800"/>
          </a:xfrm>
        </p:spPr>
        <p:txBody>
          <a:bodyPr/>
          <a:lstStyle/>
          <a:p>
            <a:r>
              <a:rPr lang="en-US"/>
              <a:t>This encoding supports higher-order functions</a:t>
            </a:r>
          </a:p>
          <a:p>
            <a:pPr lvl="1"/>
            <a:r>
              <a:rPr lang="en-US"/>
              <a:t>Passing around </a:t>
            </a:r>
            <a:r>
              <a:rPr lang="en-US">
                <a:latin typeface="Courier New"/>
                <a:cs typeface="Courier New"/>
              </a:rPr>
              <a:t>Fun</a:t>
            </a:r>
            <a:r>
              <a:rPr lang="en-US"/>
              <a:t> terms just like constants</a:t>
            </a:r>
          </a:p>
          <a:p>
            <a:r>
              <a:rPr lang="en-US"/>
              <a:t>Function pointers also work</a:t>
            </a:r>
          </a:p>
          <a:p>
            <a:pPr>
              <a:buNone/>
            </a:pPr>
            <a:r>
              <a:rPr lang="en-US" sz="26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	 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(*funcPtr)(int);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rgbClr val="404040"/>
                </a:solidFill>
                <a:latin typeface="Consolas"/>
                <a:cs typeface="Consolas"/>
              </a:rPr>
              <a:t>int id(int j) { return j };</a:t>
            </a:r>
          </a:p>
          <a:p>
            <a:pPr>
              <a:buNone/>
            </a:pPr>
            <a:r>
              <a:rPr lang="en-US" sz="2000" smtClean="0">
                <a:solidFill>
                  <a:srgbClr val="404040"/>
                </a:solidFill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funcPtr = &amp;id;</a:t>
            </a:r>
          </a:p>
          <a:p>
            <a:pPr>
              <a:buNone/>
            </a:pPr>
            <a:r>
              <a:rPr lang="en-US" sz="2000" smtClean="0">
                <a:solidFill>
                  <a:srgbClr val="FF0000"/>
                </a:solidFill>
                <a:latin typeface="Consolas"/>
                <a:cs typeface="Consolas"/>
              </a:rPr>
              <a:t>		int x = (*funcPtr)(0);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5336817" y="4651016"/>
            <a:ext cx="444815" cy="675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28"/>
          <p:cNvGrpSpPr/>
          <p:nvPr/>
        </p:nvGrpSpPr>
        <p:grpSpPr>
          <a:xfrm>
            <a:off x="6604000" y="2667000"/>
            <a:ext cx="1854200" cy="640080"/>
            <a:chOff x="2084388" y="6217920"/>
            <a:chExt cx="1854200" cy="640080"/>
          </a:xfrm>
        </p:grpSpPr>
        <p:sp>
          <p:nvSpPr>
            <p:cNvPr id="30" name="Rounded Rectangle 29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32"/>
          <p:cNvGrpSpPr/>
          <p:nvPr/>
        </p:nvGrpSpPr>
        <p:grpSpPr>
          <a:xfrm>
            <a:off x="6604000" y="5885180"/>
            <a:ext cx="1854200" cy="640080"/>
            <a:chOff x="2084388" y="6217920"/>
            <a:chExt cx="1854200" cy="640080"/>
          </a:xfrm>
        </p:grpSpPr>
        <p:sp>
          <p:nvSpPr>
            <p:cNvPr id="34" name="Rounded Rectangle 3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</a:t>
              </a:r>
            </a:p>
          </p:txBody>
        </p:sp>
      </p:grpSp>
      <p:grpSp>
        <p:nvGrpSpPr>
          <p:cNvPr id="6" name="Group 36"/>
          <p:cNvGrpSpPr/>
          <p:nvPr/>
        </p:nvGrpSpPr>
        <p:grpSpPr>
          <a:xfrm>
            <a:off x="5238371" y="3810000"/>
            <a:ext cx="2038729" cy="640080"/>
            <a:chOff x="1899859" y="6217920"/>
            <a:chExt cx="2038729" cy="640080"/>
          </a:xfrm>
        </p:grpSpPr>
        <p:sp>
          <p:nvSpPr>
            <p:cNvPr id="38" name="Rounded Rectangle 37"/>
            <p:cNvSpPr/>
            <p:nvPr/>
          </p:nvSpPr>
          <p:spPr>
            <a:xfrm>
              <a:off x="1899859" y="6217920"/>
              <a:ext cx="2038729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Ref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6050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176588" y="6296660"/>
              <a:ext cx="6477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id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4572000" y="4876800"/>
            <a:ext cx="13716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funcPtr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943600" y="597408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>
              <a:solidFill>
                <a:srgbClr val="000000"/>
              </a:solidFill>
            </a:endParaRPr>
          </a:p>
        </p:txBody>
      </p:sp>
      <p:cxnSp>
        <p:nvCxnSpPr>
          <p:cNvPr id="44" name="Elbow Connector 43"/>
          <p:cNvCxnSpPr>
            <a:stCxn id="31" idx="0"/>
            <a:endCxn id="32" idx="0"/>
          </p:cNvCxnSpPr>
          <p:nvPr/>
        </p:nvCxnSpPr>
        <p:spPr>
          <a:xfrm rot="5400000" flipH="1" flipV="1">
            <a:off x="7786370" y="246507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 flipH="1" flipV="1">
            <a:off x="6435404" y="3550285"/>
            <a:ext cx="10160" cy="66675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0"/>
            <a:endCxn id="39" idx="2"/>
          </p:cNvCxnSpPr>
          <p:nvPr/>
        </p:nvCxnSpPr>
        <p:spPr>
          <a:xfrm rot="5400000" flipH="1" flipV="1">
            <a:off x="5363210" y="5165090"/>
            <a:ext cx="161798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6200000" flipH="1">
            <a:off x="5343776" y="5542893"/>
            <a:ext cx="424148" cy="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>
            <a:off x="6197329" y="5113319"/>
            <a:ext cx="1521423" cy="2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6700056" y="3605118"/>
            <a:ext cx="568885" cy="5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5" idx="0"/>
            <a:endCxn id="31" idx="2"/>
          </p:cNvCxnSpPr>
          <p:nvPr/>
        </p:nvCxnSpPr>
        <p:spPr>
          <a:xfrm rot="5400000" flipH="1" flipV="1">
            <a:off x="6125210" y="4593590"/>
            <a:ext cx="276098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2" idx="2"/>
            <a:endCxn id="36" idx="0"/>
          </p:cNvCxnSpPr>
          <p:nvPr/>
        </p:nvCxnSpPr>
        <p:spPr>
          <a:xfrm rot="5400000">
            <a:off x="6696710" y="4583430"/>
            <a:ext cx="276098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(in)sensitivity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Multiple call sites</a:t>
            </a:r>
            <a:endParaRPr lang="en-US" sz="200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000" smtClean="0"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x = id(1);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		int y = id(2);</a:t>
            </a:r>
          </a:p>
          <a:p>
            <a:pPr>
              <a:buNone/>
            </a:pPr>
            <a:endParaRPr lang="en-US" sz="20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mtClean="0">
              <a:latin typeface="Consolas"/>
              <a:cs typeface="Consolas"/>
            </a:endParaRPr>
          </a:p>
          <a:p>
            <a:pPr>
              <a:buNone/>
            </a:pPr>
            <a:endParaRPr lang="en-US" sz="20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384801" y="5227320"/>
            <a:ext cx="1854200" cy="640080"/>
            <a:chOff x="2084388" y="6217920"/>
            <a:chExt cx="1854200" cy="640080"/>
          </a:xfrm>
        </p:grpSpPr>
        <p:sp>
          <p:nvSpPr>
            <p:cNvPr id="20" name="Rounded Rectangle 19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y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4114800" y="2905760"/>
            <a:ext cx="7239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058194" y="5227320"/>
            <a:ext cx="1854200" cy="640080"/>
            <a:chOff x="2084388" y="6217920"/>
            <a:chExt cx="1854200" cy="640080"/>
          </a:xfrm>
        </p:grpSpPr>
        <p:sp>
          <p:nvSpPr>
            <p:cNvPr id="26" name="Rounded Rectangle 25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384801" y="2816860"/>
            <a:ext cx="1854200" cy="640080"/>
            <a:chOff x="2084388" y="6217920"/>
            <a:chExt cx="1854200" cy="640080"/>
          </a:xfrm>
        </p:grpSpPr>
        <p:sp>
          <p:nvSpPr>
            <p:cNvPr id="37" name="Rounded Rectangle 36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</a:p>
          </p:txBody>
        </p:sp>
      </p:grpSp>
      <p:cxnSp>
        <p:nvCxnSpPr>
          <p:cNvPr id="42" name="Straight Arrow Connector 41"/>
          <p:cNvCxnSpPr>
            <a:endCxn id="23" idx="3"/>
          </p:cNvCxnSpPr>
          <p:nvPr/>
        </p:nvCxnSpPr>
        <p:spPr>
          <a:xfrm rot="10800000">
            <a:off x="4838701" y="3134360"/>
            <a:ext cx="546101" cy="254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2438401" y="3363225"/>
            <a:ext cx="1913680" cy="186409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4268472" y="3704591"/>
            <a:ext cx="1864359" cy="118109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 flipH="1" flipV="1">
            <a:off x="3646567" y="2676287"/>
            <a:ext cx="1953260" cy="3326607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218068" y="2666127"/>
            <a:ext cx="1953260" cy="3326607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5309871" y="4339590"/>
            <a:ext cx="195326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881371" y="4329430"/>
            <a:ext cx="195326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5400000" flipH="1" flipV="1">
            <a:off x="6567966" y="262001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638800" y="1371598"/>
            <a:ext cx="2065268" cy="990602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{1,2} </a:t>
            </a:r>
            <a:r>
              <a:rPr lang="en-US" sz="2200">
                <a:solidFill>
                  <a:schemeClr val="tx1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x{1,2} </a:t>
            </a:r>
            <a:r>
              <a:rPr lang="en-US" sz="2200">
                <a:solidFill>
                  <a:schemeClr val="tx1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mtClean="0"/>
              <a:t>Multiple call sites</a:t>
            </a:r>
            <a:endParaRPr lang="en-US" sz="200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000" smtClean="0">
                <a:latin typeface="Consolas"/>
                <a:cs typeface="Consolas"/>
              </a:rPr>
              <a:t>		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x = id</a:t>
            </a:r>
            <a:r>
              <a:rPr lang="en-US" sz="2000" baseline="-25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1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(1);</a:t>
            </a:r>
          </a:p>
          <a:p>
            <a:pPr>
              <a:buNone/>
            </a:pP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		int y = id</a:t>
            </a:r>
            <a:r>
              <a:rPr lang="en-US" sz="2000" baseline="-25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2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(2);</a:t>
            </a:r>
          </a:p>
          <a:p>
            <a:r>
              <a:rPr lang="en-US" smtClean="0"/>
              <a:t>Option 1: Specialization</a:t>
            </a:r>
          </a:p>
          <a:p>
            <a:r>
              <a:rPr lang="en-US" smtClean="0"/>
              <a:t>Each call </a:t>
            </a:r>
            <a:r>
              <a:rPr lang="en-US" smtClean="0">
                <a:latin typeface="Consolas"/>
                <a:cs typeface="Consolas"/>
              </a:rPr>
              <a:t>id</a:t>
            </a:r>
            <a:r>
              <a:rPr lang="en-US" baseline="-25000" smtClean="0">
                <a:latin typeface="Consolas"/>
                <a:cs typeface="Consolas"/>
              </a:rPr>
              <a:t>i</a:t>
            </a:r>
            <a:r>
              <a:rPr lang="en-US" smtClean="0"/>
              <a:t> gets a new copy of </a:t>
            </a:r>
            <a:r>
              <a:rPr lang="en-US" smtClean="0">
                <a:latin typeface="Consolas"/>
                <a:cs typeface="Consolas"/>
              </a:rPr>
              <a:t>id</a:t>
            </a:r>
          </a:p>
          <a:p>
            <a:endParaRPr lang="en-US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endParaRPr lang="en-US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endParaRPr lang="en-US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endParaRPr lang="en-US" smtClean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  <a:p>
            <a:endParaRPr lang="en-US" smtClean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Eliminates smearing but increases graph size</a:t>
            </a:r>
          </a:p>
          <a:p>
            <a:pPr>
              <a:buNone/>
            </a:pPr>
            <a:endParaRPr lang="en-US" sz="20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mtClean="0">
              <a:latin typeface="Consolas"/>
              <a:cs typeface="Consolas"/>
            </a:endParaRPr>
          </a:p>
          <a:p>
            <a:pPr>
              <a:buNone/>
            </a:pPr>
            <a:endParaRPr lang="en-US" sz="20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17"/>
          <p:cNvGrpSpPr/>
          <p:nvPr/>
        </p:nvGrpSpPr>
        <p:grpSpPr>
          <a:xfrm>
            <a:off x="5384801" y="5278632"/>
            <a:ext cx="1854200" cy="640080"/>
            <a:chOff x="2084388" y="6217920"/>
            <a:chExt cx="1854200" cy="640080"/>
          </a:xfrm>
        </p:grpSpPr>
        <p:sp>
          <p:nvSpPr>
            <p:cNvPr id="20" name="Rounded Rectangle 19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y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5359399" y="4497372"/>
            <a:ext cx="7239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  <a:r>
              <a:rPr lang="en-US" sz="2200" baseline="-25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6" name="Group 35"/>
          <p:cNvGrpSpPr/>
          <p:nvPr/>
        </p:nvGrpSpPr>
        <p:grpSpPr>
          <a:xfrm>
            <a:off x="5384801" y="3602232"/>
            <a:ext cx="1854200" cy="640080"/>
            <a:chOff x="2084388" y="6217920"/>
            <a:chExt cx="1854200" cy="640080"/>
          </a:xfrm>
        </p:grpSpPr>
        <p:sp>
          <p:nvSpPr>
            <p:cNvPr id="37" name="Rounded Rectangle 36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  <a:r>
                <a:rPr lang="en-US" sz="2200" baseline="-25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r>
                <a:rPr lang="en-US" sz="2200" baseline="-25000">
                  <a:solidFill>
                    <a:srgbClr val="000000"/>
                  </a:solidFill>
                </a:rPr>
                <a:t>2</a:t>
              </a:r>
            </a:p>
          </p:txBody>
        </p:sp>
      </p:grpSp>
      <p:cxnSp>
        <p:nvCxnSpPr>
          <p:cNvPr id="42" name="Straight Arrow Connector 41"/>
          <p:cNvCxnSpPr>
            <a:endCxn id="23" idx="0"/>
          </p:cNvCxnSpPr>
          <p:nvPr/>
        </p:nvCxnSpPr>
        <p:spPr>
          <a:xfrm rot="16200000" flipH="1">
            <a:off x="5591862" y="4367885"/>
            <a:ext cx="252212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5676107" y="4757932"/>
            <a:ext cx="1219994" cy="7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265072" y="4730307"/>
            <a:ext cx="1219994" cy="3572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2"/>
          </p:cNvCxnSpPr>
          <p:nvPr/>
        </p:nvCxnSpPr>
        <p:spPr>
          <a:xfrm rot="5400000">
            <a:off x="5563327" y="5105832"/>
            <a:ext cx="309283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17"/>
          <p:cNvGrpSpPr/>
          <p:nvPr/>
        </p:nvGrpSpPr>
        <p:grpSpPr>
          <a:xfrm>
            <a:off x="1981200" y="5326892"/>
            <a:ext cx="1854200" cy="640080"/>
            <a:chOff x="2084388" y="6217920"/>
            <a:chExt cx="1854200" cy="640080"/>
          </a:xfrm>
        </p:grpSpPr>
        <p:sp>
          <p:nvSpPr>
            <p:cNvPr id="41" name="Rounded Rectangle 40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1955798" y="4545632"/>
            <a:ext cx="7239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  <a:r>
              <a:rPr lang="en-US" sz="2200" baseline="-25000">
                <a:solidFill>
                  <a:srgbClr val="000000"/>
                </a:solidFill>
              </a:rPr>
              <a:t>1</a:t>
            </a:r>
          </a:p>
        </p:txBody>
      </p:sp>
      <p:grpSp>
        <p:nvGrpSpPr>
          <p:cNvPr id="47" name="Group 35"/>
          <p:cNvGrpSpPr/>
          <p:nvPr/>
        </p:nvGrpSpPr>
        <p:grpSpPr>
          <a:xfrm>
            <a:off x="1981200" y="3650492"/>
            <a:ext cx="1854200" cy="640080"/>
            <a:chOff x="2084388" y="6217920"/>
            <a:chExt cx="1854200" cy="640080"/>
          </a:xfrm>
        </p:grpSpPr>
        <p:sp>
          <p:nvSpPr>
            <p:cNvPr id="48" name="Rounded Rectangle 4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  <a:r>
                <a:rPr lang="en-US" sz="2200" baseline="-25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r>
                <a:rPr lang="en-US" sz="2200" baseline="-25000">
                  <a:solidFill>
                    <a:srgbClr val="000000"/>
                  </a:solidFill>
                </a:rPr>
                <a:t>1</a:t>
              </a:r>
            </a:p>
          </p:txBody>
        </p:sp>
      </p:grpSp>
      <p:cxnSp>
        <p:nvCxnSpPr>
          <p:cNvPr id="52" name="Straight Arrow Connector 51"/>
          <p:cNvCxnSpPr>
            <a:endCxn id="45" idx="0"/>
          </p:cNvCxnSpPr>
          <p:nvPr/>
        </p:nvCxnSpPr>
        <p:spPr>
          <a:xfrm rot="16200000" flipH="1">
            <a:off x="2188261" y="4416145"/>
            <a:ext cx="252212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2272506" y="4806192"/>
            <a:ext cx="1219994" cy="7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2861471" y="4778567"/>
            <a:ext cx="1219994" cy="3572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2"/>
          </p:cNvCxnSpPr>
          <p:nvPr/>
        </p:nvCxnSpPr>
        <p:spPr>
          <a:xfrm rot="5400000">
            <a:off x="2159726" y="5154092"/>
            <a:ext cx="309283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5400000" flipH="1" flipV="1">
            <a:off x="6602101" y="339014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5400000" flipH="1" flipV="1">
            <a:off x="3163570" y="343840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638800" y="1371598"/>
            <a:ext cx="2065268" cy="990602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{1} </a:t>
            </a:r>
            <a:r>
              <a:rPr lang="en-US" sz="2200">
                <a:solidFill>
                  <a:schemeClr val="tx1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x</a:t>
            </a:r>
          </a:p>
          <a:p>
            <a:pPr algn="ctr"/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{2} </a:t>
            </a:r>
            <a:r>
              <a:rPr lang="en-US" sz="2200">
                <a:solidFill>
                  <a:schemeClr val="tx1"/>
                </a:solidFill>
                <a:latin typeface="Courier New"/>
                <a:cs typeface="Courier New"/>
                <a:sym typeface="Symbol"/>
              </a:rPr>
              <a:t></a:t>
            </a:r>
            <a:r>
              <a:rPr lang="en-US" sz="2200">
                <a:solidFill>
                  <a:schemeClr val="tx1"/>
                </a:solidFill>
                <a:latin typeface="Consolas"/>
                <a:cs typeface="Consolas"/>
              </a:rPr>
              <a:t>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 constraints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Terms</a:t>
            </a:r>
          </a:p>
          <a:p>
            <a:pPr>
              <a:buNone/>
            </a:pPr>
            <a:r>
              <a:rPr lang="en-US" sz="1800" smtClean="0">
                <a:latin typeface="Courier New"/>
                <a:cs typeface="Courier New"/>
              </a:rPr>
              <a:t>	  t := c			 	(constant)</a:t>
            </a:r>
          </a:p>
          <a:p>
            <a:pPr>
              <a:buNone/>
            </a:pPr>
            <a:r>
              <a:rPr lang="en-US" sz="1800" smtClean="0">
                <a:latin typeface="Courier New"/>
                <a:cs typeface="Courier New"/>
              </a:rPr>
              <a:t>	     | X          	(set variable)</a:t>
            </a:r>
          </a:p>
          <a:p>
            <a:pPr>
              <a:buNone/>
            </a:pPr>
            <a:r>
              <a:rPr lang="en-US" sz="1800" smtClean="0">
                <a:latin typeface="Courier New"/>
                <a:cs typeface="Courier New"/>
              </a:rPr>
              <a:t>	     | C(t</a:t>
            </a:r>
            <a:r>
              <a:rPr lang="en-US" sz="1800" baseline="-25000" smtClean="0">
                <a:latin typeface="Courier New"/>
                <a:cs typeface="Courier New"/>
              </a:rPr>
              <a:t>1</a:t>
            </a:r>
            <a:r>
              <a:rPr lang="en-US" sz="1800" smtClean="0">
                <a:latin typeface="Courier New"/>
                <a:cs typeface="Courier New"/>
              </a:rPr>
              <a:t>,...,t</a:t>
            </a:r>
            <a:r>
              <a:rPr lang="en-US" sz="1800" baseline="-25000" smtClean="0">
                <a:latin typeface="Courier New"/>
                <a:cs typeface="Courier New"/>
              </a:rPr>
              <a:t>n</a:t>
            </a:r>
            <a:r>
              <a:rPr lang="en-US" sz="1800" smtClean="0">
                <a:latin typeface="Courier New"/>
                <a:cs typeface="Courier New"/>
              </a:rPr>
              <a:t>)	(constructed term)</a:t>
            </a:r>
          </a:p>
          <a:p>
            <a:r>
              <a:rPr lang="en-US" smtClean="0"/>
              <a:t>Constraints</a:t>
            </a:r>
          </a:p>
          <a:p>
            <a:pPr>
              <a:buNone/>
            </a:pPr>
            <a:r>
              <a:rPr lang="en-US" sz="1800" smtClean="0">
                <a:latin typeface="Courier New"/>
                <a:cs typeface="Courier New"/>
              </a:rPr>
              <a:t>	  t</a:t>
            </a:r>
            <a:r>
              <a:rPr lang="en-US" sz="1800" baseline="-25000" smtClean="0">
                <a:latin typeface="Courier New"/>
                <a:cs typeface="Courier New"/>
              </a:rPr>
              <a:t>1</a:t>
            </a:r>
            <a:r>
              <a:rPr lang="en-US" sz="1800" smtClean="0">
                <a:latin typeface="Courier New"/>
                <a:cs typeface="Courier New"/>
              </a:rPr>
              <a:t> </a:t>
            </a:r>
            <a:r>
              <a:rPr lang="en-US" sz="1800">
                <a:latin typeface="Courier New"/>
                <a:cs typeface="Courier New"/>
                <a:sym typeface="Symbol"/>
              </a:rPr>
              <a:t></a:t>
            </a:r>
            <a:r>
              <a:rPr lang="en-US" sz="1800" smtClean="0">
                <a:latin typeface="Courier New"/>
                <a:cs typeface="Courier New"/>
              </a:rPr>
              <a:t> t</a:t>
            </a:r>
            <a:r>
              <a:rPr lang="en-US" sz="1800" baseline="-25000" smtClean="0">
                <a:latin typeface="Courier New"/>
                <a:cs typeface="Courier New"/>
              </a:rPr>
              <a:t>2</a:t>
            </a:r>
            <a:r>
              <a:rPr lang="en-US" sz="1800" smtClean="0">
                <a:latin typeface="Courier New"/>
                <a:cs typeface="Courier New"/>
              </a:rPr>
              <a:t>		     	(set inclusion)</a:t>
            </a:r>
          </a:p>
          <a:p>
            <a:r>
              <a:rPr lang="en-US" smtClean="0"/>
              <a:t>Constructors</a:t>
            </a:r>
          </a:p>
          <a:p>
            <a:pPr lvl="1"/>
            <a:r>
              <a:rPr lang="en-US" sz="1800" smtClean="0">
                <a:latin typeface="Courier New"/>
                <a:cs typeface="Courier New"/>
              </a:rPr>
              <a:t>C(v</a:t>
            </a:r>
            <a:r>
              <a:rPr lang="en-US" sz="1800" baseline="-25000" smtClean="0">
                <a:latin typeface="Courier New"/>
                <a:cs typeface="Courier New"/>
              </a:rPr>
              <a:t>1</a:t>
            </a:r>
            <a:r>
              <a:rPr lang="en-US" sz="1800" smtClean="0">
                <a:latin typeface="Courier New"/>
                <a:cs typeface="Courier New"/>
              </a:rPr>
              <a:t>,...,v</a:t>
            </a:r>
            <a:r>
              <a:rPr lang="en-US" sz="1800" baseline="-25000" smtClean="0">
                <a:latin typeface="Courier New"/>
                <a:cs typeface="Courier New"/>
              </a:rPr>
              <a:t>n</a:t>
            </a:r>
            <a:r>
              <a:rPr lang="en-US" sz="1800" smtClean="0">
                <a:latin typeface="Courier New"/>
                <a:cs typeface="Courier New"/>
              </a:rPr>
              <a:t>) </a:t>
            </a:r>
            <a:r>
              <a:rPr lang="en-US" smtClean="0"/>
              <a:t>is an n-arg ctor </a:t>
            </a:r>
            <a:r>
              <a:rPr lang="en-US" smtClean="0">
                <a:latin typeface="Courier New"/>
                <a:cs typeface="Courier New"/>
              </a:rPr>
              <a:t>C</a:t>
            </a:r>
            <a:r>
              <a:rPr lang="en-US" smtClean="0"/>
              <a:t> with variances </a:t>
            </a:r>
            <a:r>
              <a:rPr lang="en-US" smtClean="0">
                <a:latin typeface="Courier New"/>
                <a:cs typeface="Courier New"/>
              </a:rPr>
              <a:t>v</a:t>
            </a:r>
            <a:r>
              <a:rPr lang="en-US" baseline="-25000" smtClean="0">
                <a:latin typeface="Courier New"/>
                <a:cs typeface="Courier New"/>
              </a:rPr>
              <a:t>i</a:t>
            </a:r>
          </a:p>
          <a:p>
            <a:pPr lvl="1"/>
            <a:r>
              <a:rPr lang="en-US" sz="1800" smtClean="0">
                <a:latin typeface="Courier New"/>
                <a:cs typeface="Courier New"/>
              </a:rPr>
              <a:t>v</a:t>
            </a:r>
            <a:r>
              <a:rPr lang="en-US" sz="1800" baseline="-25000" smtClean="0">
                <a:latin typeface="Courier New"/>
                <a:cs typeface="Courier New"/>
              </a:rPr>
              <a:t>i</a:t>
            </a:r>
            <a:r>
              <a:rPr lang="en-US" smtClean="0"/>
              <a:t> is either </a:t>
            </a:r>
            <a:r>
              <a:rPr lang="en-US" smtClean="0">
                <a:latin typeface="Courier New"/>
                <a:cs typeface="Courier New"/>
              </a:rPr>
              <a:t>+</a:t>
            </a:r>
            <a:r>
              <a:rPr lang="en-US" smtClean="0"/>
              <a:t> (covariant) or </a:t>
            </a:r>
            <a:r>
              <a:rPr lang="en-US" smtClean="0">
                <a:latin typeface="Courier New"/>
                <a:cs typeface="Courier New"/>
              </a:rPr>
              <a:t>–</a:t>
            </a:r>
            <a:r>
              <a:rPr lang="en-US" smtClean="0"/>
              <a:t> (contravariant)</a:t>
            </a:r>
          </a:p>
          <a:p>
            <a:pPr lvl="1"/>
            <a:r>
              <a:rPr lang="en-US" smtClean="0"/>
              <a:t>Covariance corresponds to “forwards flow”</a:t>
            </a:r>
          </a:p>
          <a:p>
            <a:pPr lvl="1"/>
            <a:r>
              <a:rPr lang="en-US" smtClean="0"/>
              <a:t>Contravariance corresponds to “backwards flow”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sensitivity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Option 2: Unique labeled edges for each call site</a:t>
            </a:r>
          </a:p>
          <a:p>
            <a:r>
              <a:rPr lang="en-US"/>
              <a:t>Not using </a:t>
            </a:r>
            <a:r>
              <a:rPr lang="en-US">
                <a:latin typeface="Courier New"/>
                <a:cs typeface="Courier New"/>
              </a:rPr>
              <a:t>Fun</a:t>
            </a:r>
            <a:r>
              <a:rPr lang="en-US"/>
              <a:t> constructor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There is flow only if there is a path that spells a substring of a well-bracketed string</a:t>
            </a:r>
          </a:p>
          <a:p>
            <a:pPr lvl="1"/>
            <a:r>
              <a:rPr lang="en-US"/>
              <a:t>[</a:t>
            </a:r>
            <a:r>
              <a:rPr lang="en-US" baseline="-25000"/>
              <a:t>a</a:t>
            </a:r>
            <a:r>
              <a:rPr lang="en-US"/>
              <a:t>[</a:t>
            </a:r>
            <a:r>
              <a:rPr lang="en-US" baseline="-25000"/>
              <a:t>b</a:t>
            </a:r>
            <a:r>
              <a:rPr lang="en-US"/>
              <a:t>]</a:t>
            </a:r>
            <a:r>
              <a:rPr lang="en-US" baseline="-25000"/>
              <a:t>b</a:t>
            </a:r>
            <a:r>
              <a:rPr lang="en-US"/>
              <a:t>]</a:t>
            </a:r>
            <a:r>
              <a:rPr lang="en-US" baseline="-25000"/>
              <a:t>a</a:t>
            </a:r>
            <a:r>
              <a:rPr lang="en-US"/>
              <a:t> and [</a:t>
            </a:r>
            <a:r>
              <a:rPr lang="en-US" baseline="-25000"/>
              <a:t>a</a:t>
            </a:r>
            <a:r>
              <a:rPr lang="en-US"/>
              <a:t>]</a:t>
            </a:r>
            <a:r>
              <a:rPr lang="en-US" baseline="-25000"/>
              <a:t>a</a:t>
            </a:r>
            <a:r>
              <a:rPr lang="en-US"/>
              <a:t>[</a:t>
            </a:r>
            <a:r>
              <a:rPr lang="en-US" baseline="-25000"/>
              <a:t>b</a:t>
            </a:r>
            <a:r>
              <a:rPr lang="en-US"/>
              <a:t> are valid; [</a:t>
            </a:r>
            <a:r>
              <a:rPr lang="en-US" baseline="-25000"/>
              <a:t>a</a:t>
            </a:r>
            <a:r>
              <a:rPr lang="en-US"/>
              <a:t>[</a:t>
            </a:r>
            <a:r>
              <a:rPr lang="en-US" baseline="-25000"/>
              <a:t>b</a:t>
            </a:r>
            <a:r>
              <a:rPr lang="en-US"/>
              <a:t>]</a:t>
            </a:r>
            <a:r>
              <a:rPr lang="en-US" baseline="-25000"/>
              <a:t>a</a:t>
            </a:r>
            <a:r>
              <a:rPr lang="en-US"/>
              <a:t>]</a:t>
            </a:r>
            <a:r>
              <a:rPr lang="en-US" baseline="-25000"/>
              <a:t>b</a:t>
            </a:r>
            <a:r>
              <a:rPr lang="en-US"/>
              <a:t> is not</a:t>
            </a:r>
          </a:p>
          <a:p>
            <a:r>
              <a:rPr lang="en-US"/>
              <a:t>For both options, if there are higher-order functions or function pointers, need a first pass to compute pointer targets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730260" y="2028855"/>
            <a:ext cx="35634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5736091" y="2143948"/>
            <a:ext cx="668278" cy="83820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574291" y="2143949"/>
            <a:ext cx="668278" cy="83820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85540" y="2480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latin typeface="Courier New"/>
                <a:cs typeface="Courier New"/>
              </a:rPr>
              <a:t>[</a:t>
            </a:r>
            <a:r>
              <a:rPr lang="en-US" sz="1600" b="1" baseline="-25000">
                <a:latin typeface="Courier New"/>
                <a:cs typeface="Courier New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23740" y="2480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latin typeface="Courier New"/>
                <a:cs typeface="Courier New"/>
              </a:rPr>
              <a:t>]</a:t>
            </a:r>
            <a:r>
              <a:rPr lang="en-US" sz="1600" b="1" baseline="-25000">
                <a:latin typeface="Courier New"/>
                <a:cs typeface="Courier New"/>
              </a:rPr>
              <a:t>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6200000" flipV="1">
            <a:off x="6574291" y="2143949"/>
            <a:ext cx="668278" cy="83820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7412491" y="2143949"/>
            <a:ext cx="668278" cy="83820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62800" y="2480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latin typeface="Courier New"/>
                <a:cs typeface="Courier New"/>
              </a:rPr>
              <a:t>[</a:t>
            </a:r>
            <a:r>
              <a:rPr lang="en-US" sz="1600" b="1" baseline="-25000">
                <a:latin typeface="Courier New"/>
                <a:cs typeface="Courier New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01000" y="2480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latin typeface="Courier New"/>
                <a:cs typeface="Courier New"/>
              </a:rPr>
              <a:t>]</a:t>
            </a:r>
            <a:r>
              <a:rPr lang="en-US" sz="1600" b="1" baseline="-25000">
                <a:latin typeface="Courier New"/>
                <a:cs typeface="Courier New"/>
              </a:rPr>
              <a:t>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422530" y="2897188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273060" y="2897188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086600" y="2897188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937130" y="2897188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6260730" y="1771709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j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086600" y="1771709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sensitivity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43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field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define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Fld</a:t>
            </a:r>
            <a:r>
              <a:rPr kumimoji="0" lang="en-US" sz="3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(-,+)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constructor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2971800" cy="1162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obj o = { f:3; g:4 };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readG(obj p) { return p.g;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w = id(o.f);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z = readG(o); </a:t>
            </a:r>
          </a:p>
          <a:p>
            <a:pPr>
              <a:buNone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1828800" y="48006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o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52400" y="3358624"/>
            <a:ext cx="3911600" cy="1441976"/>
            <a:chOff x="152400" y="3358624"/>
            <a:chExt cx="3911600" cy="1441976"/>
          </a:xfrm>
        </p:grpSpPr>
        <p:grpSp>
          <p:nvGrpSpPr>
            <p:cNvPr id="113" name="Group 112"/>
            <p:cNvGrpSpPr/>
            <p:nvPr/>
          </p:nvGrpSpPr>
          <p:grpSpPr>
            <a:xfrm>
              <a:off x="152400" y="3358624"/>
              <a:ext cx="1854200" cy="640080"/>
              <a:chOff x="2084388" y="6217920"/>
              <a:chExt cx="1854200" cy="640080"/>
            </a:xfrm>
          </p:grpSpPr>
          <p:sp>
            <p:nvSpPr>
              <p:cNvPr id="114" name="Rounded Rectangle 113"/>
              <p:cNvSpPr/>
              <p:nvPr/>
            </p:nvSpPr>
            <p:spPr>
              <a:xfrm>
                <a:off x="2084388" y="621792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Fld</a:t>
                </a:r>
                <a:r>
                  <a:rPr lang="en-US" sz="2200" baseline="-25000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115" name="Rounded Rectangle 114"/>
              <p:cNvSpPr/>
              <p:nvPr/>
            </p:nvSpPr>
            <p:spPr>
              <a:xfrm>
                <a:off x="2757488" y="6306820"/>
                <a:ext cx="325354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" name="Rounded Rectangle 115"/>
              <p:cNvSpPr/>
              <p:nvPr/>
            </p:nvSpPr>
            <p:spPr>
              <a:xfrm>
                <a:off x="3201896" y="6296660"/>
                <a:ext cx="584292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o.f</a:t>
                </a:r>
              </a:p>
            </p:txBody>
          </p:sp>
        </p:grpSp>
        <p:cxnSp>
          <p:nvCxnSpPr>
            <p:cNvPr id="117" name="Elbow Connector 116"/>
            <p:cNvCxnSpPr/>
            <p:nvPr/>
          </p:nvCxnSpPr>
          <p:spPr>
            <a:xfrm rot="5400000" flipH="1" flipV="1">
              <a:off x="1334770" y="3156694"/>
              <a:ext cx="10160" cy="571500"/>
            </a:xfrm>
            <a:prstGeom prst="bentConnector3">
              <a:avLst>
                <a:gd name="adj1" fmla="val 2350000"/>
              </a:avLst>
            </a:prstGeom>
            <a:ln w="3810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7" name="Group 126"/>
            <p:cNvGrpSpPr/>
            <p:nvPr/>
          </p:nvGrpSpPr>
          <p:grpSpPr>
            <a:xfrm>
              <a:off x="2209800" y="3364020"/>
              <a:ext cx="1854200" cy="640080"/>
              <a:chOff x="2084388" y="6217920"/>
              <a:chExt cx="1854200" cy="640080"/>
            </a:xfrm>
          </p:grpSpPr>
          <p:sp>
            <p:nvSpPr>
              <p:cNvPr id="128" name="Rounded Rectangle 127"/>
              <p:cNvSpPr/>
              <p:nvPr/>
            </p:nvSpPr>
            <p:spPr>
              <a:xfrm>
                <a:off x="2084388" y="621792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Fld</a:t>
                </a:r>
                <a:r>
                  <a:rPr lang="en-US" sz="2200" baseline="-25000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29" name="Rounded Rectangle 128"/>
              <p:cNvSpPr/>
              <p:nvPr/>
            </p:nvSpPr>
            <p:spPr>
              <a:xfrm>
                <a:off x="2757488" y="6306820"/>
                <a:ext cx="318327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>
                <a:off x="3168413" y="6296660"/>
                <a:ext cx="674638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o.g</a:t>
                </a:r>
              </a:p>
            </p:txBody>
          </p:sp>
        </p:grpSp>
        <p:cxnSp>
          <p:nvCxnSpPr>
            <p:cNvPr id="131" name="Elbow Connector 130"/>
            <p:cNvCxnSpPr/>
            <p:nvPr/>
          </p:nvCxnSpPr>
          <p:spPr>
            <a:xfrm rot="5400000" flipH="1" flipV="1">
              <a:off x="3392170" y="3162090"/>
              <a:ext cx="10160" cy="571500"/>
            </a:xfrm>
            <a:prstGeom prst="bentConnector3">
              <a:avLst>
                <a:gd name="adj1" fmla="val 2350000"/>
              </a:avLst>
            </a:prstGeom>
            <a:ln w="3810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>
              <a:endCxn id="132" idx="0"/>
            </p:cNvCxnSpPr>
            <p:nvPr/>
          </p:nvCxnSpPr>
          <p:spPr>
            <a:xfrm>
              <a:off x="515900" y="3995401"/>
              <a:ext cx="1541500" cy="805199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>
              <a:endCxn id="132" idx="0"/>
            </p:cNvCxnSpPr>
            <p:nvPr/>
          </p:nvCxnSpPr>
          <p:spPr>
            <a:xfrm rot="5400000">
              <a:off x="1925906" y="4135706"/>
              <a:ext cx="796388" cy="53340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152400" y="5257800"/>
            <a:ext cx="1905001" cy="1325880"/>
            <a:chOff x="152400" y="5257800"/>
            <a:chExt cx="1905001" cy="1325880"/>
          </a:xfrm>
        </p:grpSpPr>
        <p:grpSp>
          <p:nvGrpSpPr>
            <p:cNvPr id="133" name="Group 132"/>
            <p:cNvGrpSpPr/>
            <p:nvPr/>
          </p:nvGrpSpPr>
          <p:grpSpPr>
            <a:xfrm>
              <a:off x="152400" y="5943600"/>
              <a:ext cx="1854200" cy="640080"/>
              <a:chOff x="2084388" y="6217920"/>
              <a:chExt cx="1854200" cy="640080"/>
            </a:xfrm>
          </p:grpSpPr>
          <p:sp>
            <p:nvSpPr>
              <p:cNvPr id="134" name="Rounded Rectangle 133"/>
              <p:cNvSpPr/>
              <p:nvPr/>
            </p:nvSpPr>
            <p:spPr>
              <a:xfrm>
                <a:off x="2084388" y="621792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Fld</a:t>
                </a:r>
                <a:r>
                  <a:rPr lang="en-US" sz="2200" baseline="-25000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2757488" y="630682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FF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3328988" y="629666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47" name="Straight Arrow Connector 146"/>
            <p:cNvCxnSpPr>
              <a:stCxn id="132" idx="2"/>
            </p:cNvCxnSpPr>
            <p:nvPr/>
          </p:nvCxnSpPr>
          <p:spPr>
            <a:xfrm rot="5400000">
              <a:off x="943752" y="4829950"/>
              <a:ext cx="685799" cy="1541499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2057400" y="5257800"/>
            <a:ext cx="2006600" cy="1331276"/>
            <a:chOff x="2057400" y="5257800"/>
            <a:chExt cx="2006600" cy="1331276"/>
          </a:xfrm>
        </p:grpSpPr>
        <p:grpSp>
          <p:nvGrpSpPr>
            <p:cNvPr id="137" name="Group 136"/>
            <p:cNvGrpSpPr/>
            <p:nvPr/>
          </p:nvGrpSpPr>
          <p:grpSpPr>
            <a:xfrm>
              <a:off x="2209800" y="5948996"/>
              <a:ext cx="1854200" cy="640080"/>
              <a:chOff x="2084388" y="6217920"/>
              <a:chExt cx="1854200" cy="640080"/>
            </a:xfrm>
          </p:grpSpPr>
          <p:sp>
            <p:nvSpPr>
              <p:cNvPr id="138" name="Rounded Rectangle 137"/>
              <p:cNvSpPr/>
              <p:nvPr/>
            </p:nvSpPr>
            <p:spPr>
              <a:xfrm>
                <a:off x="2084388" y="621792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Fld</a:t>
                </a:r>
                <a:r>
                  <a:rPr lang="en-US" sz="2200" baseline="-25000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2757488" y="630682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FF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>
                <a:off x="3328988" y="629666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50" name="Straight Arrow Connector 149"/>
            <p:cNvCxnSpPr>
              <a:stCxn id="132" idx="2"/>
            </p:cNvCxnSpPr>
            <p:nvPr/>
          </p:nvCxnSpPr>
          <p:spPr>
            <a:xfrm rot="16200000" flipH="1">
              <a:off x="1978502" y="5336698"/>
              <a:ext cx="691196" cy="53340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>
            <a:stCxn id="135" idx="0"/>
            <a:endCxn id="115" idx="2"/>
          </p:cNvCxnSpPr>
          <p:nvPr/>
        </p:nvCxnSpPr>
        <p:spPr>
          <a:xfrm rot="16200000" flipV="1">
            <a:off x="-42749" y="4935650"/>
            <a:ext cx="2127776" cy="65923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16" idx="2"/>
            <a:endCxn id="136" idx="0"/>
          </p:cNvCxnSpPr>
          <p:nvPr/>
        </p:nvCxnSpPr>
        <p:spPr>
          <a:xfrm rot="16200000" flipH="1">
            <a:off x="529939" y="4926679"/>
            <a:ext cx="2127776" cy="63546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4292598" y="2786852"/>
            <a:ext cx="7239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85" name="Group 35"/>
          <p:cNvGrpSpPr/>
          <p:nvPr/>
        </p:nvGrpSpPr>
        <p:grpSpPr>
          <a:xfrm>
            <a:off x="4267200" y="1891712"/>
            <a:ext cx="1854200" cy="640080"/>
            <a:chOff x="2084388" y="6217920"/>
            <a:chExt cx="1854200" cy="640080"/>
          </a:xfrm>
        </p:grpSpPr>
        <p:sp>
          <p:nvSpPr>
            <p:cNvPr id="86" name="Rounded Rectangle 85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endCxn id="81" idx="0"/>
          </p:cNvCxnSpPr>
          <p:nvPr/>
        </p:nvCxnSpPr>
        <p:spPr>
          <a:xfrm rot="16200000" flipH="1">
            <a:off x="4525061" y="2657365"/>
            <a:ext cx="252212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 rot="5400000" flipH="1" flipV="1">
            <a:off x="5474980" y="169994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39" idx="0"/>
            <a:endCxn id="129" idx="2"/>
          </p:cNvCxnSpPr>
          <p:nvPr/>
        </p:nvCxnSpPr>
        <p:spPr>
          <a:xfrm rot="16200000" flipV="1">
            <a:off x="2012894" y="4939290"/>
            <a:ext cx="2127776" cy="69436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30" idx="2"/>
            <a:endCxn id="140" idx="0"/>
          </p:cNvCxnSpPr>
          <p:nvPr/>
        </p:nvCxnSpPr>
        <p:spPr>
          <a:xfrm rot="16200000" flipH="1">
            <a:off x="2593184" y="4937920"/>
            <a:ext cx="2127776" cy="51856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sensitivity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43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field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define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Fld</a:t>
            </a:r>
            <a:r>
              <a:rPr kumimoji="0" lang="en-US" sz="3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(-,+)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constructor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2971800" cy="1162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obj o = { f:3; g:4 };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readG(obj p) { return p.g;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w = id(o.f);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z = readG(o); </a:t>
            </a:r>
          </a:p>
          <a:p>
            <a:pPr>
              <a:buNone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1828800" y="48006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o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3" name="Group 67"/>
          <p:cNvGrpSpPr/>
          <p:nvPr/>
        </p:nvGrpSpPr>
        <p:grpSpPr>
          <a:xfrm>
            <a:off x="152400" y="3358624"/>
            <a:ext cx="3911600" cy="1441976"/>
            <a:chOff x="152400" y="3358624"/>
            <a:chExt cx="3911600" cy="1441976"/>
          </a:xfrm>
        </p:grpSpPr>
        <p:grpSp>
          <p:nvGrpSpPr>
            <p:cNvPr id="4" name="Group 112"/>
            <p:cNvGrpSpPr/>
            <p:nvPr/>
          </p:nvGrpSpPr>
          <p:grpSpPr>
            <a:xfrm>
              <a:off x="152400" y="3358624"/>
              <a:ext cx="1854200" cy="640080"/>
              <a:chOff x="2084388" y="6217920"/>
              <a:chExt cx="1854200" cy="640080"/>
            </a:xfrm>
          </p:grpSpPr>
          <p:sp>
            <p:nvSpPr>
              <p:cNvPr id="114" name="Rounded Rectangle 113"/>
              <p:cNvSpPr/>
              <p:nvPr/>
            </p:nvSpPr>
            <p:spPr>
              <a:xfrm>
                <a:off x="2084388" y="621792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Fld</a:t>
                </a:r>
                <a:r>
                  <a:rPr lang="en-US" sz="2200" baseline="-25000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115" name="Rounded Rectangle 114"/>
              <p:cNvSpPr/>
              <p:nvPr/>
            </p:nvSpPr>
            <p:spPr>
              <a:xfrm>
                <a:off x="2757488" y="6306820"/>
                <a:ext cx="325354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" name="Rounded Rectangle 115"/>
              <p:cNvSpPr/>
              <p:nvPr/>
            </p:nvSpPr>
            <p:spPr>
              <a:xfrm>
                <a:off x="3201896" y="6296660"/>
                <a:ext cx="584292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o.f</a:t>
                </a:r>
              </a:p>
            </p:txBody>
          </p:sp>
        </p:grpSp>
        <p:cxnSp>
          <p:nvCxnSpPr>
            <p:cNvPr id="117" name="Elbow Connector 116"/>
            <p:cNvCxnSpPr/>
            <p:nvPr/>
          </p:nvCxnSpPr>
          <p:spPr>
            <a:xfrm rot="5400000" flipH="1" flipV="1">
              <a:off x="1334770" y="3156694"/>
              <a:ext cx="10160" cy="571500"/>
            </a:xfrm>
            <a:prstGeom prst="bentConnector3">
              <a:avLst>
                <a:gd name="adj1" fmla="val 2350000"/>
              </a:avLst>
            </a:prstGeom>
            <a:ln w="3810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26"/>
            <p:cNvGrpSpPr/>
            <p:nvPr/>
          </p:nvGrpSpPr>
          <p:grpSpPr>
            <a:xfrm>
              <a:off x="2209800" y="3364020"/>
              <a:ext cx="1854200" cy="640080"/>
              <a:chOff x="2084388" y="6217920"/>
              <a:chExt cx="1854200" cy="640080"/>
            </a:xfrm>
          </p:grpSpPr>
          <p:sp>
            <p:nvSpPr>
              <p:cNvPr id="128" name="Rounded Rectangle 127"/>
              <p:cNvSpPr/>
              <p:nvPr/>
            </p:nvSpPr>
            <p:spPr>
              <a:xfrm>
                <a:off x="2084388" y="621792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Fld</a:t>
                </a:r>
                <a:r>
                  <a:rPr lang="en-US" sz="2200" baseline="-25000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29" name="Rounded Rectangle 128"/>
              <p:cNvSpPr/>
              <p:nvPr/>
            </p:nvSpPr>
            <p:spPr>
              <a:xfrm>
                <a:off x="2757488" y="6306820"/>
                <a:ext cx="318327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>
                <a:off x="3168413" y="6296660"/>
                <a:ext cx="674638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o.g</a:t>
                </a:r>
              </a:p>
            </p:txBody>
          </p:sp>
        </p:grpSp>
        <p:cxnSp>
          <p:nvCxnSpPr>
            <p:cNvPr id="131" name="Elbow Connector 130"/>
            <p:cNvCxnSpPr/>
            <p:nvPr/>
          </p:nvCxnSpPr>
          <p:spPr>
            <a:xfrm rot="5400000" flipH="1" flipV="1">
              <a:off x="3392170" y="3162090"/>
              <a:ext cx="10160" cy="571500"/>
            </a:xfrm>
            <a:prstGeom prst="bentConnector3">
              <a:avLst>
                <a:gd name="adj1" fmla="val 2350000"/>
              </a:avLst>
            </a:prstGeom>
            <a:ln w="3810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>
              <a:endCxn id="132" idx="0"/>
            </p:cNvCxnSpPr>
            <p:nvPr/>
          </p:nvCxnSpPr>
          <p:spPr>
            <a:xfrm>
              <a:off x="515900" y="3995401"/>
              <a:ext cx="1541500" cy="805199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>
              <a:endCxn id="132" idx="0"/>
            </p:cNvCxnSpPr>
            <p:nvPr/>
          </p:nvCxnSpPr>
          <p:spPr>
            <a:xfrm rot="5400000">
              <a:off x="1925906" y="4135706"/>
              <a:ext cx="796388" cy="53340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8"/>
          <p:cNvGrpSpPr/>
          <p:nvPr/>
        </p:nvGrpSpPr>
        <p:grpSpPr>
          <a:xfrm>
            <a:off x="152400" y="5257800"/>
            <a:ext cx="1905001" cy="1325880"/>
            <a:chOff x="152400" y="5257800"/>
            <a:chExt cx="1905001" cy="1325880"/>
          </a:xfrm>
        </p:grpSpPr>
        <p:grpSp>
          <p:nvGrpSpPr>
            <p:cNvPr id="7" name="Group 132"/>
            <p:cNvGrpSpPr/>
            <p:nvPr/>
          </p:nvGrpSpPr>
          <p:grpSpPr>
            <a:xfrm>
              <a:off x="152400" y="5943600"/>
              <a:ext cx="1854200" cy="640080"/>
              <a:chOff x="2084388" y="6217920"/>
              <a:chExt cx="1854200" cy="640080"/>
            </a:xfrm>
          </p:grpSpPr>
          <p:sp>
            <p:nvSpPr>
              <p:cNvPr id="134" name="Rounded Rectangle 133"/>
              <p:cNvSpPr/>
              <p:nvPr/>
            </p:nvSpPr>
            <p:spPr>
              <a:xfrm>
                <a:off x="2084388" y="621792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Fld</a:t>
                </a:r>
                <a:r>
                  <a:rPr lang="en-US" sz="2200" baseline="-25000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2757488" y="630682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FF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3328988" y="629666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47" name="Straight Arrow Connector 146"/>
            <p:cNvCxnSpPr>
              <a:stCxn id="132" idx="2"/>
            </p:cNvCxnSpPr>
            <p:nvPr/>
          </p:nvCxnSpPr>
          <p:spPr>
            <a:xfrm rot="5400000">
              <a:off x="943752" y="4829950"/>
              <a:ext cx="685799" cy="1541499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90"/>
          <p:cNvGrpSpPr/>
          <p:nvPr/>
        </p:nvGrpSpPr>
        <p:grpSpPr>
          <a:xfrm>
            <a:off x="2057400" y="5257800"/>
            <a:ext cx="2006600" cy="1331276"/>
            <a:chOff x="2057400" y="5257800"/>
            <a:chExt cx="2006600" cy="1331276"/>
          </a:xfrm>
        </p:grpSpPr>
        <p:grpSp>
          <p:nvGrpSpPr>
            <p:cNvPr id="10" name="Group 136"/>
            <p:cNvGrpSpPr/>
            <p:nvPr/>
          </p:nvGrpSpPr>
          <p:grpSpPr>
            <a:xfrm>
              <a:off x="2209800" y="5948996"/>
              <a:ext cx="1854200" cy="640080"/>
              <a:chOff x="2084388" y="6217920"/>
              <a:chExt cx="1854200" cy="640080"/>
            </a:xfrm>
          </p:grpSpPr>
          <p:sp>
            <p:nvSpPr>
              <p:cNvPr id="138" name="Rounded Rectangle 137"/>
              <p:cNvSpPr/>
              <p:nvPr/>
            </p:nvSpPr>
            <p:spPr>
              <a:xfrm>
                <a:off x="2084388" y="6217920"/>
                <a:ext cx="18542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Fld</a:t>
                </a:r>
                <a:r>
                  <a:rPr lang="en-US" sz="2200" baseline="-25000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2757488" y="630682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FF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>
                <a:off x="3328988" y="629666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50" name="Straight Arrow Connector 149"/>
            <p:cNvCxnSpPr>
              <a:stCxn id="132" idx="2"/>
            </p:cNvCxnSpPr>
            <p:nvPr/>
          </p:nvCxnSpPr>
          <p:spPr>
            <a:xfrm rot="16200000" flipH="1">
              <a:off x="1978502" y="5336698"/>
              <a:ext cx="691196" cy="53340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ounded Rectangle 80"/>
          <p:cNvSpPr/>
          <p:nvPr/>
        </p:nvSpPr>
        <p:spPr>
          <a:xfrm>
            <a:off x="4292598" y="2786852"/>
            <a:ext cx="7239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11" name="Group 35"/>
          <p:cNvGrpSpPr/>
          <p:nvPr/>
        </p:nvGrpSpPr>
        <p:grpSpPr>
          <a:xfrm>
            <a:off x="4267200" y="1891712"/>
            <a:ext cx="1854200" cy="640080"/>
            <a:chOff x="2084388" y="6217920"/>
            <a:chExt cx="1854200" cy="640080"/>
          </a:xfrm>
        </p:grpSpPr>
        <p:sp>
          <p:nvSpPr>
            <p:cNvPr id="86" name="Rounded Rectangle 85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endCxn id="81" idx="0"/>
          </p:cNvCxnSpPr>
          <p:nvPr/>
        </p:nvCxnSpPr>
        <p:spPr>
          <a:xfrm rot="16200000" flipH="1">
            <a:off x="4525061" y="2657365"/>
            <a:ext cx="252212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 rot="5400000" flipH="1" flipV="1">
            <a:off x="5474980" y="169994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sensitivity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43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field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define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Fld</a:t>
            </a:r>
            <a:r>
              <a:rPr kumimoji="0" lang="en-US" sz="3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(-,+)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constructor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2971800" cy="1162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obj o = { f:3; g:4 };</a:t>
            </a:r>
          </a:p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readG(obj p) { return p.g;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w = id(o.f);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z = readG(o); </a:t>
            </a:r>
          </a:p>
          <a:p>
            <a:pPr>
              <a:buNone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292598" y="2786852"/>
            <a:ext cx="7239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4267200" y="1891712"/>
            <a:ext cx="1854200" cy="640080"/>
            <a:chOff x="2084388" y="6217920"/>
            <a:chExt cx="1854200" cy="640080"/>
          </a:xfrm>
        </p:grpSpPr>
        <p:sp>
          <p:nvSpPr>
            <p:cNvPr id="52" name="Rounded Rectangle 51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</p:grpSp>
      <p:cxnSp>
        <p:nvCxnSpPr>
          <p:cNvPr id="55" name="Straight Arrow Connector 54"/>
          <p:cNvCxnSpPr>
            <a:endCxn id="49" idx="0"/>
          </p:cNvCxnSpPr>
          <p:nvPr/>
        </p:nvCxnSpPr>
        <p:spPr>
          <a:xfrm rot="16200000" flipH="1">
            <a:off x="4525061" y="2657365"/>
            <a:ext cx="252212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6362769" y="3684060"/>
            <a:ext cx="992115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readG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4" name="Group 35"/>
          <p:cNvGrpSpPr/>
          <p:nvPr/>
        </p:nvGrpSpPr>
        <p:grpSpPr>
          <a:xfrm>
            <a:off x="6553200" y="2788920"/>
            <a:ext cx="1854200" cy="640080"/>
            <a:chOff x="2084388" y="6217920"/>
            <a:chExt cx="1854200" cy="640080"/>
          </a:xfrm>
        </p:grpSpPr>
        <p:sp>
          <p:nvSpPr>
            <p:cNvPr id="78" name="Rounded Rectangle 7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p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r>
                <a:rPr lang="en-US" sz="2200" baseline="-25000">
                  <a:solidFill>
                    <a:srgbClr val="000000"/>
                  </a:solidFill>
                </a:rPr>
                <a:t>3</a:t>
              </a:r>
            </a:p>
          </p:txBody>
        </p:sp>
      </p:grpSp>
      <p:cxnSp>
        <p:nvCxnSpPr>
          <p:cNvPr id="106" name="Straight Arrow Connector 105"/>
          <p:cNvCxnSpPr/>
          <p:nvPr/>
        </p:nvCxnSpPr>
        <p:spPr>
          <a:xfrm rot="16200000" flipH="1">
            <a:off x="6800998" y="3543874"/>
            <a:ext cx="265374" cy="420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07"/>
          <p:cNvGrpSpPr/>
          <p:nvPr/>
        </p:nvGrpSpPr>
        <p:grpSpPr>
          <a:xfrm>
            <a:off x="7137400" y="1752600"/>
            <a:ext cx="1854200" cy="640080"/>
            <a:chOff x="2084388" y="6217920"/>
            <a:chExt cx="1854200" cy="640080"/>
          </a:xfrm>
        </p:grpSpPr>
        <p:sp>
          <p:nvSpPr>
            <p:cNvPr id="109" name="Rounded Rectangle 10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12"/>
          <p:cNvGrpSpPr/>
          <p:nvPr/>
        </p:nvGrpSpPr>
        <p:grpSpPr>
          <a:xfrm>
            <a:off x="152400" y="3358624"/>
            <a:ext cx="1854200" cy="640080"/>
            <a:chOff x="2084388" y="6217920"/>
            <a:chExt cx="1854200" cy="640080"/>
          </a:xfrm>
        </p:grpSpPr>
        <p:sp>
          <p:nvSpPr>
            <p:cNvPr id="114" name="Rounded Rectangle 11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2757488" y="6306820"/>
              <a:ext cx="325354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3201896" y="6296660"/>
              <a:ext cx="584292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o.f</a:t>
              </a:r>
            </a:p>
          </p:txBody>
        </p:sp>
      </p:grpSp>
      <p:cxnSp>
        <p:nvCxnSpPr>
          <p:cNvPr id="117" name="Elbow Connector 116"/>
          <p:cNvCxnSpPr/>
          <p:nvPr/>
        </p:nvCxnSpPr>
        <p:spPr>
          <a:xfrm rot="5400000" flipH="1" flipV="1">
            <a:off x="1334770" y="3156694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79" idx="0"/>
          </p:cNvCxnSpPr>
          <p:nvPr/>
        </p:nvCxnSpPr>
        <p:spPr>
          <a:xfrm rot="5400000" flipH="1" flipV="1">
            <a:off x="7216194" y="2620072"/>
            <a:ext cx="496455" cy="190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1" idx="2"/>
            <a:endCxn id="80" idx="0"/>
          </p:cNvCxnSpPr>
          <p:nvPr/>
        </p:nvCxnSpPr>
        <p:spPr>
          <a:xfrm rot="5400000">
            <a:off x="8046405" y="2303465"/>
            <a:ext cx="579120" cy="54927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26"/>
          <p:cNvGrpSpPr/>
          <p:nvPr/>
        </p:nvGrpSpPr>
        <p:grpSpPr>
          <a:xfrm>
            <a:off x="2209800" y="3364020"/>
            <a:ext cx="1854200" cy="640080"/>
            <a:chOff x="2084388" y="6217920"/>
            <a:chExt cx="1854200" cy="640080"/>
          </a:xfrm>
        </p:grpSpPr>
        <p:sp>
          <p:nvSpPr>
            <p:cNvPr id="128" name="Rounded Rectangle 12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2757488" y="6306820"/>
              <a:ext cx="318327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3168413" y="6296660"/>
              <a:ext cx="674638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o.g</a:t>
              </a:r>
            </a:p>
          </p:txBody>
        </p:sp>
      </p:grpSp>
      <p:cxnSp>
        <p:nvCxnSpPr>
          <p:cNvPr id="131" name="Elbow Connector 130"/>
          <p:cNvCxnSpPr/>
          <p:nvPr/>
        </p:nvCxnSpPr>
        <p:spPr>
          <a:xfrm rot="5400000" flipH="1" flipV="1">
            <a:off x="3392170" y="316209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ounded Rectangle 131"/>
          <p:cNvSpPr/>
          <p:nvPr/>
        </p:nvSpPr>
        <p:spPr>
          <a:xfrm>
            <a:off x="1828800" y="48006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o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9" name="Group 132"/>
          <p:cNvGrpSpPr/>
          <p:nvPr/>
        </p:nvGrpSpPr>
        <p:grpSpPr>
          <a:xfrm>
            <a:off x="152400" y="5943600"/>
            <a:ext cx="1854200" cy="640080"/>
            <a:chOff x="2084388" y="6217920"/>
            <a:chExt cx="1854200" cy="640080"/>
          </a:xfrm>
        </p:grpSpPr>
        <p:sp>
          <p:nvSpPr>
            <p:cNvPr id="134" name="Rounded Rectangle 13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36"/>
          <p:cNvGrpSpPr/>
          <p:nvPr/>
        </p:nvGrpSpPr>
        <p:grpSpPr>
          <a:xfrm>
            <a:off x="2209800" y="5948996"/>
            <a:ext cx="1854200" cy="640080"/>
            <a:chOff x="2084388" y="6217920"/>
            <a:chExt cx="1854200" cy="640080"/>
          </a:xfrm>
        </p:grpSpPr>
        <p:sp>
          <p:nvSpPr>
            <p:cNvPr id="138" name="Rounded Rectangle 13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100">
                <a:solidFill>
                  <a:srgbClr val="000000"/>
                </a:solidFill>
              </a:endParaRPr>
            </a:p>
          </p:txBody>
        </p:sp>
      </p:grpSp>
      <p:cxnSp>
        <p:nvCxnSpPr>
          <p:cNvPr id="141" name="Straight Arrow Connector 140"/>
          <p:cNvCxnSpPr>
            <a:endCxn id="132" idx="0"/>
          </p:cNvCxnSpPr>
          <p:nvPr/>
        </p:nvCxnSpPr>
        <p:spPr>
          <a:xfrm>
            <a:off x="515900" y="3995401"/>
            <a:ext cx="1541500" cy="80519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132" idx="0"/>
          </p:cNvCxnSpPr>
          <p:nvPr/>
        </p:nvCxnSpPr>
        <p:spPr>
          <a:xfrm rot="5400000">
            <a:off x="1925906" y="4135706"/>
            <a:ext cx="796388" cy="5334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32" idx="2"/>
          </p:cNvCxnSpPr>
          <p:nvPr/>
        </p:nvCxnSpPr>
        <p:spPr>
          <a:xfrm rot="5400000">
            <a:off x="943752" y="4829950"/>
            <a:ext cx="685799" cy="154149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32" idx="2"/>
          </p:cNvCxnSpPr>
          <p:nvPr/>
        </p:nvCxnSpPr>
        <p:spPr>
          <a:xfrm rot="16200000" flipH="1">
            <a:off x="1978502" y="5336698"/>
            <a:ext cx="691196" cy="5334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rot="5400000" flipH="1" flipV="1">
            <a:off x="5474980" y="169994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sensitivity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43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field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define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Fld</a:t>
            </a:r>
            <a:r>
              <a:rPr kumimoji="0" lang="en-US" sz="3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(-,+)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constructor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2971800" cy="1162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obj o = { f:3; g:4 };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readG(obj p) { return p.g; }</a:t>
            </a:r>
          </a:p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w = id(o.f);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z = readG(o); </a:t>
            </a:r>
          </a:p>
          <a:p>
            <a:pPr>
              <a:buNone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292598" y="2786852"/>
            <a:ext cx="7239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4267200" y="1891712"/>
            <a:ext cx="1854200" cy="640080"/>
            <a:chOff x="2084388" y="6217920"/>
            <a:chExt cx="1854200" cy="640080"/>
          </a:xfrm>
        </p:grpSpPr>
        <p:sp>
          <p:nvSpPr>
            <p:cNvPr id="52" name="Rounded Rectangle 51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</p:grpSp>
      <p:cxnSp>
        <p:nvCxnSpPr>
          <p:cNvPr id="55" name="Straight Arrow Connector 54"/>
          <p:cNvCxnSpPr>
            <a:endCxn id="49" idx="0"/>
          </p:cNvCxnSpPr>
          <p:nvPr/>
        </p:nvCxnSpPr>
        <p:spPr>
          <a:xfrm rot="16200000" flipH="1">
            <a:off x="4525061" y="2657365"/>
            <a:ext cx="252212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9" idx="2"/>
          </p:cNvCxnSpPr>
          <p:nvPr/>
        </p:nvCxnSpPr>
        <p:spPr>
          <a:xfrm rot="5400000">
            <a:off x="4496526" y="3395312"/>
            <a:ext cx="309283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6362769" y="3684060"/>
            <a:ext cx="992115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readG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4" name="Group 35"/>
          <p:cNvGrpSpPr/>
          <p:nvPr/>
        </p:nvGrpSpPr>
        <p:grpSpPr>
          <a:xfrm>
            <a:off x="6553200" y="2788920"/>
            <a:ext cx="1854200" cy="640080"/>
            <a:chOff x="2084388" y="6217920"/>
            <a:chExt cx="1854200" cy="640080"/>
          </a:xfrm>
        </p:grpSpPr>
        <p:sp>
          <p:nvSpPr>
            <p:cNvPr id="78" name="Rounded Rectangle 7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p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r>
                <a:rPr lang="en-US" sz="2200" baseline="-25000">
                  <a:solidFill>
                    <a:srgbClr val="000000"/>
                  </a:solidFill>
                </a:rPr>
                <a:t>3</a:t>
              </a:r>
            </a:p>
          </p:txBody>
        </p:sp>
      </p:grpSp>
      <p:cxnSp>
        <p:nvCxnSpPr>
          <p:cNvPr id="106" name="Straight Arrow Connector 105"/>
          <p:cNvCxnSpPr/>
          <p:nvPr/>
        </p:nvCxnSpPr>
        <p:spPr>
          <a:xfrm rot="16200000" flipH="1">
            <a:off x="6800998" y="3543874"/>
            <a:ext cx="265374" cy="420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07"/>
          <p:cNvGrpSpPr/>
          <p:nvPr/>
        </p:nvGrpSpPr>
        <p:grpSpPr>
          <a:xfrm>
            <a:off x="7137400" y="1752600"/>
            <a:ext cx="1854200" cy="640080"/>
            <a:chOff x="2084388" y="6217920"/>
            <a:chExt cx="1854200" cy="640080"/>
          </a:xfrm>
        </p:grpSpPr>
        <p:sp>
          <p:nvSpPr>
            <p:cNvPr id="109" name="Rounded Rectangle 10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12"/>
          <p:cNvGrpSpPr/>
          <p:nvPr/>
        </p:nvGrpSpPr>
        <p:grpSpPr>
          <a:xfrm>
            <a:off x="152400" y="3358624"/>
            <a:ext cx="1854200" cy="640080"/>
            <a:chOff x="2084388" y="6217920"/>
            <a:chExt cx="1854200" cy="640080"/>
          </a:xfrm>
        </p:grpSpPr>
        <p:sp>
          <p:nvSpPr>
            <p:cNvPr id="114" name="Rounded Rectangle 11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2757488" y="6306820"/>
              <a:ext cx="325354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3201896" y="6296660"/>
              <a:ext cx="584292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o.f</a:t>
              </a:r>
            </a:p>
          </p:txBody>
        </p:sp>
      </p:grpSp>
      <p:cxnSp>
        <p:nvCxnSpPr>
          <p:cNvPr id="117" name="Elbow Connector 116"/>
          <p:cNvCxnSpPr/>
          <p:nvPr/>
        </p:nvCxnSpPr>
        <p:spPr>
          <a:xfrm rot="5400000" flipH="1" flipV="1">
            <a:off x="1334770" y="3156694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79" idx="0"/>
          </p:cNvCxnSpPr>
          <p:nvPr/>
        </p:nvCxnSpPr>
        <p:spPr>
          <a:xfrm rot="5400000" flipH="1" flipV="1">
            <a:off x="7216194" y="2620072"/>
            <a:ext cx="496455" cy="190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1" idx="2"/>
            <a:endCxn id="80" idx="0"/>
          </p:cNvCxnSpPr>
          <p:nvPr/>
        </p:nvCxnSpPr>
        <p:spPr>
          <a:xfrm rot="5400000">
            <a:off x="8046405" y="2303465"/>
            <a:ext cx="579120" cy="54927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26"/>
          <p:cNvGrpSpPr/>
          <p:nvPr/>
        </p:nvGrpSpPr>
        <p:grpSpPr>
          <a:xfrm>
            <a:off x="2209800" y="3364020"/>
            <a:ext cx="1854200" cy="640080"/>
            <a:chOff x="2084388" y="6217920"/>
            <a:chExt cx="1854200" cy="640080"/>
          </a:xfrm>
        </p:grpSpPr>
        <p:sp>
          <p:nvSpPr>
            <p:cNvPr id="128" name="Rounded Rectangle 12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2757488" y="6306820"/>
              <a:ext cx="318327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3168413" y="6296660"/>
              <a:ext cx="674638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o.g</a:t>
              </a:r>
            </a:p>
          </p:txBody>
        </p:sp>
      </p:grpSp>
      <p:cxnSp>
        <p:nvCxnSpPr>
          <p:cNvPr id="131" name="Elbow Connector 130"/>
          <p:cNvCxnSpPr/>
          <p:nvPr/>
        </p:nvCxnSpPr>
        <p:spPr>
          <a:xfrm rot="5400000" flipH="1" flipV="1">
            <a:off x="3392170" y="316209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ounded Rectangle 131"/>
          <p:cNvSpPr/>
          <p:nvPr/>
        </p:nvSpPr>
        <p:spPr>
          <a:xfrm>
            <a:off x="1828800" y="48006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o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9" name="Group 132"/>
          <p:cNvGrpSpPr/>
          <p:nvPr/>
        </p:nvGrpSpPr>
        <p:grpSpPr>
          <a:xfrm>
            <a:off x="152400" y="5943600"/>
            <a:ext cx="1854200" cy="640080"/>
            <a:chOff x="2084388" y="6217920"/>
            <a:chExt cx="1854200" cy="640080"/>
          </a:xfrm>
        </p:grpSpPr>
        <p:sp>
          <p:nvSpPr>
            <p:cNvPr id="134" name="Rounded Rectangle 13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36"/>
          <p:cNvGrpSpPr/>
          <p:nvPr/>
        </p:nvGrpSpPr>
        <p:grpSpPr>
          <a:xfrm>
            <a:off x="2209800" y="5948996"/>
            <a:ext cx="1854200" cy="640080"/>
            <a:chOff x="2084388" y="6217920"/>
            <a:chExt cx="1854200" cy="640080"/>
          </a:xfrm>
        </p:grpSpPr>
        <p:sp>
          <p:nvSpPr>
            <p:cNvPr id="138" name="Rounded Rectangle 13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100">
                <a:solidFill>
                  <a:srgbClr val="000000"/>
                </a:solidFill>
              </a:endParaRPr>
            </a:p>
          </p:txBody>
        </p:sp>
      </p:grpSp>
      <p:cxnSp>
        <p:nvCxnSpPr>
          <p:cNvPr id="141" name="Straight Arrow Connector 140"/>
          <p:cNvCxnSpPr>
            <a:endCxn id="132" idx="0"/>
          </p:cNvCxnSpPr>
          <p:nvPr/>
        </p:nvCxnSpPr>
        <p:spPr>
          <a:xfrm>
            <a:off x="515900" y="3995401"/>
            <a:ext cx="1541500" cy="80519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132" idx="0"/>
          </p:cNvCxnSpPr>
          <p:nvPr/>
        </p:nvCxnSpPr>
        <p:spPr>
          <a:xfrm rot="5400000">
            <a:off x="1925906" y="4135706"/>
            <a:ext cx="796388" cy="5334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32" idx="2"/>
          </p:cNvCxnSpPr>
          <p:nvPr/>
        </p:nvCxnSpPr>
        <p:spPr>
          <a:xfrm rot="5400000">
            <a:off x="943752" y="4829950"/>
            <a:ext cx="685799" cy="154149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32" idx="2"/>
          </p:cNvCxnSpPr>
          <p:nvPr/>
        </p:nvCxnSpPr>
        <p:spPr>
          <a:xfrm rot="16200000" flipH="1">
            <a:off x="1978502" y="5336698"/>
            <a:ext cx="691196" cy="5334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69"/>
          <p:cNvGrpSpPr/>
          <p:nvPr/>
        </p:nvGrpSpPr>
        <p:grpSpPr>
          <a:xfrm>
            <a:off x="3657600" y="4495800"/>
            <a:ext cx="1854200" cy="640080"/>
            <a:chOff x="2084388" y="6217920"/>
            <a:chExt cx="1854200" cy="640080"/>
          </a:xfrm>
        </p:grpSpPr>
        <p:sp>
          <p:nvSpPr>
            <p:cNvPr id="171" name="Rounded Rectangle 170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35"/>
          <p:cNvGrpSpPr/>
          <p:nvPr/>
        </p:nvGrpSpPr>
        <p:grpSpPr>
          <a:xfrm>
            <a:off x="4235460" y="3550920"/>
            <a:ext cx="1854200" cy="640080"/>
            <a:chOff x="2084388" y="6217920"/>
            <a:chExt cx="1854200" cy="640080"/>
          </a:xfrm>
        </p:grpSpPr>
        <p:sp>
          <p:nvSpPr>
            <p:cNvPr id="175" name="Rounded Rectangle 174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w</a:t>
              </a:r>
            </a:p>
          </p:txBody>
        </p:sp>
      </p:grpSp>
      <p:cxnSp>
        <p:nvCxnSpPr>
          <p:cNvPr id="178" name="Straight Arrow Connector 177"/>
          <p:cNvCxnSpPr>
            <a:endCxn id="171" idx="1"/>
          </p:cNvCxnSpPr>
          <p:nvPr/>
        </p:nvCxnSpPr>
        <p:spPr>
          <a:xfrm flipV="1">
            <a:off x="2288480" y="4815840"/>
            <a:ext cx="1369120" cy="2233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73" idx="0"/>
            <a:endCxn id="176" idx="2"/>
          </p:cNvCxnSpPr>
          <p:nvPr/>
        </p:nvCxnSpPr>
        <p:spPr>
          <a:xfrm rot="5400000" flipH="1" flipV="1">
            <a:off x="4895220" y="4332600"/>
            <a:ext cx="477520" cy="636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76" idx="0"/>
            <a:endCxn id="53" idx="2"/>
          </p:cNvCxnSpPr>
          <p:nvPr/>
        </p:nvCxnSpPr>
        <p:spPr>
          <a:xfrm rot="5400000" flipH="1" flipV="1">
            <a:off x="4552026" y="3022946"/>
            <a:ext cx="1202008" cy="3174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4" idx="2"/>
            <a:endCxn id="177" idx="0"/>
          </p:cNvCxnSpPr>
          <p:nvPr/>
        </p:nvCxnSpPr>
        <p:spPr>
          <a:xfrm rot="5400000">
            <a:off x="5158456" y="3012786"/>
            <a:ext cx="1202008" cy="3174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rot="5400000" flipH="1" flipV="1">
            <a:off x="5474980" y="169994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sensitivity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43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field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define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Fld</a:t>
            </a:r>
            <a:r>
              <a:rPr kumimoji="0" lang="en-US" sz="3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(-,+)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constructor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2971800" cy="1162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obj o = { f:3; g:4 };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readG(obj p) { return p.g; }</a:t>
            </a:r>
          </a:p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w = id(o.f);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z = readG(o); </a:t>
            </a:r>
          </a:p>
          <a:p>
            <a:pPr>
              <a:buNone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292598" y="2786852"/>
            <a:ext cx="7239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4267200" y="1891712"/>
            <a:ext cx="1854200" cy="640080"/>
            <a:chOff x="2084388" y="6217920"/>
            <a:chExt cx="1854200" cy="640080"/>
          </a:xfrm>
        </p:grpSpPr>
        <p:sp>
          <p:nvSpPr>
            <p:cNvPr id="52" name="Rounded Rectangle 51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</p:grpSp>
      <p:cxnSp>
        <p:nvCxnSpPr>
          <p:cNvPr id="55" name="Straight Arrow Connector 54"/>
          <p:cNvCxnSpPr>
            <a:endCxn id="49" idx="0"/>
          </p:cNvCxnSpPr>
          <p:nvPr/>
        </p:nvCxnSpPr>
        <p:spPr>
          <a:xfrm rot="16200000" flipH="1">
            <a:off x="4525061" y="2657365"/>
            <a:ext cx="252212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9" idx="2"/>
          </p:cNvCxnSpPr>
          <p:nvPr/>
        </p:nvCxnSpPr>
        <p:spPr>
          <a:xfrm rot="5400000">
            <a:off x="4496526" y="3395312"/>
            <a:ext cx="309283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6362769" y="3684060"/>
            <a:ext cx="992115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readG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4" name="Group 35"/>
          <p:cNvGrpSpPr/>
          <p:nvPr/>
        </p:nvGrpSpPr>
        <p:grpSpPr>
          <a:xfrm>
            <a:off x="6553200" y="2788920"/>
            <a:ext cx="1854200" cy="640080"/>
            <a:chOff x="2084388" y="6217920"/>
            <a:chExt cx="1854200" cy="640080"/>
          </a:xfrm>
        </p:grpSpPr>
        <p:sp>
          <p:nvSpPr>
            <p:cNvPr id="78" name="Rounded Rectangle 7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p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r>
                <a:rPr lang="en-US" sz="2200" baseline="-25000">
                  <a:solidFill>
                    <a:srgbClr val="000000"/>
                  </a:solidFill>
                </a:rPr>
                <a:t>3</a:t>
              </a:r>
            </a:p>
          </p:txBody>
        </p:sp>
      </p:grpSp>
      <p:cxnSp>
        <p:nvCxnSpPr>
          <p:cNvPr id="106" name="Straight Arrow Connector 105"/>
          <p:cNvCxnSpPr/>
          <p:nvPr/>
        </p:nvCxnSpPr>
        <p:spPr>
          <a:xfrm rot="16200000" flipH="1">
            <a:off x="6800998" y="3543874"/>
            <a:ext cx="265374" cy="420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07"/>
          <p:cNvGrpSpPr/>
          <p:nvPr/>
        </p:nvGrpSpPr>
        <p:grpSpPr>
          <a:xfrm>
            <a:off x="7137400" y="1752600"/>
            <a:ext cx="1854200" cy="640080"/>
            <a:chOff x="2084388" y="6217920"/>
            <a:chExt cx="1854200" cy="640080"/>
          </a:xfrm>
        </p:grpSpPr>
        <p:sp>
          <p:nvSpPr>
            <p:cNvPr id="109" name="Rounded Rectangle 10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12"/>
          <p:cNvGrpSpPr/>
          <p:nvPr/>
        </p:nvGrpSpPr>
        <p:grpSpPr>
          <a:xfrm>
            <a:off x="152400" y="3358624"/>
            <a:ext cx="1854200" cy="640080"/>
            <a:chOff x="2084388" y="6217920"/>
            <a:chExt cx="1854200" cy="640080"/>
          </a:xfrm>
        </p:grpSpPr>
        <p:sp>
          <p:nvSpPr>
            <p:cNvPr id="114" name="Rounded Rectangle 11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2757488" y="6306820"/>
              <a:ext cx="325354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3201896" y="6296660"/>
              <a:ext cx="584292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o.f</a:t>
              </a:r>
            </a:p>
          </p:txBody>
        </p:sp>
      </p:grpSp>
      <p:cxnSp>
        <p:nvCxnSpPr>
          <p:cNvPr id="117" name="Elbow Connector 116"/>
          <p:cNvCxnSpPr/>
          <p:nvPr/>
        </p:nvCxnSpPr>
        <p:spPr>
          <a:xfrm rot="5400000" flipH="1" flipV="1">
            <a:off x="1334770" y="3156694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79" idx="0"/>
          </p:cNvCxnSpPr>
          <p:nvPr/>
        </p:nvCxnSpPr>
        <p:spPr>
          <a:xfrm rot="5400000" flipH="1" flipV="1">
            <a:off x="7216194" y="2620072"/>
            <a:ext cx="496455" cy="190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1" idx="2"/>
            <a:endCxn id="80" idx="0"/>
          </p:cNvCxnSpPr>
          <p:nvPr/>
        </p:nvCxnSpPr>
        <p:spPr>
          <a:xfrm rot="5400000">
            <a:off x="8046405" y="2303465"/>
            <a:ext cx="579120" cy="54927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26"/>
          <p:cNvGrpSpPr/>
          <p:nvPr/>
        </p:nvGrpSpPr>
        <p:grpSpPr>
          <a:xfrm>
            <a:off x="2209800" y="3364020"/>
            <a:ext cx="1854200" cy="640080"/>
            <a:chOff x="2084388" y="6217920"/>
            <a:chExt cx="1854200" cy="640080"/>
          </a:xfrm>
        </p:grpSpPr>
        <p:sp>
          <p:nvSpPr>
            <p:cNvPr id="128" name="Rounded Rectangle 12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2757488" y="6306820"/>
              <a:ext cx="318327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3168413" y="6296660"/>
              <a:ext cx="674638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o.g</a:t>
              </a:r>
            </a:p>
          </p:txBody>
        </p:sp>
      </p:grpSp>
      <p:cxnSp>
        <p:nvCxnSpPr>
          <p:cNvPr id="131" name="Elbow Connector 130"/>
          <p:cNvCxnSpPr/>
          <p:nvPr/>
        </p:nvCxnSpPr>
        <p:spPr>
          <a:xfrm rot="5400000" flipH="1" flipV="1">
            <a:off x="3392170" y="316209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ounded Rectangle 131"/>
          <p:cNvSpPr/>
          <p:nvPr/>
        </p:nvSpPr>
        <p:spPr>
          <a:xfrm>
            <a:off x="1828800" y="48006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o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9" name="Group 132"/>
          <p:cNvGrpSpPr/>
          <p:nvPr/>
        </p:nvGrpSpPr>
        <p:grpSpPr>
          <a:xfrm>
            <a:off x="152400" y="5943600"/>
            <a:ext cx="1854200" cy="640080"/>
            <a:chOff x="2084388" y="6217920"/>
            <a:chExt cx="1854200" cy="640080"/>
          </a:xfrm>
        </p:grpSpPr>
        <p:sp>
          <p:nvSpPr>
            <p:cNvPr id="134" name="Rounded Rectangle 13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36"/>
          <p:cNvGrpSpPr/>
          <p:nvPr/>
        </p:nvGrpSpPr>
        <p:grpSpPr>
          <a:xfrm>
            <a:off x="2209800" y="5948996"/>
            <a:ext cx="1854200" cy="640080"/>
            <a:chOff x="2084388" y="6217920"/>
            <a:chExt cx="1854200" cy="640080"/>
          </a:xfrm>
        </p:grpSpPr>
        <p:sp>
          <p:nvSpPr>
            <p:cNvPr id="138" name="Rounded Rectangle 13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100">
                <a:solidFill>
                  <a:srgbClr val="000000"/>
                </a:solidFill>
              </a:endParaRPr>
            </a:p>
          </p:txBody>
        </p:sp>
      </p:grpSp>
      <p:cxnSp>
        <p:nvCxnSpPr>
          <p:cNvPr id="141" name="Straight Arrow Connector 140"/>
          <p:cNvCxnSpPr>
            <a:endCxn id="132" idx="0"/>
          </p:cNvCxnSpPr>
          <p:nvPr/>
        </p:nvCxnSpPr>
        <p:spPr>
          <a:xfrm>
            <a:off x="515900" y="3995401"/>
            <a:ext cx="1541500" cy="80519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132" idx="0"/>
          </p:cNvCxnSpPr>
          <p:nvPr/>
        </p:nvCxnSpPr>
        <p:spPr>
          <a:xfrm rot="5400000">
            <a:off x="1925906" y="4135706"/>
            <a:ext cx="796388" cy="5334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32" idx="2"/>
          </p:cNvCxnSpPr>
          <p:nvPr/>
        </p:nvCxnSpPr>
        <p:spPr>
          <a:xfrm rot="5400000">
            <a:off x="943752" y="4829950"/>
            <a:ext cx="685799" cy="154149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32" idx="2"/>
          </p:cNvCxnSpPr>
          <p:nvPr/>
        </p:nvCxnSpPr>
        <p:spPr>
          <a:xfrm rot="16200000" flipH="1">
            <a:off x="1978502" y="5336698"/>
            <a:ext cx="691196" cy="5334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69"/>
          <p:cNvGrpSpPr/>
          <p:nvPr/>
        </p:nvGrpSpPr>
        <p:grpSpPr>
          <a:xfrm>
            <a:off x="3657600" y="4495800"/>
            <a:ext cx="1854200" cy="640080"/>
            <a:chOff x="2084388" y="6217920"/>
            <a:chExt cx="1854200" cy="640080"/>
          </a:xfrm>
        </p:grpSpPr>
        <p:sp>
          <p:nvSpPr>
            <p:cNvPr id="171" name="Rounded Rectangle 170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35"/>
          <p:cNvGrpSpPr/>
          <p:nvPr/>
        </p:nvGrpSpPr>
        <p:grpSpPr>
          <a:xfrm>
            <a:off x="4235460" y="3550920"/>
            <a:ext cx="1854200" cy="640080"/>
            <a:chOff x="2084388" y="6217920"/>
            <a:chExt cx="1854200" cy="640080"/>
          </a:xfrm>
        </p:grpSpPr>
        <p:sp>
          <p:nvSpPr>
            <p:cNvPr id="175" name="Rounded Rectangle 174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w</a:t>
              </a:r>
            </a:p>
          </p:txBody>
        </p:sp>
      </p:grpSp>
      <p:cxnSp>
        <p:nvCxnSpPr>
          <p:cNvPr id="178" name="Straight Arrow Connector 177"/>
          <p:cNvCxnSpPr>
            <a:endCxn id="171" idx="1"/>
          </p:cNvCxnSpPr>
          <p:nvPr/>
        </p:nvCxnSpPr>
        <p:spPr>
          <a:xfrm flipV="1">
            <a:off x="2288480" y="4815840"/>
            <a:ext cx="1369120" cy="2233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73" idx="0"/>
            <a:endCxn id="176" idx="2"/>
          </p:cNvCxnSpPr>
          <p:nvPr/>
        </p:nvCxnSpPr>
        <p:spPr>
          <a:xfrm rot="5400000" flipH="1" flipV="1">
            <a:off x="4895220" y="4332600"/>
            <a:ext cx="477520" cy="636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76" idx="0"/>
            <a:endCxn id="53" idx="2"/>
          </p:cNvCxnSpPr>
          <p:nvPr/>
        </p:nvCxnSpPr>
        <p:spPr>
          <a:xfrm rot="5400000" flipH="1" flipV="1">
            <a:off x="4552026" y="3022946"/>
            <a:ext cx="1202008" cy="3174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4" idx="2"/>
            <a:endCxn id="177" idx="0"/>
          </p:cNvCxnSpPr>
          <p:nvPr/>
        </p:nvCxnSpPr>
        <p:spPr>
          <a:xfrm rot="5400000">
            <a:off x="5158456" y="3012786"/>
            <a:ext cx="1202008" cy="3174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rot="5400000" flipH="1" flipV="1">
            <a:off x="5474980" y="169994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988177" y="1981200"/>
            <a:ext cx="4787024" cy="4051300"/>
            <a:chOff x="988177" y="1981200"/>
            <a:chExt cx="4787024" cy="4051300"/>
          </a:xfrm>
        </p:grpSpPr>
        <p:cxnSp>
          <p:nvCxnSpPr>
            <p:cNvPr id="60" name="Straight Arrow Connector 59"/>
            <p:cNvCxnSpPr/>
            <p:nvPr/>
          </p:nvCxnSpPr>
          <p:spPr>
            <a:xfrm rot="16200000" flipV="1">
              <a:off x="-42749" y="4935650"/>
              <a:ext cx="2127776" cy="65923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116" idx="2"/>
              <a:endCxn id="173" idx="0"/>
            </p:cNvCxnSpPr>
            <p:nvPr/>
          </p:nvCxnSpPr>
          <p:spPr>
            <a:xfrm rot="16200000" flipH="1">
              <a:off x="3006439" y="2450179"/>
              <a:ext cx="679976" cy="3568746"/>
            </a:xfrm>
            <a:prstGeom prst="straightConnector1">
              <a:avLst/>
            </a:prstGeom>
            <a:ln w="508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1053971" y="1981200"/>
              <a:ext cx="4721230" cy="2593928"/>
              <a:chOff x="1206500" y="2133012"/>
              <a:chExt cx="4721230" cy="2593928"/>
            </a:xfrm>
          </p:grpSpPr>
          <p:cxnSp>
            <p:nvCxnSpPr>
              <p:cNvPr id="64" name="Elbow Connector 63"/>
              <p:cNvCxnSpPr/>
              <p:nvPr/>
            </p:nvCxnSpPr>
            <p:spPr>
              <a:xfrm rot="5400000" flipH="1" flipV="1">
                <a:off x="1487170" y="3309094"/>
                <a:ext cx="10160" cy="571500"/>
              </a:xfrm>
              <a:prstGeom prst="bentConnector3">
                <a:avLst>
                  <a:gd name="adj1" fmla="val 2350000"/>
                </a:avLst>
              </a:prstGeom>
              <a:ln w="508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rot="5400000" flipH="1" flipV="1">
                <a:off x="5047620" y="4485000"/>
                <a:ext cx="477520" cy="6360"/>
              </a:xfrm>
              <a:prstGeom prst="straightConnector1">
                <a:avLst/>
              </a:prstGeom>
              <a:ln w="508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rot="5400000" flipH="1" flipV="1">
                <a:off x="4704426" y="3175346"/>
                <a:ext cx="1202008" cy="31740"/>
              </a:xfrm>
              <a:prstGeom prst="straightConnector1">
                <a:avLst/>
              </a:prstGeom>
              <a:ln w="508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rot="5400000">
                <a:off x="5310856" y="3165186"/>
                <a:ext cx="1202008" cy="31740"/>
              </a:xfrm>
              <a:prstGeom prst="straightConnector1">
                <a:avLst/>
              </a:prstGeom>
              <a:ln w="508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Elbow Connector 68"/>
              <p:cNvCxnSpPr/>
              <p:nvPr/>
            </p:nvCxnSpPr>
            <p:spPr>
              <a:xfrm rot="5400000" flipH="1" flipV="1">
                <a:off x="5627380" y="1852342"/>
                <a:ext cx="10160" cy="571500"/>
              </a:xfrm>
              <a:prstGeom prst="bentConnector3">
                <a:avLst>
                  <a:gd name="adj1" fmla="val 2350000"/>
                </a:avLst>
              </a:prstGeom>
              <a:ln w="508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sensitivity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43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field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define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Fld</a:t>
            </a:r>
            <a:r>
              <a:rPr kumimoji="0" lang="en-US" sz="3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(-,+)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constructor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2971800" cy="1162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obj o = { f:3; g:4 };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readG(obj p) { return p.g;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w = id(o.f);</a:t>
            </a:r>
          </a:p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z = readG(o); </a:t>
            </a:r>
          </a:p>
          <a:p>
            <a:pPr>
              <a:buNone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292598" y="2786852"/>
            <a:ext cx="7239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4267200" y="1891712"/>
            <a:ext cx="1854200" cy="640080"/>
            <a:chOff x="2084388" y="6217920"/>
            <a:chExt cx="1854200" cy="640080"/>
          </a:xfrm>
        </p:grpSpPr>
        <p:sp>
          <p:nvSpPr>
            <p:cNvPr id="52" name="Rounded Rectangle 51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</p:grpSp>
      <p:cxnSp>
        <p:nvCxnSpPr>
          <p:cNvPr id="55" name="Straight Arrow Connector 54"/>
          <p:cNvCxnSpPr>
            <a:endCxn id="49" idx="0"/>
          </p:cNvCxnSpPr>
          <p:nvPr/>
        </p:nvCxnSpPr>
        <p:spPr>
          <a:xfrm rot="16200000" flipH="1">
            <a:off x="4525061" y="2657365"/>
            <a:ext cx="252212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9" idx="2"/>
          </p:cNvCxnSpPr>
          <p:nvPr/>
        </p:nvCxnSpPr>
        <p:spPr>
          <a:xfrm rot="5400000">
            <a:off x="4496526" y="3395312"/>
            <a:ext cx="309283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6362769" y="3684060"/>
            <a:ext cx="992115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readG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4" name="Group 35"/>
          <p:cNvGrpSpPr/>
          <p:nvPr/>
        </p:nvGrpSpPr>
        <p:grpSpPr>
          <a:xfrm>
            <a:off x="6553200" y="2788920"/>
            <a:ext cx="1854200" cy="640080"/>
            <a:chOff x="2084388" y="6217920"/>
            <a:chExt cx="1854200" cy="640080"/>
          </a:xfrm>
        </p:grpSpPr>
        <p:sp>
          <p:nvSpPr>
            <p:cNvPr id="78" name="Rounded Rectangle 7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p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r>
                <a:rPr lang="en-US" sz="2200" baseline="-25000">
                  <a:solidFill>
                    <a:srgbClr val="000000"/>
                  </a:solidFill>
                </a:rPr>
                <a:t>3</a:t>
              </a:r>
            </a:p>
          </p:txBody>
        </p:sp>
      </p:grpSp>
      <p:cxnSp>
        <p:nvCxnSpPr>
          <p:cNvPr id="84" name="Straight Arrow Connector 83"/>
          <p:cNvCxnSpPr/>
          <p:nvPr/>
        </p:nvCxnSpPr>
        <p:spPr>
          <a:xfrm rot="16200000" flipH="1">
            <a:off x="6768477" y="4295341"/>
            <a:ext cx="343644" cy="902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6200000" flipH="1">
            <a:off x="6800998" y="3543874"/>
            <a:ext cx="265374" cy="420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07"/>
          <p:cNvGrpSpPr/>
          <p:nvPr/>
        </p:nvGrpSpPr>
        <p:grpSpPr>
          <a:xfrm>
            <a:off x="7137400" y="1752600"/>
            <a:ext cx="1854200" cy="640080"/>
            <a:chOff x="2084388" y="6217920"/>
            <a:chExt cx="1854200" cy="640080"/>
          </a:xfrm>
        </p:grpSpPr>
        <p:sp>
          <p:nvSpPr>
            <p:cNvPr id="109" name="Rounded Rectangle 10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12"/>
          <p:cNvGrpSpPr/>
          <p:nvPr/>
        </p:nvGrpSpPr>
        <p:grpSpPr>
          <a:xfrm>
            <a:off x="152400" y="3358624"/>
            <a:ext cx="1854200" cy="640080"/>
            <a:chOff x="2084388" y="6217920"/>
            <a:chExt cx="1854200" cy="640080"/>
          </a:xfrm>
        </p:grpSpPr>
        <p:sp>
          <p:nvSpPr>
            <p:cNvPr id="114" name="Rounded Rectangle 11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2757488" y="6306820"/>
              <a:ext cx="325354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3201896" y="6296660"/>
              <a:ext cx="584292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o.f</a:t>
              </a:r>
            </a:p>
          </p:txBody>
        </p:sp>
      </p:grpSp>
      <p:cxnSp>
        <p:nvCxnSpPr>
          <p:cNvPr id="117" name="Elbow Connector 116"/>
          <p:cNvCxnSpPr/>
          <p:nvPr/>
        </p:nvCxnSpPr>
        <p:spPr>
          <a:xfrm rot="5400000" flipH="1" flipV="1">
            <a:off x="1334770" y="3156694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79" idx="0"/>
          </p:cNvCxnSpPr>
          <p:nvPr/>
        </p:nvCxnSpPr>
        <p:spPr>
          <a:xfrm rot="5400000" flipH="1" flipV="1">
            <a:off x="7216194" y="2620072"/>
            <a:ext cx="496455" cy="190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1" idx="2"/>
            <a:endCxn id="80" idx="0"/>
          </p:cNvCxnSpPr>
          <p:nvPr/>
        </p:nvCxnSpPr>
        <p:spPr>
          <a:xfrm rot="5400000">
            <a:off x="8046405" y="2303465"/>
            <a:ext cx="579120" cy="54927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26"/>
          <p:cNvGrpSpPr/>
          <p:nvPr/>
        </p:nvGrpSpPr>
        <p:grpSpPr>
          <a:xfrm>
            <a:off x="2209800" y="3364020"/>
            <a:ext cx="1854200" cy="640080"/>
            <a:chOff x="2084388" y="6217920"/>
            <a:chExt cx="1854200" cy="640080"/>
          </a:xfrm>
        </p:grpSpPr>
        <p:sp>
          <p:nvSpPr>
            <p:cNvPr id="128" name="Rounded Rectangle 12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2757488" y="6306820"/>
              <a:ext cx="318327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3168413" y="6296660"/>
              <a:ext cx="674638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o.g</a:t>
              </a:r>
            </a:p>
          </p:txBody>
        </p:sp>
      </p:grpSp>
      <p:cxnSp>
        <p:nvCxnSpPr>
          <p:cNvPr id="131" name="Elbow Connector 130"/>
          <p:cNvCxnSpPr/>
          <p:nvPr/>
        </p:nvCxnSpPr>
        <p:spPr>
          <a:xfrm rot="5400000" flipH="1" flipV="1">
            <a:off x="3392170" y="3162090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ounded Rectangle 131"/>
          <p:cNvSpPr/>
          <p:nvPr/>
        </p:nvSpPr>
        <p:spPr>
          <a:xfrm>
            <a:off x="1828800" y="48006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o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9" name="Group 132"/>
          <p:cNvGrpSpPr/>
          <p:nvPr/>
        </p:nvGrpSpPr>
        <p:grpSpPr>
          <a:xfrm>
            <a:off x="152400" y="5943600"/>
            <a:ext cx="1854200" cy="640080"/>
            <a:chOff x="2084388" y="6217920"/>
            <a:chExt cx="1854200" cy="640080"/>
          </a:xfrm>
        </p:grpSpPr>
        <p:sp>
          <p:nvSpPr>
            <p:cNvPr id="134" name="Rounded Rectangle 13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36"/>
          <p:cNvGrpSpPr/>
          <p:nvPr/>
        </p:nvGrpSpPr>
        <p:grpSpPr>
          <a:xfrm>
            <a:off x="2209800" y="5948996"/>
            <a:ext cx="1854200" cy="640080"/>
            <a:chOff x="2084388" y="6217920"/>
            <a:chExt cx="1854200" cy="640080"/>
          </a:xfrm>
        </p:grpSpPr>
        <p:sp>
          <p:nvSpPr>
            <p:cNvPr id="138" name="Rounded Rectangle 13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100">
                <a:solidFill>
                  <a:srgbClr val="000000"/>
                </a:solidFill>
              </a:endParaRPr>
            </a:p>
          </p:txBody>
        </p:sp>
      </p:grpSp>
      <p:cxnSp>
        <p:nvCxnSpPr>
          <p:cNvPr id="141" name="Straight Arrow Connector 140"/>
          <p:cNvCxnSpPr>
            <a:endCxn id="132" idx="0"/>
          </p:cNvCxnSpPr>
          <p:nvPr/>
        </p:nvCxnSpPr>
        <p:spPr>
          <a:xfrm>
            <a:off x="515900" y="3995401"/>
            <a:ext cx="1541500" cy="80519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132" idx="0"/>
          </p:cNvCxnSpPr>
          <p:nvPr/>
        </p:nvCxnSpPr>
        <p:spPr>
          <a:xfrm rot="5400000">
            <a:off x="1925906" y="4135706"/>
            <a:ext cx="796388" cy="5334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32" idx="2"/>
          </p:cNvCxnSpPr>
          <p:nvPr/>
        </p:nvCxnSpPr>
        <p:spPr>
          <a:xfrm rot="5400000">
            <a:off x="943752" y="4829950"/>
            <a:ext cx="685799" cy="154149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32" idx="2"/>
          </p:cNvCxnSpPr>
          <p:nvPr/>
        </p:nvCxnSpPr>
        <p:spPr>
          <a:xfrm rot="16200000" flipH="1">
            <a:off x="1978502" y="5336698"/>
            <a:ext cx="691196" cy="5334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35"/>
          <p:cNvGrpSpPr/>
          <p:nvPr/>
        </p:nvGrpSpPr>
        <p:grpSpPr>
          <a:xfrm>
            <a:off x="6527006" y="4450543"/>
            <a:ext cx="1854200" cy="640080"/>
            <a:chOff x="2084388" y="6217920"/>
            <a:chExt cx="1854200" cy="640080"/>
          </a:xfrm>
        </p:grpSpPr>
        <p:sp>
          <p:nvSpPr>
            <p:cNvPr id="154" name="Rounded Rectangle 15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z</a:t>
              </a:r>
            </a:p>
          </p:txBody>
        </p:sp>
      </p:grpSp>
      <p:grpSp>
        <p:nvGrpSpPr>
          <p:cNvPr id="12" name="Group 169"/>
          <p:cNvGrpSpPr/>
          <p:nvPr/>
        </p:nvGrpSpPr>
        <p:grpSpPr>
          <a:xfrm>
            <a:off x="3657600" y="4495800"/>
            <a:ext cx="1854200" cy="640080"/>
            <a:chOff x="2084388" y="6217920"/>
            <a:chExt cx="1854200" cy="640080"/>
          </a:xfrm>
        </p:grpSpPr>
        <p:sp>
          <p:nvSpPr>
            <p:cNvPr id="171" name="Rounded Rectangle 170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35"/>
          <p:cNvGrpSpPr/>
          <p:nvPr/>
        </p:nvGrpSpPr>
        <p:grpSpPr>
          <a:xfrm>
            <a:off x="4235460" y="3550920"/>
            <a:ext cx="1854200" cy="640080"/>
            <a:chOff x="2084388" y="6217920"/>
            <a:chExt cx="1854200" cy="640080"/>
          </a:xfrm>
        </p:grpSpPr>
        <p:sp>
          <p:nvSpPr>
            <p:cNvPr id="175" name="Rounded Rectangle 174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w</a:t>
              </a:r>
            </a:p>
          </p:txBody>
        </p:sp>
      </p:grpSp>
      <p:cxnSp>
        <p:nvCxnSpPr>
          <p:cNvPr id="178" name="Straight Arrow Connector 177"/>
          <p:cNvCxnSpPr>
            <a:endCxn id="171" idx="1"/>
          </p:cNvCxnSpPr>
          <p:nvPr/>
        </p:nvCxnSpPr>
        <p:spPr>
          <a:xfrm flipV="1">
            <a:off x="2288480" y="4815840"/>
            <a:ext cx="1369120" cy="2233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73" idx="0"/>
            <a:endCxn id="176" idx="2"/>
          </p:cNvCxnSpPr>
          <p:nvPr/>
        </p:nvCxnSpPr>
        <p:spPr>
          <a:xfrm rot="5400000" flipH="1" flipV="1">
            <a:off x="4895220" y="4332600"/>
            <a:ext cx="477520" cy="636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Freeform 183"/>
          <p:cNvSpPr/>
          <p:nvPr/>
        </p:nvSpPr>
        <p:spPr>
          <a:xfrm>
            <a:off x="2275252" y="4987636"/>
            <a:ext cx="5145774" cy="1060590"/>
          </a:xfrm>
          <a:custGeom>
            <a:avLst/>
            <a:gdLst>
              <a:gd name="connsiteX0" fmla="*/ 0 w 5145774"/>
              <a:gd name="connsiteY0" fmla="*/ 171988 h 1060590"/>
              <a:gd name="connsiteX1" fmla="*/ 3915550 w 5145774"/>
              <a:gd name="connsiteY1" fmla="*/ 1031925 h 1060590"/>
              <a:gd name="connsiteX2" fmla="*/ 5145774 w 5145774"/>
              <a:gd name="connsiteY2" fmla="*/ 0 h 106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5774" h="1060590">
                <a:moveTo>
                  <a:pt x="0" y="171988"/>
                </a:moveTo>
                <a:cubicBezTo>
                  <a:pt x="1528960" y="616289"/>
                  <a:pt x="3057921" y="1060590"/>
                  <a:pt x="3915550" y="1031925"/>
                </a:cubicBezTo>
                <a:cubicBezTo>
                  <a:pt x="4773179" y="1003260"/>
                  <a:pt x="5145774" y="0"/>
                  <a:pt x="5145774" y="0"/>
                </a:cubicBezTo>
              </a:path>
            </a:pathLst>
          </a:custGeom>
          <a:ln w="38100" cap="flat" cmpd="sng" algn="ctr">
            <a:solidFill>
              <a:srgbClr val="262626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>
            <a:stCxn id="176" idx="0"/>
            <a:endCxn id="53" idx="2"/>
          </p:cNvCxnSpPr>
          <p:nvPr/>
        </p:nvCxnSpPr>
        <p:spPr>
          <a:xfrm rot="5400000" flipH="1" flipV="1">
            <a:off x="4552026" y="3022946"/>
            <a:ext cx="1202008" cy="3174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4" idx="2"/>
            <a:endCxn id="177" idx="0"/>
          </p:cNvCxnSpPr>
          <p:nvPr/>
        </p:nvCxnSpPr>
        <p:spPr>
          <a:xfrm rot="5400000">
            <a:off x="5158456" y="3012786"/>
            <a:ext cx="1202008" cy="3174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55" idx="0"/>
            <a:endCxn id="79" idx="2"/>
          </p:cNvCxnSpPr>
          <p:nvPr/>
        </p:nvCxnSpPr>
        <p:spPr>
          <a:xfrm rot="5400000" flipH="1" flipV="1">
            <a:off x="6839592" y="3924135"/>
            <a:ext cx="1204423" cy="261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0" idx="2"/>
            <a:endCxn id="156" idx="0"/>
          </p:cNvCxnSpPr>
          <p:nvPr/>
        </p:nvCxnSpPr>
        <p:spPr>
          <a:xfrm rot="5400000">
            <a:off x="7446022" y="3913974"/>
            <a:ext cx="1204423" cy="261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rot="5400000" flipH="1" flipV="1">
            <a:off x="5474980" y="169994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sensitivity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43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field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define 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Fld</a:t>
            </a:r>
            <a:r>
              <a:rPr kumimoji="0" lang="en-US" sz="30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f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(-,+)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constructor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2971800" cy="1162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obj o = { f:3; g:4 };</a:t>
            </a:r>
          </a:p>
          <a:p>
            <a:pPr>
              <a:buNone/>
            </a:pPr>
            <a:r>
              <a:rPr lang="en-US" sz="1200" smtClean="0">
                <a:solidFill>
                  <a:srgbClr val="404040"/>
                </a:solidFill>
                <a:latin typeface="Consolas"/>
                <a:cs typeface="Consolas"/>
              </a:rPr>
              <a:t>int readG(obj p) { return p.g;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w = id(o.f);</a:t>
            </a:r>
          </a:p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z = readG(o); </a:t>
            </a:r>
          </a:p>
          <a:p>
            <a:pPr>
              <a:buNone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292598" y="2786852"/>
            <a:ext cx="7239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4267200" y="1891712"/>
            <a:ext cx="1854200" cy="640080"/>
            <a:chOff x="2084388" y="6217920"/>
            <a:chExt cx="1854200" cy="640080"/>
          </a:xfrm>
        </p:grpSpPr>
        <p:sp>
          <p:nvSpPr>
            <p:cNvPr id="52" name="Rounded Rectangle 51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j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</p:grpSp>
      <p:cxnSp>
        <p:nvCxnSpPr>
          <p:cNvPr id="55" name="Straight Arrow Connector 54"/>
          <p:cNvCxnSpPr>
            <a:endCxn id="49" idx="0"/>
          </p:cNvCxnSpPr>
          <p:nvPr/>
        </p:nvCxnSpPr>
        <p:spPr>
          <a:xfrm rot="16200000" flipH="1">
            <a:off x="4525061" y="2657365"/>
            <a:ext cx="252212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9" idx="2"/>
          </p:cNvCxnSpPr>
          <p:nvPr/>
        </p:nvCxnSpPr>
        <p:spPr>
          <a:xfrm rot="5400000">
            <a:off x="4496526" y="3395312"/>
            <a:ext cx="309283" cy="676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6362769" y="3684060"/>
            <a:ext cx="992115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readG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4" name="Group 35"/>
          <p:cNvGrpSpPr/>
          <p:nvPr/>
        </p:nvGrpSpPr>
        <p:grpSpPr>
          <a:xfrm>
            <a:off x="6553200" y="2788920"/>
            <a:ext cx="1854200" cy="640080"/>
            <a:chOff x="2084388" y="6217920"/>
            <a:chExt cx="1854200" cy="640080"/>
          </a:xfrm>
        </p:grpSpPr>
        <p:sp>
          <p:nvSpPr>
            <p:cNvPr id="78" name="Rounded Rectangle 7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p</a:t>
              </a:r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  <a:r>
                <a:rPr lang="en-US" sz="2200" baseline="-25000">
                  <a:solidFill>
                    <a:srgbClr val="000000"/>
                  </a:solidFill>
                </a:rPr>
                <a:t>3</a:t>
              </a:r>
            </a:p>
          </p:txBody>
        </p:sp>
      </p:grpSp>
      <p:cxnSp>
        <p:nvCxnSpPr>
          <p:cNvPr id="84" name="Straight Arrow Connector 83"/>
          <p:cNvCxnSpPr/>
          <p:nvPr/>
        </p:nvCxnSpPr>
        <p:spPr>
          <a:xfrm rot="16200000" flipH="1">
            <a:off x="6768477" y="4295341"/>
            <a:ext cx="343644" cy="902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6200000" flipH="1">
            <a:off x="6800998" y="3543874"/>
            <a:ext cx="265374" cy="420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07"/>
          <p:cNvGrpSpPr/>
          <p:nvPr/>
        </p:nvGrpSpPr>
        <p:grpSpPr>
          <a:xfrm>
            <a:off x="7137400" y="1752600"/>
            <a:ext cx="1854200" cy="640080"/>
            <a:chOff x="2084388" y="6217920"/>
            <a:chExt cx="1854200" cy="640080"/>
          </a:xfrm>
        </p:grpSpPr>
        <p:sp>
          <p:nvSpPr>
            <p:cNvPr id="109" name="Rounded Rectangle 108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12"/>
          <p:cNvGrpSpPr/>
          <p:nvPr/>
        </p:nvGrpSpPr>
        <p:grpSpPr>
          <a:xfrm>
            <a:off x="152400" y="3358624"/>
            <a:ext cx="1854200" cy="640080"/>
            <a:chOff x="2084388" y="6217920"/>
            <a:chExt cx="1854200" cy="640080"/>
          </a:xfrm>
        </p:grpSpPr>
        <p:sp>
          <p:nvSpPr>
            <p:cNvPr id="114" name="Rounded Rectangle 11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2757488" y="6306820"/>
              <a:ext cx="325354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3201896" y="6296660"/>
              <a:ext cx="584292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o.f</a:t>
              </a:r>
            </a:p>
          </p:txBody>
        </p:sp>
      </p:grpSp>
      <p:cxnSp>
        <p:nvCxnSpPr>
          <p:cNvPr id="117" name="Elbow Connector 116"/>
          <p:cNvCxnSpPr/>
          <p:nvPr/>
        </p:nvCxnSpPr>
        <p:spPr>
          <a:xfrm rot="5400000" flipH="1" flipV="1">
            <a:off x="1334770" y="3156694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79" idx="0"/>
          </p:cNvCxnSpPr>
          <p:nvPr/>
        </p:nvCxnSpPr>
        <p:spPr>
          <a:xfrm rot="5400000" flipH="1" flipV="1">
            <a:off x="7216194" y="2620072"/>
            <a:ext cx="496455" cy="190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1" idx="2"/>
            <a:endCxn id="80" idx="0"/>
          </p:cNvCxnSpPr>
          <p:nvPr/>
        </p:nvCxnSpPr>
        <p:spPr>
          <a:xfrm rot="5400000">
            <a:off x="8046405" y="2303465"/>
            <a:ext cx="579120" cy="549270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26"/>
          <p:cNvGrpSpPr/>
          <p:nvPr/>
        </p:nvGrpSpPr>
        <p:grpSpPr>
          <a:xfrm>
            <a:off x="2209800" y="3364020"/>
            <a:ext cx="1854200" cy="640080"/>
            <a:chOff x="2084388" y="6217920"/>
            <a:chExt cx="1854200" cy="640080"/>
          </a:xfrm>
        </p:grpSpPr>
        <p:sp>
          <p:nvSpPr>
            <p:cNvPr id="128" name="Rounded Rectangle 12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2757488" y="6306820"/>
              <a:ext cx="318327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3168413" y="6296660"/>
              <a:ext cx="674638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o.g</a:t>
              </a:r>
            </a:p>
          </p:txBody>
        </p:sp>
      </p:grpSp>
      <p:cxnSp>
        <p:nvCxnSpPr>
          <p:cNvPr id="131" name="Elbow Connector 130"/>
          <p:cNvCxnSpPr/>
          <p:nvPr/>
        </p:nvCxnSpPr>
        <p:spPr>
          <a:xfrm rot="5400000" flipH="1" flipV="1">
            <a:off x="3392170" y="3162090"/>
            <a:ext cx="10160" cy="571500"/>
          </a:xfrm>
          <a:prstGeom prst="bentConnector3">
            <a:avLst>
              <a:gd name="adj1" fmla="val 2350000"/>
            </a:avLst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ounded Rectangle 131"/>
          <p:cNvSpPr/>
          <p:nvPr/>
        </p:nvSpPr>
        <p:spPr>
          <a:xfrm>
            <a:off x="1828800" y="4800600"/>
            <a:ext cx="4572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o</a:t>
            </a:r>
            <a:endParaRPr lang="en-US" sz="2200" baseline="-25000">
              <a:solidFill>
                <a:srgbClr val="000000"/>
              </a:solidFill>
            </a:endParaRPr>
          </a:p>
        </p:txBody>
      </p:sp>
      <p:grpSp>
        <p:nvGrpSpPr>
          <p:cNvPr id="9" name="Group 132"/>
          <p:cNvGrpSpPr/>
          <p:nvPr/>
        </p:nvGrpSpPr>
        <p:grpSpPr>
          <a:xfrm>
            <a:off x="152400" y="5943600"/>
            <a:ext cx="1854200" cy="640080"/>
            <a:chOff x="2084388" y="6217920"/>
            <a:chExt cx="1854200" cy="640080"/>
          </a:xfrm>
        </p:grpSpPr>
        <p:sp>
          <p:nvSpPr>
            <p:cNvPr id="134" name="Rounded Rectangle 13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36"/>
          <p:cNvGrpSpPr/>
          <p:nvPr/>
        </p:nvGrpSpPr>
        <p:grpSpPr>
          <a:xfrm>
            <a:off x="2209800" y="5948996"/>
            <a:ext cx="1854200" cy="640080"/>
            <a:chOff x="2084388" y="6217920"/>
            <a:chExt cx="1854200" cy="640080"/>
          </a:xfrm>
        </p:grpSpPr>
        <p:sp>
          <p:nvSpPr>
            <p:cNvPr id="138" name="Rounded Rectangle 137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100">
                <a:solidFill>
                  <a:srgbClr val="000000"/>
                </a:solidFill>
              </a:endParaRPr>
            </a:p>
          </p:txBody>
        </p:sp>
      </p:grpSp>
      <p:cxnSp>
        <p:nvCxnSpPr>
          <p:cNvPr id="141" name="Straight Arrow Connector 140"/>
          <p:cNvCxnSpPr>
            <a:endCxn id="132" idx="0"/>
          </p:cNvCxnSpPr>
          <p:nvPr/>
        </p:nvCxnSpPr>
        <p:spPr>
          <a:xfrm>
            <a:off x="515900" y="3995401"/>
            <a:ext cx="1541500" cy="80519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132" idx="0"/>
          </p:cNvCxnSpPr>
          <p:nvPr/>
        </p:nvCxnSpPr>
        <p:spPr>
          <a:xfrm rot="5400000">
            <a:off x="1925906" y="4135706"/>
            <a:ext cx="796388" cy="5334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32" idx="2"/>
          </p:cNvCxnSpPr>
          <p:nvPr/>
        </p:nvCxnSpPr>
        <p:spPr>
          <a:xfrm rot="5400000">
            <a:off x="943752" y="4829950"/>
            <a:ext cx="685799" cy="154149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32" idx="2"/>
          </p:cNvCxnSpPr>
          <p:nvPr/>
        </p:nvCxnSpPr>
        <p:spPr>
          <a:xfrm rot="16200000" flipH="1">
            <a:off x="1978502" y="5336698"/>
            <a:ext cx="691196" cy="5334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35"/>
          <p:cNvGrpSpPr/>
          <p:nvPr/>
        </p:nvGrpSpPr>
        <p:grpSpPr>
          <a:xfrm>
            <a:off x="6527006" y="4450543"/>
            <a:ext cx="1854200" cy="640080"/>
            <a:chOff x="2084388" y="6217920"/>
            <a:chExt cx="1854200" cy="640080"/>
          </a:xfrm>
        </p:grpSpPr>
        <p:sp>
          <p:nvSpPr>
            <p:cNvPr id="154" name="Rounded Rectangle 153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z</a:t>
              </a:r>
            </a:p>
          </p:txBody>
        </p:sp>
      </p:grpSp>
      <p:grpSp>
        <p:nvGrpSpPr>
          <p:cNvPr id="12" name="Group 169"/>
          <p:cNvGrpSpPr/>
          <p:nvPr/>
        </p:nvGrpSpPr>
        <p:grpSpPr>
          <a:xfrm>
            <a:off x="3657600" y="4495800"/>
            <a:ext cx="1854200" cy="640080"/>
            <a:chOff x="2084388" y="6217920"/>
            <a:chExt cx="1854200" cy="640080"/>
          </a:xfrm>
        </p:grpSpPr>
        <p:sp>
          <p:nvSpPr>
            <p:cNvPr id="171" name="Rounded Rectangle 170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Fld</a:t>
              </a:r>
              <a:r>
                <a:rPr lang="en-US" sz="2200" baseline="-25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rgbClr val="000000"/>
                </a:solidFill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35"/>
          <p:cNvGrpSpPr/>
          <p:nvPr/>
        </p:nvGrpSpPr>
        <p:grpSpPr>
          <a:xfrm>
            <a:off x="4235460" y="3550920"/>
            <a:ext cx="1854200" cy="640080"/>
            <a:chOff x="2084388" y="6217920"/>
            <a:chExt cx="1854200" cy="640080"/>
          </a:xfrm>
        </p:grpSpPr>
        <p:sp>
          <p:nvSpPr>
            <p:cNvPr id="175" name="Rounded Rectangle 174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 baseline="-25000">
                <a:solidFill>
                  <a:srgbClr val="000000"/>
                </a:solidFill>
              </a:endParaRPr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3328988" y="6296660"/>
              <a:ext cx="52706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w</a:t>
              </a:r>
            </a:p>
          </p:txBody>
        </p:sp>
      </p:grpSp>
      <p:cxnSp>
        <p:nvCxnSpPr>
          <p:cNvPr id="178" name="Straight Arrow Connector 177"/>
          <p:cNvCxnSpPr>
            <a:endCxn id="171" idx="1"/>
          </p:cNvCxnSpPr>
          <p:nvPr/>
        </p:nvCxnSpPr>
        <p:spPr>
          <a:xfrm flipV="1">
            <a:off x="2288480" y="4815840"/>
            <a:ext cx="1369120" cy="2233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73" idx="0"/>
            <a:endCxn id="176" idx="2"/>
          </p:cNvCxnSpPr>
          <p:nvPr/>
        </p:nvCxnSpPr>
        <p:spPr>
          <a:xfrm rot="5400000" flipH="1" flipV="1">
            <a:off x="4895220" y="4332600"/>
            <a:ext cx="477520" cy="636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Freeform 183"/>
          <p:cNvSpPr/>
          <p:nvPr/>
        </p:nvSpPr>
        <p:spPr>
          <a:xfrm>
            <a:off x="2275252" y="4987636"/>
            <a:ext cx="5145774" cy="1060590"/>
          </a:xfrm>
          <a:custGeom>
            <a:avLst/>
            <a:gdLst>
              <a:gd name="connsiteX0" fmla="*/ 0 w 5145774"/>
              <a:gd name="connsiteY0" fmla="*/ 171988 h 1060590"/>
              <a:gd name="connsiteX1" fmla="*/ 3915550 w 5145774"/>
              <a:gd name="connsiteY1" fmla="*/ 1031925 h 1060590"/>
              <a:gd name="connsiteX2" fmla="*/ 5145774 w 5145774"/>
              <a:gd name="connsiteY2" fmla="*/ 0 h 106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5774" h="1060590">
                <a:moveTo>
                  <a:pt x="0" y="171988"/>
                </a:moveTo>
                <a:cubicBezTo>
                  <a:pt x="1528960" y="616289"/>
                  <a:pt x="3057921" y="1060590"/>
                  <a:pt x="3915550" y="1031925"/>
                </a:cubicBezTo>
                <a:cubicBezTo>
                  <a:pt x="4773179" y="1003260"/>
                  <a:pt x="5145774" y="0"/>
                  <a:pt x="5145774" y="0"/>
                </a:cubicBezTo>
              </a:path>
            </a:pathLst>
          </a:custGeom>
          <a:ln w="38100" cap="flat" cmpd="sng" algn="ctr">
            <a:solidFill>
              <a:srgbClr val="262626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>
            <a:stCxn id="176" idx="0"/>
            <a:endCxn id="53" idx="2"/>
          </p:cNvCxnSpPr>
          <p:nvPr/>
        </p:nvCxnSpPr>
        <p:spPr>
          <a:xfrm rot="5400000" flipH="1" flipV="1">
            <a:off x="4552026" y="3022946"/>
            <a:ext cx="1202008" cy="3174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4" idx="2"/>
            <a:endCxn id="177" idx="0"/>
          </p:cNvCxnSpPr>
          <p:nvPr/>
        </p:nvCxnSpPr>
        <p:spPr>
          <a:xfrm rot="5400000">
            <a:off x="5158456" y="3012786"/>
            <a:ext cx="1202008" cy="3174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55" idx="0"/>
            <a:endCxn id="79" idx="2"/>
          </p:cNvCxnSpPr>
          <p:nvPr/>
        </p:nvCxnSpPr>
        <p:spPr>
          <a:xfrm rot="5400000" flipH="1" flipV="1">
            <a:off x="6839592" y="3924135"/>
            <a:ext cx="1204423" cy="26194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0" idx="2"/>
            <a:endCxn id="156" idx="0"/>
          </p:cNvCxnSpPr>
          <p:nvPr/>
        </p:nvCxnSpPr>
        <p:spPr>
          <a:xfrm rot="5400000">
            <a:off x="7446022" y="3913974"/>
            <a:ext cx="1204423" cy="26194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rot="5400000" flipH="1" flipV="1">
            <a:off x="5474980" y="1699942"/>
            <a:ext cx="10160" cy="571500"/>
          </a:xfrm>
          <a:prstGeom prst="bentConnector3">
            <a:avLst>
              <a:gd name="adj1" fmla="val 2350000"/>
            </a:avLst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30" idx="3"/>
            <a:endCxn id="111" idx="1"/>
          </p:cNvCxnSpPr>
          <p:nvPr/>
        </p:nvCxnSpPr>
        <p:spPr>
          <a:xfrm flipV="1">
            <a:off x="3968463" y="2059940"/>
            <a:ext cx="4413537" cy="1611420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39" idx="0"/>
            <a:endCxn id="129" idx="2"/>
          </p:cNvCxnSpPr>
          <p:nvPr/>
        </p:nvCxnSpPr>
        <p:spPr>
          <a:xfrm rot="16200000" flipV="1">
            <a:off x="2012894" y="4939290"/>
            <a:ext cx="2127776" cy="69436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Constraint graph for entire program is in memory</a:t>
            </a:r>
          </a:p>
          <a:p>
            <a:r>
              <a:rPr lang="en-US" smtClean="0"/>
              <a:t>Even for flow-insensitive analyses, this can become a bottleneck</a:t>
            </a:r>
          </a:p>
          <a:p>
            <a:r>
              <a:rPr lang="en-US" dirty="0" smtClean="0"/>
              <a:t>Even worse for flow-sensitive analyses</a:t>
            </a:r>
          </a:p>
          <a:p>
            <a:r>
              <a:rPr lang="en-US" dirty="0" smtClean="0"/>
              <a:t>Techniques for analyzing parts of program in isolation and storing summaries of their observable effects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Set constraints a natural way to express various program analyses</a:t>
            </a:r>
          </a:p>
          <a:p>
            <a:pPr lvl="1"/>
            <a:r>
              <a:rPr lang="en-US"/>
              <a:t>Constant propagation, pointer analysis</a:t>
            </a:r>
          </a:p>
          <a:p>
            <a:pPr lvl="1"/>
            <a:r>
              <a:rPr lang="en-US"/>
              <a:t>Closure analysis</a:t>
            </a:r>
          </a:p>
          <a:p>
            <a:pPr lvl="1"/>
            <a:r>
              <a:rPr lang="en-US"/>
              <a:t>Receiver class analysis, prototype-based inheritance</a:t>
            </a:r>
          </a:p>
          <a:p>
            <a:pPr lvl="1"/>
            <a:r>
              <a:rPr lang="en-US"/>
              <a:t>Information flow</a:t>
            </a:r>
          </a:p>
          <a:p>
            <a:r>
              <a:rPr lang="en-US"/>
              <a:t>Rich literature on solving systems of constraints</a:t>
            </a:r>
          </a:p>
          <a:p>
            <a:r>
              <a:rPr lang="en-US"/>
              <a:t>Non-trivial to extend to flow-sensitive or summary-based analyses</a:t>
            </a:r>
          </a:p>
          <a:p>
            <a:r>
              <a:rPr lang="en-US"/>
              <a:t>Interference between functions and 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Implicit constraints added by following rules:</a:t>
            </a:r>
          </a:p>
          <a:p>
            <a:endParaRPr lang="en-US"/>
          </a:p>
          <a:p>
            <a:r>
              <a:rPr lang="en-US"/>
              <a:t>1) Transitivity</a:t>
            </a:r>
          </a:p>
          <a:p>
            <a:endParaRPr lang="en-US" sz="1000"/>
          </a:p>
          <a:p>
            <a:pPr lvl="1">
              <a:buNone/>
            </a:pPr>
            <a:r>
              <a:rPr lang="en-US"/>
              <a:t>if  </a:t>
            </a:r>
            <a:r>
              <a:rPr lang="en-US">
                <a:latin typeface="Courier New"/>
                <a:cs typeface="Courier New"/>
              </a:rPr>
              <a:t>t</a:t>
            </a:r>
            <a:r>
              <a:rPr lang="en-US" baseline="-25000">
                <a:latin typeface="Courier New"/>
                <a:cs typeface="Courier New"/>
              </a:rPr>
              <a:t>1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sz="2400">
                <a:latin typeface="Courier New"/>
                <a:cs typeface="Courier New"/>
                <a:sym typeface="Symbol"/>
              </a:rPr>
              <a:t></a:t>
            </a:r>
            <a:r>
              <a:rPr lang="en-US">
                <a:latin typeface="Courier New"/>
                <a:cs typeface="Courier New"/>
              </a:rPr>
              <a:t> t</a:t>
            </a:r>
            <a:r>
              <a:rPr lang="en-US" baseline="-25000">
                <a:latin typeface="Courier New"/>
                <a:cs typeface="Courier New"/>
              </a:rPr>
              <a:t>2</a:t>
            </a:r>
            <a:r>
              <a:rPr lang="en-US"/>
              <a:t>  </a:t>
            </a:r>
            <a:r>
              <a:rPr lang="en-US">
                <a:sym typeface="Wingdings"/>
              </a:rPr>
              <a:t>and</a:t>
            </a:r>
            <a:r>
              <a:rPr lang="en-US"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en-US">
                <a:latin typeface="Courier New"/>
                <a:cs typeface="Courier New"/>
              </a:rPr>
              <a:t>t</a:t>
            </a:r>
            <a:r>
              <a:rPr lang="en-US" baseline="-25000">
                <a:latin typeface="Courier New"/>
                <a:cs typeface="Courier New"/>
              </a:rPr>
              <a:t>2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sz="2400">
                <a:latin typeface="Courier New"/>
                <a:cs typeface="Courier New"/>
                <a:sym typeface="Symbol"/>
              </a:rPr>
              <a:t></a:t>
            </a:r>
            <a:r>
              <a:rPr lang="en-US">
                <a:latin typeface="Courier New"/>
                <a:cs typeface="Courier New"/>
              </a:rPr>
              <a:t> t</a:t>
            </a:r>
            <a:r>
              <a:rPr lang="en-US" baseline="-25000">
                <a:latin typeface="Courier New"/>
                <a:cs typeface="Courier New"/>
              </a:rPr>
              <a:t>3</a:t>
            </a:r>
            <a:r>
              <a:rPr lang="en-US"/>
              <a:t> </a:t>
            </a:r>
            <a:r>
              <a:rPr lang="en-US">
                <a:sym typeface="Wingdings"/>
              </a:rPr>
              <a:t> then</a:t>
            </a:r>
            <a:r>
              <a:rPr lang="en-US"/>
              <a:t>  </a:t>
            </a:r>
            <a:r>
              <a:rPr lang="en-US">
                <a:latin typeface="Courier New"/>
                <a:ea typeface="ＭＳ ゴシック"/>
                <a:cs typeface="Courier New"/>
              </a:rPr>
              <a:t>t</a:t>
            </a:r>
            <a:r>
              <a:rPr lang="en-US" baseline="-25000">
                <a:latin typeface="Courier New"/>
                <a:ea typeface="ＭＳ ゴシック"/>
                <a:cs typeface="Courier New"/>
              </a:rPr>
              <a:t>1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sz="2400">
                <a:latin typeface="Courier New"/>
                <a:cs typeface="Courier New"/>
                <a:sym typeface="Symbol"/>
              </a:rPr>
              <a:t></a:t>
            </a:r>
            <a:r>
              <a:rPr lang="en-US">
                <a:latin typeface="Courier New"/>
                <a:cs typeface="Courier New"/>
              </a:rPr>
              <a:t> t</a:t>
            </a:r>
            <a:r>
              <a:rPr lang="en-US" baseline="-25000">
                <a:latin typeface="Courier New"/>
                <a:cs typeface="Courier New"/>
              </a:rPr>
              <a:t>3</a:t>
            </a:r>
          </a:p>
          <a:p>
            <a:endParaRPr lang="en-US"/>
          </a:p>
          <a:p>
            <a:r>
              <a:rPr lang="en-US"/>
              <a:t>2) Variance through constructed terms</a:t>
            </a:r>
          </a:p>
          <a:p>
            <a:endParaRPr lang="en-US" sz="1000"/>
          </a:p>
          <a:p>
            <a:pPr lvl="1">
              <a:buNone/>
            </a:pPr>
            <a:r>
              <a:rPr lang="en-US"/>
              <a:t>if  </a:t>
            </a:r>
            <a:r>
              <a:rPr lang="en-US">
                <a:latin typeface="Courier New"/>
                <a:cs typeface="Courier New"/>
              </a:rPr>
              <a:t>C(...,t</a:t>
            </a:r>
            <a:r>
              <a:rPr lang="en-US" baseline="-25000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,...) </a:t>
            </a:r>
            <a:r>
              <a:rPr lang="en-US" sz="2400">
                <a:latin typeface="Courier New"/>
                <a:cs typeface="Courier New"/>
                <a:sym typeface="Symbol"/>
              </a:rPr>
              <a:t></a:t>
            </a:r>
            <a:r>
              <a:rPr lang="en-US">
                <a:latin typeface="Courier New"/>
                <a:cs typeface="Courier New"/>
              </a:rPr>
              <a:t> C(...,u</a:t>
            </a:r>
            <a:r>
              <a:rPr lang="en-US" baseline="-25000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,...)</a:t>
            </a:r>
            <a:r>
              <a:rPr lang="en-US">
                <a:sym typeface="Wingdings"/>
              </a:rPr>
              <a:t> then</a:t>
            </a:r>
            <a:br>
              <a:rPr lang="en-US">
                <a:sym typeface="Wingdings"/>
              </a:rPr>
            </a:br>
            <a:r>
              <a:rPr lang="en-US">
                <a:latin typeface="Courier New"/>
                <a:cs typeface="Courier New"/>
                <a:sym typeface="Wingdings"/>
              </a:rPr>
              <a:t>  </a:t>
            </a:r>
            <a:r>
              <a:rPr lang="en-US">
                <a:latin typeface="Courier New"/>
                <a:ea typeface="ＭＳ ゴシック"/>
                <a:cs typeface="Courier New"/>
                <a:sym typeface="Wingdings"/>
              </a:rPr>
              <a:t>t</a:t>
            </a:r>
            <a:r>
              <a:rPr lang="en-US" baseline="-25000">
                <a:latin typeface="Courier New"/>
                <a:ea typeface="ＭＳ ゴシック"/>
                <a:cs typeface="Courier New"/>
              </a:rPr>
              <a:t>i</a:t>
            </a:r>
            <a:r>
              <a:rPr lang="en-US">
                <a:latin typeface="Courier New"/>
                <a:ea typeface="ＭＳ ゴシック"/>
                <a:cs typeface="Courier New"/>
              </a:rPr>
              <a:t> </a:t>
            </a:r>
            <a:r>
              <a:rPr lang="en-US" sz="2800">
                <a:latin typeface="Courier New"/>
                <a:cs typeface="Courier New"/>
                <a:sym typeface="Symbol"/>
              </a:rPr>
              <a:t></a:t>
            </a:r>
            <a:r>
              <a:rPr lang="en-US">
                <a:latin typeface="Courier New"/>
                <a:ea typeface="ＭＳ ゴシック"/>
                <a:cs typeface="Courier New"/>
              </a:rPr>
              <a:t> u</a:t>
            </a:r>
            <a:r>
              <a:rPr lang="en-US" baseline="-25000">
                <a:latin typeface="Courier New"/>
                <a:ea typeface="ＭＳ ゴシック"/>
                <a:cs typeface="Courier New"/>
              </a:rPr>
              <a:t>i</a:t>
            </a:r>
            <a:r>
              <a:rPr lang="en-US">
                <a:latin typeface="Courier New"/>
                <a:ea typeface="ＭＳ ゴシック"/>
                <a:cs typeface="Courier New"/>
              </a:rPr>
              <a:t> </a:t>
            </a:r>
            <a:r>
              <a:rPr lang="en-US">
                <a:sym typeface="Wingdings"/>
              </a:rPr>
              <a:t>for covariant positions of </a:t>
            </a:r>
            <a:r>
              <a:rPr lang="en-US">
                <a:latin typeface="Courier New"/>
                <a:cs typeface="Courier New"/>
              </a:rPr>
              <a:t>C</a:t>
            </a:r>
            <a:br>
              <a:rPr lang="en-US">
                <a:latin typeface="Courier New"/>
                <a:cs typeface="Courier New"/>
              </a:rPr>
            </a:br>
            <a:r>
              <a:rPr lang="en-US">
                <a:latin typeface="Courier New"/>
                <a:cs typeface="Courier New"/>
              </a:rPr>
              <a:t>  </a:t>
            </a:r>
            <a:r>
              <a:rPr lang="en-US">
                <a:latin typeface="Courier New"/>
                <a:ea typeface="ＭＳ ゴシック"/>
                <a:cs typeface="Courier New"/>
                <a:sym typeface="Wingdings"/>
              </a:rPr>
              <a:t>u</a:t>
            </a:r>
            <a:r>
              <a:rPr lang="en-US" baseline="-25000">
                <a:latin typeface="Courier New"/>
                <a:ea typeface="ＭＳ ゴシック"/>
                <a:cs typeface="Courier New"/>
              </a:rPr>
              <a:t>i</a:t>
            </a:r>
            <a:r>
              <a:rPr lang="en-US">
                <a:latin typeface="Courier New"/>
                <a:ea typeface="ＭＳ ゴシック"/>
                <a:cs typeface="Courier New"/>
              </a:rPr>
              <a:t> </a:t>
            </a:r>
            <a:r>
              <a:rPr lang="en-US" sz="2400">
                <a:latin typeface="Courier New"/>
                <a:cs typeface="Courier New"/>
                <a:sym typeface="Symbol"/>
              </a:rPr>
              <a:t></a:t>
            </a:r>
            <a:r>
              <a:rPr lang="en-US">
                <a:latin typeface="Courier New"/>
                <a:ea typeface="ＭＳ ゴシック"/>
                <a:cs typeface="Courier New"/>
              </a:rPr>
              <a:t> t</a:t>
            </a:r>
            <a:r>
              <a:rPr lang="en-US" baseline="-25000">
                <a:latin typeface="Courier New"/>
                <a:ea typeface="ＭＳ ゴシック"/>
                <a:cs typeface="Courier New"/>
              </a:rPr>
              <a:t>i</a:t>
            </a:r>
            <a:r>
              <a:rPr lang="en-US">
                <a:latin typeface="Courier New"/>
                <a:ea typeface="ＭＳ ゴシック"/>
                <a:cs typeface="Courier New"/>
              </a:rPr>
              <a:t> </a:t>
            </a:r>
            <a:r>
              <a:rPr lang="en-US">
                <a:sym typeface="Wingdings"/>
              </a:rPr>
              <a:t>for contravariant positions of </a:t>
            </a:r>
            <a:r>
              <a:rPr lang="en-US">
                <a:latin typeface="Courier New"/>
                <a:cs typeface="Courier New"/>
              </a:rPr>
              <a:t>C</a:t>
            </a:r>
            <a:endParaRPr lang="en-US" baseline="-25000">
              <a:latin typeface="Courier New"/>
              <a:ea typeface="ＭＳ ゴシック"/>
              <a:cs typeface="Courier New"/>
            </a:endParaRPr>
          </a:p>
          <a:p>
            <a:pPr lvl="2">
              <a:buNone/>
            </a:pPr>
            <a:endParaRPr lang="en-US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 graphs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295400"/>
            <a:ext cx="4038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smtClean="0">
                <a:latin typeface="Courier New"/>
                <a:cs typeface="Courier New"/>
              </a:rPr>
              <a:t>1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</a:t>
            </a:r>
            <a:r>
              <a:rPr lang="en-US" sz="2800">
                <a:latin typeface="Courier New"/>
                <a:cs typeface="Courier New"/>
                <a:sym typeface="Symbol"/>
              </a:rPr>
              <a:t>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 X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800" smtClean="0">
                <a:latin typeface="Courier New"/>
                <a:cs typeface="Courier New"/>
              </a:rPr>
              <a:t>X </a:t>
            </a:r>
            <a:r>
              <a:rPr lang="en-US" sz="2800">
                <a:latin typeface="Courier New"/>
                <a:cs typeface="Courier New"/>
                <a:sym typeface="Symbol"/>
              </a:rPr>
              <a:t></a:t>
            </a:r>
            <a:r>
              <a:rPr lang="en-US" sz="2800" smtClean="0">
                <a:latin typeface="Courier New"/>
                <a:cs typeface="Courier New"/>
              </a:rPr>
              <a:t> 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smtClean="0">
              <a:latin typeface="Courier New"/>
              <a:cs typeface="Courier New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800" smtClean="0">
                <a:latin typeface="Courier New"/>
                <a:cs typeface="Courier New"/>
              </a:rPr>
              <a:t>Ctor(A,B,C)</a:t>
            </a:r>
            <a:br>
              <a:rPr lang="en-US" sz="2800" smtClean="0">
                <a:latin typeface="Courier New"/>
                <a:cs typeface="Courier New"/>
              </a:rPr>
            </a:br>
            <a:r>
              <a:rPr lang="en-US" sz="2800" smtClean="0">
                <a:latin typeface="Courier New"/>
                <a:cs typeface="Courier New"/>
              </a:rPr>
              <a:t> </a:t>
            </a:r>
            <a:r>
              <a:rPr lang="en-US" sz="2800">
                <a:latin typeface="Courier New"/>
                <a:cs typeface="Courier New"/>
                <a:sym typeface="Symbol"/>
              </a:rPr>
              <a:t></a:t>
            </a:r>
            <a:r>
              <a:rPr lang="en-US" sz="2800" smtClean="0">
                <a:latin typeface="Courier New"/>
                <a:cs typeface="Courier New"/>
              </a:rPr>
              <a:t> Ctor(D,E,F)</a:t>
            </a:r>
            <a:br>
              <a:rPr lang="en-US" sz="2800" smtClean="0">
                <a:latin typeface="Courier New"/>
                <a:cs typeface="Courier New"/>
              </a:rPr>
            </a:br>
            <a:r>
              <a:rPr lang="en-US" sz="2800" smtClean="0">
                <a:latin typeface="Courier New"/>
                <a:cs typeface="Courier New"/>
              </a:rPr>
              <a:t/>
            </a:r>
            <a:br>
              <a:rPr lang="en-US" sz="2800" smtClean="0">
                <a:latin typeface="Courier New"/>
                <a:cs typeface="Courier New"/>
              </a:rPr>
            </a:br>
            <a:r>
              <a:rPr lang="en-US" sz="2000" smtClean="0">
                <a:latin typeface="Calibri"/>
                <a:cs typeface="Calibri"/>
              </a:rPr>
              <a:t>where </a:t>
            </a:r>
            <a:r>
              <a:rPr lang="en-US" sz="2000" smtClean="0">
                <a:latin typeface="Courier New"/>
                <a:cs typeface="Courier New"/>
              </a:rPr>
              <a:t>Ctor(+,-,+)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105400" y="1371600"/>
            <a:ext cx="2438400" cy="457200"/>
            <a:chOff x="5105400" y="1371600"/>
            <a:chExt cx="2438400" cy="457200"/>
          </a:xfrm>
        </p:grpSpPr>
        <p:sp>
          <p:nvSpPr>
            <p:cNvPr id="24" name="Rounded Rectangle 23"/>
            <p:cNvSpPr/>
            <p:nvPr/>
          </p:nvSpPr>
          <p:spPr>
            <a:xfrm>
              <a:off x="7010400" y="1371600"/>
              <a:ext cx="5334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105400" y="1371600"/>
              <a:ext cx="533400" cy="457200"/>
            </a:xfrm>
            <a:prstGeom prst="roundRect">
              <a:avLst>
                <a:gd name="adj" fmla="val 33334"/>
              </a:avLst>
            </a:prstGeom>
            <a:noFill/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1</a:t>
              </a:r>
            </a:p>
          </p:txBody>
        </p:sp>
        <p:cxnSp>
          <p:nvCxnSpPr>
            <p:cNvPr id="26" name="Straight Arrow Connector 25"/>
            <p:cNvCxnSpPr>
              <a:stCxn id="25" idx="3"/>
              <a:endCxn id="24" idx="1"/>
            </p:cNvCxnSpPr>
            <p:nvPr/>
          </p:nvCxnSpPr>
          <p:spPr>
            <a:xfrm>
              <a:off x="5638800" y="1600200"/>
              <a:ext cx="1371600" cy="1588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010400" y="1829594"/>
            <a:ext cx="533400" cy="1523206"/>
            <a:chOff x="7010400" y="1829594"/>
            <a:chExt cx="533400" cy="1523206"/>
          </a:xfrm>
        </p:grpSpPr>
        <p:sp>
          <p:nvSpPr>
            <p:cNvPr id="27" name="Rounded Rectangle 26"/>
            <p:cNvSpPr/>
            <p:nvPr/>
          </p:nvSpPr>
          <p:spPr>
            <a:xfrm>
              <a:off x="7010400" y="2895600"/>
              <a:ext cx="5334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Y</a:t>
              </a:r>
            </a:p>
          </p:txBody>
        </p:sp>
        <p:cxnSp>
          <p:nvCxnSpPr>
            <p:cNvPr id="28" name="Straight Arrow Connector 27"/>
            <p:cNvCxnSpPr>
              <a:stCxn id="24" idx="2"/>
              <a:endCxn id="27" idx="0"/>
            </p:cNvCxnSpPr>
            <p:nvPr/>
          </p:nvCxnSpPr>
          <p:spPr>
            <a:xfrm rot="5400000">
              <a:off x="6743700" y="2362200"/>
              <a:ext cx="1066800" cy="1588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105400" y="4069080"/>
            <a:ext cx="2501900" cy="2179320"/>
            <a:chOff x="5105400" y="4069080"/>
            <a:chExt cx="2501900" cy="2179320"/>
          </a:xfrm>
        </p:grpSpPr>
        <p:grpSp>
          <p:nvGrpSpPr>
            <p:cNvPr id="34" name="Group 33"/>
            <p:cNvGrpSpPr/>
            <p:nvPr/>
          </p:nvGrpSpPr>
          <p:grpSpPr>
            <a:xfrm>
              <a:off x="5105400" y="4069080"/>
              <a:ext cx="2501900" cy="640080"/>
              <a:chOff x="3060700" y="3429000"/>
              <a:chExt cx="2501900" cy="640080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3060700" y="3429000"/>
                <a:ext cx="25019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Ctor</a:t>
                </a: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3810794" y="351790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4382294" y="350774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4953000" y="350774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C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5105400" y="5608320"/>
              <a:ext cx="2501900" cy="640080"/>
              <a:chOff x="3060700" y="3429000"/>
              <a:chExt cx="2501900" cy="640080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3060700" y="3429000"/>
                <a:ext cx="2501900" cy="640080"/>
              </a:xfrm>
              <a:prstGeom prst="roundRect">
                <a:avLst>
                  <a:gd name="adj" fmla="val 33334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200">
                    <a:solidFill>
                      <a:srgbClr val="000000"/>
                    </a:solidFill>
                  </a:rPr>
                  <a:t>Ctor</a:t>
                </a:r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3810794" y="351790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4382294" y="350774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E</a:t>
                </a:r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4953000" y="3507740"/>
                <a:ext cx="457200" cy="457200"/>
              </a:xfrm>
              <a:prstGeom prst="roundRect">
                <a:avLst>
                  <a:gd name="adj" fmla="val 33334"/>
                </a:avLst>
              </a:prstGeom>
              <a:solidFill>
                <a:srgbClr val="FFFFCA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>
                    <a:solidFill>
                      <a:srgbClr val="000000"/>
                    </a:solidFill>
                  </a:rPr>
                  <a:t>F</a:t>
                </a:r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>
            <a:xfrm rot="5400000">
              <a:off x="5113020" y="5158740"/>
              <a:ext cx="899160" cy="1588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/>
          <p:nvPr/>
        </p:nvCxnSpPr>
        <p:spPr>
          <a:xfrm rot="5400000">
            <a:off x="5543074" y="5156200"/>
            <a:ext cx="108204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6685280" y="5146040"/>
            <a:ext cx="108204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6114574" y="5146040"/>
            <a:ext cx="108204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2"/>
            <a:endCxn id="27" idx="1"/>
          </p:cNvCxnSpPr>
          <p:nvPr/>
        </p:nvCxnSpPr>
        <p:spPr>
          <a:xfrm rot="16200000" flipH="1">
            <a:off x="5543550" y="1657350"/>
            <a:ext cx="1295400" cy="1638300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calls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65120"/>
          </a:xfrm>
        </p:spPr>
        <p:txBody>
          <a:bodyPr>
            <a:normAutofit/>
          </a:bodyPr>
          <a:lstStyle/>
          <a:p>
            <a:r>
              <a:rPr lang="en-US" smtClean="0"/>
              <a:t>Define ctor </a:t>
            </a:r>
            <a:r>
              <a:rPr lang="en-US" smtClean="0">
                <a:latin typeface="Courier New"/>
                <a:cs typeface="Courier New"/>
              </a:rPr>
              <a:t>Fun(-,+)</a:t>
            </a:r>
            <a:r>
              <a:rPr lang="en-US" smtClean="0">
                <a:latin typeface="Calibri"/>
                <a:cs typeface="Calibri"/>
              </a:rPr>
              <a:t> for one input/one output</a:t>
            </a:r>
          </a:p>
          <a:p>
            <a:r>
              <a:rPr lang="en-US" smtClean="0"/>
              <a:t>To encode a function def/call:  </a:t>
            </a:r>
            <a:r>
              <a:rPr lang="en-US" sz="26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z = id(2);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</a:t>
            </a:r>
            <a:r>
              <a:rPr lang="en-US" sz="2400" smtClean="0">
                <a:latin typeface="Courier New"/>
                <a:cs typeface="Courier New"/>
              </a:rPr>
              <a:t>Fun(i,r) </a:t>
            </a:r>
            <a:r>
              <a:rPr lang="en-US" sz="2400">
                <a:latin typeface="Courier New"/>
                <a:cs typeface="Courier New"/>
                <a:sym typeface="Symbol"/>
              </a:rPr>
              <a:t> id </a:t>
            </a:r>
            <a:r>
              <a:rPr lang="en-US" sz="2400" smtClean="0">
                <a:latin typeface="Courier New"/>
                <a:cs typeface="Courier New"/>
              </a:rPr>
              <a:t> Fun(2,z)</a:t>
            </a:r>
            <a:endParaRPr lang="en-US" smtClean="0">
              <a:latin typeface="Courier New"/>
              <a:cs typeface="Courier New"/>
            </a:endParaRPr>
          </a:p>
          <a:p>
            <a:r>
              <a:rPr lang="en-US" smtClean="0"/>
              <a:t>By contravariance, the actual </a:t>
            </a:r>
            <a:r>
              <a:rPr lang="en-US" smtClean="0">
                <a:latin typeface="Courier New"/>
                <a:cs typeface="Courier New"/>
              </a:rPr>
              <a:t>2</a:t>
            </a:r>
            <a:r>
              <a:rPr lang="en-US" smtClean="0"/>
              <a:t> flows to </a:t>
            </a:r>
            <a:r>
              <a:rPr lang="en-US" smtClean="0">
                <a:latin typeface="Courier New"/>
                <a:cs typeface="Courier New"/>
              </a:rPr>
              <a:t>i</a:t>
            </a:r>
          </a:p>
          <a:p>
            <a:r>
              <a:rPr lang="en-US" smtClean="0"/>
              <a:t>By covariance, the return value of </a:t>
            </a:r>
            <a:r>
              <a:rPr lang="en-US" smtClean="0">
                <a:latin typeface="Consolas"/>
                <a:cs typeface="Consolas"/>
              </a:rPr>
              <a:t>id</a:t>
            </a:r>
            <a:r>
              <a:rPr lang="en-US" smtClean="0">
                <a:latin typeface="Calibri"/>
                <a:cs typeface="Calibri"/>
              </a:rPr>
              <a:t> </a:t>
            </a:r>
            <a:r>
              <a:rPr lang="en-US" smtClean="0"/>
              <a:t>flows to </a:t>
            </a:r>
            <a:r>
              <a:rPr lang="en-US" smtClean="0">
                <a:latin typeface="Courier New"/>
                <a:cs typeface="Courier New"/>
              </a:rPr>
              <a:t>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4267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390900" y="4008120"/>
            <a:ext cx="1854200" cy="640080"/>
            <a:chOff x="2084388" y="6217920"/>
            <a:chExt cx="1854200" cy="640080"/>
          </a:xfrm>
        </p:grpSpPr>
        <p:sp>
          <p:nvSpPr>
            <p:cNvPr id="13" name="Rounded Rectangle 12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r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90900" y="5913120"/>
            <a:ext cx="1854200" cy="640080"/>
            <a:chOff x="2084388" y="6217920"/>
            <a:chExt cx="1854200" cy="640080"/>
          </a:xfrm>
        </p:grpSpPr>
        <p:sp>
          <p:nvSpPr>
            <p:cNvPr id="17" name="Rounded Rectangle 16"/>
            <p:cNvSpPr/>
            <p:nvPr/>
          </p:nvSpPr>
          <p:spPr>
            <a:xfrm>
              <a:off x="2084388" y="6217920"/>
              <a:ext cx="1854200" cy="640080"/>
            </a:xfrm>
            <a:prstGeom prst="roundRect">
              <a:avLst>
                <a:gd name="adj" fmla="val 33334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>
                  <a:solidFill>
                    <a:srgbClr val="000000"/>
                  </a:solidFill>
                </a:rPr>
                <a:t>Fun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757488" y="630682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FF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328988" y="6296660"/>
              <a:ext cx="457200" cy="457200"/>
            </a:xfrm>
            <a:prstGeom prst="roundRect">
              <a:avLst>
                <a:gd name="adj" fmla="val 33334"/>
              </a:avLst>
            </a:prstGeom>
            <a:solidFill>
              <a:srgbClr val="FFFFCA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>
                  <a:solidFill>
                    <a:srgbClr val="000000"/>
                  </a:solidFill>
                </a:rPr>
                <a:t>z</a:t>
              </a: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rot="5400000">
            <a:off x="3598615" y="5701904"/>
            <a:ext cx="423311" cy="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140200" y="5267960"/>
            <a:ext cx="14478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568700" y="5278120"/>
            <a:ext cx="1447800" cy="1588"/>
          </a:xfrm>
          <a:prstGeom prst="straightConnector1">
            <a:avLst/>
          </a:prstGeom>
          <a:ln w="38100" cap="flat" cmpd="sng" algn="ctr">
            <a:solidFill>
              <a:schemeClr val="tx1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530600" y="5029200"/>
            <a:ext cx="533400" cy="457200"/>
          </a:xfrm>
          <a:prstGeom prst="roundRect">
            <a:avLst>
              <a:gd name="adj" fmla="val 33334"/>
            </a:avLst>
          </a:prstGeom>
          <a:solidFill>
            <a:srgbClr val="FFFFCA"/>
          </a:solidFill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id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3611529" y="4846671"/>
            <a:ext cx="397213" cy="27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"/>
            <a:ext cx="2362200" cy="32766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smtClean="0">
                <a:solidFill>
                  <a:srgbClr val="FF0000"/>
                </a:solidFill>
                <a:latin typeface="Consolas"/>
                <a:cs typeface="Consolas"/>
              </a:rPr>
              <a:t>int abs(int i)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if (...) { return 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else { return –i; 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 id(int j)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return j;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void main() {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a = 1, b = 2;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x = abs(a);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int y = id(b);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x ...</a:t>
            </a:r>
          </a:p>
          <a:p>
            <a:pPr>
              <a:buNone/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... use y ...</a:t>
            </a:r>
          </a:p>
          <a:p>
            <a:pPr>
              <a:buNone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  <a:endParaRPr lang="en-US" sz="1200" smtClean="0">
              <a:solidFill>
                <a:schemeClr val="tx1">
                  <a:lumMod val="75000"/>
                  <a:lumOff val="2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505200" y="152400"/>
            <a:ext cx="3429000" cy="259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b="1" noProof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3221</Words>
  <Application>Microsoft Office PowerPoint</Application>
  <PresentationFormat>On-screen Show (4:3)</PresentationFormat>
  <Paragraphs>1061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Program Analysis with Set Constraints</vt:lpstr>
      <vt:lpstr>Set-constraint based analysis</vt:lpstr>
      <vt:lpstr>Constant propagation</vt:lpstr>
      <vt:lpstr>Set constraints</vt:lpstr>
      <vt:lpstr>Additional constraints</vt:lpstr>
      <vt:lpstr>Constraint graphs</vt:lpstr>
      <vt:lpstr>Function calls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Pointers</vt:lpstr>
      <vt:lpstr>Pointers</vt:lpstr>
      <vt:lpstr>Pointers</vt:lpstr>
      <vt:lpstr>Pointers</vt:lpstr>
      <vt:lpstr>Pointers</vt:lpstr>
      <vt:lpstr>Pointers</vt:lpstr>
      <vt:lpstr>More on functions</vt:lpstr>
      <vt:lpstr>More on functions</vt:lpstr>
      <vt:lpstr>More on functions</vt:lpstr>
      <vt:lpstr>More on functions</vt:lpstr>
      <vt:lpstr>Context (in)sensitivity</vt:lpstr>
      <vt:lpstr>Context sensitivity</vt:lpstr>
      <vt:lpstr>Context sensitivity</vt:lpstr>
      <vt:lpstr>Field sensitivity</vt:lpstr>
      <vt:lpstr>Field sensitivity</vt:lpstr>
      <vt:lpstr>Field sensitivity</vt:lpstr>
      <vt:lpstr>Field sensitivity</vt:lpstr>
      <vt:lpstr>Field sensitivity</vt:lpstr>
      <vt:lpstr>Field sensitivity</vt:lpstr>
      <vt:lpstr>Field sensitivity</vt:lpstr>
      <vt:lpstr>Scalability</vt:lpstr>
      <vt:lpstr>Summary</vt:lpstr>
    </vt:vector>
  </TitlesOfParts>
  <Manager/>
  <Company>UCSD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Analysis with Set Constraints</dc:title>
  <dc:subject/>
  <dc:creator>Ravi Chugh</dc:creator>
  <cp:keywords/>
  <dc:description/>
  <cp:lastModifiedBy>LENOVO USER</cp:lastModifiedBy>
  <cp:revision>296</cp:revision>
  <dcterms:created xsi:type="dcterms:W3CDTF">2009-12-01T07:39:57Z</dcterms:created>
  <dcterms:modified xsi:type="dcterms:W3CDTF">2009-12-01T16:15:25Z</dcterms:modified>
  <cp:category/>
</cp:coreProperties>
</file>